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8288000" cy="10287000"/>
  <p:notesSz cx="6858000" cy="9144000"/>
  <p:embeddedFontLst>
    <p:embeddedFont>
      <p:font typeface="Open Sans Italics" panose="020B0604020202020204" charset="0"/>
      <p:regular r:id="rId29"/>
    </p:embeddedFont>
    <p:embeddedFont>
      <p:font typeface="Rushk" panose="020B0604020202020204" charset="0"/>
      <p:regular r:id="rId30"/>
    </p:embeddedFont>
    <p:embeddedFont>
      <p:font typeface="Poppins Bold" panose="020B0604020202020204" charset="0"/>
      <p:regular r:id="rId31"/>
    </p:embeddedFont>
    <p:embeddedFont>
      <p:font typeface="Poppins" panose="020B0604020202020204" charset="0"/>
      <p:regular r:id="rId32"/>
    </p:embeddedFont>
    <p:embeddedFont>
      <p:font typeface="Open Sans" panose="020B0604020202020204" charset="0"/>
      <p:regular r:id="rId33"/>
    </p:embeddedFont>
    <p:embeddedFont>
      <p:font typeface="Gagalin" panose="020B0604020202020204" charset="0"/>
      <p:regular r:id="rId34"/>
    </p:embeddedFont>
    <p:embeddedFont>
      <p:font typeface="Cambria Math" panose="02040503050406030204" pitchFamily="18" charset="0"/>
      <p:regular r:id="rId35"/>
    </p:embeddedFont>
    <p:embeddedFont>
      <p:font typeface="Poppins Bold Italics" panose="020B0604020202020204" charset="0"/>
      <p:regular r:id="rId36"/>
    </p:embeddedFont>
    <p:embeddedFont>
      <p:font typeface="Poppins Italics" panose="020B0604020202020204" charset="0"/>
      <p:regular r:id="rId37"/>
    </p:embeddedFont>
    <p:embeddedFont>
      <p:font typeface="Calibri" panose="020F0502020204030204" pitchFamily="3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25" d="100"/>
          <a:sy n="25" d="100"/>
        </p:scale>
        <p:origin x="1086"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13.svg"/></Relationships>
</file>

<file path=ppt/slides/_rels/slide1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13.svg"/></Relationships>
</file>

<file path=ppt/slides/_rels/slide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7.sv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6.png"/><Relationship Id="rId4" Type="http://schemas.openxmlformats.org/officeDocument/2006/relationships/image" Target="../media/image13.svg"/></Relationships>
</file>

<file path=ppt/slides/_rels/slide2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13.svg"/></Relationships>
</file>

<file path=ppt/slides/_rels/slide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7.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7.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25.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s://en.wikipedia.org/wiki/Bethe_formula" TargetMode="External"/><Relationship Id="rId7" Type="http://schemas.openxmlformats.org/officeDocument/2006/relationships/image" Target="../media/image7.png"/><Relationship Id="rId12" Type="http://schemas.openxmlformats.org/officeDocument/2006/relationships/image" Target="../media/image37.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hyperlink" Target="http://nuclphys.sinp.msu.ru/books/np/chernyaev.html" TargetMode="External"/><Relationship Id="rId11" Type="http://schemas.openxmlformats.org/officeDocument/2006/relationships/image" Target="../media/image27.png"/><Relationship Id="rId5" Type="http://schemas.openxmlformats.org/officeDocument/2006/relationships/hyperlink" Target="https://indico.global/event/6815/contributions/124637/attachments/60514/116565/Interaction_Trojek.pdf" TargetMode="External"/><Relationship Id="rId10" Type="http://schemas.openxmlformats.org/officeDocument/2006/relationships/image" Target="../media/image35.svg"/><Relationship Id="rId4" Type="http://schemas.openxmlformats.org/officeDocument/2006/relationships/hyperlink" Target="https://courses.grainger.illinois.edu/npre441/sp2020/lctr%20notes/lecture_chapter4_2020_interaction_heavy_charged_particle.pdf" TargetMode="External"/><Relationship Id="rId9"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3.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3.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886890">
            <a:off x="-2677165" y="5307270"/>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2">
              <a:alphaModFix amt="30000"/>
            </a:blip>
            <a:stretch>
              <a:fillRect/>
            </a:stretch>
          </a:blipFill>
        </p:spPr>
      </p:sp>
      <p:sp>
        <p:nvSpPr>
          <p:cNvPr id="3" name="Freeform 3"/>
          <p:cNvSpPr/>
          <p:nvPr/>
        </p:nvSpPr>
        <p:spPr>
          <a:xfrm rot="-2055469">
            <a:off x="10781488" y="5213896"/>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2">
              <a:alphaModFix amt="30000"/>
            </a:blip>
            <a:stretch>
              <a:fillRect/>
            </a:stretch>
          </a:blipFill>
        </p:spPr>
      </p:sp>
      <p:sp>
        <p:nvSpPr>
          <p:cNvPr id="4" name="TextBox 4"/>
          <p:cNvSpPr txBox="1"/>
          <p:nvPr/>
        </p:nvSpPr>
        <p:spPr>
          <a:xfrm>
            <a:off x="2488157" y="381073"/>
            <a:ext cx="13576713" cy="3518926"/>
          </a:xfrm>
          <a:prstGeom prst="rect">
            <a:avLst/>
          </a:prstGeom>
        </p:spPr>
        <p:txBody>
          <a:bodyPr lIns="0" tIns="0" rIns="0" bIns="0" rtlCol="0" anchor="t">
            <a:spAutoFit/>
          </a:bodyPr>
          <a:lstStyle/>
          <a:p>
            <a:pPr algn="ctr">
              <a:lnSpc>
                <a:spcPts val="6922"/>
              </a:lnSpc>
              <a:spcBef>
                <a:spcPct val="0"/>
              </a:spcBef>
            </a:pPr>
            <a:r>
              <a:rPr lang="en-US" sz="5768" dirty="0" err="1" smtClean="0">
                <a:solidFill>
                  <a:srgbClr val="00030A"/>
                </a:solidFill>
                <a:latin typeface="Rushk"/>
                <a:ea typeface="Rushk"/>
                <a:cs typeface="Rushk"/>
                <a:sym typeface="Rushk"/>
              </a:rPr>
              <a:t>BEThe-BLOch</a:t>
            </a:r>
            <a:r>
              <a:rPr lang="en-US" sz="5768" dirty="0" smtClean="0">
                <a:solidFill>
                  <a:srgbClr val="00030A"/>
                </a:solidFill>
                <a:latin typeface="Rushk"/>
                <a:ea typeface="Rushk"/>
                <a:cs typeface="Rushk"/>
                <a:sym typeface="Rushk"/>
              </a:rPr>
              <a:t> </a:t>
            </a:r>
            <a:r>
              <a:rPr lang="en-US" sz="5768" dirty="0">
                <a:solidFill>
                  <a:srgbClr val="00030A"/>
                </a:solidFill>
                <a:latin typeface="Rushk"/>
                <a:ea typeface="Rushk"/>
                <a:cs typeface="Rushk"/>
                <a:sym typeface="Rushk"/>
              </a:rPr>
              <a:t>FORMULASI. ZARYADLANGAN OG‘IR ZARRALARNING YUGURISH YO‘LI. BREGG EGRI CHIZIG‘I VA CHO‘QQISI.</a:t>
            </a:r>
          </a:p>
        </p:txBody>
      </p:sp>
      <p:sp>
        <p:nvSpPr>
          <p:cNvPr id="5" name="Freeform 5"/>
          <p:cNvSpPr/>
          <p:nvPr/>
        </p:nvSpPr>
        <p:spPr>
          <a:xfrm rot="-2700000">
            <a:off x="6284977" y="5139357"/>
            <a:ext cx="5130243" cy="5130243"/>
          </a:xfrm>
          <a:custGeom>
            <a:avLst/>
            <a:gdLst/>
            <a:ahLst/>
            <a:cxnLst/>
            <a:rect l="l" t="t" r="r" b="b"/>
            <a:pathLst>
              <a:path w="5130243" h="5130243">
                <a:moveTo>
                  <a:pt x="0" y="0"/>
                </a:moveTo>
                <a:lnTo>
                  <a:pt x="5130243" y="0"/>
                </a:lnTo>
                <a:lnTo>
                  <a:pt x="5130243" y="5130243"/>
                </a:lnTo>
                <a:lnTo>
                  <a:pt x="0" y="513024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0689085" y="6027248"/>
            <a:ext cx="3531247" cy="4114800"/>
          </a:xfrm>
          <a:custGeom>
            <a:avLst/>
            <a:gdLst/>
            <a:ahLst/>
            <a:cxnLst/>
            <a:rect l="l" t="t" r="r" b="b"/>
            <a:pathLst>
              <a:path w="3531247" h="4114800">
                <a:moveTo>
                  <a:pt x="0" y="0"/>
                </a:moveTo>
                <a:lnTo>
                  <a:pt x="3531247" y="0"/>
                </a:lnTo>
                <a:lnTo>
                  <a:pt x="3531247"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4220332" y="7808484"/>
            <a:ext cx="4214413" cy="4114800"/>
          </a:xfrm>
          <a:custGeom>
            <a:avLst/>
            <a:gdLst/>
            <a:ahLst/>
            <a:cxnLst/>
            <a:rect l="l" t="t" r="r" b="b"/>
            <a:pathLst>
              <a:path w="4214413" h="4114800">
                <a:moveTo>
                  <a:pt x="0" y="0"/>
                </a:moveTo>
                <a:lnTo>
                  <a:pt x="4214413" y="0"/>
                </a:lnTo>
                <a:lnTo>
                  <a:pt x="421441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a:off x="3782289" y="6027248"/>
            <a:ext cx="2880360" cy="4114800"/>
          </a:xfrm>
          <a:custGeom>
            <a:avLst/>
            <a:gdLst/>
            <a:ahLst/>
            <a:cxnLst/>
            <a:rect l="l" t="t" r="r" b="b"/>
            <a:pathLst>
              <a:path w="2880360" h="4114800">
                <a:moveTo>
                  <a:pt x="0" y="0"/>
                </a:moveTo>
                <a:lnTo>
                  <a:pt x="2880360" y="0"/>
                </a:lnTo>
                <a:lnTo>
                  <a:pt x="2880360" y="4114800"/>
                </a:lnTo>
                <a:lnTo>
                  <a:pt x="0" y="411480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9" name="Freeform 9"/>
          <p:cNvSpPr/>
          <p:nvPr/>
        </p:nvSpPr>
        <p:spPr>
          <a:xfrm>
            <a:off x="-904932" y="7435640"/>
            <a:ext cx="4246041" cy="4114800"/>
          </a:xfrm>
          <a:custGeom>
            <a:avLst/>
            <a:gdLst/>
            <a:ahLst/>
            <a:cxnLst/>
            <a:rect l="l" t="t" r="r" b="b"/>
            <a:pathLst>
              <a:path w="4246041" h="4114800">
                <a:moveTo>
                  <a:pt x="0" y="0"/>
                </a:moveTo>
                <a:lnTo>
                  <a:pt x="4246042" y="0"/>
                </a:lnTo>
                <a:lnTo>
                  <a:pt x="4246042" y="4114800"/>
                </a:lnTo>
                <a:lnTo>
                  <a:pt x="0" y="4114800"/>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0" name="Freeform 10"/>
          <p:cNvSpPr/>
          <p:nvPr/>
        </p:nvSpPr>
        <p:spPr>
          <a:xfrm rot="2128457">
            <a:off x="15961378" y="4166441"/>
            <a:ext cx="3147859" cy="1300949"/>
          </a:xfrm>
          <a:custGeom>
            <a:avLst/>
            <a:gdLst/>
            <a:ahLst/>
            <a:cxnLst/>
            <a:rect l="l" t="t" r="r" b="b"/>
            <a:pathLst>
              <a:path w="3147859" h="1300949">
                <a:moveTo>
                  <a:pt x="0" y="0"/>
                </a:moveTo>
                <a:lnTo>
                  <a:pt x="3147860" y="0"/>
                </a:lnTo>
                <a:lnTo>
                  <a:pt x="3147860" y="1300948"/>
                </a:lnTo>
                <a:lnTo>
                  <a:pt x="0" y="1300948"/>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1" name="Freeform 11"/>
          <p:cNvSpPr/>
          <p:nvPr/>
        </p:nvSpPr>
        <p:spPr>
          <a:xfrm rot="-1214739">
            <a:off x="-545230" y="3979692"/>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7783">
            <a:off x="-246308" y="4975689"/>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2">
              <a:alphaModFix amt="30000"/>
            </a:blip>
            <a:stretch>
              <a:fillRect/>
            </a:stretch>
          </a:blipFill>
        </p:spPr>
      </p:sp>
      <p:sp>
        <p:nvSpPr>
          <p:cNvPr id="3" name="Freeform 3"/>
          <p:cNvSpPr/>
          <p:nvPr/>
        </p:nvSpPr>
        <p:spPr>
          <a:xfrm rot="4261709">
            <a:off x="15587248" y="1542006"/>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0" y="-314081"/>
            <a:ext cx="3102886" cy="3102886"/>
          </a:xfrm>
          <a:custGeom>
            <a:avLst/>
            <a:gdLst/>
            <a:ahLst/>
            <a:cxnLst/>
            <a:rect l="l" t="t" r="r" b="b"/>
            <a:pathLst>
              <a:path w="3102886" h="3102886">
                <a:moveTo>
                  <a:pt x="0" y="0"/>
                </a:moveTo>
                <a:lnTo>
                  <a:pt x="3102886" y="0"/>
                </a:lnTo>
                <a:lnTo>
                  <a:pt x="3102886" y="3102886"/>
                </a:lnTo>
                <a:lnTo>
                  <a:pt x="0" y="310288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2819357" y="1648779"/>
            <a:ext cx="14152533" cy="8393153"/>
          </a:xfrm>
          <a:prstGeom prst="rect">
            <a:avLst/>
          </a:prstGeom>
        </p:spPr>
        <p:txBody>
          <a:bodyPr lIns="0" tIns="0" rIns="0" bIns="0" rtlCol="0" anchor="t">
            <a:spAutoFit/>
          </a:bodyPr>
          <a:lstStyle/>
          <a:p>
            <a:pPr marL="849090" lvl="1" indent="-424545" algn="l">
              <a:lnSpc>
                <a:spcPts val="4719"/>
              </a:lnSpc>
              <a:buAutoNum type="arabicPeriod"/>
            </a:pPr>
            <a:r>
              <a:rPr lang="en-US" sz="3932">
                <a:solidFill>
                  <a:srgbClr val="000000"/>
                </a:solidFill>
                <a:latin typeface="Poppins"/>
                <a:ea typeface="Poppins"/>
                <a:cs typeface="Poppins"/>
                <a:sym typeface="Poppins"/>
              </a:rPr>
              <a:t>Beta formulasi faqat energiya yetarlicha katta bo‘lganda, ya’ni zaryadlangan zarracha (ion) o‘zi bilan elektronlarni olib yurmaganda to‘g‘ri bo‘ladi. Kichik energiyalarda ion elektronlarni olib yuradi, bu esa uning zaryadini yetarlicha kamaytiradi va natijada to‘xtatish qobiliyati kamayadi. Hatto atom to‘liq ionlashgan bo‘lsa ham, tuzatishlar zarur bo‘ladi. </a:t>
            </a:r>
          </a:p>
          <a:p>
            <a:pPr marL="849090" lvl="1" indent="-424545" algn="l">
              <a:lnSpc>
                <a:spcPts val="4719"/>
              </a:lnSpc>
              <a:buAutoNum type="arabicPeriod"/>
            </a:pPr>
            <a:r>
              <a:rPr lang="en-US" sz="3932">
                <a:solidFill>
                  <a:srgbClr val="000000"/>
                </a:solidFill>
                <a:latin typeface="Poppins"/>
                <a:ea typeface="Poppins"/>
                <a:cs typeface="Poppins"/>
                <a:sym typeface="Poppins"/>
              </a:rPr>
              <a:t>Modda atomlarining elektronlari tinch emasligi ham hisobga olinishi kerak.</a:t>
            </a:r>
          </a:p>
          <a:p>
            <a:pPr marL="849090" lvl="1" indent="-424545" algn="l">
              <a:lnSpc>
                <a:spcPts val="4719"/>
              </a:lnSpc>
              <a:buAutoNum type="arabicPeriod"/>
            </a:pPr>
            <a:r>
              <a:rPr lang="en-US" sz="3932">
                <a:solidFill>
                  <a:srgbClr val="000000"/>
                </a:solidFill>
                <a:latin typeface="Poppins"/>
                <a:ea typeface="Poppins"/>
                <a:cs typeface="Poppins"/>
                <a:sym typeface="Poppins"/>
              </a:rPr>
              <a:t>Tuzatishlar past energiyalarda katta bo‘ladi va energiya ortishi bilan kamayib boradi.</a:t>
            </a:r>
          </a:p>
          <a:p>
            <a:pPr marL="849090" lvl="1" indent="-424545" algn="l">
              <a:lnSpc>
                <a:spcPts val="4719"/>
              </a:lnSpc>
              <a:buAutoNum type="arabicPeriod"/>
            </a:pPr>
            <a:r>
              <a:rPr lang="en-US" sz="3932">
                <a:solidFill>
                  <a:srgbClr val="000000"/>
                </a:solidFill>
                <a:latin typeface="Poppins"/>
                <a:ea typeface="Poppins"/>
                <a:cs typeface="Poppins"/>
                <a:sym typeface="Poppins"/>
              </a:rPr>
              <a:t>Juda yuqori energiyalarda esa Fermi zichlik tuzatishi ham qo‘shilishi kerak.</a:t>
            </a:r>
          </a:p>
          <a:p>
            <a:pPr algn="l">
              <a:lnSpc>
                <a:spcPts val="4719"/>
              </a:lnSpc>
            </a:pPr>
            <a:endParaRPr lang="en-US" sz="3932">
              <a:solidFill>
                <a:srgbClr val="000000"/>
              </a:solidFill>
              <a:latin typeface="Poppins"/>
              <a:ea typeface="Poppins"/>
              <a:cs typeface="Poppins"/>
              <a:sym typeface="Poppins"/>
            </a:endParaRPr>
          </a:p>
        </p:txBody>
      </p:sp>
      <p:sp>
        <p:nvSpPr>
          <p:cNvPr id="6" name="TextBox 6"/>
          <p:cNvSpPr txBox="1"/>
          <p:nvPr/>
        </p:nvSpPr>
        <p:spPr>
          <a:xfrm>
            <a:off x="1735587" y="483054"/>
            <a:ext cx="15004093" cy="814194"/>
          </a:xfrm>
          <a:prstGeom prst="rect">
            <a:avLst/>
          </a:prstGeom>
        </p:spPr>
        <p:txBody>
          <a:bodyPr lIns="0" tIns="0" rIns="0" bIns="0" rtlCol="0" anchor="t">
            <a:spAutoFit/>
          </a:bodyPr>
          <a:lstStyle/>
          <a:p>
            <a:pPr algn="ctr">
              <a:lnSpc>
                <a:spcPts val="6416"/>
              </a:lnSpc>
              <a:spcBef>
                <a:spcPct val="0"/>
              </a:spcBef>
            </a:pPr>
            <a:r>
              <a:rPr lang="en-US" sz="5346" dirty="0" err="1" smtClean="0">
                <a:solidFill>
                  <a:srgbClr val="00030A"/>
                </a:solidFill>
                <a:latin typeface="Gagalin"/>
                <a:ea typeface="Gagalin"/>
                <a:cs typeface="Gagalin"/>
                <a:sym typeface="Gagalin"/>
              </a:rPr>
              <a:t>BEThe-BLOch</a:t>
            </a:r>
            <a:r>
              <a:rPr lang="en-US" sz="5346" dirty="0" smtClean="0">
                <a:solidFill>
                  <a:srgbClr val="00030A"/>
                </a:solidFill>
                <a:latin typeface="Gagalin"/>
                <a:ea typeface="Gagalin"/>
                <a:cs typeface="Gagalin"/>
                <a:sym typeface="Gagalin"/>
              </a:rPr>
              <a:t> </a:t>
            </a:r>
            <a:r>
              <a:rPr lang="en-US" sz="5346" dirty="0">
                <a:solidFill>
                  <a:srgbClr val="00030A"/>
                </a:solidFill>
                <a:latin typeface="Gagalin"/>
                <a:ea typeface="Gagalin"/>
                <a:cs typeface="Gagalin"/>
                <a:sym typeface="Gagalin"/>
              </a:rPr>
              <a:t>FORMULASIGA TUZATISHLAR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590497">
            <a:off x="7811322" y="2940853"/>
            <a:ext cx="13493768" cy="11064890"/>
          </a:xfrm>
          <a:custGeom>
            <a:avLst/>
            <a:gdLst/>
            <a:ahLst/>
            <a:cxnLst/>
            <a:rect l="l" t="t" r="r" b="b"/>
            <a:pathLst>
              <a:path w="13493768" h="11064890">
                <a:moveTo>
                  <a:pt x="0" y="0"/>
                </a:moveTo>
                <a:lnTo>
                  <a:pt x="13493768" y="0"/>
                </a:lnTo>
                <a:lnTo>
                  <a:pt x="13493768" y="11064889"/>
                </a:lnTo>
                <a:lnTo>
                  <a:pt x="0" y="11064889"/>
                </a:lnTo>
                <a:lnTo>
                  <a:pt x="0" y="0"/>
                </a:lnTo>
                <a:close/>
              </a:path>
            </a:pathLst>
          </a:custGeom>
          <a:blipFill>
            <a:blip r:embed="rId2">
              <a:alphaModFix amt="30000"/>
            </a:blip>
            <a:stretch>
              <a:fillRect/>
            </a:stretch>
          </a:blipFill>
        </p:spPr>
      </p:sp>
      <p:sp>
        <p:nvSpPr>
          <p:cNvPr id="3" name="Freeform 3"/>
          <p:cNvSpPr/>
          <p:nvPr/>
        </p:nvSpPr>
        <p:spPr>
          <a:xfrm rot="4261709">
            <a:off x="15685370" y="1717569"/>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95044" y="796259"/>
            <a:ext cx="4214413" cy="4114800"/>
          </a:xfrm>
          <a:custGeom>
            <a:avLst/>
            <a:gdLst/>
            <a:ahLst/>
            <a:cxnLst/>
            <a:rect l="l" t="t" r="r" b="b"/>
            <a:pathLst>
              <a:path w="4214413" h="4114800">
                <a:moveTo>
                  <a:pt x="0" y="0"/>
                </a:moveTo>
                <a:lnTo>
                  <a:pt x="4214413" y="0"/>
                </a:lnTo>
                <a:lnTo>
                  <a:pt x="4214413"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1886437" y="5172011"/>
            <a:ext cx="4246041" cy="4114800"/>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640416" y="819150"/>
            <a:ext cx="8830691" cy="7091184"/>
          </a:xfrm>
          <a:prstGeom prst="rect">
            <a:avLst/>
          </a:prstGeom>
        </p:spPr>
        <p:txBody>
          <a:bodyPr lIns="0" tIns="0" rIns="0" bIns="0" rtlCol="0" anchor="t">
            <a:spAutoFit/>
          </a:bodyPr>
          <a:lstStyle/>
          <a:p>
            <a:pPr algn="ctr">
              <a:lnSpc>
                <a:spcPts val="15553"/>
              </a:lnSpc>
            </a:pPr>
            <a:r>
              <a:rPr lang="en-US" sz="11109">
                <a:solidFill>
                  <a:srgbClr val="E65C7E"/>
                </a:solidFill>
                <a:latin typeface="Rushk"/>
                <a:ea typeface="Rushk"/>
                <a:cs typeface="Rushk"/>
                <a:sym typeface="Rushk"/>
              </a:rPr>
              <a:t>2</a:t>
            </a:r>
          </a:p>
          <a:p>
            <a:pPr algn="ctr">
              <a:lnSpc>
                <a:spcPts val="10191"/>
              </a:lnSpc>
            </a:pPr>
            <a:r>
              <a:rPr lang="en-US" sz="7279">
                <a:solidFill>
                  <a:srgbClr val="00030A"/>
                </a:solidFill>
                <a:latin typeface="Rushk"/>
                <a:ea typeface="Rushk"/>
                <a:cs typeface="Rushk"/>
                <a:sym typeface="Rushk"/>
              </a:rPr>
              <a:t>ZARYADLANGAN OG’IR ZARRALARNING YUGURISH YO’LI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401004">
            <a:off x="-4252026" y="-1715981"/>
            <a:ext cx="9636659" cy="7902060"/>
          </a:xfrm>
          <a:custGeom>
            <a:avLst/>
            <a:gdLst/>
            <a:ahLst/>
            <a:cxnLst/>
            <a:rect l="l" t="t" r="r" b="b"/>
            <a:pathLst>
              <a:path w="9636659" h="7902060">
                <a:moveTo>
                  <a:pt x="0" y="0"/>
                </a:moveTo>
                <a:lnTo>
                  <a:pt x="9636659" y="0"/>
                </a:lnTo>
                <a:lnTo>
                  <a:pt x="9636659" y="7902061"/>
                </a:lnTo>
                <a:lnTo>
                  <a:pt x="0" y="7902061"/>
                </a:lnTo>
                <a:lnTo>
                  <a:pt x="0" y="0"/>
                </a:lnTo>
                <a:close/>
              </a:path>
            </a:pathLst>
          </a:custGeom>
          <a:blipFill>
            <a:blip r:embed="rId2">
              <a:alphaModFix amt="30000"/>
            </a:blip>
            <a:stretch>
              <a:fillRect/>
            </a:stretch>
          </a:blipFill>
        </p:spPr>
      </p:sp>
      <p:sp>
        <p:nvSpPr>
          <p:cNvPr id="3" name="Freeform 3"/>
          <p:cNvSpPr/>
          <p:nvPr/>
        </p:nvSpPr>
        <p:spPr>
          <a:xfrm>
            <a:off x="15973143" y="7636885"/>
            <a:ext cx="1855081" cy="2650115"/>
          </a:xfrm>
          <a:custGeom>
            <a:avLst/>
            <a:gdLst/>
            <a:ahLst/>
            <a:cxnLst/>
            <a:rect l="l" t="t" r="r" b="b"/>
            <a:pathLst>
              <a:path w="1855081" h="2650115">
                <a:moveTo>
                  <a:pt x="0" y="0"/>
                </a:moveTo>
                <a:lnTo>
                  <a:pt x="1855081" y="0"/>
                </a:lnTo>
                <a:lnTo>
                  <a:pt x="1855081" y="2650115"/>
                </a:lnTo>
                <a:lnTo>
                  <a:pt x="0" y="265011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TextBox 5"/>
          <p:cNvSpPr txBox="1"/>
          <p:nvPr/>
        </p:nvSpPr>
        <p:spPr>
          <a:xfrm>
            <a:off x="736843" y="756701"/>
            <a:ext cx="8104454" cy="5781675"/>
          </a:xfrm>
          <a:prstGeom prst="rect">
            <a:avLst/>
          </a:prstGeom>
        </p:spPr>
        <p:txBody>
          <a:bodyPr lIns="0" tIns="0" rIns="0" bIns="0" rtlCol="0" anchor="t">
            <a:spAutoFit/>
          </a:bodyPr>
          <a:lstStyle/>
          <a:p>
            <a:pPr algn="l">
              <a:lnSpc>
                <a:spcPts val="5040"/>
              </a:lnSpc>
            </a:pPr>
            <a:r>
              <a:rPr lang="en-US" sz="4200">
                <a:solidFill>
                  <a:srgbClr val="000000"/>
                </a:solidFill>
                <a:latin typeface="Poppins"/>
                <a:ea typeface="Poppins"/>
                <a:cs typeface="Poppins"/>
                <a:sym typeface="Poppins"/>
              </a:rPr>
              <a:t>Zarrachaning erkin  yugurish yo’lining o’rtacha qiymatdan chetlanishi </a:t>
            </a:r>
            <a:r>
              <a:rPr lang="en-US" sz="4200" b="1">
                <a:solidFill>
                  <a:srgbClr val="000000"/>
                </a:solidFill>
                <a:latin typeface="Poppins Bold"/>
                <a:ea typeface="Poppins Bold"/>
                <a:cs typeface="Poppins Bold"/>
                <a:sym typeface="Poppins Bold"/>
              </a:rPr>
              <a:t>streggling </a:t>
            </a:r>
            <a:r>
              <a:rPr lang="en-US" sz="4200">
                <a:solidFill>
                  <a:srgbClr val="000000"/>
                </a:solidFill>
                <a:latin typeface="Poppins"/>
                <a:ea typeface="Poppins"/>
                <a:cs typeface="Poppins"/>
                <a:sym typeface="Poppins"/>
              </a:rPr>
              <a:t>deb ataladi</a:t>
            </a:r>
            <a:r>
              <a:rPr lang="en-US" sz="4200" b="1">
                <a:solidFill>
                  <a:srgbClr val="000000"/>
                </a:solidFill>
                <a:latin typeface="Poppins Bold"/>
                <a:ea typeface="Poppins Bold"/>
                <a:cs typeface="Poppins Bold"/>
                <a:sym typeface="Poppins Bold"/>
              </a:rPr>
              <a:t> </a:t>
            </a:r>
            <a:r>
              <a:rPr lang="en-US" sz="4200">
                <a:solidFill>
                  <a:srgbClr val="000000"/>
                </a:solidFill>
                <a:latin typeface="Poppins"/>
                <a:ea typeface="Poppins"/>
                <a:cs typeface="Poppins"/>
                <a:sym typeface="Poppins"/>
              </a:rPr>
              <a:t>. Yengil zaryadlangan zarrachalar elektronlar va pozitronlar uchun o’rtacha erkin yugurish yo’li noaniqdir. Streggling tez kamayadi.</a:t>
            </a:r>
          </a:p>
          <a:p>
            <a:pPr algn="l">
              <a:lnSpc>
                <a:spcPts val="5040"/>
              </a:lnSpc>
            </a:pPr>
            <a:endParaRPr lang="en-US" sz="4200">
              <a:solidFill>
                <a:srgbClr val="000000"/>
              </a:solidFill>
              <a:latin typeface="Poppins"/>
              <a:ea typeface="Poppins"/>
              <a:cs typeface="Poppins"/>
              <a:sym typeface="Poppins"/>
            </a:endParaRPr>
          </a:p>
        </p:txBody>
      </p:sp>
      <p:sp>
        <p:nvSpPr>
          <p:cNvPr id="8" name="TextBox 8"/>
          <p:cNvSpPr txBox="1"/>
          <p:nvPr/>
        </p:nvSpPr>
        <p:spPr>
          <a:xfrm>
            <a:off x="566303" y="6603857"/>
            <a:ext cx="15535164" cy="3722371"/>
          </a:xfrm>
          <a:prstGeom prst="rect">
            <a:avLst/>
          </a:prstGeom>
        </p:spPr>
        <p:txBody>
          <a:bodyPr lIns="0" tIns="0" rIns="0" bIns="0" rtlCol="0" anchor="t">
            <a:spAutoFit/>
          </a:bodyPr>
          <a:lstStyle/>
          <a:p>
            <a:pPr algn="l">
              <a:lnSpc>
                <a:spcPts val="5879"/>
              </a:lnSpc>
            </a:pPr>
            <a:r>
              <a:rPr lang="en-US" sz="4199" dirty="0" err="1">
                <a:solidFill>
                  <a:srgbClr val="000000"/>
                </a:solidFill>
                <a:latin typeface="Poppins"/>
                <a:ea typeface="Poppins"/>
                <a:cs typeface="Poppins"/>
                <a:sym typeface="Poppins"/>
              </a:rPr>
              <a:t>Shuning</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uchun</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og’ir</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zaryadlangan</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zarrachalarga</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xos</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bo’lgan</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yugurish</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yo’li</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tushunchasi</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elektronlar</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uchun</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o’z</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ma’nosini</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yo’qotadi</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va</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ular</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uchun</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o’rtacha</a:t>
            </a:r>
            <a:r>
              <a:rPr lang="en-US" sz="4199" dirty="0">
                <a:solidFill>
                  <a:srgbClr val="000000"/>
                </a:solidFill>
                <a:latin typeface="Poppins"/>
                <a:ea typeface="Poppins"/>
                <a:cs typeface="Poppins"/>
                <a:sym typeface="Poppins"/>
              </a:rPr>
              <a:t> , </a:t>
            </a:r>
            <a:r>
              <a:rPr lang="en-US" sz="4199" dirty="0" err="1">
                <a:solidFill>
                  <a:srgbClr val="000000"/>
                </a:solidFill>
                <a:latin typeface="Poppins"/>
                <a:ea typeface="Poppins"/>
                <a:cs typeface="Poppins"/>
                <a:sym typeface="Poppins"/>
              </a:rPr>
              <a:t>ektrapolyatsiyalangan</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va</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maksimal</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yugurish</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yo’li</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tushunchalari</a:t>
            </a:r>
            <a:r>
              <a:rPr lang="en-US" sz="4199" dirty="0">
                <a:solidFill>
                  <a:srgbClr val="000000"/>
                </a:solidFill>
                <a:latin typeface="Poppins"/>
                <a:ea typeface="Poppins"/>
                <a:cs typeface="Poppins"/>
                <a:sym typeface="Poppins"/>
              </a:rPr>
              <a:t> </a:t>
            </a:r>
            <a:r>
              <a:rPr lang="en-US" sz="4199" dirty="0" err="1">
                <a:solidFill>
                  <a:srgbClr val="000000"/>
                </a:solidFill>
                <a:latin typeface="Poppins"/>
                <a:ea typeface="Poppins"/>
                <a:cs typeface="Poppins"/>
                <a:sym typeface="Poppins"/>
              </a:rPr>
              <a:t>kiritilgan</a:t>
            </a:r>
            <a:r>
              <a:rPr lang="en-US" sz="4199" dirty="0">
                <a:solidFill>
                  <a:srgbClr val="000000"/>
                </a:solidFill>
                <a:latin typeface="Poppins"/>
                <a:ea typeface="Poppins"/>
                <a:cs typeface="Poppins"/>
                <a:sym typeface="Poppins"/>
              </a:rPr>
              <a:t>.</a:t>
            </a:r>
          </a:p>
        </p:txBody>
      </p:sp>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37740">
            <a:off x="8752316" y="171815"/>
            <a:ext cx="9075908" cy="6399301"/>
          </a:xfrm>
          <a:prstGeom prst="rect">
            <a:avLst/>
          </a:prstGeom>
        </p:spPr>
      </p:pic>
      <p:sp>
        <p:nvSpPr>
          <p:cNvPr id="10" name="Freeform 7"/>
          <p:cNvSpPr/>
          <p:nvPr/>
        </p:nvSpPr>
        <p:spPr>
          <a:xfrm rot="2128457">
            <a:off x="14433994" y="877937"/>
            <a:ext cx="3334947" cy="1764234"/>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6"/>
          <p:cNvSpPr/>
          <p:nvPr/>
        </p:nvSpPr>
        <p:spPr>
          <a:xfrm rot="-2055469">
            <a:off x="9496505" y="4007296"/>
            <a:ext cx="9764745" cy="8007091"/>
          </a:xfrm>
          <a:custGeom>
            <a:avLst/>
            <a:gdLst/>
            <a:ahLst/>
            <a:cxnLst/>
            <a:rect l="l" t="t" r="r" b="b"/>
            <a:pathLst>
              <a:path w="9764745" h="8007091">
                <a:moveTo>
                  <a:pt x="0" y="0"/>
                </a:moveTo>
                <a:lnTo>
                  <a:pt x="9764744" y="0"/>
                </a:lnTo>
                <a:lnTo>
                  <a:pt x="9764744" y="8007091"/>
                </a:lnTo>
                <a:lnTo>
                  <a:pt x="0" y="8007091"/>
                </a:lnTo>
                <a:lnTo>
                  <a:pt x="0" y="0"/>
                </a:lnTo>
                <a:close/>
              </a:path>
            </a:pathLst>
          </a:custGeom>
          <a:blipFill>
            <a:blip r:embed="rId2">
              <a:alphaModFix amt="30000"/>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261709">
            <a:off x="15587248" y="1542006"/>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77783">
            <a:off x="-246308" y="4975689"/>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4">
              <a:alphaModFix amt="30000"/>
            </a:blip>
            <a:stretch>
              <a:fillRect/>
            </a:stretch>
          </a:blipFill>
        </p:spPr>
      </p:sp>
      <p:sp>
        <p:nvSpPr>
          <p:cNvPr id="4" name="TextBox 4"/>
          <p:cNvSpPr txBox="1"/>
          <p:nvPr/>
        </p:nvSpPr>
        <p:spPr>
          <a:xfrm>
            <a:off x="200135" y="1000125"/>
            <a:ext cx="15834221" cy="1325927"/>
          </a:xfrm>
          <a:prstGeom prst="rect">
            <a:avLst/>
          </a:prstGeom>
        </p:spPr>
        <p:txBody>
          <a:bodyPr lIns="0" tIns="0" rIns="0" bIns="0" rtlCol="0" anchor="t">
            <a:spAutoFit/>
          </a:bodyPr>
          <a:lstStyle/>
          <a:p>
            <a:pPr algn="l">
              <a:lnSpc>
                <a:spcPts val="5165"/>
              </a:lnSpc>
            </a:pPr>
            <a:r>
              <a:rPr lang="en-US" sz="4304" b="1" i="1" dirty="0" err="1">
                <a:solidFill>
                  <a:srgbClr val="000000"/>
                </a:solidFill>
                <a:latin typeface="Poppins Bold Italics"/>
                <a:ea typeface="Poppins Bold Italics"/>
                <a:cs typeface="Poppins Bold Italics"/>
                <a:sym typeface="Poppins Bold Italics"/>
              </a:rPr>
              <a:t>O’rtacha</a:t>
            </a:r>
            <a:r>
              <a:rPr lang="en-US" sz="4304" b="1" i="1" dirty="0">
                <a:solidFill>
                  <a:srgbClr val="000000"/>
                </a:solidFill>
                <a:latin typeface="Poppins Bold Italics"/>
                <a:ea typeface="Poppins Bold Italics"/>
                <a:cs typeface="Poppins Bold Italics"/>
                <a:sym typeface="Poppins Bold Italics"/>
              </a:rPr>
              <a:t> </a:t>
            </a:r>
            <a:r>
              <a:rPr lang="en-US" sz="4304" b="1" i="1" dirty="0" err="1">
                <a:solidFill>
                  <a:srgbClr val="000000"/>
                </a:solidFill>
                <a:latin typeface="Poppins Bold Italics"/>
                <a:ea typeface="Poppins Bold Italics"/>
                <a:cs typeface="Poppins Bold Italics"/>
                <a:sym typeface="Poppins Bold Italics"/>
              </a:rPr>
              <a:t>yugurish</a:t>
            </a:r>
            <a:r>
              <a:rPr lang="en-US" sz="4304" b="1" i="1" dirty="0">
                <a:solidFill>
                  <a:srgbClr val="000000"/>
                </a:solidFill>
                <a:latin typeface="Poppins Bold Italics"/>
                <a:ea typeface="Poppins Bold Italics"/>
                <a:cs typeface="Poppins Bold Italics"/>
                <a:sym typeface="Poppins Bold Italics"/>
              </a:rPr>
              <a:t> </a:t>
            </a:r>
            <a:r>
              <a:rPr lang="en-US" sz="4304" b="1" i="1" dirty="0" err="1">
                <a:solidFill>
                  <a:srgbClr val="000000"/>
                </a:solidFill>
                <a:latin typeface="Poppins Bold Italics"/>
                <a:ea typeface="Poppins Bold Italics"/>
                <a:cs typeface="Poppins Bold Italics"/>
                <a:sym typeface="Poppins Bold Italics"/>
              </a:rPr>
              <a:t>yo’li</a:t>
            </a:r>
            <a:r>
              <a:rPr lang="en-US" sz="4304" dirty="0">
                <a:solidFill>
                  <a:srgbClr val="000000"/>
                </a:solidFill>
                <a:latin typeface="Poppins"/>
                <a:ea typeface="Poppins"/>
                <a:cs typeface="Poppins"/>
                <a:sym typeface="Poppins"/>
              </a:rPr>
              <a:t> </a:t>
            </a:r>
            <a:r>
              <a:rPr lang="en-US" sz="4304" dirty="0" err="1">
                <a:solidFill>
                  <a:srgbClr val="000000"/>
                </a:solidFill>
                <a:latin typeface="Poppins"/>
                <a:ea typeface="Poppins"/>
                <a:cs typeface="Poppins"/>
                <a:sym typeface="Poppins"/>
              </a:rPr>
              <a:t>zarrachalar</a:t>
            </a:r>
            <a:r>
              <a:rPr lang="en-US" sz="4304" dirty="0">
                <a:solidFill>
                  <a:srgbClr val="000000"/>
                </a:solidFill>
                <a:latin typeface="Poppins"/>
                <a:ea typeface="Poppins"/>
                <a:cs typeface="Poppins"/>
                <a:sym typeface="Poppins"/>
              </a:rPr>
              <a:t> </a:t>
            </a:r>
            <a:r>
              <a:rPr lang="en-US" sz="4304" dirty="0" err="1">
                <a:solidFill>
                  <a:srgbClr val="000000"/>
                </a:solidFill>
                <a:latin typeface="Poppins"/>
                <a:ea typeface="Poppins"/>
                <a:cs typeface="Poppins"/>
                <a:sym typeface="Poppins"/>
              </a:rPr>
              <a:t>bosib</a:t>
            </a:r>
            <a:r>
              <a:rPr lang="en-US" sz="4304" dirty="0">
                <a:solidFill>
                  <a:srgbClr val="000000"/>
                </a:solidFill>
                <a:latin typeface="Poppins"/>
                <a:ea typeface="Poppins"/>
                <a:cs typeface="Poppins"/>
                <a:sym typeface="Poppins"/>
              </a:rPr>
              <a:t> </a:t>
            </a:r>
            <a:r>
              <a:rPr lang="en-US" sz="4304" dirty="0" err="1">
                <a:solidFill>
                  <a:srgbClr val="000000"/>
                </a:solidFill>
                <a:latin typeface="Poppins"/>
                <a:ea typeface="Poppins"/>
                <a:cs typeface="Poppins"/>
                <a:sym typeface="Poppins"/>
              </a:rPr>
              <a:t>o’tadigan</a:t>
            </a:r>
            <a:r>
              <a:rPr lang="en-US" sz="4304" dirty="0">
                <a:solidFill>
                  <a:srgbClr val="000000"/>
                </a:solidFill>
                <a:latin typeface="Poppins"/>
                <a:ea typeface="Poppins"/>
                <a:cs typeface="Poppins"/>
                <a:sym typeface="Poppins"/>
              </a:rPr>
              <a:t> </a:t>
            </a:r>
            <a:r>
              <a:rPr lang="en-US" sz="4304" dirty="0" err="1">
                <a:solidFill>
                  <a:srgbClr val="000000"/>
                </a:solidFill>
                <a:latin typeface="Poppins"/>
                <a:ea typeface="Poppins"/>
                <a:cs typeface="Poppins"/>
                <a:sym typeface="Poppins"/>
              </a:rPr>
              <a:t>yugurish</a:t>
            </a:r>
            <a:r>
              <a:rPr lang="en-US" sz="4304" dirty="0">
                <a:solidFill>
                  <a:srgbClr val="000000"/>
                </a:solidFill>
                <a:latin typeface="Poppins"/>
                <a:ea typeface="Poppins"/>
                <a:cs typeface="Poppins"/>
                <a:sym typeface="Poppins"/>
              </a:rPr>
              <a:t>  </a:t>
            </a:r>
            <a:r>
              <a:rPr lang="en-US" sz="4304" dirty="0" err="1">
                <a:solidFill>
                  <a:srgbClr val="000000"/>
                </a:solidFill>
                <a:latin typeface="Poppins"/>
                <a:ea typeface="Poppins"/>
                <a:cs typeface="Poppins"/>
                <a:sym typeface="Poppins"/>
              </a:rPr>
              <a:t>yo’lining</a:t>
            </a:r>
            <a:r>
              <a:rPr lang="en-US" sz="4304" dirty="0">
                <a:solidFill>
                  <a:srgbClr val="000000"/>
                </a:solidFill>
                <a:latin typeface="Poppins"/>
                <a:ea typeface="Poppins"/>
                <a:cs typeface="Poppins"/>
                <a:sym typeface="Poppins"/>
              </a:rPr>
              <a:t> </a:t>
            </a:r>
            <a:r>
              <a:rPr lang="en-US" sz="4304" dirty="0" err="1">
                <a:solidFill>
                  <a:srgbClr val="000000"/>
                </a:solidFill>
                <a:latin typeface="Poppins"/>
                <a:ea typeface="Poppins"/>
                <a:cs typeface="Poppins"/>
                <a:sym typeface="Poppins"/>
              </a:rPr>
              <a:t>o’rtacha</a:t>
            </a:r>
            <a:r>
              <a:rPr lang="en-US" sz="4304" dirty="0">
                <a:solidFill>
                  <a:srgbClr val="000000"/>
                </a:solidFill>
                <a:latin typeface="Poppins"/>
                <a:ea typeface="Poppins"/>
                <a:cs typeface="Poppins"/>
                <a:sym typeface="Poppins"/>
              </a:rPr>
              <a:t> </a:t>
            </a:r>
            <a:r>
              <a:rPr lang="en-US" sz="4304" dirty="0" err="1">
                <a:solidFill>
                  <a:srgbClr val="000000"/>
                </a:solidFill>
                <a:latin typeface="Poppins"/>
                <a:ea typeface="Poppins"/>
                <a:cs typeface="Poppins"/>
                <a:sym typeface="Poppins"/>
              </a:rPr>
              <a:t>qiymati</a:t>
            </a:r>
            <a:r>
              <a:rPr lang="en-US" sz="4304" dirty="0">
                <a:solidFill>
                  <a:srgbClr val="000000"/>
                </a:solidFill>
                <a:latin typeface="Poppins"/>
                <a:ea typeface="Poppins"/>
                <a:cs typeface="Poppins"/>
                <a:sym typeface="Poppins"/>
              </a:rPr>
              <a:t>.</a:t>
            </a:r>
          </a:p>
        </p:txBody>
      </p:sp>
      <p:sp>
        <p:nvSpPr>
          <p:cNvPr id="5" name="TextBox 5"/>
          <p:cNvSpPr txBox="1"/>
          <p:nvPr/>
        </p:nvSpPr>
        <p:spPr>
          <a:xfrm>
            <a:off x="298257" y="5038725"/>
            <a:ext cx="17732227" cy="5567998"/>
          </a:xfrm>
          <a:prstGeom prst="rect">
            <a:avLst/>
          </a:prstGeom>
        </p:spPr>
        <p:txBody>
          <a:bodyPr lIns="0" tIns="0" rIns="0" bIns="0" rtlCol="0" anchor="t">
            <a:spAutoFit/>
          </a:bodyPr>
          <a:lstStyle/>
          <a:p>
            <a:pPr algn="l">
              <a:lnSpc>
                <a:spcPts val="5477"/>
              </a:lnSpc>
            </a:pPr>
            <a:r>
              <a:rPr lang="en-US" sz="3912" dirty="0">
                <a:solidFill>
                  <a:srgbClr val="000000"/>
                </a:solidFill>
                <a:latin typeface="Poppins"/>
                <a:ea typeface="Poppins"/>
                <a:cs typeface="Poppins"/>
                <a:sym typeface="Poppins"/>
              </a:rPr>
              <a:t>Bu </a:t>
            </a:r>
            <a:r>
              <a:rPr lang="en-US" sz="3912" dirty="0" err="1">
                <a:solidFill>
                  <a:srgbClr val="000000"/>
                </a:solidFill>
                <a:latin typeface="Poppins"/>
                <a:ea typeface="Poppins"/>
                <a:cs typeface="Poppins"/>
                <a:sym typeface="Poppins"/>
              </a:rPr>
              <a:t>yerda</a:t>
            </a:r>
            <a:r>
              <a:rPr lang="en-US" sz="3912" dirty="0">
                <a:solidFill>
                  <a:srgbClr val="000000"/>
                </a:solidFill>
                <a:latin typeface="Poppins"/>
                <a:ea typeface="Poppins"/>
                <a:cs typeface="Poppins"/>
                <a:sym typeface="Poppins"/>
              </a:rPr>
              <a:t> </a:t>
            </a:r>
            <a:r>
              <a:rPr lang="en-US" sz="3912" b="1" dirty="0">
                <a:solidFill>
                  <a:srgbClr val="000000"/>
                </a:solidFill>
                <a:latin typeface="Poppins Bold"/>
                <a:ea typeface="Poppins Bold"/>
                <a:cs typeface="Poppins Bold"/>
                <a:sym typeface="Poppins Bold"/>
              </a:rPr>
              <a:t>Nᵢ- xᵢ</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qatlamdan</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o’tadigan</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zarrachalar</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soni</a:t>
            </a:r>
            <a:r>
              <a:rPr lang="en-US" sz="3912" dirty="0">
                <a:solidFill>
                  <a:srgbClr val="000000"/>
                </a:solidFill>
                <a:latin typeface="Poppins"/>
                <a:ea typeface="Poppins"/>
                <a:cs typeface="Poppins"/>
                <a:sym typeface="Poppins"/>
              </a:rPr>
              <a:t>.</a:t>
            </a:r>
          </a:p>
          <a:p>
            <a:pPr algn="l">
              <a:lnSpc>
                <a:spcPts val="5477"/>
              </a:lnSpc>
            </a:pPr>
            <a:r>
              <a:rPr lang="en-US" sz="3912" b="1" i="1" dirty="0" err="1">
                <a:solidFill>
                  <a:srgbClr val="000000"/>
                </a:solidFill>
                <a:latin typeface="Poppins Bold Italics"/>
                <a:ea typeface="Poppins Bold Italics"/>
                <a:cs typeface="Poppins Bold Italics"/>
                <a:sym typeface="Poppins Bold Italics"/>
              </a:rPr>
              <a:t>Maksimal</a:t>
            </a:r>
            <a:r>
              <a:rPr lang="en-US" sz="3912" b="1" i="1" dirty="0">
                <a:solidFill>
                  <a:srgbClr val="000000"/>
                </a:solidFill>
                <a:latin typeface="Poppins Bold Italics"/>
                <a:ea typeface="Poppins Bold Italics"/>
                <a:cs typeface="Poppins Bold Italics"/>
                <a:sym typeface="Poppins Bold Italics"/>
              </a:rPr>
              <a:t> </a:t>
            </a:r>
            <a:r>
              <a:rPr lang="en-US" sz="3912" b="1" i="1" dirty="0" err="1">
                <a:solidFill>
                  <a:srgbClr val="000000"/>
                </a:solidFill>
                <a:latin typeface="Poppins Bold Italics"/>
                <a:ea typeface="Poppins Bold Italics"/>
                <a:cs typeface="Poppins Bold Italics"/>
                <a:sym typeface="Poppins Bold Italics"/>
              </a:rPr>
              <a:t>yugurish</a:t>
            </a:r>
            <a:r>
              <a:rPr lang="en-US" sz="3912" b="1" i="1" dirty="0">
                <a:solidFill>
                  <a:srgbClr val="000000"/>
                </a:solidFill>
                <a:latin typeface="Poppins Bold Italics"/>
                <a:ea typeface="Poppins Bold Italics"/>
                <a:cs typeface="Poppins Bold Italics"/>
                <a:sym typeface="Poppins Bold Italics"/>
              </a:rPr>
              <a:t> </a:t>
            </a:r>
            <a:r>
              <a:rPr lang="en-US" sz="3912" b="1" i="1" dirty="0" err="1">
                <a:solidFill>
                  <a:srgbClr val="000000"/>
                </a:solidFill>
                <a:latin typeface="Poppins Bold Italics"/>
                <a:ea typeface="Poppins Bold Italics"/>
                <a:cs typeface="Poppins Bold Italics"/>
                <a:sym typeface="Poppins Bold Italics"/>
              </a:rPr>
              <a:t>yo’li</a:t>
            </a:r>
            <a:r>
              <a:rPr lang="en-US" sz="3912" b="1" i="1" dirty="0">
                <a:solidFill>
                  <a:srgbClr val="000000"/>
                </a:solidFill>
                <a:latin typeface="Poppins Bold Italics"/>
                <a:ea typeface="Poppins Bold Italics"/>
                <a:cs typeface="Poppins Bold Italics"/>
                <a:sym typeface="Poppins Bold Italics"/>
              </a:rPr>
              <a:t> </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nurdagi</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barcha</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zarrachalar</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tutilib</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qolgan</a:t>
            </a:r>
            <a:r>
              <a:rPr lang="en-US" sz="3912" dirty="0">
                <a:solidFill>
                  <a:srgbClr val="000000"/>
                </a:solidFill>
                <a:latin typeface="Poppins"/>
                <a:ea typeface="Poppins"/>
                <a:cs typeface="Poppins"/>
                <a:sym typeface="Poppins"/>
              </a:rPr>
              <a:t> R material </a:t>
            </a:r>
            <a:r>
              <a:rPr lang="en-US" sz="3912" dirty="0" err="1">
                <a:solidFill>
                  <a:srgbClr val="000000"/>
                </a:solidFill>
                <a:latin typeface="Poppins"/>
                <a:ea typeface="Poppins"/>
                <a:cs typeface="Poppins"/>
                <a:sym typeface="Poppins"/>
              </a:rPr>
              <a:t>qatlamining</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qalinligi</a:t>
            </a:r>
            <a:r>
              <a:rPr lang="en-US" sz="3912" dirty="0">
                <a:solidFill>
                  <a:srgbClr val="000000"/>
                </a:solidFill>
                <a:latin typeface="Poppins"/>
                <a:ea typeface="Poppins"/>
                <a:cs typeface="Poppins"/>
                <a:sym typeface="Poppins"/>
              </a:rPr>
              <a:t> . </a:t>
            </a:r>
          </a:p>
          <a:p>
            <a:pPr algn="l">
              <a:lnSpc>
                <a:spcPts val="5477"/>
              </a:lnSpc>
            </a:pPr>
            <a:r>
              <a:rPr lang="en-US" sz="3912" b="1" i="1" dirty="0" err="1">
                <a:solidFill>
                  <a:srgbClr val="000000"/>
                </a:solidFill>
                <a:latin typeface="Poppins Bold Italics"/>
                <a:ea typeface="Poppins Bold Italics"/>
                <a:cs typeface="Poppins Bold Italics"/>
                <a:sym typeface="Poppins Bold Italics"/>
              </a:rPr>
              <a:t>Ekstrapolyatsiyalangan</a:t>
            </a:r>
            <a:r>
              <a:rPr lang="en-US" sz="3912" b="1" i="1" dirty="0">
                <a:solidFill>
                  <a:srgbClr val="000000"/>
                </a:solidFill>
                <a:latin typeface="Poppins Bold Italics"/>
                <a:ea typeface="Poppins Bold Italics"/>
                <a:cs typeface="Poppins Bold Italics"/>
                <a:sym typeface="Poppins Bold Italics"/>
              </a:rPr>
              <a:t> </a:t>
            </a:r>
            <a:r>
              <a:rPr lang="en-US" sz="3912" b="1" i="1" dirty="0" err="1">
                <a:solidFill>
                  <a:srgbClr val="000000"/>
                </a:solidFill>
                <a:latin typeface="Poppins Bold Italics"/>
                <a:ea typeface="Poppins Bold Italics"/>
                <a:cs typeface="Poppins Bold Italics"/>
                <a:sym typeface="Poppins Bold Italics"/>
              </a:rPr>
              <a:t>yugurish</a:t>
            </a:r>
            <a:r>
              <a:rPr lang="en-US" sz="3912" b="1" i="1" dirty="0">
                <a:solidFill>
                  <a:srgbClr val="000000"/>
                </a:solidFill>
                <a:latin typeface="Poppins Bold Italics"/>
                <a:ea typeface="Poppins Bold Italics"/>
                <a:cs typeface="Poppins Bold Italics"/>
                <a:sym typeface="Poppins Bold Italics"/>
              </a:rPr>
              <a:t> </a:t>
            </a:r>
            <a:r>
              <a:rPr lang="en-US" sz="3912" b="1" i="1" dirty="0" err="1">
                <a:solidFill>
                  <a:srgbClr val="000000"/>
                </a:solidFill>
                <a:latin typeface="Poppins Bold Italics"/>
                <a:ea typeface="Poppins Bold Italics"/>
                <a:cs typeface="Poppins Bold Italics"/>
                <a:sym typeface="Poppins Bold Italics"/>
              </a:rPr>
              <a:t>yo’li</a:t>
            </a:r>
            <a:r>
              <a:rPr lang="en-US" sz="3912" dirty="0">
                <a:solidFill>
                  <a:srgbClr val="000000"/>
                </a:solidFill>
                <a:latin typeface="Poppins"/>
                <a:ea typeface="Poppins"/>
                <a:cs typeface="Poppins"/>
                <a:sym typeface="Poppins"/>
              </a:rPr>
              <a:t> - N </a:t>
            </a:r>
            <a:r>
              <a:rPr lang="en-US" sz="3912" dirty="0" err="1">
                <a:solidFill>
                  <a:srgbClr val="000000"/>
                </a:solidFill>
                <a:latin typeface="Poppins"/>
                <a:ea typeface="Poppins"/>
                <a:cs typeface="Poppins"/>
                <a:sym typeface="Poppins"/>
              </a:rPr>
              <a:t>zarrachalar</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sonining</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ularning</a:t>
            </a:r>
            <a:r>
              <a:rPr lang="en-US" sz="3912" dirty="0">
                <a:solidFill>
                  <a:srgbClr val="000000"/>
                </a:solidFill>
                <a:latin typeface="Poppins"/>
                <a:ea typeface="Poppins"/>
                <a:cs typeface="Poppins"/>
                <a:sym typeface="Poppins"/>
              </a:rPr>
              <a:t> R </a:t>
            </a:r>
            <a:r>
              <a:rPr lang="en-US" sz="3912" dirty="0" err="1">
                <a:solidFill>
                  <a:srgbClr val="000000"/>
                </a:solidFill>
                <a:latin typeface="Poppins"/>
                <a:ea typeface="Poppins"/>
                <a:cs typeface="Poppins"/>
                <a:sym typeface="Poppins"/>
              </a:rPr>
              <a:t>diapazoniga</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bog’liqligining</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qiya</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qismini</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ekstrapolyatsiya</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qiluvchi</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to’g’ri</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chiziqning</a:t>
            </a:r>
            <a:r>
              <a:rPr lang="en-US" sz="3912" dirty="0">
                <a:solidFill>
                  <a:srgbClr val="000000"/>
                </a:solidFill>
                <a:latin typeface="Poppins"/>
                <a:ea typeface="Poppins"/>
                <a:cs typeface="Poppins"/>
                <a:sym typeface="Poppins"/>
              </a:rPr>
              <a:t> X </a:t>
            </a:r>
            <a:r>
              <a:rPr lang="en-US" sz="3912" dirty="0" err="1">
                <a:solidFill>
                  <a:srgbClr val="000000"/>
                </a:solidFill>
                <a:latin typeface="Poppins"/>
                <a:ea typeface="Poppins"/>
                <a:cs typeface="Poppins"/>
                <a:sym typeface="Poppins"/>
              </a:rPr>
              <a:t>o’qi</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bilan</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kesishish</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nuqtasigacha</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bo’lgan</a:t>
            </a:r>
            <a:r>
              <a:rPr lang="en-US" sz="3912" dirty="0">
                <a:solidFill>
                  <a:srgbClr val="000000"/>
                </a:solidFill>
                <a:latin typeface="Poppins"/>
                <a:ea typeface="Poppins"/>
                <a:cs typeface="Poppins"/>
                <a:sym typeface="Poppins"/>
              </a:rPr>
              <a:t> </a:t>
            </a:r>
            <a:r>
              <a:rPr lang="en-US" sz="3912" dirty="0" err="1">
                <a:solidFill>
                  <a:srgbClr val="000000"/>
                </a:solidFill>
                <a:latin typeface="Poppins"/>
                <a:ea typeface="Poppins"/>
                <a:cs typeface="Poppins"/>
                <a:sym typeface="Poppins"/>
              </a:rPr>
              <a:t>masofa</a:t>
            </a:r>
            <a:r>
              <a:rPr lang="en-US" sz="3912" dirty="0">
                <a:solidFill>
                  <a:srgbClr val="000000"/>
                </a:solidFill>
                <a:latin typeface="Poppins"/>
                <a:ea typeface="Poppins"/>
                <a:cs typeface="Poppins"/>
                <a:sym typeface="Poppins"/>
              </a:rPr>
              <a:t>.  </a:t>
            </a:r>
          </a:p>
          <a:p>
            <a:pPr algn="l">
              <a:lnSpc>
                <a:spcPts val="5477"/>
              </a:lnSpc>
            </a:pPr>
            <a:endParaRPr lang="en-US" sz="3912" dirty="0">
              <a:solidFill>
                <a:srgbClr val="000000"/>
              </a:solidFill>
              <a:latin typeface="Poppins"/>
              <a:ea typeface="Poppins"/>
              <a:cs typeface="Poppins"/>
              <a:sym typeface="Poppins"/>
            </a:endParaRPr>
          </a:p>
        </p:txBody>
      </p:sp>
      <mc:AlternateContent xmlns:mc="http://schemas.openxmlformats.org/markup-compatibility/2006">
        <mc:Choice xmlns:a14="http://schemas.microsoft.com/office/drawing/2010/main" Requires="a14">
          <p:sp>
            <p:nvSpPr>
              <p:cNvPr id="6" name="TextBox 6"/>
              <p:cNvSpPr txBox="1"/>
              <p:nvPr/>
            </p:nvSpPr>
            <p:spPr>
              <a:xfrm>
                <a:off x="0" y="2951326"/>
                <a:ext cx="16682116" cy="910506"/>
              </a:xfrm>
              <a:prstGeom prst="rect">
                <a:avLst/>
              </a:prstGeom>
            </p:spPr>
            <p:txBody>
              <a:bodyPr lIns="0" tIns="0" rIns="0" bIns="0" rtlCol="0" anchor="t">
                <a:spAutoFit/>
              </a:bodyPr>
              <a:lstStyle/>
              <a:p>
                <a:pPr algn="ctr">
                  <a:lnSpc>
                    <a:spcPts val="7094"/>
                  </a:lnSpc>
                  <a:spcBef>
                    <a:spcPct val="0"/>
                  </a:spcBef>
                </a:pPr>
                <a14:m>
                  <m:oMath xmlns:m="http://schemas.openxmlformats.org/officeDocument/2006/math">
                    <m:sSub>
                      <m:sSubPr>
                        <m:ctrlPr>
                          <a:rPr lang="en-US" sz="5912" i="1" smtClean="0">
                            <a:solidFill>
                              <a:srgbClr val="000000"/>
                            </a:solidFill>
                            <a:latin typeface="Cambria Math" panose="02040503050406030204" pitchFamily="18" charset="0"/>
                            <a:cs typeface="Poppins"/>
                            <a:sym typeface="Poppins"/>
                          </a:rPr>
                        </m:ctrlPr>
                      </m:sSubPr>
                      <m:e>
                        <m:r>
                          <a:rPr lang="en-US" sz="5912" b="0" i="1" smtClean="0">
                            <a:solidFill>
                              <a:srgbClr val="000000"/>
                            </a:solidFill>
                            <a:latin typeface="Cambria Math" panose="02040503050406030204" pitchFamily="18" charset="0"/>
                            <a:cs typeface="Poppins"/>
                            <a:sym typeface="Poppins"/>
                          </a:rPr>
                          <m:t>𝑅</m:t>
                        </m:r>
                      </m:e>
                      <m:sub>
                        <m:sSup>
                          <m:sSupPr>
                            <m:ctrlPr>
                              <a:rPr lang="en-US" sz="5912" b="0" i="1" smtClean="0">
                                <a:solidFill>
                                  <a:srgbClr val="000000"/>
                                </a:solidFill>
                                <a:latin typeface="Cambria Math" panose="02040503050406030204" pitchFamily="18" charset="0"/>
                                <a:cs typeface="Poppins"/>
                                <a:sym typeface="Poppins"/>
                              </a:rPr>
                            </m:ctrlPr>
                          </m:sSupPr>
                          <m:e>
                            <m:r>
                              <a:rPr lang="en-US" sz="5912" b="0" i="1" smtClean="0">
                                <a:solidFill>
                                  <a:srgbClr val="000000"/>
                                </a:solidFill>
                                <a:latin typeface="Cambria Math" panose="02040503050406030204" pitchFamily="18" charset="0"/>
                                <a:cs typeface="Poppins"/>
                                <a:sym typeface="Poppins"/>
                              </a:rPr>
                              <m:t>𝑜</m:t>
                            </m:r>
                          </m:e>
                          <m:sup>
                            <m:r>
                              <a:rPr lang="en-US" sz="5912" b="0" i="1" smtClean="0">
                                <a:solidFill>
                                  <a:srgbClr val="000000"/>
                                </a:solidFill>
                                <a:latin typeface="Cambria Math" panose="02040503050406030204" pitchFamily="18" charset="0"/>
                                <a:cs typeface="Poppins"/>
                                <a:sym typeface="Poppins"/>
                              </a:rPr>
                              <m:t>′</m:t>
                            </m:r>
                          </m:sup>
                        </m:sSup>
                        <m:r>
                          <a:rPr lang="en-US" sz="5912" b="0" i="1" smtClean="0">
                            <a:solidFill>
                              <a:srgbClr val="000000"/>
                            </a:solidFill>
                            <a:latin typeface="Cambria Math" panose="02040503050406030204" pitchFamily="18" charset="0"/>
                            <a:cs typeface="Poppins"/>
                            <a:sym typeface="Poppins"/>
                          </a:rPr>
                          <m:t>𝑟𝑡</m:t>
                        </m:r>
                      </m:sub>
                    </m:sSub>
                    <m:r>
                      <a:rPr lang="en-US" sz="5912" b="0" i="1" smtClean="0">
                        <a:solidFill>
                          <a:srgbClr val="000000"/>
                        </a:solidFill>
                        <a:latin typeface="Cambria Math" panose="02040503050406030204" pitchFamily="18" charset="0"/>
                        <a:cs typeface="Poppins"/>
                        <a:sym typeface="Poppins"/>
                      </a:rPr>
                      <m:t>=</m:t>
                    </m:r>
                    <m:nary>
                      <m:naryPr>
                        <m:chr m:val="∑"/>
                        <m:subHide m:val="on"/>
                        <m:supHide m:val="on"/>
                        <m:ctrlPr>
                          <a:rPr lang="en-US" sz="5912" b="0" i="1" smtClean="0">
                            <a:solidFill>
                              <a:srgbClr val="000000"/>
                            </a:solidFill>
                            <a:latin typeface="Cambria Math" panose="02040503050406030204" pitchFamily="18" charset="0"/>
                            <a:cs typeface="Poppins"/>
                            <a:sym typeface="Poppins"/>
                          </a:rPr>
                        </m:ctrlPr>
                      </m:naryPr>
                      <m:sub/>
                      <m:sup/>
                      <m:e>
                        <m:sSub>
                          <m:sSubPr>
                            <m:ctrlPr>
                              <a:rPr lang="en-US" sz="5912" b="0" i="1" smtClean="0">
                                <a:solidFill>
                                  <a:srgbClr val="000000"/>
                                </a:solidFill>
                                <a:latin typeface="Cambria Math" panose="02040503050406030204" pitchFamily="18" charset="0"/>
                                <a:cs typeface="Poppins"/>
                                <a:sym typeface="Poppins"/>
                              </a:rPr>
                            </m:ctrlPr>
                          </m:sSubPr>
                          <m:e>
                            <m:r>
                              <a:rPr lang="en-US" sz="5912" b="0" i="1" smtClean="0">
                                <a:solidFill>
                                  <a:srgbClr val="000000"/>
                                </a:solidFill>
                                <a:latin typeface="Cambria Math" panose="02040503050406030204" pitchFamily="18" charset="0"/>
                                <a:cs typeface="Poppins"/>
                                <a:sym typeface="Poppins"/>
                              </a:rPr>
                              <m:t>𝑁</m:t>
                            </m:r>
                          </m:e>
                          <m:sub>
                            <m:r>
                              <a:rPr lang="en-US" sz="5912" b="0" i="1" smtClean="0">
                                <a:solidFill>
                                  <a:srgbClr val="000000"/>
                                </a:solidFill>
                                <a:latin typeface="Cambria Math" panose="02040503050406030204" pitchFamily="18" charset="0"/>
                                <a:cs typeface="Poppins"/>
                                <a:sym typeface="Poppins"/>
                              </a:rPr>
                              <m:t>𝑖</m:t>
                            </m:r>
                          </m:sub>
                        </m:sSub>
                        <m:sSub>
                          <m:sSubPr>
                            <m:ctrlPr>
                              <a:rPr lang="en-US" sz="5912" b="0" i="1" smtClean="0">
                                <a:solidFill>
                                  <a:srgbClr val="000000"/>
                                </a:solidFill>
                                <a:latin typeface="Cambria Math" panose="02040503050406030204" pitchFamily="18" charset="0"/>
                                <a:cs typeface="Poppins"/>
                                <a:sym typeface="Poppins"/>
                              </a:rPr>
                            </m:ctrlPr>
                          </m:sSubPr>
                          <m:e>
                            <m:r>
                              <a:rPr lang="en-US" sz="5912" b="0" i="1" smtClean="0">
                                <a:solidFill>
                                  <a:srgbClr val="000000"/>
                                </a:solidFill>
                                <a:latin typeface="Cambria Math" panose="02040503050406030204" pitchFamily="18" charset="0"/>
                                <a:cs typeface="Poppins"/>
                                <a:sym typeface="Poppins"/>
                              </a:rPr>
                              <m:t>𝑥</m:t>
                            </m:r>
                          </m:e>
                          <m:sub>
                            <m:r>
                              <a:rPr lang="en-US" sz="5912" b="0" i="1" smtClean="0">
                                <a:solidFill>
                                  <a:srgbClr val="000000"/>
                                </a:solidFill>
                                <a:latin typeface="Cambria Math" panose="02040503050406030204" pitchFamily="18" charset="0"/>
                                <a:cs typeface="Poppins"/>
                                <a:sym typeface="Poppins"/>
                              </a:rPr>
                              <m:t>𝑖</m:t>
                            </m:r>
                          </m:sub>
                        </m:sSub>
                        <m:r>
                          <a:rPr lang="en-US" sz="5912" b="0" i="1" smtClean="0">
                            <a:solidFill>
                              <a:srgbClr val="000000"/>
                            </a:solidFill>
                            <a:latin typeface="Cambria Math" panose="02040503050406030204" pitchFamily="18" charset="0"/>
                            <a:cs typeface="Poppins"/>
                            <a:sym typeface="Poppins"/>
                          </a:rPr>
                          <m:t>=</m:t>
                        </m:r>
                        <m:f>
                          <m:fPr>
                            <m:ctrlPr>
                              <a:rPr lang="en-US" sz="5912" b="0" i="1" smtClean="0">
                                <a:solidFill>
                                  <a:srgbClr val="000000"/>
                                </a:solidFill>
                                <a:latin typeface="Cambria Math" panose="02040503050406030204" pitchFamily="18" charset="0"/>
                                <a:cs typeface="Poppins"/>
                                <a:sym typeface="Poppins"/>
                              </a:rPr>
                            </m:ctrlPr>
                          </m:fPr>
                          <m:num>
                            <m:nary>
                              <m:naryPr>
                                <m:chr m:val="∑"/>
                                <m:subHide m:val="on"/>
                                <m:supHide m:val="on"/>
                                <m:ctrlPr>
                                  <a:rPr lang="en-US" sz="5912" b="0" i="1" smtClean="0">
                                    <a:solidFill>
                                      <a:srgbClr val="000000"/>
                                    </a:solidFill>
                                    <a:latin typeface="Cambria Math" panose="02040503050406030204" pitchFamily="18" charset="0"/>
                                    <a:cs typeface="Poppins"/>
                                    <a:sym typeface="Poppins"/>
                                  </a:rPr>
                                </m:ctrlPr>
                              </m:naryPr>
                              <m:sub/>
                              <m:sup/>
                              <m:e>
                                <m:sSub>
                                  <m:sSubPr>
                                    <m:ctrlPr>
                                      <a:rPr lang="en-US" sz="5912" b="0" i="1" smtClean="0">
                                        <a:solidFill>
                                          <a:srgbClr val="000000"/>
                                        </a:solidFill>
                                        <a:latin typeface="Cambria Math" panose="02040503050406030204" pitchFamily="18" charset="0"/>
                                        <a:cs typeface="Poppins"/>
                                        <a:sym typeface="Poppins"/>
                                      </a:rPr>
                                    </m:ctrlPr>
                                  </m:sSubPr>
                                  <m:e>
                                    <m:r>
                                      <a:rPr lang="en-US" sz="5912" b="0" i="1" smtClean="0">
                                        <a:solidFill>
                                          <a:srgbClr val="000000"/>
                                        </a:solidFill>
                                        <a:latin typeface="Cambria Math" panose="02040503050406030204" pitchFamily="18" charset="0"/>
                                        <a:cs typeface="Poppins"/>
                                        <a:sym typeface="Poppins"/>
                                      </a:rPr>
                                      <m:t>𝑁</m:t>
                                    </m:r>
                                  </m:e>
                                  <m:sub>
                                    <m:r>
                                      <a:rPr lang="en-US" sz="5912" b="0" i="1" smtClean="0">
                                        <a:solidFill>
                                          <a:srgbClr val="000000"/>
                                        </a:solidFill>
                                        <a:latin typeface="Cambria Math" panose="02040503050406030204" pitchFamily="18" charset="0"/>
                                        <a:cs typeface="Poppins"/>
                                        <a:sym typeface="Poppins"/>
                                      </a:rPr>
                                      <m:t>𝑖</m:t>
                                    </m:r>
                                  </m:sub>
                                </m:sSub>
                                <m:sSub>
                                  <m:sSubPr>
                                    <m:ctrlPr>
                                      <a:rPr lang="en-US" sz="5912" b="0" i="1" smtClean="0">
                                        <a:solidFill>
                                          <a:srgbClr val="000000"/>
                                        </a:solidFill>
                                        <a:latin typeface="Cambria Math" panose="02040503050406030204" pitchFamily="18" charset="0"/>
                                        <a:cs typeface="Poppins"/>
                                        <a:sym typeface="Poppins"/>
                                      </a:rPr>
                                    </m:ctrlPr>
                                  </m:sSubPr>
                                  <m:e>
                                    <m:r>
                                      <a:rPr lang="en-US" sz="5912" b="0" i="1" smtClean="0">
                                        <a:solidFill>
                                          <a:srgbClr val="000000"/>
                                        </a:solidFill>
                                        <a:latin typeface="Cambria Math" panose="02040503050406030204" pitchFamily="18" charset="0"/>
                                        <a:cs typeface="Poppins"/>
                                        <a:sym typeface="Poppins"/>
                                      </a:rPr>
                                      <m:t>𝑥</m:t>
                                    </m:r>
                                  </m:e>
                                  <m:sub>
                                    <m:r>
                                      <a:rPr lang="en-US" sz="5912" b="0" i="1" smtClean="0">
                                        <a:solidFill>
                                          <a:srgbClr val="000000"/>
                                        </a:solidFill>
                                        <a:latin typeface="Cambria Math" panose="02040503050406030204" pitchFamily="18" charset="0"/>
                                        <a:cs typeface="Poppins"/>
                                        <a:sym typeface="Poppins"/>
                                      </a:rPr>
                                      <m:t>𝑖</m:t>
                                    </m:r>
                                  </m:sub>
                                </m:sSub>
                              </m:e>
                            </m:nary>
                          </m:num>
                          <m:den>
                            <m:nary>
                              <m:naryPr>
                                <m:chr m:val="∑"/>
                                <m:subHide m:val="on"/>
                                <m:supHide m:val="on"/>
                                <m:ctrlPr>
                                  <a:rPr lang="en-US" sz="5912" b="0" i="1" smtClean="0">
                                    <a:solidFill>
                                      <a:srgbClr val="000000"/>
                                    </a:solidFill>
                                    <a:latin typeface="Cambria Math" panose="02040503050406030204" pitchFamily="18" charset="0"/>
                                    <a:cs typeface="Poppins"/>
                                    <a:sym typeface="Poppins"/>
                                  </a:rPr>
                                </m:ctrlPr>
                              </m:naryPr>
                              <m:sub/>
                              <m:sup/>
                              <m:e>
                                <m:sSub>
                                  <m:sSubPr>
                                    <m:ctrlPr>
                                      <a:rPr lang="en-US" sz="5912" b="0" i="1" smtClean="0">
                                        <a:solidFill>
                                          <a:srgbClr val="000000"/>
                                        </a:solidFill>
                                        <a:latin typeface="Cambria Math" panose="02040503050406030204" pitchFamily="18" charset="0"/>
                                        <a:cs typeface="Poppins"/>
                                        <a:sym typeface="Poppins"/>
                                      </a:rPr>
                                    </m:ctrlPr>
                                  </m:sSubPr>
                                  <m:e>
                                    <m:r>
                                      <a:rPr lang="en-US" sz="5912" b="0" i="1" smtClean="0">
                                        <a:solidFill>
                                          <a:srgbClr val="000000"/>
                                        </a:solidFill>
                                        <a:latin typeface="Cambria Math" panose="02040503050406030204" pitchFamily="18" charset="0"/>
                                        <a:cs typeface="Poppins"/>
                                        <a:sym typeface="Poppins"/>
                                      </a:rPr>
                                      <m:t>𝑁</m:t>
                                    </m:r>
                                  </m:e>
                                  <m:sub>
                                    <m:r>
                                      <a:rPr lang="en-US" sz="5912" b="0" i="1" smtClean="0">
                                        <a:solidFill>
                                          <a:srgbClr val="000000"/>
                                        </a:solidFill>
                                        <a:latin typeface="Cambria Math" panose="02040503050406030204" pitchFamily="18" charset="0"/>
                                        <a:cs typeface="Poppins"/>
                                        <a:sym typeface="Poppins"/>
                                      </a:rPr>
                                      <m:t>𝑖</m:t>
                                    </m:r>
                                  </m:sub>
                                </m:sSub>
                              </m:e>
                            </m:nary>
                          </m:den>
                        </m:f>
                        <m:r>
                          <a:rPr lang="en-US" sz="5912" b="0" i="1" smtClean="0">
                            <a:solidFill>
                              <a:srgbClr val="000000"/>
                            </a:solidFill>
                            <a:latin typeface="Cambria Math" panose="02040503050406030204" pitchFamily="18" charset="0"/>
                            <a:cs typeface="Poppins"/>
                            <a:sym typeface="Poppins"/>
                          </a:rPr>
                          <m:t>=</m:t>
                        </m:r>
                        <m:f>
                          <m:fPr>
                            <m:ctrlPr>
                              <a:rPr lang="en-US" sz="5912" b="0" i="1" smtClean="0">
                                <a:solidFill>
                                  <a:srgbClr val="000000"/>
                                </a:solidFill>
                                <a:latin typeface="Cambria Math" panose="02040503050406030204" pitchFamily="18" charset="0"/>
                                <a:cs typeface="Poppins"/>
                                <a:sym typeface="Poppins"/>
                              </a:rPr>
                            </m:ctrlPr>
                          </m:fPr>
                          <m:num>
                            <m:nary>
                              <m:naryPr>
                                <m:limLoc m:val="undOvr"/>
                                <m:subHide m:val="on"/>
                                <m:supHide m:val="on"/>
                                <m:ctrlPr>
                                  <a:rPr lang="en-US" sz="5912" i="1">
                                    <a:solidFill>
                                      <a:srgbClr val="000000"/>
                                    </a:solidFill>
                                    <a:latin typeface="Cambria Math" panose="02040503050406030204" pitchFamily="18" charset="0"/>
                                    <a:cs typeface="Poppins"/>
                                    <a:sym typeface="Poppins"/>
                                  </a:rPr>
                                </m:ctrlPr>
                              </m:naryPr>
                              <m:sub/>
                              <m:sup/>
                              <m:e>
                                <m:r>
                                  <a:rPr lang="en-US" sz="5912" i="1">
                                    <a:solidFill>
                                      <a:srgbClr val="000000"/>
                                    </a:solidFill>
                                    <a:latin typeface="Cambria Math" panose="02040503050406030204" pitchFamily="18" charset="0"/>
                                    <a:cs typeface="Poppins"/>
                                    <a:sym typeface="Poppins"/>
                                  </a:rPr>
                                  <m:t>𝑥</m:t>
                                </m:r>
                                <m:r>
                                  <a:rPr lang="en-US" sz="5912" i="1">
                                    <a:solidFill>
                                      <a:srgbClr val="000000"/>
                                    </a:solidFill>
                                    <a:latin typeface="Cambria Math" panose="02040503050406030204" pitchFamily="18" charset="0"/>
                                    <a:ea typeface="Cambria Math" panose="02040503050406030204" pitchFamily="18" charset="0"/>
                                    <a:cs typeface="Poppins"/>
                                    <a:sym typeface="Poppins"/>
                                  </a:rPr>
                                  <m:t>∙</m:t>
                                </m:r>
                                <m:r>
                                  <a:rPr lang="en-US" sz="5912" i="1">
                                    <a:solidFill>
                                      <a:srgbClr val="000000"/>
                                    </a:solidFill>
                                    <a:latin typeface="Cambria Math" panose="02040503050406030204" pitchFamily="18" charset="0"/>
                                    <a:ea typeface="Cambria Math" panose="02040503050406030204" pitchFamily="18" charset="0"/>
                                    <a:cs typeface="Poppins"/>
                                    <a:sym typeface="Poppins"/>
                                  </a:rPr>
                                  <m:t>𝑁</m:t>
                                </m:r>
                                <m:d>
                                  <m:dPr>
                                    <m:ctrlPr>
                                      <a:rPr lang="en-US" sz="5912" i="1">
                                        <a:solidFill>
                                          <a:srgbClr val="000000"/>
                                        </a:solidFill>
                                        <a:latin typeface="Cambria Math" panose="02040503050406030204" pitchFamily="18" charset="0"/>
                                        <a:ea typeface="Cambria Math" panose="02040503050406030204" pitchFamily="18" charset="0"/>
                                        <a:cs typeface="Poppins"/>
                                        <a:sym typeface="Poppins"/>
                                      </a:rPr>
                                    </m:ctrlPr>
                                  </m:dPr>
                                  <m:e>
                                    <m:r>
                                      <a:rPr lang="en-US" sz="5912" i="1">
                                        <a:solidFill>
                                          <a:srgbClr val="000000"/>
                                        </a:solidFill>
                                        <a:latin typeface="Cambria Math" panose="02040503050406030204" pitchFamily="18" charset="0"/>
                                        <a:ea typeface="Cambria Math" panose="02040503050406030204" pitchFamily="18" charset="0"/>
                                        <a:cs typeface="Poppins"/>
                                        <a:sym typeface="Poppins"/>
                                      </a:rPr>
                                      <m:t>𝑥</m:t>
                                    </m:r>
                                  </m:e>
                                </m:d>
                                <m:r>
                                  <a:rPr lang="en-US" sz="5912" i="1">
                                    <a:solidFill>
                                      <a:srgbClr val="000000"/>
                                    </a:solidFill>
                                    <a:latin typeface="Cambria Math" panose="02040503050406030204" pitchFamily="18" charset="0"/>
                                    <a:ea typeface="Cambria Math" panose="02040503050406030204" pitchFamily="18" charset="0"/>
                                    <a:cs typeface="Poppins"/>
                                    <a:sym typeface="Poppins"/>
                                  </a:rPr>
                                  <m:t>𝑑𝑥</m:t>
                                </m:r>
                              </m:e>
                            </m:nary>
                          </m:num>
                          <m:den>
                            <m:nary>
                              <m:naryPr>
                                <m:limLoc m:val="undOvr"/>
                                <m:subHide m:val="on"/>
                                <m:supHide m:val="on"/>
                                <m:ctrlPr>
                                  <a:rPr lang="en-US" sz="5912" b="0" i="1" smtClean="0">
                                    <a:solidFill>
                                      <a:srgbClr val="000000"/>
                                    </a:solidFill>
                                    <a:latin typeface="Cambria Math" panose="02040503050406030204" pitchFamily="18" charset="0"/>
                                    <a:cs typeface="Poppins"/>
                                    <a:sym typeface="Poppins"/>
                                  </a:rPr>
                                </m:ctrlPr>
                              </m:naryPr>
                              <m:sub/>
                              <m:sup/>
                              <m:e>
                                <m:r>
                                  <a:rPr lang="en-US" sz="5912" b="0" i="1" smtClean="0">
                                    <a:solidFill>
                                      <a:srgbClr val="000000"/>
                                    </a:solidFill>
                                    <a:latin typeface="Cambria Math" panose="02040503050406030204" pitchFamily="18" charset="0"/>
                                    <a:cs typeface="Poppins"/>
                                    <a:sym typeface="Poppins"/>
                                  </a:rPr>
                                  <m:t>𝑁</m:t>
                                </m:r>
                                <m:d>
                                  <m:dPr>
                                    <m:ctrlPr>
                                      <a:rPr lang="en-US" sz="5912" b="0" i="1" smtClean="0">
                                        <a:solidFill>
                                          <a:srgbClr val="000000"/>
                                        </a:solidFill>
                                        <a:latin typeface="Cambria Math" panose="02040503050406030204" pitchFamily="18" charset="0"/>
                                        <a:cs typeface="Poppins"/>
                                        <a:sym typeface="Poppins"/>
                                      </a:rPr>
                                    </m:ctrlPr>
                                  </m:dPr>
                                  <m:e>
                                    <m:r>
                                      <a:rPr lang="en-US" sz="5912" b="0" i="1" smtClean="0">
                                        <a:solidFill>
                                          <a:srgbClr val="000000"/>
                                        </a:solidFill>
                                        <a:latin typeface="Cambria Math" panose="02040503050406030204" pitchFamily="18" charset="0"/>
                                        <a:cs typeface="Poppins"/>
                                        <a:sym typeface="Poppins"/>
                                      </a:rPr>
                                      <m:t>𝑥</m:t>
                                    </m:r>
                                  </m:e>
                                </m:d>
                                <m:r>
                                  <a:rPr lang="en-US" sz="5912" b="0" i="1" smtClean="0">
                                    <a:solidFill>
                                      <a:srgbClr val="000000"/>
                                    </a:solidFill>
                                    <a:latin typeface="Cambria Math" panose="02040503050406030204" pitchFamily="18" charset="0"/>
                                    <a:cs typeface="Poppins"/>
                                    <a:sym typeface="Poppins"/>
                                  </a:rPr>
                                  <m:t>𝑑𝑥</m:t>
                                </m:r>
                              </m:e>
                            </m:nary>
                          </m:den>
                        </m:f>
                      </m:e>
                    </m:nary>
                  </m:oMath>
                </a14:m>
                <a:r>
                  <a:rPr lang="en-US" sz="5912" dirty="0" smtClean="0">
                    <a:solidFill>
                      <a:srgbClr val="000000"/>
                    </a:solidFill>
                    <a:latin typeface="Poppins"/>
                    <a:ea typeface="Poppins"/>
                    <a:cs typeface="Poppins"/>
                    <a:sym typeface="Poppins"/>
                  </a:rPr>
                  <a:t> </a:t>
                </a:r>
                <a:endParaRPr lang="en-US" sz="5912" dirty="0">
                  <a:solidFill>
                    <a:srgbClr val="000000"/>
                  </a:solidFill>
                  <a:latin typeface="Poppins"/>
                  <a:ea typeface="Poppins"/>
                  <a:cs typeface="Poppins"/>
                  <a:sym typeface="Poppins"/>
                </a:endParaRPr>
              </a:p>
            </p:txBody>
          </p:sp>
        </mc:Choice>
        <mc:Fallback>
          <p:sp>
            <p:nvSpPr>
              <p:cNvPr id="6" name="TextBox 6"/>
              <p:cNvSpPr txBox="1">
                <a:spLocks noRot="1" noChangeAspect="1" noMove="1" noResize="1" noEditPoints="1" noAdjustHandles="1" noChangeArrowheads="1" noChangeShapeType="1" noTextEdit="1"/>
              </p:cNvSpPr>
              <p:nvPr/>
            </p:nvSpPr>
            <p:spPr>
              <a:xfrm>
                <a:off x="0" y="2951326"/>
                <a:ext cx="16682116" cy="910506"/>
              </a:xfrm>
              <a:prstGeom prst="rect">
                <a:avLst/>
              </a:prstGeom>
              <a:blipFill>
                <a:blip r:embed="rId5"/>
                <a:stretch>
                  <a:fillRect t="-52667" b="-10000"/>
                </a:stretch>
              </a:blipFill>
            </p:spPr>
            <p:txBody>
              <a:bodyPr/>
              <a:lstStyle/>
              <a:p>
                <a:r>
                  <a:rPr lang="ru-RU">
                    <a:noFill/>
                  </a:rPr>
                  <a:t> </a:t>
                </a:r>
              </a:p>
            </p:txBody>
          </p:sp>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261709">
            <a:off x="15587248" y="1542006"/>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mc:AlternateContent xmlns:mc="http://schemas.openxmlformats.org/markup-compatibility/2006">
        <mc:Choice xmlns:a14="http://schemas.microsoft.com/office/drawing/2010/main" Requires="a14">
          <p:sp>
            <p:nvSpPr>
              <p:cNvPr id="5" name="TextBox 5"/>
              <p:cNvSpPr txBox="1"/>
              <p:nvPr/>
            </p:nvSpPr>
            <p:spPr>
              <a:xfrm>
                <a:off x="619444" y="789994"/>
                <a:ext cx="13944982" cy="2885405"/>
              </a:xfrm>
              <a:prstGeom prst="rect">
                <a:avLst/>
              </a:prstGeom>
            </p:spPr>
            <p:txBody>
              <a:bodyPr lIns="0" tIns="0" rIns="0" bIns="0" rtlCol="0" anchor="t">
                <a:spAutoFit/>
              </a:bodyPr>
              <a:lstStyle/>
              <a:p>
                <a:pPr algn="l">
                  <a:lnSpc>
                    <a:spcPts val="4549"/>
                  </a:lnSpc>
                </a:pPr>
                <a:r>
                  <a:rPr lang="en-US" sz="3790" dirty="0" smtClean="0">
                    <a:solidFill>
                      <a:srgbClr val="000000"/>
                    </a:solidFill>
                    <a:latin typeface="Poppins"/>
                    <a:ea typeface="Poppins"/>
                    <a:cs typeface="Poppins"/>
                    <a:sym typeface="Poppins"/>
                  </a:rPr>
                  <a:t>Zaryadlangan</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zarrachaning</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modda</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ichida</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bosib</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o‘tgan</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to‘liq</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yo‘li</a:t>
                </a:r>
                <a:r>
                  <a:rPr lang="en-US" sz="3790" dirty="0">
                    <a:solidFill>
                      <a:srgbClr val="000000"/>
                    </a:solidFill>
                    <a:latin typeface="Poppins"/>
                    <a:ea typeface="Poppins"/>
                    <a:cs typeface="Poppins"/>
                    <a:sym typeface="Poppins"/>
                  </a:rPr>
                  <a:t> </a:t>
                </a:r>
                <a:r>
                  <a:rPr lang="en-US" sz="3790" b="1" i="1" dirty="0" err="1">
                    <a:solidFill>
                      <a:srgbClr val="000000"/>
                    </a:solidFill>
                    <a:latin typeface="Poppins Bold Italics"/>
                    <a:ea typeface="Poppins Bold Italics"/>
                    <a:cs typeface="Poppins Bold Italics"/>
                    <a:sym typeface="Poppins Bold Italics"/>
                  </a:rPr>
                  <a:t>yugurish</a:t>
                </a:r>
                <a:r>
                  <a:rPr lang="en-US" sz="3790" b="1" i="1" dirty="0">
                    <a:solidFill>
                      <a:srgbClr val="000000"/>
                    </a:solidFill>
                    <a:latin typeface="Poppins Bold Italics"/>
                    <a:ea typeface="Poppins Bold Italics"/>
                    <a:cs typeface="Poppins Bold Italics"/>
                    <a:sym typeface="Poppins Bold Italics"/>
                  </a:rPr>
                  <a:t> </a:t>
                </a:r>
                <a:r>
                  <a:rPr lang="en-US" sz="3790" b="1" i="1" dirty="0" err="1">
                    <a:solidFill>
                      <a:srgbClr val="000000"/>
                    </a:solidFill>
                    <a:latin typeface="Poppins Bold Italics"/>
                    <a:ea typeface="Poppins Bold Italics"/>
                    <a:cs typeface="Poppins Bold Italics"/>
                    <a:sym typeface="Poppins Bold Italics"/>
                  </a:rPr>
                  <a:t>yo’li</a:t>
                </a:r>
                <a:r>
                  <a:rPr lang="en-US" sz="3790" b="1" i="1" dirty="0">
                    <a:solidFill>
                      <a:srgbClr val="000000"/>
                    </a:solidFill>
                    <a:latin typeface="Poppins Bold Italics"/>
                    <a:ea typeface="Poppins Bold Italics"/>
                    <a:cs typeface="Poppins Bold Italics"/>
                    <a:sym typeface="Poppins Bold Italics"/>
                  </a:rPr>
                  <a:t> </a:t>
                </a:r>
                <a:r>
                  <a:rPr lang="en-US" sz="3790" dirty="0">
                    <a:solidFill>
                      <a:srgbClr val="000000"/>
                    </a:solidFill>
                    <a:latin typeface="Poppins"/>
                    <a:ea typeface="Poppins"/>
                    <a:cs typeface="Poppins"/>
                    <a:sym typeface="Poppins"/>
                  </a:rPr>
                  <a:t>deb </a:t>
                </a:r>
                <a:r>
                  <a:rPr lang="en-US" sz="3790" dirty="0" err="1" smtClean="0">
                    <a:solidFill>
                      <a:srgbClr val="000000"/>
                    </a:solidFill>
                    <a:latin typeface="Poppins"/>
                    <a:ea typeface="Poppins"/>
                    <a:cs typeface="Poppins"/>
                    <a:sym typeface="Poppins"/>
                  </a:rPr>
                  <a:t>ataladi</a:t>
                </a:r>
                <a:r>
                  <a:rPr lang="en-US" sz="3790" dirty="0" smtClean="0">
                    <a:solidFill>
                      <a:srgbClr val="000000"/>
                    </a:solidFill>
                    <a:latin typeface="Poppins"/>
                    <a:ea typeface="Poppins"/>
                    <a:cs typeface="Poppins"/>
                    <a:sym typeface="Poppins"/>
                  </a:rPr>
                  <a:t>:</a:t>
                </a:r>
              </a:p>
              <a:p>
                <a:pPr algn="l">
                  <a:lnSpc>
                    <a:spcPts val="4549"/>
                  </a:lnSpc>
                </a:pPr>
                <a:endParaRPr lang="en-US" sz="3790" b="0" i="1" dirty="0">
                  <a:solidFill>
                    <a:srgbClr val="000000"/>
                  </a:solidFill>
                  <a:latin typeface="Poppins"/>
                  <a:ea typeface="Poppins"/>
                  <a:cs typeface="Poppins"/>
                  <a:sym typeface="Poppins"/>
                </a:endParaRPr>
              </a:p>
              <a:p>
                <a:pPr algn="l">
                  <a:lnSpc>
                    <a:spcPts val="4549"/>
                  </a:lnSpc>
                </a:pPr>
                <a:r>
                  <a:rPr lang="en-US" sz="3790" i="1" dirty="0" smtClean="0">
                    <a:solidFill>
                      <a:srgbClr val="000000"/>
                    </a:solidFill>
                    <a:latin typeface="Poppins"/>
                    <a:ea typeface="Poppins"/>
                    <a:cs typeface="Poppins"/>
                    <a:sym typeface="Poppins"/>
                  </a:rPr>
                  <a:t>                                             </a:t>
                </a:r>
                <a:endParaRPr lang="en-US" sz="3790" i="1" dirty="0">
                  <a:solidFill>
                    <a:srgbClr val="000000"/>
                  </a:solidFill>
                  <a:latin typeface="Poppins"/>
                  <a:ea typeface="Poppins"/>
                  <a:cs typeface="Poppins"/>
                  <a:sym typeface="Poppins"/>
                </a:endParaRPr>
              </a:p>
              <a:p>
                <a:pPr algn="l">
                  <a:lnSpc>
                    <a:spcPts val="4549"/>
                  </a:lnSpc>
                </a:pPr>
                <a14:m>
                  <m:oMathPara xmlns:m="http://schemas.openxmlformats.org/officeDocument/2006/math">
                    <m:oMathParaPr>
                      <m:jc m:val="centerGroup"/>
                    </m:oMathParaPr>
                    <m:oMath xmlns:m="http://schemas.openxmlformats.org/officeDocument/2006/math">
                      <m:r>
                        <a:rPr lang="en-US" sz="3790" b="0" i="1" smtClean="0">
                          <a:solidFill>
                            <a:srgbClr val="000000"/>
                          </a:solidFill>
                          <a:latin typeface="Cambria Math" panose="02040503050406030204" pitchFamily="18" charset="0"/>
                          <a:ea typeface="Poppins"/>
                          <a:cs typeface="Poppins"/>
                          <a:sym typeface="Poppins"/>
                        </a:rPr>
                        <m:t>𝑅</m:t>
                      </m:r>
                      <m:d>
                        <m:dPr>
                          <m:ctrlPr>
                            <a:rPr lang="en-US" sz="3790" b="0" i="1" smtClean="0">
                              <a:solidFill>
                                <a:srgbClr val="000000"/>
                              </a:solidFill>
                              <a:latin typeface="Cambria Math" panose="02040503050406030204" pitchFamily="18" charset="0"/>
                              <a:ea typeface="Poppins"/>
                              <a:cs typeface="Poppins"/>
                              <a:sym typeface="Poppins"/>
                            </a:rPr>
                          </m:ctrlPr>
                        </m:dPr>
                        <m:e>
                          <m:sSub>
                            <m:sSubPr>
                              <m:ctrlPr>
                                <a:rPr lang="en-US" sz="3790" b="0" i="1" smtClean="0">
                                  <a:solidFill>
                                    <a:srgbClr val="000000"/>
                                  </a:solidFill>
                                  <a:latin typeface="Cambria Math" panose="02040503050406030204" pitchFamily="18" charset="0"/>
                                  <a:cs typeface="Poppins"/>
                                  <a:sym typeface="Poppins"/>
                                </a:rPr>
                              </m:ctrlPr>
                            </m:sSubPr>
                            <m:e>
                              <m:r>
                                <a:rPr lang="en-US" sz="3790" b="0" i="1" smtClean="0">
                                  <a:solidFill>
                                    <a:srgbClr val="000000"/>
                                  </a:solidFill>
                                  <a:latin typeface="Cambria Math" panose="02040503050406030204" pitchFamily="18" charset="0"/>
                                  <a:cs typeface="Poppins"/>
                                  <a:sym typeface="Poppins"/>
                                </a:rPr>
                                <m:t>𝐸</m:t>
                              </m:r>
                            </m:e>
                            <m:sub>
                              <m:r>
                                <a:rPr lang="en-US" sz="3790" b="0" i="1" smtClean="0">
                                  <a:solidFill>
                                    <a:srgbClr val="000000"/>
                                  </a:solidFill>
                                  <a:latin typeface="Cambria Math" panose="02040503050406030204" pitchFamily="18" charset="0"/>
                                  <a:cs typeface="Poppins"/>
                                  <a:sym typeface="Poppins"/>
                                </a:rPr>
                                <m:t>0</m:t>
                              </m:r>
                            </m:sub>
                          </m:sSub>
                        </m:e>
                      </m:d>
                      <m:r>
                        <a:rPr lang="en-US" sz="3790" b="0" i="1" smtClean="0">
                          <a:solidFill>
                            <a:srgbClr val="000000"/>
                          </a:solidFill>
                          <a:latin typeface="Cambria Math" panose="02040503050406030204" pitchFamily="18" charset="0"/>
                          <a:ea typeface="Poppins"/>
                          <a:cs typeface="Poppins"/>
                          <a:sym typeface="Poppins"/>
                        </a:rPr>
                        <m:t>=</m:t>
                      </m:r>
                      <m:nary>
                        <m:naryPr>
                          <m:ctrlPr>
                            <a:rPr lang="en-US" sz="3790" b="0" i="1" smtClean="0">
                              <a:solidFill>
                                <a:srgbClr val="000000"/>
                              </a:solidFill>
                              <a:latin typeface="Cambria Math" panose="02040503050406030204" pitchFamily="18" charset="0"/>
                              <a:cs typeface="Poppins"/>
                              <a:sym typeface="Poppins"/>
                            </a:rPr>
                          </m:ctrlPr>
                        </m:naryPr>
                        <m:sub>
                          <m:sSub>
                            <m:sSubPr>
                              <m:ctrlPr>
                                <a:rPr lang="en-US" sz="3790" b="0" i="1" smtClean="0">
                                  <a:solidFill>
                                    <a:srgbClr val="000000"/>
                                  </a:solidFill>
                                  <a:latin typeface="Cambria Math" panose="02040503050406030204" pitchFamily="18" charset="0"/>
                                  <a:cs typeface="Poppins"/>
                                  <a:sym typeface="Poppins"/>
                                </a:rPr>
                              </m:ctrlPr>
                            </m:sSubPr>
                            <m:e>
                              <m:r>
                                <a:rPr lang="en-US" sz="3790" b="0" i="1" smtClean="0">
                                  <a:solidFill>
                                    <a:srgbClr val="000000"/>
                                  </a:solidFill>
                                  <a:latin typeface="Cambria Math" panose="02040503050406030204" pitchFamily="18" charset="0"/>
                                  <a:cs typeface="Poppins"/>
                                  <a:sym typeface="Poppins"/>
                                </a:rPr>
                                <m:t>𝐸</m:t>
                              </m:r>
                            </m:e>
                            <m:sub>
                              <m:r>
                                <a:rPr lang="en-US" sz="3790" b="0" i="1" smtClean="0">
                                  <a:solidFill>
                                    <a:srgbClr val="000000"/>
                                  </a:solidFill>
                                  <a:latin typeface="Cambria Math" panose="02040503050406030204" pitchFamily="18" charset="0"/>
                                  <a:cs typeface="Poppins"/>
                                  <a:sym typeface="Poppins"/>
                                </a:rPr>
                                <m:t>0</m:t>
                              </m:r>
                            </m:sub>
                          </m:sSub>
                        </m:sub>
                        <m:sup>
                          <m:r>
                            <a:rPr lang="en-US" sz="3790" b="0" i="1" smtClean="0">
                              <a:solidFill>
                                <a:srgbClr val="000000"/>
                              </a:solidFill>
                              <a:latin typeface="Cambria Math" panose="02040503050406030204" pitchFamily="18" charset="0"/>
                              <a:cs typeface="Poppins"/>
                              <a:sym typeface="Poppins"/>
                            </a:rPr>
                            <m:t>0</m:t>
                          </m:r>
                        </m:sup>
                        <m:e>
                          <m:f>
                            <m:fPr>
                              <m:ctrlPr>
                                <a:rPr lang="en-US" sz="3790" b="0" i="1" smtClean="0">
                                  <a:solidFill>
                                    <a:srgbClr val="000000"/>
                                  </a:solidFill>
                                  <a:latin typeface="Cambria Math" panose="02040503050406030204" pitchFamily="18" charset="0"/>
                                  <a:cs typeface="Poppins"/>
                                  <a:sym typeface="Poppins"/>
                                </a:rPr>
                              </m:ctrlPr>
                            </m:fPr>
                            <m:num>
                              <m:r>
                                <a:rPr lang="en-US" sz="3790" b="0" i="1" smtClean="0">
                                  <a:solidFill>
                                    <a:srgbClr val="000000"/>
                                  </a:solidFill>
                                  <a:latin typeface="Cambria Math" panose="02040503050406030204" pitchFamily="18" charset="0"/>
                                  <a:cs typeface="Poppins"/>
                                  <a:sym typeface="Poppins"/>
                                </a:rPr>
                                <m:t>𝑑𝐸</m:t>
                              </m:r>
                            </m:num>
                            <m:den>
                              <m:r>
                                <a:rPr lang="en-US" sz="3790" b="0" i="1" smtClean="0">
                                  <a:solidFill>
                                    <a:srgbClr val="000000"/>
                                  </a:solidFill>
                                  <a:latin typeface="Cambria Math" panose="02040503050406030204" pitchFamily="18" charset="0"/>
                                  <a:cs typeface="Poppins"/>
                                  <a:sym typeface="Poppins"/>
                                </a:rPr>
                                <m:t>−</m:t>
                              </m:r>
                              <m:sSub>
                                <m:sSubPr>
                                  <m:ctrlPr>
                                    <a:rPr lang="en-US" sz="3790" b="0" i="1" smtClean="0">
                                      <a:solidFill>
                                        <a:srgbClr val="000000"/>
                                      </a:solidFill>
                                      <a:latin typeface="Cambria Math" panose="02040503050406030204" pitchFamily="18" charset="0"/>
                                      <a:cs typeface="Poppins"/>
                                      <a:sym typeface="Poppins"/>
                                    </a:rPr>
                                  </m:ctrlPr>
                                </m:sSubPr>
                                <m:e>
                                  <m:f>
                                    <m:fPr>
                                      <m:ctrlPr>
                                        <a:rPr lang="en-US" sz="3790" b="0" i="1" smtClean="0">
                                          <a:solidFill>
                                            <a:srgbClr val="000000"/>
                                          </a:solidFill>
                                          <a:latin typeface="Cambria Math" panose="02040503050406030204" pitchFamily="18" charset="0"/>
                                          <a:cs typeface="Poppins"/>
                                          <a:sym typeface="Poppins"/>
                                        </a:rPr>
                                      </m:ctrlPr>
                                    </m:fPr>
                                    <m:num>
                                      <m:r>
                                        <a:rPr lang="en-US" sz="3790" b="0" i="1" smtClean="0">
                                          <a:solidFill>
                                            <a:srgbClr val="000000"/>
                                          </a:solidFill>
                                          <a:latin typeface="Cambria Math" panose="02040503050406030204" pitchFamily="18" charset="0"/>
                                          <a:cs typeface="Poppins"/>
                                          <a:sym typeface="Poppins"/>
                                        </a:rPr>
                                        <m:t>𝑑𝐸</m:t>
                                      </m:r>
                                    </m:num>
                                    <m:den>
                                      <m:r>
                                        <a:rPr lang="en-US" sz="3790" b="0" i="1" smtClean="0">
                                          <a:solidFill>
                                            <a:srgbClr val="000000"/>
                                          </a:solidFill>
                                          <a:latin typeface="Cambria Math" panose="02040503050406030204" pitchFamily="18" charset="0"/>
                                          <a:cs typeface="Poppins"/>
                                          <a:sym typeface="Poppins"/>
                                        </a:rPr>
                                        <m:t>𝑑𝑥</m:t>
                                      </m:r>
                                    </m:den>
                                  </m:f>
                                </m:e>
                                <m:sub>
                                  <m:r>
                                    <a:rPr lang="en-US" sz="3790" b="0" i="1" smtClean="0">
                                      <a:solidFill>
                                        <a:srgbClr val="000000"/>
                                      </a:solidFill>
                                      <a:latin typeface="Cambria Math" panose="02040503050406030204" pitchFamily="18" charset="0"/>
                                      <a:cs typeface="Poppins"/>
                                      <a:sym typeface="Poppins"/>
                                    </a:rPr>
                                    <m:t>𝑡</m:t>
                                  </m:r>
                                  <m:sSup>
                                    <m:sSupPr>
                                      <m:ctrlPr>
                                        <a:rPr lang="en-US" sz="3790" b="0" i="1" smtClean="0">
                                          <a:solidFill>
                                            <a:srgbClr val="000000"/>
                                          </a:solidFill>
                                          <a:latin typeface="Cambria Math" panose="02040503050406030204" pitchFamily="18" charset="0"/>
                                          <a:cs typeface="Poppins"/>
                                          <a:sym typeface="Poppins"/>
                                        </a:rPr>
                                      </m:ctrlPr>
                                    </m:sSupPr>
                                    <m:e>
                                      <m:r>
                                        <a:rPr lang="en-US" sz="3790" b="0" i="1" smtClean="0">
                                          <a:solidFill>
                                            <a:srgbClr val="000000"/>
                                          </a:solidFill>
                                          <a:latin typeface="Cambria Math" panose="02040503050406030204" pitchFamily="18" charset="0"/>
                                          <a:cs typeface="Poppins"/>
                                          <a:sym typeface="Poppins"/>
                                        </a:rPr>
                                        <m:t>𝑜</m:t>
                                      </m:r>
                                    </m:e>
                                    <m:sup>
                                      <m:r>
                                        <a:rPr lang="en-US" sz="3790" b="0" i="1" smtClean="0">
                                          <a:solidFill>
                                            <a:srgbClr val="000000"/>
                                          </a:solidFill>
                                          <a:latin typeface="Cambria Math" panose="02040503050406030204" pitchFamily="18" charset="0"/>
                                          <a:cs typeface="Poppins"/>
                                          <a:sym typeface="Poppins"/>
                                        </a:rPr>
                                        <m:t>′</m:t>
                                      </m:r>
                                    </m:sup>
                                  </m:sSup>
                                  <m:r>
                                    <a:rPr lang="en-US" sz="3790" b="0" i="1" smtClean="0">
                                      <a:solidFill>
                                        <a:srgbClr val="000000"/>
                                      </a:solidFill>
                                      <a:latin typeface="Cambria Math" panose="02040503050406030204" pitchFamily="18" charset="0"/>
                                      <a:cs typeface="Poppins"/>
                                      <a:sym typeface="Poppins"/>
                                    </a:rPr>
                                    <m:t>𝑙𝑖𝑞</m:t>
                                  </m:r>
                                </m:sub>
                              </m:sSub>
                            </m:den>
                          </m:f>
                        </m:e>
                      </m:nary>
                    </m:oMath>
                  </m:oMathPara>
                </a14:m>
                <a:endParaRPr lang="en-US" sz="3790" dirty="0">
                  <a:solidFill>
                    <a:srgbClr val="000000"/>
                  </a:solidFill>
                  <a:latin typeface="Poppins"/>
                  <a:ea typeface="Poppins"/>
                  <a:cs typeface="Poppins"/>
                  <a:sym typeface="Poppins"/>
                </a:endParaRPr>
              </a:p>
            </p:txBody>
          </p:sp>
        </mc:Choice>
        <mc:Fallback>
          <p:sp>
            <p:nvSpPr>
              <p:cNvPr id="5" name="TextBox 5"/>
              <p:cNvSpPr txBox="1">
                <a:spLocks noRot="1" noChangeAspect="1" noMove="1" noResize="1" noEditPoints="1" noAdjustHandles="1" noChangeArrowheads="1" noChangeShapeType="1" noTextEdit="1"/>
              </p:cNvSpPr>
              <p:nvPr/>
            </p:nvSpPr>
            <p:spPr>
              <a:xfrm>
                <a:off x="619444" y="789994"/>
                <a:ext cx="13944982" cy="2885405"/>
              </a:xfrm>
              <a:prstGeom prst="rect">
                <a:avLst/>
              </a:prstGeom>
              <a:blipFill>
                <a:blip r:embed="rId4"/>
                <a:stretch>
                  <a:fillRect l="-2099" t="-36152" b="-115645"/>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6" name="TextBox 6"/>
              <p:cNvSpPr txBox="1"/>
              <p:nvPr/>
            </p:nvSpPr>
            <p:spPr>
              <a:xfrm>
                <a:off x="0" y="4607594"/>
                <a:ext cx="17668556" cy="3398366"/>
              </a:xfrm>
              <a:prstGeom prst="rect">
                <a:avLst/>
              </a:prstGeom>
            </p:spPr>
            <p:txBody>
              <a:bodyPr lIns="0" tIns="0" rIns="0" bIns="0" rtlCol="0" anchor="t">
                <a:spAutoFit/>
              </a:bodyPr>
              <a:lstStyle/>
              <a:p>
                <a:pPr algn="l">
                  <a:lnSpc>
                    <a:spcPts val="5296"/>
                  </a:lnSpc>
                </a:pPr>
                <a:r>
                  <a:rPr lang="en-US" sz="3783" dirty="0" smtClean="0">
                    <a:solidFill>
                      <a:srgbClr val="000000"/>
                    </a:solidFill>
                    <a:latin typeface="Poppins"/>
                    <a:ea typeface="Poppins"/>
                    <a:cs typeface="Poppins"/>
                    <a:sym typeface="Poppins"/>
                  </a:rPr>
                  <a:t>Og‘ir</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zaryadlangan</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zarrachalarning</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moddadagi</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to‘liq</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energiya</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yo‘qotishlari</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ionizatsion</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elastik</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va</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yadro</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noelastik</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energiya</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yo‘qotishlarini</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o‘z</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ichiga</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oladi</a:t>
                </a:r>
                <a:r>
                  <a:rPr lang="en-US" sz="3783" dirty="0" smtClean="0">
                    <a:solidFill>
                      <a:srgbClr val="000000"/>
                    </a:solidFill>
                    <a:latin typeface="Poppins"/>
                    <a:ea typeface="Poppins"/>
                    <a:cs typeface="Poppins"/>
                    <a:sym typeface="Poppins"/>
                  </a:rPr>
                  <a:t>:</a:t>
                </a:r>
              </a:p>
              <a:p>
                <a:pPr>
                  <a:lnSpc>
                    <a:spcPts val="5296"/>
                  </a:lnSpc>
                </a:pPr>
                <a:r>
                  <a:rPr lang="en-US" sz="3783" dirty="0">
                    <a:solidFill>
                      <a:srgbClr val="000000"/>
                    </a:solidFill>
                    <a:latin typeface="Poppins"/>
                    <a:ea typeface="Poppins"/>
                    <a:cs typeface="Poppins"/>
                    <a:sym typeface="Poppins"/>
                  </a:rPr>
                  <a:t>	</a:t>
                </a:r>
                <a:endParaRPr lang="en-US" sz="3783" dirty="0" smtClean="0">
                  <a:solidFill>
                    <a:srgbClr val="000000"/>
                  </a:solidFill>
                  <a:latin typeface="Poppins"/>
                  <a:ea typeface="Poppins"/>
                  <a:cs typeface="Poppins"/>
                  <a:sym typeface="Poppins"/>
                </a:endParaRPr>
              </a:p>
              <a:p>
                <a:pPr>
                  <a:lnSpc>
                    <a:spcPts val="5296"/>
                  </a:lnSpc>
                </a:pPr>
                <a14:m>
                  <m:oMathPara xmlns:m="http://schemas.openxmlformats.org/officeDocument/2006/math">
                    <m:oMathParaPr>
                      <m:jc m:val="centerGroup"/>
                    </m:oMathParaPr>
                    <m:oMath xmlns:m="http://schemas.openxmlformats.org/officeDocument/2006/math">
                      <m:sSub>
                        <m:sSubPr>
                          <m:ctrlPr>
                            <a:rPr lang="en-US" sz="3783" i="1" smtClean="0">
                              <a:solidFill>
                                <a:srgbClr val="000000"/>
                              </a:solidFill>
                              <a:latin typeface="Cambria Math" panose="02040503050406030204" pitchFamily="18" charset="0"/>
                              <a:cs typeface="Poppins"/>
                              <a:sym typeface="Poppins"/>
                            </a:rPr>
                          </m:ctrlPr>
                        </m:sSubPr>
                        <m:e>
                          <m:r>
                            <a:rPr lang="en-US" sz="3783" b="0" i="1" smtClean="0">
                              <a:solidFill>
                                <a:srgbClr val="000000"/>
                              </a:solidFill>
                              <a:latin typeface="Cambria Math" panose="02040503050406030204" pitchFamily="18" charset="0"/>
                              <a:cs typeface="Poppins"/>
                              <a:sym typeface="Poppins"/>
                            </a:rPr>
                            <m:t>(−</m:t>
                          </m:r>
                          <m:f>
                            <m:fPr>
                              <m:ctrlPr>
                                <a:rPr lang="en-US" sz="3783" b="0" i="1" smtClean="0">
                                  <a:solidFill>
                                    <a:srgbClr val="000000"/>
                                  </a:solidFill>
                                  <a:latin typeface="Cambria Math" panose="02040503050406030204" pitchFamily="18" charset="0"/>
                                  <a:cs typeface="Poppins"/>
                                  <a:sym typeface="Poppins"/>
                                </a:rPr>
                              </m:ctrlPr>
                            </m:fPr>
                            <m:num>
                              <m:r>
                                <a:rPr lang="en-US" sz="3783" b="0" i="1" smtClean="0">
                                  <a:solidFill>
                                    <a:srgbClr val="000000"/>
                                  </a:solidFill>
                                  <a:latin typeface="Cambria Math" panose="02040503050406030204" pitchFamily="18" charset="0"/>
                                  <a:cs typeface="Poppins"/>
                                  <a:sym typeface="Poppins"/>
                                </a:rPr>
                                <m:t>𝑑𝐸</m:t>
                              </m:r>
                            </m:num>
                            <m:den>
                              <m:r>
                                <a:rPr lang="en-US" sz="3783" b="0" i="1" smtClean="0">
                                  <a:solidFill>
                                    <a:srgbClr val="000000"/>
                                  </a:solidFill>
                                  <a:latin typeface="Cambria Math" panose="02040503050406030204" pitchFamily="18" charset="0"/>
                                  <a:cs typeface="Poppins"/>
                                  <a:sym typeface="Poppins"/>
                                </a:rPr>
                                <m:t>𝑑𝑥</m:t>
                              </m:r>
                            </m:den>
                          </m:f>
                          <m:r>
                            <a:rPr lang="en-US" sz="3783" b="0" i="1" smtClean="0">
                              <a:solidFill>
                                <a:srgbClr val="000000"/>
                              </a:solidFill>
                              <a:latin typeface="Cambria Math" panose="02040503050406030204" pitchFamily="18" charset="0"/>
                              <a:cs typeface="Poppins"/>
                              <a:sym typeface="Poppins"/>
                            </a:rPr>
                            <m:t>)</m:t>
                          </m:r>
                        </m:e>
                        <m:sub>
                          <m:r>
                            <a:rPr lang="en-US" sz="3783" b="0" i="1" smtClean="0">
                              <a:solidFill>
                                <a:srgbClr val="000000"/>
                              </a:solidFill>
                              <a:latin typeface="Cambria Math" panose="02040503050406030204" pitchFamily="18" charset="0"/>
                              <a:cs typeface="Poppins"/>
                              <a:sym typeface="Poppins"/>
                            </a:rPr>
                            <m:t>𝑡</m:t>
                          </m:r>
                          <m:sSup>
                            <m:sSupPr>
                              <m:ctrlPr>
                                <a:rPr lang="en-US" sz="3783" b="0" i="1" smtClean="0">
                                  <a:solidFill>
                                    <a:srgbClr val="000000"/>
                                  </a:solidFill>
                                  <a:latin typeface="Cambria Math" panose="02040503050406030204" pitchFamily="18" charset="0"/>
                                  <a:cs typeface="Poppins"/>
                                  <a:sym typeface="Poppins"/>
                                </a:rPr>
                              </m:ctrlPr>
                            </m:sSupPr>
                            <m:e>
                              <m:r>
                                <a:rPr lang="en-US" sz="3783" b="0" i="1" smtClean="0">
                                  <a:solidFill>
                                    <a:srgbClr val="000000"/>
                                  </a:solidFill>
                                  <a:latin typeface="Cambria Math" panose="02040503050406030204" pitchFamily="18" charset="0"/>
                                  <a:cs typeface="Poppins"/>
                                  <a:sym typeface="Poppins"/>
                                </a:rPr>
                                <m:t>𝑜</m:t>
                              </m:r>
                            </m:e>
                            <m:sup>
                              <m:r>
                                <a:rPr lang="en-US" sz="3783" b="0" i="1" smtClean="0">
                                  <a:solidFill>
                                    <a:srgbClr val="000000"/>
                                  </a:solidFill>
                                  <a:latin typeface="Cambria Math" panose="02040503050406030204" pitchFamily="18" charset="0"/>
                                  <a:cs typeface="Poppins"/>
                                  <a:sym typeface="Poppins"/>
                                </a:rPr>
                                <m:t>′</m:t>
                              </m:r>
                            </m:sup>
                          </m:sSup>
                          <m:r>
                            <a:rPr lang="en-US" sz="3783" b="0" i="1" smtClean="0">
                              <a:solidFill>
                                <a:srgbClr val="000000"/>
                              </a:solidFill>
                              <a:latin typeface="Cambria Math" panose="02040503050406030204" pitchFamily="18" charset="0"/>
                              <a:cs typeface="Poppins"/>
                              <a:sym typeface="Poppins"/>
                            </a:rPr>
                            <m:t>𝑙𝑖𝑞</m:t>
                          </m:r>
                        </m:sub>
                      </m:sSub>
                      <m:r>
                        <a:rPr lang="en-US" sz="3783" b="0" i="1" smtClean="0">
                          <a:solidFill>
                            <a:srgbClr val="000000"/>
                          </a:solidFill>
                          <a:latin typeface="Cambria Math" panose="02040503050406030204" pitchFamily="18" charset="0"/>
                          <a:cs typeface="Poppins"/>
                          <a:sym typeface="Poppins"/>
                        </a:rPr>
                        <m:t>=</m:t>
                      </m:r>
                      <m:sSub>
                        <m:sSubPr>
                          <m:ctrlPr>
                            <a:rPr lang="en-US" sz="3783" b="0" i="1" smtClean="0">
                              <a:solidFill>
                                <a:srgbClr val="000000"/>
                              </a:solidFill>
                              <a:latin typeface="Cambria Math" panose="02040503050406030204" pitchFamily="18" charset="0"/>
                              <a:cs typeface="Poppins"/>
                              <a:sym typeface="Poppins"/>
                            </a:rPr>
                          </m:ctrlPr>
                        </m:sSubPr>
                        <m:e>
                          <m:r>
                            <a:rPr lang="en-US" sz="3783" i="1">
                              <a:solidFill>
                                <a:srgbClr val="000000"/>
                              </a:solidFill>
                              <a:latin typeface="Cambria Math" panose="02040503050406030204" pitchFamily="18" charset="0"/>
                              <a:cs typeface="Poppins"/>
                              <a:sym typeface="Poppins"/>
                            </a:rPr>
                            <m:t>(−</m:t>
                          </m:r>
                          <m:f>
                            <m:fPr>
                              <m:ctrlPr>
                                <a:rPr lang="en-US" sz="3783" i="1">
                                  <a:solidFill>
                                    <a:srgbClr val="000000"/>
                                  </a:solidFill>
                                  <a:latin typeface="Cambria Math" panose="02040503050406030204" pitchFamily="18" charset="0"/>
                                  <a:cs typeface="Poppins"/>
                                  <a:sym typeface="Poppins"/>
                                </a:rPr>
                              </m:ctrlPr>
                            </m:fPr>
                            <m:num>
                              <m:r>
                                <a:rPr lang="en-US" sz="3783" i="1">
                                  <a:solidFill>
                                    <a:srgbClr val="000000"/>
                                  </a:solidFill>
                                  <a:latin typeface="Cambria Math" panose="02040503050406030204" pitchFamily="18" charset="0"/>
                                  <a:cs typeface="Poppins"/>
                                  <a:sym typeface="Poppins"/>
                                </a:rPr>
                                <m:t>𝑑𝐸</m:t>
                              </m:r>
                            </m:num>
                            <m:den>
                              <m:r>
                                <a:rPr lang="en-US" sz="3783" i="1">
                                  <a:solidFill>
                                    <a:srgbClr val="000000"/>
                                  </a:solidFill>
                                  <a:latin typeface="Cambria Math" panose="02040503050406030204" pitchFamily="18" charset="0"/>
                                  <a:cs typeface="Poppins"/>
                                  <a:sym typeface="Poppins"/>
                                </a:rPr>
                                <m:t>𝑑𝑥</m:t>
                              </m:r>
                            </m:den>
                          </m:f>
                          <m:r>
                            <a:rPr lang="en-US" sz="3783" i="1">
                              <a:solidFill>
                                <a:srgbClr val="000000"/>
                              </a:solidFill>
                              <a:latin typeface="Cambria Math" panose="02040503050406030204" pitchFamily="18" charset="0"/>
                              <a:cs typeface="Poppins"/>
                              <a:sym typeface="Poppins"/>
                            </a:rPr>
                            <m:t>)</m:t>
                          </m:r>
                        </m:e>
                        <m:sub>
                          <m:r>
                            <a:rPr lang="en-US" sz="3783" b="0" i="1" smtClean="0">
                              <a:solidFill>
                                <a:srgbClr val="000000"/>
                              </a:solidFill>
                              <a:latin typeface="Cambria Math" panose="02040503050406030204" pitchFamily="18" charset="0"/>
                              <a:cs typeface="Poppins"/>
                              <a:sym typeface="Poppins"/>
                            </a:rPr>
                            <m:t>𝑖𝑜𝑛</m:t>
                          </m:r>
                        </m:sub>
                      </m:sSub>
                      <m:r>
                        <a:rPr lang="en-US" sz="3783" b="0" i="1" smtClean="0">
                          <a:solidFill>
                            <a:srgbClr val="000000"/>
                          </a:solidFill>
                          <a:latin typeface="Cambria Math" panose="02040503050406030204" pitchFamily="18" charset="0"/>
                          <a:cs typeface="Poppins"/>
                          <a:sym typeface="Poppins"/>
                        </a:rPr>
                        <m:t>+</m:t>
                      </m:r>
                      <m:sSub>
                        <m:sSubPr>
                          <m:ctrlPr>
                            <a:rPr lang="en-US" sz="3783" b="0" i="1" smtClean="0">
                              <a:solidFill>
                                <a:srgbClr val="000000"/>
                              </a:solidFill>
                              <a:latin typeface="Cambria Math" panose="02040503050406030204" pitchFamily="18" charset="0"/>
                              <a:cs typeface="Poppins"/>
                              <a:sym typeface="Poppins"/>
                            </a:rPr>
                          </m:ctrlPr>
                        </m:sSubPr>
                        <m:e>
                          <m:r>
                            <a:rPr lang="en-US" sz="3783" i="1">
                              <a:solidFill>
                                <a:srgbClr val="000000"/>
                              </a:solidFill>
                              <a:latin typeface="Cambria Math" panose="02040503050406030204" pitchFamily="18" charset="0"/>
                              <a:cs typeface="Poppins"/>
                              <a:sym typeface="Poppins"/>
                            </a:rPr>
                            <m:t>(−</m:t>
                          </m:r>
                          <m:f>
                            <m:fPr>
                              <m:ctrlPr>
                                <a:rPr lang="en-US" sz="3783" i="1">
                                  <a:solidFill>
                                    <a:srgbClr val="000000"/>
                                  </a:solidFill>
                                  <a:latin typeface="Cambria Math" panose="02040503050406030204" pitchFamily="18" charset="0"/>
                                  <a:cs typeface="Poppins"/>
                                  <a:sym typeface="Poppins"/>
                                </a:rPr>
                              </m:ctrlPr>
                            </m:fPr>
                            <m:num>
                              <m:r>
                                <a:rPr lang="en-US" sz="3783" i="1">
                                  <a:solidFill>
                                    <a:srgbClr val="000000"/>
                                  </a:solidFill>
                                  <a:latin typeface="Cambria Math" panose="02040503050406030204" pitchFamily="18" charset="0"/>
                                  <a:cs typeface="Poppins"/>
                                  <a:sym typeface="Poppins"/>
                                </a:rPr>
                                <m:t>𝑑𝐸</m:t>
                              </m:r>
                            </m:num>
                            <m:den>
                              <m:r>
                                <a:rPr lang="en-US" sz="3783" i="1">
                                  <a:solidFill>
                                    <a:srgbClr val="000000"/>
                                  </a:solidFill>
                                  <a:latin typeface="Cambria Math" panose="02040503050406030204" pitchFamily="18" charset="0"/>
                                  <a:cs typeface="Poppins"/>
                                  <a:sym typeface="Poppins"/>
                                </a:rPr>
                                <m:t>𝑑𝑥</m:t>
                              </m:r>
                            </m:den>
                          </m:f>
                          <m:r>
                            <a:rPr lang="en-US" sz="3783" i="1">
                              <a:solidFill>
                                <a:srgbClr val="000000"/>
                              </a:solidFill>
                              <a:latin typeface="Cambria Math" panose="02040503050406030204" pitchFamily="18" charset="0"/>
                              <a:cs typeface="Poppins"/>
                              <a:sym typeface="Poppins"/>
                            </a:rPr>
                            <m:t>)</m:t>
                          </m:r>
                        </m:e>
                        <m:sub>
                          <m:r>
                            <a:rPr lang="en-US" sz="3783" b="0" i="1" smtClean="0">
                              <a:solidFill>
                                <a:srgbClr val="000000"/>
                              </a:solidFill>
                              <a:latin typeface="Cambria Math" panose="02040503050406030204" pitchFamily="18" charset="0"/>
                              <a:cs typeface="Poppins"/>
                              <a:sym typeface="Poppins"/>
                            </a:rPr>
                            <m:t>𝑒𝑙𝑎𝑠𝑡</m:t>
                          </m:r>
                        </m:sub>
                      </m:sSub>
                      <m:r>
                        <a:rPr lang="en-US" sz="3783" b="0" i="1" smtClean="0">
                          <a:solidFill>
                            <a:srgbClr val="000000"/>
                          </a:solidFill>
                          <a:latin typeface="Cambria Math" panose="02040503050406030204" pitchFamily="18" charset="0"/>
                          <a:cs typeface="Poppins"/>
                          <a:sym typeface="Poppins"/>
                        </a:rPr>
                        <m:t>+</m:t>
                      </m:r>
                      <m:sSub>
                        <m:sSubPr>
                          <m:ctrlPr>
                            <a:rPr lang="en-US" sz="3783" b="0" i="1" smtClean="0">
                              <a:solidFill>
                                <a:srgbClr val="000000"/>
                              </a:solidFill>
                              <a:latin typeface="Cambria Math" panose="02040503050406030204" pitchFamily="18" charset="0"/>
                              <a:cs typeface="Poppins"/>
                              <a:sym typeface="Poppins"/>
                            </a:rPr>
                          </m:ctrlPr>
                        </m:sSubPr>
                        <m:e>
                          <m:r>
                            <a:rPr lang="en-US" sz="3783" i="1">
                              <a:solidFill>
                                <a:srgbClr val="000000"/>
                              </a:solidFill>
                              <a:latin typeface="Cambria Math" panose="02040503050406030204" pitchFamily="18" charset="0"/>
                              <a:cs typeface="Poppins"/>
                              <a:sym typeface="Poppins"/>
                            </a:rPr>
                            <m:t>(−</m:t>
                          </m:r>
                          <m:f>
                            <m:fPr>
                              <m:ctrlPr>
                                <a:rPr lang="en-US" sz="3783" i="1">
                                  <a:solidFill>
                                    <a:srgbClr val="000000"/>
                                  </a:solidFill>
                                  <a:latin typeface="Cambria Math" panose="02040503050406030204" pitchFamily="18" charset="0"/>
                                  <a:cs typeface="Poppins"/>
                                  <a:sym typeface="Poppins"/>
                                </a:rPr>
                              </m:ctrlPr>
                            </m:fPr>
                            <m:num>
                              <m:r>
                                <a:rPr lang="en-US" sz="3783" i="1">
                                  <a:solidFill>
                                    <a:srgbClr val="000000"/>
                                  </a:solidFill>
                                  <a:latin typeface="Cambria Math" panose="02040503050406030204" pitchFamily="18" charset="0"/>
                                  <a:cs typeface="Poppins"/>
                                  <a:sym typeface="Poppins"/>
                                </a:rPr>
                                <m:t>𝑑𝐸</m:t>
                              </m:r>
                            </m:num>
                            <m:den>
                              <m:r>
                                <a:rPr lang="en-US" sz="3783" i="1">
                                  <a:solidFill>
                                    <a:srgbClr val="000000"/>
                                  </a:solidFill>
                                  <a:latin typeface="Cambria Math" panose="02040503050406030204" pitchFamily="18" charset="0"/>
                                  <a:cs typeface="Poppins"/>
                                  <a:sym typeface="Poppins"/>
                                </a:rPr>
                                <m:t>𝑑𝑥</m:t>
                              </m:r>
                            </m:den>
                          </m:f>
                          <m:r>
                            <a:rPr lang="en-US" sz="3783" i="1">
                              <a:solidFill>
                                <a:srgbClr val="000000"/>
                              </a:solidFill>
                              <a:latin typeface="Cambria Math" panose="02040503050406030204" pitchFamily="18" charset="0"/>
                              <a:cs typeface="Poppins"/>
                              <a:sym typeface="Poppins"/>
                            </a:rPr>
                            <m:t>)</m:t>
                          </m:r>
                        </m:e>
                        <m:sub>
                          <m:r>
                            <a:rPr lang="en-US" sz="3783" b="0" i="1" smtClean="0">
                              <a:solidFill>
                                <a:srgbClr val="000000"/>
                              </a:solidFill>
                              <a:latin typeface="Cambria Math" panose="02040503050406030204" pitchFamily="18" charset="0"/>
                              <a:cs typeface="Poppins"/>
                              <a:sym typeface="Poppins"/>
                            </a:rPr>
                            <m:t>𝑦𝑎𝑑𝑟</m:t>
                          </m:r>
                          <m:r>
                            <a:rPr lang="en-US" sz="3783" b="0" i="1" smtClean="0">
                              <a:solidFill>
                                <a:srgbClr val="000000"/>
                              </a:solidFill>
                              <a:latin typeface="Cambria Math" panose="02040503050406030204" pitchFamily="18" charset="0"/>
                              <a:cs typeface="Poppins"/>
                              <a:sym typeface="Poppins"/>
                            </a:rPr>
                            <m:t>.</m:t>
                          </m:r>
                          <m:r>
                            <a:rPr lang="en-US" sz="3783" b="0" i="1" smtClean="0">
                              <a:solidFill>
                                <a:srgbClr val="000000"/>
                              </a:solidFill>
                              <a:latin typeface="Cambria Math" panose="02040503050406030204" pitchFamily="18" charset="0"/>
                              <a:cs typeface="Poppins"/>
                              <a:sym typeface="Poppins"/>
                            </a:rPr>
                            <m:t>𝑒𝑙𝑎𝑠𝑡</m:t>
                          </m:r>
                        </m:sub>
                      </m:sSub>
                    </m:oMath>
                  </m:oMathPara>
                </a14:m>
                <a:endParaRPr lang="en-US" sz="3783" dirty="0">
                  <a:solidFill>
                    <a:srgbClr val="000000"/>
                  </a:solidFill>
                  <a:latin typeface="Poppins"/>
                  <a:ea typeface="Poppins"/>
                  <a:cs typeface="Poppins"/>
                  <a:sym typeface="Poppins"/>
                </a:endParaRPr>
              </a:p>
            </p:txBody>
          </p:sp>
        </mc:Choice>
        <mc:Fallback>
          <p:sp>
            <p:nvSpPr>
              <p:cNvPr id="6" name="TextBox 6"/>
              <p:cNvSpPr txBox="1">
                <a:spLocks noRot="1" noChangeAspect="1" noMove="1" noResize="1" noEditPoints="1" noAdjustHandles="1" noChangeArrowheads="1" noChangeShapeType="1" noTextEdit="1"/>
              </p:cNvSpPr>
              <p:nvPr/>
            </p:nvSpPr>
            <p:spPr>
              <a:xfrm>
                <a:off x="0" y="4607594"/>
                <a:ext cx="17668556" cy="3398366"/>
              </a:xfrm>
              <a:prstGeom prst="rect">
                <a:avLst/>
              </a:prstGeom>
              <a:blipFill>
                <a:blip r:embed="rId5"/>
                <a:stretch>
                  <a:fillRect l="-1656" t="-2513" r="-1242" b="-2334"/>
                </a:stretch>
              </a:blipFill>
            </p:spPr>
            <p:txBody>
              <a:bodyPr/>
              <a:lstStyle/>
              <a:p>
                <a:r>
                  <a:rPr lang="ru-RU">
                    <a:noFill/>
                  </a:rPr>
                  <a:t> </a:t>
                </a:r>
              </a:p>
            </p:txBody>
          </p:sp>
        </mc:Fallback>
      </mc:AlternateContent>
      <p:sp>
        <p:nvSpPr>
          <p:cNvPr id="7" name="Freeform 7"/>
          <p:cNvSpPr/>
          <p:nvPr/>
        </p:nvSpPr>
        <p:spPr>
          <a:xfrm rot="1397076">
            <a:off x="-1971777" y="3775358"/>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6">
              <a:alphaModFix amt="30000"/>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261709">
            <a:off x="14558548" y="769183"/>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mc:AlternateContent xmlns:mc="http://schemas.openxmlformats.org/markup-compatibility/2006">
        <mc:Choice xmlns:a14="http://schemas.microsoft.com/office/drawing/2010/main" Requires="a14">
          <p:sp>
            <p:nvSpPr>
              <p:cNvPr id="3" name="TextBox 3"/>
              <p:cNvSpPr txBox="1"/>
              <p:nvPr/>
            </p:nvSpPr>
            <p:spPr>
              <a:xfrm>
                <a:off x="619444" y="789994"/>
                <a:ext cx="13944982" cy="4039567"/>
              </a:xfrm>
              <a:prstGeom prst="rect">
                <a:avLst/>
              </a:prstGeom>
            </p:spPr>
            <p:txBody>
              <a:bodyPr lIns="0" tIns="0" rIns="0" bIns="0" rtlCol="0" anchor="t">
                <a:spAutoFit/>
              </a:bodyPr>
              <a:lstStyle/>
              <a:p>
                <a:pPr algn="l">
                  <a:lnSpc>
                    <a:spcPts val="4549"/>
                  </a:lnSpc>
                </a:pPr>
                <a:r>
                  <a:rPr lang="en-US" sz="3790" dirty="0" smtClean="0">
                    <a:solidFill>
                      <a:srgbClr val="000000"/>
                    </a:solidFill>
                    <a:latin typeface="Poppins"/>
                    <a:ea typeface="Poppins"/>
                    <a:cs typeface="Poppins"/>
                    <a:sym typeface="Poppins"/>
                  </a:rPr>
                  <a:t>Agar </a:t>
                </a:r>
                <a:r>
                  <a:rPr lang="en-US" sz="3790" dirty="0" err="1">
                    <a:solidFill>
                      <a:srgbClr val="000000"/>
                    </a:solidFill>
                    <a:latin typeface="Poppins"/>
                    <a:ea typeface="Poppins"/>
                    <a:cs typeface="Poppins"/>
                    <a:sym typeface="Poppins"/>
                  </a:rPr>
                  <a:t>og‘ir</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zaryadlangan</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zarrachalarning</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ko‘p</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martalik</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sochilishi</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hissasi</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hisobga</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olinsa</a:t>
                </a:r>
                <a:r>
                  <a:rPr lang="en-US" sz="3790" dirty="0">
                    <a:solidFill>
                      <a:srgbClr val="000000"/>
                    </a:solidFill>
                    <a:latin typeface="Poppins"/>
                    <a:ea typeface="Poppins"/>
                    <a:cs typeface="Poppins"/>
                    <a:sym typeface="Poppins"/>
                  </a:rPr>
                  <a:t>, u </a:t>
                </a:r>
                <a:r>
                  <a:rPr lang="en-US" sz="3790" dirty="0" err="1">
                    <a:solidFill>
                      <a:srgbClr val="000000"/>
                    </a:solidFill>
                    <a:latin typeface="Poppins"/>
                    <a:ea typeface="Poppins"/>
                    <a:cs typeface="Poppins"/>
                    <a:sym typeface="Poppins"/>
                  </a:rPr>
                  <a:t>holda</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zarrachalarning</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moddadagi</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yugurish</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yo’li</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kattalashadi</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va</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quyidagi</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ifoda</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bilan</a:t>
                </a:r>
                <a:r>
                  <a:rPr lang="en-US" sz="3790" dirty="0">
                    <a:solidFill>
                      <a:srgbClr val="000000"/>
                    </a:solidFill>
                    <a:latin typeface="Poppins"/>
                    <a:ea typeface="Poppins"/>
                    <a:cs typeface="Poppins"/>
                    <a:sym typeface="Poppins"/>
                  </a:rPr>
                  <a:t> </a:t>
                </a:r>
                <a:r>
                  <a:rPr lang="en-US" sz="3790" dirty="0" err="1">
                    <a:solidFill>
                      <a:srgbClr val="000000"/>
                    </a:solidFill>
                    <a:latin typeface="Poppins"/>
                    <a:ea typeface="Poppins"/>
                    <a:cs typeface="Poppins"/>
                    <a:sym typeface="Poppins"/>
                  </a:rPr>
                  <a:t>aniqlanadi</a:t>
                </a:r>
                <a:r>
                  <a:rPr lang="en-US" sz="3790" dirty="0" smtClean="0">
                    <a:solidFill>
                      <a:srgbClr val="000000"/>
                    </a:solidFill>
                    <a:latin typeface="Poppins"/>
                    <a:ea typeface="Poppins"/>
                    <a:cs typeface="Poppins"/>
                    <a:sym typeface="Poppins"/>
                  </a:rPr>
                  <a:t>:</a:t>
                </a:r>
              </a:p>
              <a:p>
                <a:pPr algn="l">
                  <a:lnSpc>
                    <a:spcPts val="4549"/>
                  </a:lnSpc>
                </a:pPr>
                <a:endParaRPr lang="en-US" sz="3790" dirty="0" smtClean="0">
                  <a:solidFill>
                    <a:srgbClr val="000000"/>
                  </a:solidFill>
                  <a:latin typeface="Poppins"/>
                  <a:ea typeface="Poppins"/>
                  <a:cs typeface="Poppins"/>
                  <a:sym typeface="Poppins"/>
                </a:endParaRPr>
              </a:p>
              <a:p>
                <a:pPr>
                  <a:lnSpc>
                    <a:spcPts val="4549"/>
                  </a:lnSpc>
                </a:pPr>
                <a:r>
                  <a:rPr lang="en-US" sz="3790" dirty="0">
                    <a:solidFill>
                      <a:srgbClr val="000000"/>
                    </a:solidFill>
                    <a:latin typeface="Poppins"/>
                    <a:ea typeface="Poppins"/>
                    <a:cs typeface="Poppins"/>
                    <a:sym typeface="Poppins"/>
                  </a:rPr>
                  <a:t>	</a:t>
                </a:r>
                <a:endParaRPr lang="en-US" sz="5400" dirty="0" smtClean="0">
                  <a:solidFill>
                    <a:srgbClr val="000000"/>
                  </a:solidFill>
                  <a:latin typeface="Poppins"/>
                  <a:ea typeface="Poppins"/>
                  <a:cs typeface="Poppins"/>
                  <a:sym typeface="Poppins"/>
                </a:endParaRPr>
              </a:p>
              <a:p>
                <a:pPr>
                  <a:lnSpc>
                    <a:spcPts val="4549"/>
                  </a:lnSpc>
                </a:pPr>
                <a14:m>
                  <m:oMathPara xmlns:m="http://schemas.openxmlformats.org/officeDocument/2006/math">
                    <m:oMathParaPr>
                      <m:jc m:val="centerGroup"/>
                    </m:oMathParaPr>
                    <m:oMath xmlns:m="http://schemas.openxmlformats.org/officeDocument/2006/math">
                      <m:sSup>
                        <m:sSupPr>
                          <m:ctrlPr>
                            <a:rPr lang="en-US" sz="5400" b="0" i="1" smtClean="0">
                              <a:solidFill>
                                <a:srgbClr val="000000"/>
                              </a:solidFill>
                              <a:latin typeface="Cambria Math" panose="02040503050406030204" pitchFamily="18" charset="0"/>
                              <a:ea typeface="Poppins"/>
                              <a:cs typeface="Poppins"/>
                              <a:sym typeface="Poppins"/>
                            </a:rPr>
                          </m:ctrlPr>
                        </m:sSupPr>
                        <m:e>
                          <m:r>
                            <a:rPr lang="en-US" sz="5400" b="0" i="1" smtClean="0">
                              <a:solidFill>
                                <a:srgbClr val="000000"/>
                              </a:solidFill>
                              <a:latin typeface="Cambria Math" panose="02040503050406030204" pitchFamily="18" charset="0"/>
                              <a:ea typeface="Poppins"/>
                              <a:cs typeface="Poppins"/>
                              <a:sym typeface="Poppins"/>
                            </a:rPr>
                            <m:t>𝑅</m:t>
                          </m:r>
                        </m:e>
                        <m:sup>
                          <m:r>
                            <a:rPr lang="en-US" sz="5400" b="0" i="1" smtClean="0">
                              <a:solidFill>
                                <a:srgbClr val="000000"/>
                              </a:solidFill>
                              <a:latin typeface="Cambria Math" panose="02040503050406030204" pitchFamily="18" charset="0"/>
                              <a:ea typeface="Poppins"/>
                              <a:cs typeface="Poppins"/>
                              <a:sym typeface="Poppins"/>
                            </a:rPr>
                            <m:t>′</m:t>
                          </m:r>
                        </m:sup>
                      </m:sSup>
                      <m:d>
                        <m:dPr>
                          <m:ctrlPr>
                            <a:rPr lang="en-US" sz="5400" b="0" i="1" smtClean="0">
                              <a:solidFill>
                                <a:srgbClr val="000000"/>
                              </a:solidFill>
                              <a:latin typeface="Cambria Math" panose="02040503050406030204" pitchFamily="18" charset="0"/>
                              <a:ea typeface="Poppins"/>
                              <a:cs typeface="Poppins"/>
                              <a:sym typeface="Poppins"/>
                            </a:rPr>
                          </m:ctrlPr>
                        </m:dPr>
                        <m:e>
                          <m:sSub>
                            <m:sSubPr>
                              <m:ctrlPr>
                                <a:rPr lang="en-US" sz="5400" b="0" i="1" smtClean="0">
                                  <a:solidFill>
                                    <a:srgbClr val="000000"/>
                                  </a:solidFill>
                                  <a:latin typeface="Cambria Math" panose="02040503050406030204" pitchFamily="18" charset="0"/>
                                  <a:cs typeface="Poppins"/>
                                  <a:sym typeface="Poppins"/>
                                </a:rPr>
                              </m:ctrlPr>
                            </m:sSubPr>
                            <m:e>
                              <m:r>
                                <a:rPr lang="en-US" sz="5400" b="0" i="1" smtClean="0">
                                  <a:solidFill>
                                    <a:srgbClr val="000000"/>
                                  </a:solidFill>
                                  <a:latin typeface="Cambria Math" panose="02040503050406030204" pitchFamily="18" charset="0"/>
                                  <a:cs typeface="Poppins"/>
                                  <a:sym typeface="Poppins"/>
                                </a:rPr>
                                <m:t>𝐸</m:t>
                              </m:r>
                            </m:e>
                            <m:sub>
                              <m:r>
                                <a:rPr lang="en-US" sz="5400" b="0" i="1" smtClean="0">
                                  <a:solidFill>
                                    <a:srgbClr val="000000"/>
                                  </a:solidFill>
                                  <a:latin typeface="Cambria Math" panose="02040503050406030204" pitchFamily="18" charset="0"/>
                                  <a:cs typeface="Poppins"/>
                                  <a:sym typeface="Poppins"/>
                                </a:rPr>
                                <m:t>0</m:t>
                              </m:r>
                            </m:sub>
                          </m:sSub>
                        </m:e>
                      </m:d>
                      <m:r>
                        <a:rPr lang="en-US" sz="5400" b="0" i="1" smtClean="0">
                          <a:solidFill>
                            <a:srgbClr val="000000"/>
                          </a:solidFill>
                          <a:latin typeface="Cambria Math" panose="02040503050406030204" pitchFamily="18" charset="0"/>
                          <a:ea typeface="Poppins"/>
                          <a:cs typeface="Poppins"/>
                          <a:sym typeface="Poppins"/>
                        </a:rPr>
                        <m:t>=</m:t>
                      </m:r>
                      <m:r>
                        <a:rPr lang="en-US" sz="5400" b="0" i="1" smtClean="0">
                          <a:solidFill>
                            <a:srgbClr val="000000"/>
                          </a:solidFill>
                          <a:latin typeface="Cambria Math" panose="02040503050406030204" pitchFamily="18" charset="0"/>
                          <a:ea typeface="Poppins"/>
                          <a:cs typeface="Poppins"/>
                          <a:sym typeface="Poppins"/>
                        </a:rPr>
                        <m:t>𝑅</m:t>
                      </m:r>
                      <m:d>
                        <m:dPr>
                          <m:ctrlPr>
                            <a:rPr lang="en-US" sz="5400" b="0" i="1" smtClean="0">
                              <a:solidFill>
                                <a:srgbClr val="000000"/>
                              </a:solidFill>
                              <a:latin typeface="Cambria Math" panose="02040503050406030204" pitchFamily="18" charset="0"/>
                              <a:ea typeface="Poppins"/>
                              <a:cs typeface="Poppins"/>
                              <a:sym typeface="Poppins"/>
                            </a:rPr>
                          </m:ctrlPr>
                        </m:dPr>
                        <m:e>
                          <m:sSub>
                            <m:sSubPr>
                              <m:ctrlPr>
                                <a:rPr lang="en-US" sz="5400" i="1">
                                  <a:solidFill>
                                    <a:srgbClr val="000000"/>
                                  </a:solidFill>
                                  <a:latin typeface="Cambria Math" panose="02040503050406030204" pitchFamily="18" charset="0"/>
                                  <a:cs typeface="Poppins"/>
                                  <a:sym typeface="Poppins"/>
                                </a:rPr>
                              </m:ctrlPr>
                            </m:sSubPr>
                            <m:e>
                              <m:r>
                                <a:rPr lang="en-US" sz="5400" i="1">
                                  <a:solidFill>
                                    <a:srgbClr val="000000"/>
                                  </a:solidFill>
                                  <a:latin typeface="Cambria Math" panose="02040503050406030204" pitchFamily="18" charset="0"/>
                                  <a:cs typeface="Poppins"/>
                                  <a:sym typeface="Poppins"/>
                                </a:rPr>
                                <m:t>𝐸</m:t>
                              </m:r>
                            </m:e>
                            <m:sub>
                              <m:r>
                                <a:rPr lang="en-US" sz="5400" i="1">
                                  <a:solidFill>
                                    <a:srgbClr val="000000"/>
                                  </a:solidFill>
                                  <a:latin typeface="Cambria Math" panose="02040503050406030204" pitchFamily="18" charset="0"/>
                                  <a:cs typeface="Poppins"/>
                                  <a:sym typeface="Poppins"/>
                                </a:rPr>
                                <m:t>0</m:t>
                              </m:r>
                            </m:sub>
                          </m:sSub>
                        </m:e>
                      </m:d>
                      <m:r>
                        <a:rPr lang="en-US" sz="5400" b="0" i="1" smtClean="0">
                          <a:solidFill>
                            <a:srgbClr val="000000"/>
                          </a:solidFill>
                          <a:latin typeface="Cambria Math" panose="02040503050406030204" pitchFamily="18" charset="0"/>
                          <a:cs typeface="Poppins"/>
                          <a:sym typeface="Poppins"/>
                        </a:rPr>
                        <m:t>+</m:t>
                      </m:r>
                      <m:f>
                        <m:fPr>
                          <m:ctrlPr>
                            <a:rPr lang="en-US" sz="5400" b="0" i="1" smtClean="0">
                              <a:solidFill>
                                <a:srgbClr val="000000"/>
                              </a:solidFill>
                              <a:latin typeface="Cambria Math" panose="02040503050406030204" pitchFamily="18" charset="0"/>
                              <a:cs typeface="Poppins"/>
                              <a:sym typeface="Poppins"/>
                            </a:rPr>
                          </m:ctrlPr>
                        </m:fPr>
                        <m:num>
                          <m:r>
                            <a:rPr lang="en-US" sz="5400" b="0" i="1" smtClean="0">
                              <a:solidFill>
                                <a:srgbClr val="000000"/>
                              </a:solidFill>
                              <a:latin typeface="Cambria Math" panose="02040503050406030204" pitchFamily="18" charset="0"/>
                              <a:cs typeface="Poppins"/>
                              <a:sym typeface="Poppins"/>
                            </a:rPr>
                            <m:t>1</m:t>
                          </m:r>
                        </m:num>
                        <m:den>
                          <m:r>
                            <a:rPr lang="en-US" sz="5400" b="0" i="1" smtClean="0">
                              <a:solidFill>
                                <a:srgbClr val="000000"/>
                              </a:solidFill>
                              <a:latin typeface="Cambria Math" panose="02040503050406030204" pitchFamily="18" charset="0"/>
                              <a:cs typeface="Poppins"/>
                              <a:sym typeface="Poppins"/>
                            </a:rPr>
                            <m:t>2</m:t>
                          </m:r>
                        </m:den>
                      </m:f>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m:t>
                      </m:r>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𝑅</m:t>
                      </m:r>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m:t>
                      </m:r>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𝐸</m:t>
                      </m:r>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m:t>
                      </m:r>
                      <m:nary>
                        <m:naryPr>
                          <m:limLoc m:val="undOvr"/>
                          <m:subHide m:val="on"/>
                          <m:supHide m:val="on"/>
                          <m:ctrlP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ctrlPr>
                        </m:naryPr>
                        <m:sub/>
                        <m:sup/>
                        <m:e>
                          <m:sSub>
                            <m:sSubPr>
                              <m:ctrlP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ctrlPr>
                            </m:sSubPr>
                            <m:e>
                              <m:r>
                                <a:rPr lang="en-US" sz="5400" i="1">
                                  <a:solidFill>
                                    <a:srgbClr val="000000"/>
                                  </a:solidFill>
                                  <a:latin typeface="Cambria Math" panose="02040503050406030204" pitchFamily="18" charset="0"/>
                                  <a:ea typeface="Cambria Math" panose="02040503050406030204" pitchFamily="18" charset="0"/>
                                  <a:cs typeface="Poppins"/>
                                  <a:sym typeface="Poppins"/>
                                </a:rPr>
                                <m:t>〈</m:t>
                              </m:r>
                              <m:sSup>
                                <m:sSupPr>
                                  <m:ctrlPr>
                                    <a:rPr lang="en-US" sz="5400" i="1">
                                      <a:solidFill>
                                        <a:srgbClr val="000000"/>
                                      </a:solidFill>
                                      <a:latin typeface="Cambria Math" panose="02040503050406030204" pitchFamily="18" charset="0"/>
                                      <a:ea typeface="Cambria Math" panose="02040503050406030204" pitchFamily="18" charset="0"/>
                                      <a:cs typeface="Poppins"/>
                                      <a:sym typeface="Poppins"/>
                                    </a:rPr>
                                  </m:ctrlPr>
                                </m:sSupPr>
                                <m:e>
                                  <m:r>
                                    <a:rPr lang="en-US" sz="5400" i="1">
                                      <a:solidFill>
                                        <a:srgbClr val="000000"/>
                                      </a:solidFill>
                                      <a:latin typeface="Cambria Math" panose="02040503050406030204" pitchFamily="18" charset="0"/>
                                      <a:ea typeface="Cambria Math" panose="02040503050406030204" pitchFamily="18" charset="0"/>
                                      <a:cs typeface="Poppins"/>
                                      <a:sym typeface="Poppins"/>
                                    </a:rPr>
                                    <m:t>𝜃</m:t>
                                  </m:r>
                                </m:e>
                                <m:sup>
                                  <m:r>
                                    <a:rPr lang="en-US" sz="5400" i="1">
                                      <a:solidFill>
                                        <a:srgbClr val="000000"/>
                                      </a:solidFill>
                                      <a:latin typeface="Cambria Math" panose="02040503050406030204" pitchFamily="18" charset="0"/>
                                      <a:ea typeface="Cambria Math" panose="02040503050406030204" pitchFamily="18" charset="0"/>
                                      <a:cs typeface="Poppins"/>
                                      <a:sym typeface="Poppins"/>
                                    </a:rPr>
                                    <m:t>2</m:t>
                                  </m:r>
                                </m:sup>
                              </m:sSup>
                              <m:r>
                                <a:rPr lang="en-US" sz="5400" i="1">
                                  <a:solidFill>
                                    <a:srgbClr val="000000"/>
                                  </a:solidFill>
                                  <a:latin typeface="Cambria Math" panose="02040503050406030204" pitchFamily="18" charset="0"/>
                                  <a:ea typeface="Cambria Math" panose="02040503050406030204" pitchFamily="18" charset="0"/>
                                  <a:cs typeface="Poppins"/>
                                  <a:sym typeface="Poppins"/>
                                </a:rPr>
                                <m:t>〉</m:t>
                              </m:r>
                            </m:e>
                            <m:sub>
                              <m:sSup>
                                <m:sSupPr>
                                  <m:ctrlP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ctrlPr>
                                </m:sSupPr>
                                <m:e>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𝑜</m:t>
                                  </m:r>
                                </m:e>
                                <m:sup>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m:t>
                                  </m:r>
                                </m:sup>
                              </m:sSup>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𝑟𝑡</m:t>
                              </m:r>
                            </m:sub>
                          </m:sSub>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𝑑𝑅</m:t>
                          </m:r>
                        </m:e>
                      </m:nary>
                    </m:oMath>
                  </m:oMathPara>
                </a14:m>
                <a:endParaRPr lang="en-US" sz="3790" dirty="0">
                  <a:solidFill>
                    <a:srgbClr val="000000"/>
                  </a:solidFill>
                  <a:latin typeface="Poppins"/>
                  <a:ea typeface="Poppins"/>
                  <a:cs typeface="Poppins"/>
                  <a:sym typeface="Poppins"/>
                </a:endParaRPr>
              </a:p>
            </p:txBody>
          </p:sp>
        </mc:Choice>
        <mc:Fallback>
          <p:sp>
            <p:nvSpPr>
              <p:cNvPr id="3" name="TextBox 3"/>
              <p:cNvSpPr txBox="1">
                <a:spLocks noRot="1" noChangeAspect="1" noMove="1" noResize="1" noEditPoints="1" noAdjustHandles="1" noChangeArrowheads="1" noChangeShapeType="1" noTextEdit="1"/>
              </p:cNvSpPr>
              <p:nvPr/>
            </p:nvSpPr>
            <p:spPr>
              <a:xfrm>
                <a:off x="619444" y="789994"/>
                <a:ext cx="13944982" cy="4039567"/>
              </a:xfrm>
              <a:prstGeom prst="rect">
                <a:avLst/>
              </a:prstGeom>
              <a:blipFill>
                <a:blip r:embed="rId4"/>
                <a:stretch>
                  <a:fillRect l="-2099" t="-30363" b="-127795"/>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4" name="TextBox 4"/>
              <p:cNvSpPr txBox="1"/>
              <p:nvPr/>
            </p:nvSpPr>
            <p:spPr>
              <a:xfrm>
                <a:off x="309722" y="4575794"/>
                <a:ext cx="17668556" cy="4078039"/>
              </a:xfrm>
              <a:prstGeom prst="rect">
                <a:avLst/>
              </a:prstGeom>
            </p:spPr>
            <p:txBody>
              <a:bodyPr lIns="0" tIns="0" rIns="0" bIns="0" rtlCol="0" anchor="t">
                <a:spAutoFit/>
              </a:bodyPr>
              <a:lstStyle/>
              <a:p>
                <a:pPr>
                  <a:lnSpc>
                    <a:spcPts val="5296"/>
                  </a:lnSpc>
                </a:pPr>
                <a:r>
                  <a:rPr lang="en-US" sz="3783" dirty="0" smtClean="0">
                    <a:solidFill>
                      <a:srgbClr val="000000"/>
                    </a:solidFill>
                    <a:latin typeface="Poppins"/>
                    <a:ea typeface="Poppins"/>
                    <a:cs typeface="Poppins"/>
                    <a:sym typeface="Poppins"/>
                  </a:rPr>
                  <a:t>                 </a:t>
                </a:r>
              </a:p>
              <a:p>
                <a:pPr>
                  <a:lnSpc>
                    <a:spcPts val="5296"/>
                  </a:lnSpc>
                </a:pPr>
                <a:r>
                  <a:rPr lang="en-US" sz="3783" dirty="0" smtClean="0">
                    <a:solidFill>
                      <a:srgbClr val="000000"/>
                    </a:solidFill>
                    <a:latin typeface="Poppins"/>
                    <a:ea typeface="Poppins"/>
                    <a:cs typeface="Poppins"/>
                    <a:sym typeface="Poppins"/>
                  </a:rPr>
                  <a:t>Bu </a:t>
                </a:r>
                <a:r>
                  <a:rPr lang="en-US" sz="3783" dirty="0" err="1" smtClean="0">
                    <a:solidFill>
                      <a:srgbClr val="000000"/>
                    </a:solidFill>
                    <a:latin typeface="Poppins"/>
                    <a:ea typeface="Poppins"/>
                    <a:cs typeface="Poppins"/>
                    <a:sym typeface="Poppins"/>
                  </a:rPr>
                  <a:t>yerda</a:t>
                </a:r>
                <a:r>
                  <a:rPr lang="en-US" sz="3783" dirty="0" smtClean="0">
                    <a:solidFill>
                      <a:srgbClr val="000000"/>
                    </a:solidFill>
                    <a:latin typeface="Poppins"/>
                    <a:ea typeface="Poppins"/>
                    <a:cs typeface="Poppins"/>
                    <a:sym typeface="Poppins"/>
                  </a:rPr>
                  <a:t>:</a:t>
                </a:r>
                <a14:m>
                  <m:oMath xmlns:m="http://schemas.openxmlformats.org/officeDocument/2006/math">
                    <m:r>
                      <a:rPr lang="en-US" sz="5400" b="0" i="0" smtClean="0">
                        <a:solidFill>
                          <a:srgbClr val="000000"/>
                        </a:solidFill>
                        <a:latin typeface="Cambria Math" panose="02040503050406030204" pitchFamily="18" charset="0"/>
                        <a:ea typeface="Cambria Math" panose="02040503050406030204" pitchFamily="18" charset="0"/>
                        <a:cs typeface="Poppins"/>
                        <a:sym typeface="Poppins"/>
                      </a:rPr>
                      <m:t>          </m:t>
                    </m:r>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m:t>
                    </m:r>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𝑅</m:t>
                    </m:r>
                    <m:d>
                      <m:dPr>
                        <m:ctrlP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ctrlPr>
                      </m:dPr>
                      <m:e>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𝐸</m:t>
                        </m:r>
                      </m:e>
                    </m:d>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m:t>
                    </m:r>
                    <m:f>
                      <m:fPr>
                        <m:ctrlP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ctrlPr>
                      </m:fPr>
                      <m:num>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1</m:t>
                        </m:r>
                      </m:num>
                      <m:den>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2</m:t>
                        </m:r>
                      </m:den>
                    </m:f>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m:t>
                    </m:r>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𝑅</m:t>
                    </m:r>
                    <m:nary>
                      <m:naryPr>
                        <m:limLoc m:val="undOvr"/>
                        <m:subHide m:val="on"/>
                        <m:supHide m:val="on"/>
                        <m:ctrlP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ctrlPr>
                      </m:naryPr>
                      <m:sub/>
                      <m:sup/>
                      <m:e>
                        <m:sSub>
                          <m:sSubPr>
                            <m:ctrlP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ctrlPr>
                          </m:sSubPr>
                          <m:e>
                            <m:r>
                              <a:rPr lang="en-US" sz="5400" i="1">
                                <a:solidFill>
                                  <a:srgbClr val="000000"/>
                                </a:solidFill>
                                <a:latin typeface="Cambria Math" panose="02040503050406030204" pitchFamily="18" charset="0"/>
                                <a:ea typeface="Cambria Math" panose="02040503050406030204" pitchFamily="18" charset="0"/>
                                <a:cs typeface="Poppins"/>
                                <a:sym typeface="Poppins"/>
                              </a:rPr>
                              <m:t>〈</m:t>
                            </m:r>
                            <m:sSup>
                              <m:sSupPr>
                                <m:ctrlPr>
                                  <a:rPr lang="en-US" sz="5400" i="1">
                                    <a:solidFill>
                                      <a:srgbClr val="000000"/>
                                    </a:solidFill>
                                    <a:latin typeface="Cambria Math" panose="02040503050406030204" pitchFamily="18" charset="0"/>
                                    <a:ea typeface="Cambria Math" panose="02040503050406030204" pitchFamily="18" charset="0"/>
                                    <a:cs typeface="Poppins"/>
                                    <a:sym typeface="Poppins"/>
                                  </a:rPr>
                                </m:ctrlPr>
                              </m:sSupPr>
                              <m:e>
                                <m:r>
                                  <a:rPr lang="en-US" sz="5400" i="1">
                                    <a:solidFill>
                                      <a:srgbClr val="000000"/>
                                    </a:solidFill>
                                    <a:latin typeface="Cambria Math" panose="02040503050406030204" pitchFamily="18" charset="0"/>
                                    <a:ea typeface="Cambria Math" panose="02040503050406030204" pitchFamily="18" charset="0"/>
                                    <a:cs typeface="Poppins"/>
                                    <a:sym typeface="Poppins"/>
                                  </a:rPr>
                                  <m:t>𝜃</m:t>
                                </m:r>
                              </m:e>
                              <m:sup>
                                <m:r>
                                  <a:rPr lang="en-US" sz="5400" i="1">
                                    <a:solidFill>
                                      <a:srgbClr val="000000"/>
                                    </a:solidFill>
                                    <a:latin typeface="Cambria Math" panose="02040503050406030204" pitchFamily="18" charset="0"/>
                                    <a:ea typeface="Cambria Math" panose="02040503050406030204" pitchFamily="18" charset="0"/>
                                    <a:cs typeface="Poppins"/>
                                    <a:sym typeface="Poppins"/>
                                  </a:rPr>
                                  <m:t>2</m:t>
                                </m:r>
                              </m:sup>
                            </m:sSup>
                            <m:r>
                              <a:rPr lang="en-US" sz="5400" i="1">
                                <a:solidFill>
                                  <a:srgbClr val="000000"/>
                                </a:solidFill>
                                <a:latin typeface="Cambria Math" panose="02040503050406030204" pitchFamily="18" charset="0"/>
                                <a:ea typeface="Cambria Math" panose="02040503050406030204" pitchFamily="18" charset="0"/>
                                <a:cs typeface="Poppins"/>
                                <a:sym typeface="Poppins"/>
                              </a:rPr>
                              <m:t>〉</m:t>
                            </m:r>
                          </m:e>
                          <m:sub>
                            <m:sSup>
                              <m:sSupPr>
                                <m:ctrlP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ctrlPr>
                              </m:sSupPr>
                              <m:e>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𝑜</m:t>
                                </m:r>
                              </m:e>
                              <m:sup>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m:t>
                                </m:r>
                              </m:sup>
                            </m:sSup>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𝑟𝑡</m:t>
                            </m:r>
                          </m:sub>
                        </m:sSub>
                        <m:r>
                          <a:rPr lang="en-US" sz="5400" b="0" i="1" smtClean="0">
                            <a:solidFill>
                              <a:srgbClr val="000000"/>
                            </a:solidFill>
                            <a:latin typeface="Cambria Math" panose="02040503050406030204" pitchFamily="18" charset="0"/>
                            <a:ea typeface="Cambria Math" panose="02040503050406030204" pitchFamily="18" charset="0"/>
                            <a:cs typeface="Poppins"/>
                            <a:sym typeface="Poppins"/>
                          </a:rPr>
                          <m:t>𝑑𝑅</m:t>
                        </m:r>
                      </m:e>
                    </m:nary>
                  </m:oMath>
                </a14:m>
                <a:endParaRPr lang="en-US" sz="3783" dirty="0">
                  <a:solidFill>
                    <a:srgbClr val="000000"/>
                  </a:solidFill>
                  <a:latin typeface="Poppins"/>
                  <a:ea typeface="Poppins"/>
                  <a:cs typeface="Poppins"/>
                  <a:sym typeface="Poppins"/>
                </a:endParaRPr>
              </a:p>
              <a:p>
                <a:pPr algn="l">
                  <a:lnSpc>
                    <a:spcPts val="5296"/>
                  </a:lnSpc>
                </a:pPr>
                <a:endParaRPr lang="en-US" sz="3783" dirty="0">
                  <a:solidFill>
                    <a:srgbClr val="000000"/>
                  </a:solidFill>
                  <a:latin typeface="Poppins"/>
                  <a:ea typeface="Poppins"/>
                  <a:cs typeface="Poppins"/>
                  <a:sym typeface="Poppins"/>
                </a:endParaRPr>
              </a:p>
              <a:p>
                <a:pPr algn="l">
                  <a:lnSpc>
                    <a:spcPts val="5296"/>
                  </a:lnSpc>
                </a:pPr>
                <a:r>
                  <a:rPr lang="en-US" sz="3783" dirty="0" smtClean="0">
                    <a:solidFill>
                      <a:srgbClr val="000000"/>
                    </a:solidFill>
                    <a:latin typeface="Poppins"/>
                    <a:ea typeface="Poppins"/>
                    <a:cs typeface="Poppins"/>
                    <a:sym typeface="Poppins"/>
                  </a:rPr>
                  <a:t> </a:t>
                </a:r>
                <a:endParaRPr lang="en-US" sz="3783" dirty="0">
                  <a:solidFill>
                    <a:srgbClr val="000000"/>
                  </a:solidFill>
                  <a:latin typeface="Poppins"/>
                  <a:ea typeface="Poppins"/>
                  <a:cs typeface="Poppins"/>
                  <a:sym typeface="Poppins"/>
                </a:endParaRPr>
              </a:p>
              <a:p>
                <a:pPr>
                  <a:lnSpc>
                    <a:spcPts val="5296"/>
                  </a:lnSpc>
                </a:pPr>
                <a14:m>
                  <m:oMath xmlns:m="http://schemas.openxmlformats.org/officeDocument/2006/math">
                    <m:sSub>
                      <m:sSubPr>
                        <m:ctrlPr>
                          <a:rPr lang="en-US" sz="3783" b="0" i="1" smtClean="0">
                            <a:solidFill>
                              <a:srgbClr val="000000"/>
                            </a:solidFill>
                            <a:latin typeface="Cambria Math" panose="02040503050406030204" pitchFamily="18" charset="0"/>
                            <a:cs typeface="Poppins"/>
                            <a:sym typeface="Poppins"/>
                          </a:rPr>
                        </m:ctrlPr>
                      </m:sSubPr>
                      <m:e>
                        <m:r>
                          <a:rPr lang="en-US" sz="3783" i="1">
                            <a:solidFill>
                              <a:srgbClr val="000000"/>
                            </a:solidFill>
                            <a:latin typeface="Cambria Math" panose="02040503050406030204" pitchFamily="18" charset="0"/>
                            <a:ea typeface="Poppins"/>
                            <a:cs typeface="Poppins"/>
                            <a:sym typeface="Poppins"/>
                          </a:rPr>
                          <m:t>〈</m:t>
                        </m:r>
                        <m:sSup>
                          <m:sSupPr>
                            <m:ctrlPr>
                              <a:rPr lang="en-US" sz="3783" i="1">
                                <a:solidFill>
                                  <a:srgbClr val="000000"/>
                                </a:solidFill>
                                <a:latin typeface="Cambria Math" panose="02040503050406030204" pitchFamily="18" charset="0"/>
                                <a:ea typeface="Poppins"/>
                                <a:cs typeface="Poppins"/>
                                <a:sym typeface="Poppins"/>
                              </a:rPr>
                            </m:ctrlPr>
                          </m:sSupPr>
                          <m:e>
                            <m:r>
                              <a:rPr lang="en-US" sz="3783" i="1">
                                <a:solidFill>
                                  <a:srgbClr val="000000"/>
                                </a:solidFill>
                                <a:latin typeface="Cambria Math" panose="02040503050406030204" pitchFamily="18" charset="0"/>
                                <a:ea typeface="Poppins"/>
                                <a:cs typeface="Poppins"/>
                                <a:sym typeface="Poppins"/>
                              </a:rPr>
                              <m:t>𝜃</m:t>
                            </m:r>
                          </m:e>
                          <m:sup>
                            <m:r>
                              <a:rPr lang="en-US" sz="3783" i="1">
                                <a:solidFill>
                                  <a:srgbClr val="000000"/>
                                </a:solidFill>
                                <a:latin typeface="Cambria Math" panose="02040503050406030204" pitchFamily="18" charset="0"/>
                                <a:ea typeface="Poppins"/>
                                <a:cs typeface="Poppins"/>
                                <a:sym typeface="Poppins"/>
                              </a:rPr>
                              <m:t>2</m:t>
                            </m:r>
                          </m:sup>
                        </m:sSup>
                        <m:r>
                          <a:rPr lang="en-US" sz="3783" b="0" i="1" smtClean="0">
                            <a:solidFill>
                              <a:srgbClr val="000000"/>
                            </a:solidFill>
                            <a:latin typeface="Cambria Math" panose="02040503050406030204" pitchFamily="18" charset="0"/>
                            <a:ea typeface="Poppins"/>
                            <a:cs typeface="Poppins"/>
                            <a:sym typeface="Poppins"/>
                          </a:rPr>
                          <m:t>〉</m:t>
                        </m:r>
                      </m:e>
                      <m:sub>
                        <m:sSup>
                          <m:sSupPr>
                            <m:ctrlPr>
                              <a:rPr lang="en-US" sz="3783" b="0" i="1" smtClean="0">
                                <a:solidFill>
                                  <a:srgbClr val="000000"/>
                                </a:solidFill>
                                <a:latin typeface="Cambria Math" panose="02040503050406030204" pitchFamily="18" charset="0"/>
                                <a:cs typeface="Poppins"/>
                                <a:sym typeface="Poppins"/>
                              </a:rPr>
                            </m:ctrlPr>
                          </m:sSupPr>
                          <m:e>
                            <m:r>
                              <a:rPr lang="en-US" sz="3783" b="0" i="1" smtClean="0">
                                <a:solidFill>
                                  <a:srgbClr val="000000"/>
                                </a:solidFill>
                                <a:latin typeface="Cambria Math" panose="02040503050406030204" pitchFamily="18" charset="0"/>
                                <a:cs typeface="Poppins"/>
                                <a:sym typeface="Poppins"/>
                              </a:rPr>
                              <m:t>𝑜</m:t>
                            </m:r>
                          </m:e>
                          <m:sup>
                            <m:r>
                              <a:rPr lang="en-US" sz="3783" b="0" i="1" smtClean="0">
                                <a:solidFill>
                                  <a:srgbClr val="000000"/>
                                </a:solidFill>
                                <a:latin typeface="Cambria Math" panose="02040503050406030204" pitchFamily="18" charset="0"/>
                                <a:cs typeface="Poppins"/>
                                <a:sym typeface="Poppins"/>
                              </a:rPr>
                              <m:t>′</m:t>
                            </m:r>
                          </m:sup>
                        </m:sSup>
                        <m:r>
                          <a:rPr lang="en-US" sz="3783" b="0" i="1" smtClean="0">
                            <a:solidFill>
                              <a:srgbClr val="000000"/>
                            </a:solidFill>
                            <a:latin typeface="Cambria Math" panose="02040503050406030204" pitchFamily="18" charset="0"/>
                            <a:cs typeface="Poppins"/>
                            <a:sym typeface="Poppins"/>
                          </a:rPr>
                          <m:t>𝑟𝑡</m:t>
                        </m:r>
                      </m:sub>
                    </m:sSub>
                  </m:oMath>
                </a14:m>
                <a:r>
                  <a:rPr lang="en-US" sz="3783" dirty="0" smtClean="0">
                    <a:solidFill>
                      <a:srgbClr val="000000"/>
                    </a:solidFill>
                    <a:latin typeface="Poppins"/>
                    <a:ea typeface="Poppins"/>
                    <a:cs typeface="Poppins"/>
                    <a:sym typeface="Poppins"/>
                  </a:rPr>
                  <a:t> </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berilgan</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muhitda</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ko‘p</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martalik</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sochilishning</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o‘rtacha</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kvadratik</a:t>
                </a:r>
                <a:r>
                  <a:rPr lang="en-US" sz="3783" dirty="0">
                    <a:solidFill>
                      <a:srgbClr val="000000"/>
                    </a:solidFill>
                    <a:latin typeface="Poppins"/>
                    <a:ea typeface="Poppins"/>
                    <a:cs typeface="Poppins"/>
                    <a:sym typeface="Poppins"/>
                  </a:rPr>
                  <a:t> </a:t>
                </a:r>
                <a:r>
                  <a:rPr lang="en-US" sz="3783" dirty="0" err="1">
                    <a:solidFill>
                      <a:srgbClr val="000000"/>
                    </a:solidFill>
                    <a:latin typeface="Poppins"/>
                    <a:ea typeface="Poppins"/>
                    <a:cs typeface="Poppins"/>
                    <a:sym typeface="Poppins"/>
                  </a:rPr>
                  <a:t>burchagi</a:t>
                </a:r>
                <a:r>
                  <a:rPr lang="en-US" sz="3783" dirty="0">
                    <a:solidFill>
                      <a:srgbClr val="000000"/>
                    </a:solidFill>
                    <a:latin typeface="Poppins"/>
                    <a:ea typeface="Poppins"/>
                    <a:cs typeface="Poppins"/>
                    <a:sym typeface="Poppins"/>
                  </a:rPr>
                  <a:t>.</a:t>
                </a:r>
              </a:p>
            </p:txBody>
          </p:sp>
        </mc:Choice>
        <mc:Fallback>
          <p:sp>
            <p:nvSpPr>
              <p:cNvPr id="4" name="TextBox 4"/>
              <p:cNvSpPr txBox="1">
                <a:spLocks noRot="1" noChangeAspect="1" noMove="1" noResize="1" noEditPoints="1" noAdjustHandles="1" noChangeArrowheads="1" noChangeShapeType="1" noTextEdit="1"/>
              </p:cNvSpPr>
              <p:nvPr/>
            </p:nvSpPr>
            <p:spPr>
              <a:xfrm>
                <a:off x="309722" y="4575794"/>
                <a:ext cx="17668556" cy="4078039"/>
              </a:xfrm>
              <a:prstGeom prst="rect">
                <a:avLst/>
              </a:prstGeom>
              <a:blipFill>
                <a:blip r:embed="rId5"/>
                <a:stretch>
                  <a:fillRect l="-1656" r="-207" b="-5381"/>
                </a:stretch>
              </a:blipFill>
            </p:spPr>
            <p:txBody>
              <a:bodyPr/>
              <a:lstStyle/>
              <a:p>
                <a:r>
                  <a:rPr lang="ru-RU">
                    <a:noFill/>
                  </a:rPr>
                  <a:t> </a:t>
                </a:r>
              </a:p>
            </p:txBody>
          </p:sp>
        </mc:Fallback>
      </mc:AlternateContent>
      <p:sp>
        <p:nvSpPr>
          <p:cNvPr id="5" name="Freeform 5"/>
          <p:cNvSpPr/>
          <p:nvPr/>
        </p:nvSpPr>
        <p:spPr>
          <a:xfrm rot="1397076">
            <a:off x="178797" y="4104117"/>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6">
              <a:alphaModFix amt="30000"/>
            </a:blip>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55469">
            <a:off x="11074404" y="5960830"/>
            <a:ext cx="9636659" cy="7902060"/>
          </a:xfrm>
          <a:custGeom>
            <a:avLst/>
            <a:gdLst/>
            <a:ahLst/>
            <a:cxnLst/>
            <a:rect l="l" t="t" r="r" b="b"/>
            <a:pathLst>
              <a:path w="9636659" h="7902060">
                <a:moveTo>
                  <a:pt x="0" y="0"/>
                </a:moveTo>
                <a:lnTo>
                  <a:pt x="9636659" y="0"/>
                </a:lnTo>
                <a:lnTo>
                  <a:pt x="9636659" y="7902061"/>
                </a:lnTo>
                <a:lnTo>
                  <a:pt x="0" y="7902061"/>
                </a:lnTo>
                <a:lnTo>
                  <a:pt x="0" y="0"/>
                </a:lnTo>
                <a:close/>
              </a:path>
            </a:pathLst>
          </a:custGeom>
          <a:blipFill>
            <a:blip r:embed="rId2">
              <a:alphaModFix amt="30000"/>
            </a:blip>
            <a:stretch>
              <a:fillRect/>
            </a:stretch>
          </a:blipFill>
        </p:spPr>
      </p:sp>
      <p:sp>
        <p:nvSpPr>
          <p:cNvPr id="3" name="Freeform 3"/>
          <p:cNvSpPr/>
          <p:nvPr/>
        </p:nvSpPr>
        <p:spPr>
          <a:xfrm rot="7401004">
            <a:off x="-4252026" y="-1715981"/>
            <a:ext cx="9636659" cy="7902060"/>
          </a:xfrm>
          <a:custGeom>
            <a:avLst/>
            <a:gdLst/>
            <a:ahLst/>
            <a:cxnLst/>
            <a:rect l="l" t="t" r="r" b="b"/>
            <a:pathLst>
              <a:path w="9636659" h="7902060">
                <a:moveTo>
                  <a:pt x="0" y="0"/>
                </a:moveTo>
                <a:lnTo>
                  <a:pt x="9636659" y="0"/>
                </a:lnTo>
                <a:lnTo>
                  <a:pt x="9636659" y="7902061"/>
                </a:lnTo>
                <a:lnTo>
                  <a:pt x="0" y="7902061"/>
                </a:lnTo>
                <a:lnTo>
                  <a:pt x="0" y="0"/>
                </a:lnTo>
                <a:close/>
              </a:path>
            </a:pathLst>
          </a:custGeom>
          <a:blipFill>
            <a:blip r:embed="rId2">
              <a:alphaModFix amt="30000"/>
            </a:blip>
            <a:stretch>
              <a:fillRect/>
            </a:stretch>
          </a:blipFill>
        </p:spPr>
      </p:sp>
      <p:sp>
        <p:nvSpPr>
          <p:cNvPr id="4" name="Freeform 4"/>
          <p:cNvSpPr/>
          <p:nvPr/>
        </p:nvSpPr>
        <p:spPr>
          <a:xfrm rot="2128457">
            <a:off x="16254294" y="4913375"/>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rot="-10015068">
            <a:off x="-1140833" y="6342051"/>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433096" y="856317"/>
            <a:ext cx="1570518" cy="1533396"/>
          </a:xfrm>
          <a:custGeom>
            <a:avLst/>
            <a:gdLst/>
            <a:ahLst/>
            <a:cxnLst/>
            <a:rect l="l" t="t" r="r" b="b"/>
            <a:pathLst>
              <a:path w="1570518" h="1533396">
                <a:moveTo>
                  <a:pt x="0" y="0"/>
                </a:moveTo>
                <a:lnTo>
                  <a:pt x="1570518" y="0"/>
                </a:lnTo>
                <a:lnTo>
                  <a:pt x="1570518" y="1533396"/>
                </a:lnTo>
                <a:lnTo>
                  <a:pt x="0" y="153339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6986351" y="8920682"/>
            <a:ext cx="1054196" cy="1132437"/>
          </a:xfrm>
          <a:custGeom>
            <a:avLst/>
            <a:gdLst/>
            <a:ahLst/>
            <a:cxnLst/>
            <a:rect l="l" t="t" r="r" b="b"/>
            <a:pathLst>
              <a:path w="1054196" h="1132437">
                <a:moveTo>
                  <a:pt x="0" y="0"/>
                </a:moveTo>
                <a:lnTo>
                  <a:pt x="1054195" y="0"/>
                </a:lnTo>
                <a:lnTo>
                  <a:pt x="1054195" y="1132436"/>
                </a:lnTo>
                <a:lnTo>
                  <a:pt x="0" y="113243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TextBox 8"/>
          <p:cNvSpPr txBox="1"/>
          <p:nvPr/>
        </p:nvSpPr>
        <p:spPr>
          <a:xfrm>
            <a:off x="2418229" y="826328"/>
            <a:ext cx="13445910" cy="9085532"/>
          </a:xfrm>
          <a:prstGeom prst="rect">
            <a:avLst/>
          </a:prstGeom>
        </p:spPr>
        <p:txBody>
          <a:bodyPr lIns="0" tIns="0" rIns="0" bIns="0" rtlCol="0" anchor="t">
            <a:spAutoFit/>
          </a:bodyPr>
          <a:lstStyle/>
          <a:p>
            <a:pPr algn="l">
              <a:lnSpc>
                <a:spcPts val="5515"/>
              </a:lnSpc>
            </a:pPr>
            <a:r>
              <a:rPr lang="en-US" sz="4596">
                <a:solidFill>
                  <a:srgbClr val="000000"/>
                </a:solidFill>
                <a:latin typeface="Poppins"/>
                <a:ea typeface="Poppins"/>
                <a:cs typeface="Poppins"/>
                <a:sym typeface="Poppins"/>
              </a:rPr>
              <a:t>Barcha og’ir zaryadlangan zarrachalar moddaga tushganda quyidagi holat yuz beradi: </a:t>
            </a:r>
          </a:p>
          <a:p>
            <a:pPr algn="l">
              <a:lnSpc>
                <a:spcPts val="5515"/>
              </a:lnSpc>
            </a:pPr>
            <a:r>
              <a:rPr lang="en-US" sz="4596">
                <a:solidFill>
                  <a:srgbClr val="000000"/>
                </a:solidFill>
                <a:latin typeface="Poppins"/>
                <a:ea typeface="Poppins"/>
                <a:cs typeface="Poppins"/>
                <a:sym typeface="Poppins"/>
              </a:rPr>
              <a:t>Ular bir necha marta sochilishga uchraydilar , ammo shunday bo’lsa-da , umumiy og’ish (sochilish) zarrachaning yo’nalishini sezilarli darajada o’zgartirmaydi .</a:t>
            </a:r>
          </a:p>
          <a:p>
            <a:pPr algn="l">
              <a:lnSpc>
                <a:spcPts val="5515"/>
              </a:lnSpc>
            </a:pPr>
            <a:r>
              <a:rPr lang="en-US" sz="4596">
                <a:solidFill>
                  <a:srgbClr val="000000"/>
                </a:solidFill>
                <a:latin typeface="Poppins"/>
                <a:ea typeface="Poppins"/>
                <a:cs typeface="Poppins"/>
                <a:sym typeface="Poppins"/>
              </a:rPr>
              <a:t>Qizig’i shundaki , og’ir zaryadlangan zarralar materiyadan o’tayotganida </a:t>
            </a:r>
            <a:r>
              <a:rPr lang="en-US" sz="4596" b="1">
                <a:solidFill>
                  <a:srgbClr val="000000"/>
                </a:solidFill>
                <a:latin typeface="Poppins Bold"/>
                <a:ea typeface="Poppins Bold"/>
                <a:cs typeface="Poppins Bold"/>
                <a:sym typeface="Poppins Bold"/>
              </a:rPr>
              <a:t>doza</a:t>
            </a:r>
            <a:r>
              <a:rPr lang="en-US" sz="4596">
                <a:solidFill>
                  <a:srgbClr val="000000"/>
                </a:solidFill>
                <a:latin typeface="Poppins"/>
                <a:ea typeface="Poppins"/>
                <a:cs typeface="Poppins"/>
                <a:sym typeface="Poppins"/>
              </a:rPr>
              <a:t> (moddaning birlik massasiga to’g’ri keladigan nurlanish energiyasi)deyarli o’zgarmas bo’lib qoladi.</a:t>
            </a:r>
          </a:p>
          <a:p>
            <a:pPr algn="l">
              <a:lnSpc>
                <a:spcPts val="5515"/>
              </a:lnSpc>
            </a:pPr>
            <a:endParaRPr lang="en-US" sz="4596">
              <a:solidFill>
                <a:srgbClr val="000000"/>
              </a:solidFill>
              <a:latin typeface="Poppins"/>
              <a:ea typeface="Poppins"/>
              <a:cs typeface="Poppins"/>
              <a:sym typeface="Poppi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590497">
            <a:off x="7811322" y="2940853"/>
            <a:ext cx="13493768" cy="11064890"/>
          </a:xfrm>
          <a:custGeom>
            <a:avLst/>
            <a:gdLst/>
            <a:ahLst/>
            <a:cxnLst/>
            <a:rect l="l" t="t" r="r" b="b"/>
            <a:pathLst>
              <a:path w="13493768" h="11064890">
                <a:moveTo>
                  <a:pt x="0" y="0"/>
                </a:moveTo>
                <a:lnTo>
                  <a:pt x="13493768" y="0"/>
                </a:lnTo>
                <a:lnTo>
                  <a:pt x="13493768" y="11064889"/>
                </a:lnTo>
                <a:lnTo>
                  <a:pt x="0" y="11064889"/>
                </a:lnTo>
                <a:lnTo>
                  <a:pt x="0" y="0"/>
                </a:lnTo>
                <a:close/>
              </a:path>
            </a:pathLst>
          </a:custGeom>
          <a:blipFill>
            <a:blip r:embed="rId2">
              <a:alphaModFix amt="30000"/>
            </a:blip>
            <a:stretch>
              <a:fillRect/>
            </a:stretch>
          </a:blipFill>
        </p:spPr>
      </p:sp>
      <p:sp>
        <p:nvSpPr>
          <p:cNvPr id="3" name="Freeform 3"/>
          <p:cNvSpPr/>
          <p:nvPr/>
        </p:nvSpPr>
        <p:spPr>
          <a:xfrm rot="4261709">
            <a:off x="15685370" y="1717569"/>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95044" y="796259"/>
            <a:ext cx="4214413" cy="4114800"/>
          </a:xfrm>
          <a:custGeom>
            <a:avLst/>
            <a:gdLst/>
            <a:ahLst/>
            <a:cxnLst/>
            <a:rect l="l" t="t" r="r" b="b"/>
            <a:pathLst>
              <a:path w="4214413" h="4114800">
                <a:moveTo>
                  <a:pt x="0" y="0"/>
                </a:moveTo>
                <a:lnTo>
                  <a:pt x="4214413" y="0"/>
                </a:lnTo>
                <a:lnTo>
                  <a:pt x="4214413"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1886437" y="5172011"/>
            <a:ext cx="4246041" cy="4114800"/>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165199" y="1714436"/>
            <a:ext cx="8978801" cy="5195991"/>
          </a:xfrm>
          <a:prstGeom prst="rect">
            <a:avLst/>
          </a:prstGeom>
        </p:spPr>
        <p:txBody>
          <a:bodyPr lIns="0" tIns="0" rIns="0" bIns="0" rtlCol="0" anchor="t">
            <a:spAutoFit/>
          </a:bodyPr>
          <a:lstStyle/>
          <a:p>
            <a:pPr algn="ctr">
              <a:lnSpc>
                <a:spcPts val="13852"/>
              </a:lnSpc>
            </a:pPr>
            <a:r>
              <a:rPr lang="en-US" sz="11544">
                <a:solidFill>
                  <a:srgbClr val="E65C7E"/>
                </a:solidFill>
                <a:latin typeface="Rushk"/>
                <a:ea typeface="Rushk"/>
                <a:cs typeface="Rushk"/>
                <a:sym typeface="Rushk"/>
              </a:rPr>
              <a:t>3</a:t>
            </a:r>
          </a:p>
          <a:p>
            <a:pPr algn="ctr">
              <a:lnSpc>
                <a:spcPts val="9077"/>
              </a:lnSpc>
              <a:spcBef>
                <a:spcPct val="0"/>
              </a:spcBef>
            </a:pPr>
            <a:r>
              <a:rPr lang="en-US" sz="7564">
                <a:solidFill>
                  <a:srgbClr val="00030A"/>
                </a:solidFill>
                <a:latin typeface="Rushk"/>
                <a:ea typeface="Rushk"/>
                <a:cs typeface="Rushk"/>
                <a:sym typeface="Rushk"/>
              </a:rPr>
              <a:t>BREGG EGRI CHIZIG’I VA CHO’QQILARI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590497">
            <a:off x="7811322" y="2940853"/>
            <a:ext cx="13493768" cy="11064890"/>
          </a:xfrm>
          <a:custGeom>
            <a:avLst/>
            <a:gdLst/>
            <a:ahLst/>
            <a:cxnLst/>
            <a:rect l="l" t="t" r="r" b="b"/>
            <a:pathLst>
              <a:path w="13493768" h="11064890">
                <a:moveTo>
                  <a:pt x="0" y="0"/>
                </a:moveTo>
                <a:lnTo>
                  <a:pt x="13493768" y="0"/>
                </a:lnTo>
                <a:lnTo>
                  <a:pt x="13493768" y="11064889"/>
                </a:lnTo>
                <a:lnTo>
                  <a:pt x="0" y="11064889"/>
                </a:lnTo>
                <a:lnTo>
                  <a:pt x="0" y="0"/>
                </a:lnTo>
                <a:close/>
              </a:path>
            </a:pathLst>
          </a:custGeom>
          <a:blipFill>
            <a:blip r:embed="rId2">
              <a:alphaModFix amt="30000"/>
            </a:blip>
            <a:stretch>
              <a:fillRect/>
            </a:stretch>
          </a:blipFill>
        </p:spPr>
      </p:sp>
      <p:sp>
        <p:nvSpPr>
          <p:cNvPr id="3" name="Freeform 3"/>
          <p:cNvSpPr/>
          <p:nvPr/>
        </p:nvSpPr>
        <p:spPr>
          <a:xfrm rot="4261709">
            <a:off x="16103496" y="775435"/>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787663" y="-421051"/>
            <a:ext cx="3632726" cy="3546862"/>
          </a:xfrm>
          <a:custGeom>
            <a:avLst/>
            <a:gdLst/>
            <a:ahLst/>
            <a:cxnLst/>
            <a:rect l="l" t="t" r="r" b="b"/>
            <a:pathLst>
              <a:path w="3632726" h="3546862">
                <a:moveTo>
                  <a:pt x="0" y="0"/>
                </a:moveTo>
                <a:lnTo>
                  <a:pt x="3632726" y="0"/>
                </a:lnTo>
                <a:lnTo>
                  <a:pt x="3632726" y="3546862"/>
                </a:lnTo>
                <a:lnTo>
                  <a:pt x="0" y="354686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rot="-9782336">
            <a:off x="15554405" y="6679711"/>
            <a:ext cx="4246041" cy="4114800"/>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4892366" y="501637"/>
            <a:ext cx="6994070" cy="924273"/>
          </a:xfrm>
          <a:prstGeom prst="rect">
            <a:avLst/>
          </a:prstGeom>
        </p:spPr>
        <p:txBody>
          <a:bodyPr lIns="0" tIns="0" rIns="0" bIns="0" rtlCol="0" anchor="t">
            <a:spAutoFit/>
          </a:bodyPr>
          <a:lstStyle/>
          <a:p>
            <a:pPr algn="ctr">
              <a:lnSpc>
                <a:spcPts val="7230"/>
              </a:lnSpc>
              <a:spcBef>
                <a:spcPct val="0"/>
              </a:spcBef>
            </a:pPr>
            <a:r>
              <a:rPr lang="en-US" sz="6025">
                <a:solidFill>
                  <a:srgbClr val="00030A"/>
                </a:solidFill>
                <a:latin typeface="Gagalin"/>
                <a:ea typeface="Gagalin"/>
                <a:cs typeface="Gagalin"/>
                <a:sym typeface="Gagalin"/>
              </a:rPr>
              <a:t>BREGG EGRI CHIZIG’I </a:t>
            </a:r>
          </a:p>
        </p:txBody>
      </p:sp>
      <p:sp>
        <p:nvSpPr>
          <p:cNvPr id="7" name="TextBox 7"/>
          <p:cNvSpPr txBox="1"/>
          <p:nvPr/>
        </p:nvSpPr>
        <p:spPr>
          <a:xfrm>
            <a:off x="2484396" y="1511569"/>
            <a:ext cx="13550928" cy="8416175"/>
          </a:xfrm>
          <a:prstGeom prst="rect">
            <a:avLst/>
          </a:prstGeom>
        </p:spPr>
        <p:txBody>
          <a:bodyPr lIns="0" tIns="0" rIns="0" bIns="0" rtlCol="0" anchor="t">
            <a:spAutoFit/>
          </a:bodyPr>
          <a:lstStyle/>
          <a:p>
            <a:pPr algn="l">
              <a:lnSpc>
                <a:spcPts val="6042"/>
              </a:lnSpc>
            </a:pPr>
            <a:r>
              <a:rPr lang="en-US" sz="4316">
                <a:solidFill>
                  <a:srgbClr val="00030A"/>
                </a:solidFill>
                <a:latin typeface="Poppins"/>
                <a:ea typeface="Poppins"/>
                <a:cs typeface="Poppins"/>
                <a:sym typeface="Poppins"/>
              </a:rPr>
              <a:t>        Zaryadlangan hamda zaryadsiz zarrachalar modda ichidan o‘tishda energiya yo‘qotishini ko’rdik. To‘xtatish qobiliyati nurlanishning turi va energiyasiga, shuningdek u o‘tadigan materialning xossalariga bog‘liq.</a:t>
            </a:r>
          </a:p>
          <a:p>
            <a:pPr algn="l">
              <a:lnSpc>
                <a:spcPts val="6042"/>
              </a:lnSpc>
            </a:pPr>
            <a:r>
              <a:rPr lang="en-US" sz="4316">
                <a:solidFill>
                  <a:srgbClr val="00030A"/>
                </a:solidFill>
                <a:latin typeface="Poppins"/>
                <a:ea typeface="Poppins"/>
                <a:cs typeface="Poppins"/>
                <a:sym typeface="Poppins"/>
              </a:rPr>
              <a:t>       Kuch odatda zarrachaning yo‘li oxiriga yaqin ortadi va energiya nolga tushishidan biroz oldin maksimum qiymatga ,ya’ni </a:t>
            </a:r>
            <a:r>
              <a:rPr lang="en-US" sz="4316" b="1" i="1">
                <a:solidFill>
                  <a:srgbClr val="00030A"/>
                </a:solidFill>
                <a:latin typeface="Poppins Bold Italics"/>
                <a:ea typeface="Poppins Bold Italics"/>
                <a:cs typeface="Poppins Bold Italics"/>
                <a:sym typeface="Poppins Bold Italics"/>
              </a:rPr>
              <a:t>Bregg cho‘qqisi</a:t>
            </a:r>
            <a:r>
              <a:rPr lang="en-US" sz="4316">
                <a:solidFill>
                  <a:srgbClr val="00030A"/>
                </a:solidFill>
                <a:latin typeface="Poppins"/>
                <a:ea typeface="Poppins"/>
                <a:cs typeface="Poppins"/>
                <a:sym typeface="Poppins"/>
              </a:rPr>
              <a:t>ga  yetadi. Material chuqurligiga bog‘liq holda kuchning o‘zgarishini tavsiflovchi egri chiziq </a:t>
            </a:r>
            <a:r>
              <a:rPr lang="en-US" sz="4316" b="1" i="1">
                <a:solidFill>
                  <a:srgbClr val="00030A"/>
                </a:solidFill>
                <a:latin typeface="Poppins Bold Italics"/>
                <a:ea typeface="Poppins Bold Italics"/>
                <a:cs typeface="Poppins Bold Italics"/>
                <a:sym typeface="Poppins Bold Italics"/>
              </a:rPr>
              <a:t>Bregg egri chizig‘i</a:t>
            </a:r>
            <a:r>
              <a:rPr lang="en-US" sz="4316">
                <a:solidFill>
                  <a:srgbClr val="00030A"/>
                </a:solidFill>
                <a:latin typeface="Poppins"/>
                <a:ea typeface="Poppins"/>
                <a:cs typeface="Poppins"/>
                <a:sym typeface="Poppins"/>
              </a:rPr>
              <a:t> deb ataladi.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261709">
            <a:off x="16103496" y="775435"/>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0518" y="0"/>
            <a:ext cx="1816363" cy="1773431"/>
          </a:xfrm>
          <a:custGeom>
            <a:avLst/>
            <a:gdLst/>
            <a:ahLst/>
            <a:cxnLst/>
            <a:rect l="l" t="t" r="r" b="b"/>
            <a:pathLst>
              <a:path w="1816363" h="1773431">
                <a:moveTo>
                  <a:pt x="0" y="0"/>
                </a:moveTo>
                <a:lnTo>
                  <a:pt x="1816364" y="0"/>
                </a:lnTo>
                <a:lnTo>
                  <a:pt x="1816364" y="1773431"/>
                </a:lnTo>
                <a:lnTo>
                  <a:pt x="0" y="177343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424323" y="1788168"/>
            <a:ext cx="4260060" cy="7489240"/>
          </a:xfrm>
          <a:prstGeom prst="rect">
            <a:avLst/>
          </a:prstGeom>
        </p:spPr>
        <p:txBody>
          <a:bodyPr lIns="0" tIns="0" rIns="0" bIns="0" rtlCol="0" anchor="t">
            <a:spAutoFit/>
          </a:bodyPr>
          <a:lstStyle/>
          <a:p>
            <a:pPr algn="l">
              <a:lnSpc>
                <a:spcPts val="3938"/>
              </a:lnSpc>
            </a:pPr>
            <a:r>
              <a:rPr lang="en-US" sz="2812">
                <a:solidFill>
                  <a:srgbClr val="00030A"/>
                </a:solidFill>
                <a:latin typeface="Poppins"/>
                <a:ea typeface="Poppins"/>
                <a:cs typeface="Poppins"/>
                <a:sym typeface="Poppins"/>
              </a:rPr>
              <a:t>    Rasmda 5,49 MeV energiyali alfa zarralar havodan o‘tayotganda to‘xtatish qobiliyatining qanday ortishi ko‘rsatilgan va u maksimumga yetadi. Bu energiya tabiiy radioaktiv gaz — Radon (²²²Rn) — chiqaradigan alfa nurlanish energiyasiga mos keladi; bu gaz havoda juda kichik miqdorlarda mavjud bo‘ladi.</a:t>
            </a:r>
          </a:p>
        </p:txBody>
      </p:sp>
      <p:sp>
        <p:nvSpPr>
          <p:cNvPr id="5" name="Freeform 5"/>
          <p:cNvSpPr/>
          <p:nvPr/>
        </p:nvSpPr>
        <p:spPr>
          <a:xfrm>
            <a:off x="4808029" y="1352380"/>
            <a:ext cx="13299949" cy="8861091"/>
          </a:xfrm>
          <a:custGeom>
            <a:avLst/>
            <a:gdLst/>
            <a:ahLst/>
            <a:cxnLst/>
            <a:rect l="l" t="t" r="r" b="b"/>
            <a:pathLst>
              <a:path w="13299949" h="8861091">
                <a:moveTo>
                  <a:pt x="0" y="0"/>
                </a:moveTo>
                <a:lnTo>
                  <a:pt x="13299948" y="0"/>
                </a:lnTo>
                <a:lnTo>
                  <a:pt x="13299948" y="8861091"/>
                </a:lnTo>
                <a:lnTo>
                  <a:pt x="0" y="8861091"/>
                </a:lnTo>
                <a:lnTo>
                  <a:pt x="0" y="0"/>
                </a:lnTo>
                <a:close/>
              </a:path>
            </a:pathLst>
          </a:custGeom>
          <a:blipFill>
            <a:blip r:embed="rId6"/>
            <a:stretch>
              <a:fillRect/>
            </a:stretch>
          </a:blipFill>
        </p:spPr>
      </p:sp>
      <p:sp>
        <p:nvSpPr>
          <p:cNvPr id="6" name="TextBox 6"/>
          <p:cNvSpPr txBox="1"/>
          <p:nvPr/>
        </p:nvSpPr>
        <p:spPr>
          <a:xfrm>
            <a:off x="4473057" y="428108"/>
            <a:ext cx="6994070" cy="924273"/>
          </a:xfrm>
          <a:prstGeom prst="rect">
            <a:avLst/>
          </a:prstGeom>
        </p:spPr>
        <p:txBody>
          <a:bodyPr lIns="0" tIns="0" rIns="0" bIns="0" rtlCol="0" anchor="t">
            <a:spAutoFit/>
          </a:bodyPr>
          <a:lstStyle/>
          <a:p>
            <a:pPr algn="ctr">
              <a:lnSpc>
                <a:spcPts val="7230"/>
              </a:lnSpc>
              <a:spcBef>
                <a:spcPct val="0"/>
              </a:spcBef>
            </a:pPr>
            <a:r>
              <a:rPr lang="en-US" sz="6025">
                <a:solidFill>
                  <a:srgbClr val="00030A"/>
                </a:solidFill>
                <a:latin typeface="Gagalin"/>
                <a:ea typeface="Gagalin"/>
                <a:cs typeface="Gagalin"/>
                <a:sym typeface="Gagalin"/>
              </a:rPr>
              <a:t>BREGG EGRI CHIZIG’I </a:t>
            </a:r>
          </a:p>
        </p:txBody>
      </p:sp>
      <p:grpSp>
        <p:nvGrpSpPr>
          <p:cNvPr id="7" name="Group 7"/>
          <p:cNvGrpSpPr/>
          <p:nvPr/>
        </p:nvGrpSpPr>
        <p:grpSpPr>
          <a:xfrm>
            <a:off x="5195888" y="6690360"/>
            <a:ext cx="482918" cy="482918"/>
            <a:chOff x="0" y="0"/>
            <a:chExt cx="643890" cy="643890"/>
          </a:xfrm>
        </p:grpSpPr>
        <p:sp>
          <p:nvSpPr>
            <p:cNvPr id="8" name="Freeform 8"/>
            <p:cNvSpPr/>
            <p:nvPr/>
          </p:nvSpPr>
          <p:spPr>
            <a:xfrm>
              <a:off x="50373" y="46514"/>
              <a:ext cx="533827" cy="545735"/>
            </a:xfrm>
            <a:custGeom>
              <a:avLst/>
              <a:gdLst/>
              <a:ahLst/>
              <a:cxnLst/>
              <a:rect l="l" t="t" r="r" b="b"/>
              <a:pathLst>
                <a:path w="533827" h="545735">
                  <a:moveTo>
                    <a:pt x="533827" y="192246"/>
                  </a:moveTo>
                  <a:cubicBezTo>
                    <a:pt x="533827" y="363696"/>
                    <a:pt x="514777" y="408146"/>
                    <a:pt x="488107" y="441166"/>
                  </a:cubicBezTo>
                  <a:cubicBezTo>
                    <a:pt x="461437" y="474186"/>
                    <a:pt x="423337" y="504666"/>
                    <a:pt x="385237" y="522446"/>
                  </a:cubicBezTo>
                  <a:cubicBezTo>
                    <a:pt x="347137" y="538956"/>
                    <a:pt x="298877" y="547846"/>
                    <a:pt x="256967" y="545306"/>
                  </a:cubicBezTo>
                  <a:cubicBezTo>
                    <a:pt x="215057" y="542766"/>
                    <a:pt x="168067" y="528796"/>
                    <a:pt x="132507" y="507206"/>
                  </a:cubicBezTo>
                  <a:cubicBezTo>
                    <a:pt x="95677" y="484346"/>
                    <a:pt x="61387" y="450056"/>
                    <a:pt x="39797" y="414496"/>
                  </a:cubicBezTo>
                  <a:cubicBezTo>
                    <a:pt x="18207" y="377666"/>
                    <a:pt x="2967" y="331946"/>
                    <a:pt x="427" y="290036"/>
                  </a:cubicBezTo>
                  <a:cubicBezTo>
                    <a:pt x="-2113" y="246856"/>
                    <a:pt x="6777" y="199866"/>
                    <a:pt x="24557" y="160496"/>
                  </a:cubicBezTo>
                  <a:cubicBezTo>
                    <a:pt x="41067" y="122396"/>
                    <a:pt x="71547" y="84296"/>
                    <a:pt x="104567" y="57626"/>
                  </a:cubicBezTo>
                  <a:cubicBezTo>
                    <a:pt x="137587" y="32226"/>
                    <a:pt x="182037" y="11906"/>
                    <a:pt x="223947" y="4286"/>
                  </a:cubicBezTo>
                  <a:cubicBezTo>
                    <a:pt x="265857" y="-3334"/>
                    <a:pt x="314117" y="-794"/>
                    <a:pt x="354757" y="11906"/>
                  </a:cubicBezTo>
                  <a:cubicBezTo>
                    <a:pt x="395397" y="24606"/>
                    <a:pt x="466517" y="80486"/>
                    <a:pt x="466517" y="80486"/>
                  </a:cubicBezTo>
                </a:path>
              </a:pathLst>
            </a:custGeom>
            <a:solidFill>
              <a:srgbClr val="FFFFFF"/>
            </a:solidFill>
            <a:ln cap="sq">
              <a:noFill/>
              <a:prstDash val="solid"/>
              <a:miter/>
            </a:ln>
          </p:spPr>
        </p:sp>
      </p:grpSp>
      <p:grpSp>
        <p:nvGrpSpPr>
          <p:cNvPr id="9" name="Group 9"/>
          <p:cNvGrpSpPr/>
          <p:nvPr/>
        </p:nvGrpSpPr>
        <p:grpSpPr>
          <a:xfrm>
            <a:off x="4926330" y="6793230"/>
            <a:ext cx="482918" cy="482918"/>
            <a:chOff x="0" y="0"/>
            <a:chExt cx="643890" cy="643890"/>
          </a:xfrm>
        </p:grpSpPr>
        <p:sp>
          <p:nvSpPr>
            <p:cNvPr id="10" name="Freeform 10"/>
            <p:cNvSpPr/>
            <p:nvPr/>
          </p:nvSpPr>
          <p:spPr>
            <a:xfrm>
              <a:off x="50371" y="46514"/>
              <a:ext cx="533829" cy="545735"/>
            </a:xfrm>
            <a:custGeom>
              <a:avLst/>
              <a:gdLst/>
              <a:ahLst/>
              <a:cxnLst/>
              <a:rect l="l" t="t" r="r" b="b"/>
              <a:pathLst>
                <a:path w="533829" h="545735">
                  <a:moveTo>
                    <a:pt x="533829" y="192246"/>
                  </a:moveTo>
                  <a:cubicBezTo>
                    <a:pt x="533829" y="363696"/>
                    <a:pt x="513509" y="408146"/>
                    <a:pt x="488109" y="441166"/>
                  </a:cubicBezTo>
                  <a:cubicBezTo>
                    <a:pt x="461439" y="474186"/>
                    <a:pt x="423339" y="504666"/>
                    <a:pt x="385239" y="522446"/>
                  </a:cubicBezTo>
                  <a:cubicBezTo>
                    <a:pt x="345869" y="538956"/>
                    <a:pt x="298879" y="547846"/>
                    <a:pt x="255699" y="545306"/>
                  </a:cubicBezTo>
                  <a:cubicBezTo>
                    <a:pt x="213789" y="542766"/>
                    <a:pt x="168069" y="528796"/>
                    <a:pt x="131239" y="507206"/>
                  </a:cubicBezTo>
                  <a:cubicBezTo>
                    <a:pt x="95679" y="484346"/>
                    <a:pt x="61389" y="450056"/>
                    <a:pt x="38529" y="414496"/>
                  </a:cubicBezTo>
                  <a:cubicBezTo>
                    <a:pt x="16939" y="377666"/>
                    <a:pt x="2969" y="331946"/>
                    <a:pt x="429" y="290036"/>
                  </a:cubicBezTo>
                  <a:cubicBezTo>
                    <a:pt x="-2111" y="246856"/>
                    <a:pt x="6779" y="199866"/>
                    <a:pt x="23289" y="160496"/>
                  </a:cubicBezTo>
                  <a:cubicBezTo>
                    <a:pt x="41069" y="122396"/>
                    <a:pt x="71549" y="84296"/>
                    <a:pt x="104569" y="57626"/>
                  </a:cubicBezTo>
                  <a:cubicBezTo>
                    <a:pt x="137589" y="32226"/>
                    <a:pt x="182039" y="11906"/>
                    <a:pt x="223949" y="4286"/>
                  </a:cubicBezTo>
                  <a:cubicBezTo>
                    <a:pt x="264589" y="-3334"/>
                    <a:pt x="314119" y="-794"/>
                    <a:pt x="353489" y="11906"/>
                  </a:cubicBezTo>
                  <a:cubicBezTo>
                    <a:pt x="394129" y="24606"/>
                    <a:pt x="465249" y="80486"/>
                    <a:pt x="465249" y="80486"/>
                  </a:cubicBezTo>
                </a:path>
              </a:pathLst>
            </a:custGeom>
            <a:solidFill>
              <a:srgbClr val="FFFFFF"/>
            </a:solidFill>
            <a:ln cap="sq">
              <a:noFill/>
              <a:prstDash val="solid"/>
              <a:miter/>
            </a:ln>
          </p:spPr>
        </p:sp>
      </p:grpSp>
      <p:grpSp>
        <p:nvGrpSpPr>
          <p:cNvPr id="11" name="Group 11"/>
          <p:cNvGrpSpPr/>
          <p:nvPr/>
        </p:nvGrpSpPr>
        <p:grpSpPr>
          <a:xfrm>
            <a:off x="5414962" y="6931819"/>
            <a:ext cx="357664" cy="357664"/>
            <a:chOff x="0" y="0"/>
            <a:chExt cx="643890" cy="643890"/>
          </a:xfrm>
        </p:grpSpPr>
        <p:sp>
          <p:nvSpPr>
            <p:cNvPr id="12" name="Freeform 12"/>
            <p:cNvSpPr/>
            <p:nvPr/>
          </p:nvSpPr>
          <p:spPr>
            <a:xfrm>
              <a:off x="50371" y="46514"/>
              <a:ext cx="533829" cy="545733"/>
            </a:xfrm>
            <a:custGeom>
              <a:avLst/>
              <a:gdLst/>
              <a:ahLst/>
              <a:cxnLst/>
              <a:rect l="l" t="t" r="r" b="b"/>
              <a:pathLst>
                <a:path w="533829" h="545733">
                  <a:moveTo>
                    <a:pt x="533829" y="190976"/>
                  </a:moveTo>
                  <a:cubicBezTo>
                    <a:pt x="533829" y="363696"/>
                    <a:pt x="513509" y="406876"/>
                    <a:pt x="488109" y="441166"/>
                  </a:cubicBezTo>
                  <a:cubicBezTo>
                    <a:pt x="461439" y="474186"/>
                    <a:pt x="423339" y="503396"/>
                    <a:pt x="383969" y="521176"/>
                  </a:cubicBezTo>
                  <a:cubicBezTo>
                    <a:pt x="345869" y="538956"/>
                    <a:pt x="298879" y="547846"/>
                    <a:pt x="255699" y="545306"/>
                  </a:cubicBezTo>
                  <a:cubicBezTo>
                    <a:pt x="213789" y="542766"/>
                    <a:pt x="168069" y="527526"/>
                    <a:pt x="131239" y="505936"/>
                  </a:cubicBezTo>
                  <a:cubicBezTo>
                    <a:pt x="95679" y="484346"/>
                    <a:pt x="60119" y="450056"/>
                    <a:pt x="38529" y="413226"/>
                  </a:cubicBezTo>
                  <a:cubicBezTo>
                    <a:pt x="16939" y="377666"/>
                    <a:pt x="2969" y="330676"/>
                    <a:pt x="429" y="288766"/>
                  </a:cubicBezTo>
                  <a:cubicBezTo>
                    <a:pt x="-2111" y="246856"/>
                    <a:pt x="6779" y="198596"/>
                    <a:pt x="23289" y="160496"/>
                  </a:cubicBezTo>
                  <a:cubicBezTo>
                    <a:pt x="41069" y="121126"/>
                    <a:pt x="70279" y="83026"/>
                    <a:pt x="104569" y="57626"/>
                  </a:cubicBezTo>
                  <a:cubicBezTo>
                    <a:pt x="137589" y="30956"/>
                    <a:pt x="182039" y="11906"/>
                    <a:pt x="223949" y="4286"/>
                  </a:cubicBezTo>
                  <a:cubicBezTo>
                    <a:pt x="264589" y="-3334"/>
                    <a:pt x="312849" y="-794"/>
                    <a:pt x="353489" y="11906"/>
                  </a:cubicBezTo>
                  <a:cubicBezTo>
                    <a:pt x="394129" y="24606"/>
                    <a:pt x="465249" y="79216"/>
                    <a:pt x="465249" y="79216"/>
                  </a:cubicBezTo>
                </a:path>
              </a:pathLst>
            </a:custGeom>
            <a:solidFill>
              <a:srgbClr val="FFFFFF"/>
            </a:solidFill>
            <a:ln cap="sq">
              <a:noFill/>
              <a:prstDash val="solid"/>
              <a:miter/>
            </a:ln>
          </p:spPr>
        </p:sp>
      </p:grpSp>
      <p:grpSp>
        <p:nvGrpSpPr>
          <p:cNvPr id="13" name="Group 13"/>
          <p:cNvGrpSpPr/>
          <p:nvPr/>
        </p:nvGrpSpPr>
        <p:grpSpPr>
          <a:xfrm>
            <a:off x="5414962" y="6872797"/>
            <a:ext cx="326198" cy="326198"/>
            <a:chOff x="0" y="0"/>
            <a:chExt cx="643890" cy="643890"/>
          </a:xfrm>
        </p:grpSpPr>
        <p:sp>
          <p:nvSpPr>
            <p:cNvPr id="14" name="Freeform 14"/>
            <p:cNvSpPr/>
            <p:nvPr/>
          </p:nvSpPr>
          <p:spPr>
            <a:xfrm>
              <a:off x="50371" y="46514"/>
              <a:ext cx="533829" cy="545735"/>
            </a:xfrm>
            <a:custGeom>
              <a:avLst/>
              <a:gdLst/>
              <a:ahLst/>
              <a:cxnLst/>
              <a:rect l="l" t="t" r="r" b="b"/>
              <a:pathLst>
                <a:path w="533829" h="545735">
                  <a:moveTo>
                    <a:pt x="533829" y="192246"/>
                  </a:moveTo>
                  <a:cubicBezTo>
                    <a:pt x="533829" y="363696"/>
                    <a:pt x="513509" y="408146"/>
                    <a:pt x="488109" y="441166"/>
                  </a:cubicBezTo>
                  <a:cubicBezTo>
                    <a:pt x="461439" y="474186"/>
                    <a:pt x="423339" y="504666"/>
                    <a:pt x="383969" y="522446"/>
                  </a:cubicBezTo>
                  <a:cubicBezTo>
                    <a:pt x="345869" y="538956"/>
                    <a:pt x="298879" y="547846"/>
                    <a:pt x="255699" y="545306"/>
                  </a:cubicBezTo>
                  <a:cubicBezTo>
                    <a:pt x="213789" y="542766"/>
                    <a:pt x="168069" y="528796"/>
                    <a:pt x="131239" y="507206"/>
                  </a:cubicBezTo>
                  <a:cubicBezTo>
                    <a:pt x="95679" y="484346"/>
                    <a:pt x="60119" y="450056"/>
                    <a:pt x="38529" y="414496"/>
                  </a:cubicBezTo>
                  <a:cubicBezTo>
                    <a:pt x="16939" y="377666"/>
                    <a:pt x="2969" y="331946"/>
                    <a:pt x="429" y="290036"/>
                  </a:cubicBezTo>
                  <a:cubicBezTo>
                    <a:pt x="-2111" y="246856"/>
                    <a:pt x="6779" y="199866"/>
                    <a:pt x="23289" y="160496"/>
                  </a:cubicBezTo>
                  <a:cubicBezTo>
                    <a:pt x="41069" y="122396"/>
                    <a:pt x="70279" y="84296"/>
                    <a:pt x="104569" y="57626"/>
                  </a:cubicBezTo>
                  <a:cubicBezTo>
                    <a:pt x="137589" y="32226"/>
                    <a:pt x="182039" y="11906"/>
                    <a:pt x="223949" y="4286"/>
                  </a:cubicBezTo>
                  <a:cubicBezTo>
                    <a:pt x="264589" y="-3334"/>
                    <a:pt x="312849" y="-794"/>
                    <a:pt x="353489" y="11906"/>
                  </a:cubicBezTo>
                  <a:cubicBezTo>
                    <a:pt x="394129" y="24606"/>
                    <a:pt x="465249" y="80486"/>
                    <a:pt x="465249" y="80486"/>
                  </a:cubicBezTo>
                </a:path>
              </a:pathLst>
            </a:custGeom>
            <a:solidFill>
              <a:srgbClr val="FFFFFF"/>
            </a:solidFill>
            <a:ln cap="sq">
              <a:noFill/>
              <a:prstDash val="solid"/>
              <a:miter/>
            </a:ln>
          </p:spPr>
        </p:sp>
      </p:grpSp>
      <p:grpSp>
        <p:nvGrpSpPr>
          <p:cNvPr id="15" name="Group 15"/>
          <p:cNvGrpSpPr/>
          <p:nvPr/>
        </p:nvGrpSpPr>
        <p:grpSpPr>
          <a:xfrm>
            <a:off x="5414962" y="6872797"/>
            <a:ext cx="326198" cy="326198"/>
            <a:chOff x="0" y="0"/>
            <a:chExt cx="643890" cy="643890"/>
          </a:xfrm>
        </p:grpSpPr>
        <p:sp>
          <p:nvSpPr>
            <p:cNvPr id="16" name="Freeform 16"/>
            <p:cNvSpPr/>
            <p:nvPr/>
          </p:nvSpPr>
          <p:spPr>
            <a:xfrm>
              <a:off x="50371" y="46514"/>
              <a:ext cx="533829" cy="545735"/>
            </a:xfrm>
            <a:custGeom>
              <a:avLst/>
              <a:gdLst/>
              <a:ahLst/>
              <a:cxnLst/>
              <a:rect l="l" t="t" r="r" b="b"/>
              <a:pathLst>
                <a:path w="533829" h="545735">
                  <a:moveTo>
                    <a:pt x="533829" y="192246"/>
                  </a:moveTo>
                  <a:cubicBezTo>
                    <a:pt x="533829" y="363696"/>
                    <a:pt x="513509" y="408146"/>
                    <a:pt x="488109" y="441166"/>
                  </a:cubicBezTo>
                  <a:cubicBezTo>
                    <a:pt x="461439" y="474186"/>
                    <a:pt x="423339" y="504666"/>
                    <a:pt x="383969" y="522446"/>
                  </a:cubicBezTo>
                  <a:cubicBezTo>
                    <a:pt x="345869" y="538956"/>
                    <a:pt x="298879" y="547846"/>
                    <a:pt x="255699" y="545306"/>
                  </a:cubicBezTo>
                  <a:cubicBezTo>
                    <a:pt x="213789" y="542766"/>
                    <a:pt x="168069" y="528796"/>
                    <a:pt x="131239" y="507206"/>
                  </a:cubicBezTo>
                  <a:cubicBezTo>
                    <a:pt x="95679" y="484346"/>
                    <a:pt x="60119" y="450056"/>
                    <a:pt x="38529" y="414496"/>
                  </a:cubicBezTo>
                  <a:cubicBezTo>
                    <a:pt x="16939" y="377666"/>
                    <a:pt x="2969" y="331946"/>
                    <a:pt x="429" y="290036"/>
                  </a:cubicBezTo>
                  <a:cubicBezTo>
                    <a:pt x="-2111" y="246856"/>
                    <a:pt x="6779" y="199866"/>
                    <a:pt x="23289" y="160496"/>
                  </a:cubicBezTo>
                  <a:cubicBezTo>
                    <a:pt x="41069" y="122396"/>
                    <a:pt x="70279" y="84296"/>
                    <a:pt x="104569" y="57626"/>
                  </a:cubicBezTo>
                  <a:cubicBezTo>
                    <a:pt x="137589" y="32226"/>
                    <a:pt x="182039" y="11906"/>
                    <a:pt x="223949" y="4286"/>
                  </a:cubicBezTo>
                  <a:cubicBezTo>
                    <a:pt x="264589" y="-3334"/>
                    <a:pt x="312849" y="-794"/>
                    <a:pt x="353489" y="11906"/>
                  </a:cubicBezTo>
                  <a:cubicBezTo>
                    <a:pt x="394129" y="24606"/>
                    <a:pt x="465249" y="80486"/>
                    <a:pt x="465249" y="80486"/>
                  </a:cubicBezTo>
                </a:path>
              </a:pathLst>
            </a:custGeom>
            <a:solidFill>
              <a:srgbClr val="FFFFFF"/>
            </a:solidFill>
            <a:ln cap="sq">
              <a:noFill/>
              <a:prstDash val="solid"/>
              <a:miter/>
            </a:ln>
          </p:spPr>
        </p:sp>
      </p:grpSp>
      <p:sp>
        <p:nvSpPr>
          <p:cNvPr id="17" name="TextBox 17"/>
          <p:cNvSpPr txBox="1"/>
          <p:nvPr/>
        </p:nvSpPr>
        <p:spPr>
          <a:xfrm>
            <a:off x="6170495" y="6358447"/>
            <a:ext cx="9525" cy="971550"/>
          </a:xfrm>
          <a:prstGeom prst="rect">
            <a:avLst/>
          </a:prstGeom>
        </p:spPr>
        <p:txBody>
          <a:bodyPr lIns="0" tIns="0" rIns="0" bIns="0" rtlCol="0" anchor="t">
            <a:spAutoFit/>
          </a:bodyPr>
          <a:lstStyle/>
          <a:p>
            <a:pPr algn="l">
              <a:lnSpc>
                <a:spcPts val="7230"/>
              </a:lnSpc>
              <a:spcBef>
                <a:spcPct val="0"/>
              </a:spcBef>
            </a:pPr>
            <a:endParaRPr/>
          </a:p>
        </p:txBody>
      </p:sp>
      <p:sp>
        <p:nvSpPr>
          <p:cNvPr id="18" name="TextBox 18"/>
          <p:cNvSpPr txBox="1"/>
          <p:nvPr/>
        </p:nvSpPr>
        <p:spPr>
          <a:xfrm rot="-5400000">
            <a:off x="4645192" y="6577708"/>
            <a:ext cx="1015664" cy="759657"/>
          </a:xfrm>
          <a:prstGeom prst="rect">
            <a:avLst/>
          </a:prstGeom>
        </p:spPr>
        <p:txBody>
          <a:bodyPr lIns="0" tIns="0" rIns="0" bIns="0" rtlCol="0" anchor="t">
            <a:spAutoFit/>
          </a:bodyPr>
          <a:lstStyle/>
          <a:p>
            <a:pPr algn="ctr">
              <a:lnSpc>
                <a:spcPts val="6244"/>
              </a:lnSpc>
            </a:pPr>
            <a:r>
              <a:rPr lang="en-US" sz="4460">
                <a:solidFill>
                  <a:srgbClr val="00030A"/>
                </a:solidFill>
                <a:latin typeface="Open Sans"/>
                <a:ea typeface="Open Sans"/>
                <a:cs typeface="Open Sans"/>
                <a:sym typeface="Open Sans"/>
              </a:rPr>
              <a:t>q</a:t>
            </a:r>
          </a:p>
        </p:txBody>
      </p:sp>
      <p:grpSp>
        <p:nvGrpSpPr>
          <p:cNvPr id="19" name="Group 19"/>
          <p:cNvGrpSpPr/>
          <p:nvPr/>
        </p:nvGrpSpPr>
        <p:grpSpPr>
          <a:xfrm>
            <a:off x="16646627" y="2460793"/>
            <a:ext cx="108585" cy="356235"/>
            <a:chOff x="0" y="0"/>
            <a:chExt cx="144780" cy="474980"/>
          </a:xfrm>
        </p:grpSpPr>
        <p:sp>
          <p:nvSpPr>
            <p:cNvPr id="20" name="Freeform 20"/>
            <p:cNvSpPr/>
            <p:nvPr/>
          </p:nvSpPr>
          <p:spPr>
            <a:xfrm>
              <a:off x="38910" y="50800"/>
              <a:ext cx="55070" cy="373380"/>
            </a:xfrm>
            <a:custGeom>
              <a:avLst/>
              <a:gdLst/>
              <a:ahLst/>
              <a:cxnLst/>
              <a:rect l="l" t="t" r="r" b="b"/>
              <a:pathLst>
                <a:path w="55070" h="373380">
                  <a:moveTo>
                    <a:pt x="55070" y="19050"/>
                  </a:moveTo>
                  <a:cubicBezTo>
                    <a:pt x="44910" y="367030"/>
                    <a:pt x="36020" y="373380"/>
                    <a:pt x="29670" y="373380"/>
                  </a:cubicBezTo>
                  <a:cubicBezTo>
                    <a:pt x="23320" y="373380"/>
                    <a:pt x="11890" y="358140"/>
                    <a:pt x="11890" y="351790"/>
                  </a:cubicBezTo>
                  <a:cubicBezTo>
                    <a:pt x="13160" y="345440"/>
                    <a:pt x="28400" y="334010"/>
                    <a:pt x="33480" y="335280"/>
                  </a:cubicBezTo>
                  <a:cubicBezTo>
                    <a:pt x="39830" y="336550"/>
                    <a:pt x="49990" y="351790"/>
                    <a:pt x="49990" y="358140"/>
                  </a:cubicBezTo>
                  <a:cubicBezTo>
                    <a:pt x="48720" y="364490"/>
                    <a:pt x="38560" y="373380"/>
                    <a:pt x="32210" y="373380"/>
                  </a:cubicBezTo>
                  <a:cubicBezTo>
                    <a:pt x="25860" y="373380"/>
                    <a:pt x="16970" y="367030"/>
                    <a:pt x="11890" y="354330"/>
                  </a:cubicBezTo>
                  <a:cubicBezTo>
                    <a:pt x="-5890" y="312420"/>
                    <a:pt x="-3350" y="52070"/>
                    <a:pt x="16970" y="13970"/>
                  </a:cubicBezTo>
                  <a:cubicBezTo>
                    <a:pt x="23320" y="3810"/>
                    <a:pt x="32210" y="0"/>
                    <a:pt x="38560" y="0"/>
                  </a:cubicBezTo>
                  <a:cubicBezTo>
                    <a:pt x="44910" y="1270"/>
                    <a:pt x="55070" y="19050"/>
                    <a:pt x="55070" y="19050"/>
                  </a:cubicBezTo>
                </a:path>
              </a:pathLst>
            </a:custGeom>
            <a:solidFill>
              <a:srgbClr val="000000">
                <a:alpha val="92157"/>
              </a:srgbClr>
            </a:solidFill>
            <a:ln cap="sq">
              <a:noFill/>
              <a:prstDash val="solid"/>
              <a:miter/>
            </a:ln>
          </p:spPr>
        </p:sp>
      </p:grpSp>
      <p:grpSp>
        <p:nvGrpSpPr>
          <p:cNvPr id="21" name="Group 21"/>
          <p:cNvGrpSpPr/>
          <p:nvPr/>
        </p:nvGrpSpPr>
        <p:grpSpPr>
          <a:xfrm>
            <a:off x="17332881" y="1873893"/>
            <a:ext cx="482918" cy="482918"/>
            <a:chOff x="0" y="0"/>
            <a:chExt cx="643890" cy="643890"/>
          </a:xfrm>
        </p:grpSpPr>
        <p:sp>
          <p:nvSpPr>
            <p:cNvPr id="22" name="Freeform 22"/>
            <p:cNvSpPr/>
            <p:nvPr/>
          </p:nvSpPr>
          <p:spPr>
            <a:xfrm>
              <a:off x="50371" y="46514"/>
              <a:ext cx="533829" cy="545733"/>
            </a:xfrm>
            <a:custGeom>
              <a:avLst/>
              <a:gdLst/>
              <a:ahLst/>
              <a:cxnLst/>
              <a:rect l="l" t="t" r="r" b="b"/>
              <a:pathLst>
                <a:path w="533829" h="545733">
                  <a:moveTo>
                    <a:pt x="533829" y="190976"/>
                  </a:moveTo>
                  <a:cubicBezTo>
                    <a:pt x="533829" y="363696"/>
                    <a:pt x="513509" y="408146"/>
                    <a:pt x="488109" y="441166"/>
                  </a:cubicBezTo>
                  <a:cubicBezTo>
                    <a:pt x="461439" y="474186"/>
                    <a:pt x="423339" y="504666"/>
                    <a:pt x="385239" y="521176"/>
                  </a:cubicBezTo>
                  <a:cubicBezTo>
                    <a:pt x="345869" y="538956"/>
                    <a:pt x="298879" y="547846"/>
                    <a:pt x="255699" y="545306"/>
                  </a:cubicBezTo>
                  <a:cubicBezTo>
                    <a:pt x="213789" y="542766"/>
                    <a:pt x="168069" y="528796"/>
                    <a:pt x="131239" y="505936"/>
                  </a:cubicBezTo>
                  <a:cubicBezTo>
                    <a:pt x="95679" y="484346"/>
                    <a:pt x="61389" y="450056"/>
                    <a:pt x="38529" y="414496"/>
                  </a:cubicBezTo>
                  <a:cubicBezTo>
                    <a:pt x="16939" y="377666"/>
                    <a:pt x="2969" y="331946"/>
                    <a:pt x="429" y="288766"/>
                  </a:cubicBezTo>
                  <a:cubicBezTo>
                    <a:pt x="-2111" y="246856"/>
                    <a:pt x="6779" y="198596"/>
                    <a:pt x="23289" y="160496"/>
                  </a:cubicBezTo>
                  <a:cubicBezTo>
                    <a:pt x="41069" y="122396"/>
                    <a:pt x="71549" y="84296"/>
                    <a:pt x="104569" y="57626"/>
                  </a:cubicBezTo>
                  <a:cubicBezTo>
                    <a:pt x="137589" y="32226"/>
                    <a:pt x="182039" y="11906"/>
                    <a:pt x="223949" y="4286"/>
                  </a:cubicBezTo>
                  <a:cubicBezTo>
                    <a:pt x="264589" y="-3334"/>
                    <a:pt x="314119" y="-794"/>
                    <a:pt x="353489" y="11906"/>
                  </a:cubicBezTo>
                  <a:cubicBezTo>
                    <a:pt x="394129" y="24606"/>
                    <a:pt x="465249" y="79216"/>
                    <a:pt x="465249" y="79216"/>
                  </a:cubicBezTo>
                </a:path>
              </a:pathLst>
            </a:custGeom>
            <a:solidFill>
              <a:srgbClr val="FFFFFF"/>
            </a:solidFill>
            <a:ln cap="sq">
              <a:noFill/>
              <a:prstDash val="solid"/>
              <a:miter/>
            </a:ln>
          </p:spPr>
        </p:sp>
      </p:grpSp>
      <p:grpSp>
        <p:nvGrpSpPr>
          <p:cNvPr id="23" name="Group 23"/>
          <p:cNvGrpSpPr/>
          <p:nvPr/>
        </p:nvGrpSpPr>
        <p:grpSpPr>
          <a:xfrm>
            <a:off x="17332881" y="1558854"/>
            <a:ext cx="630079" cy="630079"/>
            <a:chOff x="0" y="0"/>
            <a:chExt cx="643890" cy="643890"/>
          </a:xfrm>
        </p:grpSpPr>
        <p:sp>
          <p:nvSpPr>
            <p:cNvPr id="24" name="Freeform 24"/>
            <p:cNvSpPr/>
            <p:nvPr/>
          </p:nvSpPr>
          <p:spPr>
            <a:xfrm>
              <a:off x="50373" y="46514"/>
              <a:ext cx="533827" cy="545733"/>
            </a:xfrm>
            <a:custGeom>
              <a:avLst/>
              <a:gdLst/>
              <a:ahLst/>
              <a:cxnLst/>
              <a:rect l="l" t="t" r="r" b="b"/>
              <a:pathLst>
                <a:path w="533827" h="545733">
                  <a:moveTo>
                    <a:pt x="533827" y="190976"/>
                  </a:moveTo>
                  <a:cubicBezTo>
                    <a:pt x="533827" y="363696"/>
                    <a:pt x="514777" y="408146"/>
                    <a:pt x="488107" y="441166"/>
                  </a:cubicBezTo>
                  <a:cubicBezTo>
                    <a:pt x="462707" y="474186"/>
                    <a:pt x="424607" y="504666"/>
                    <a:pt x="385237" y="521176"/>
                  </a:cubicBezTo>
                  <a:cubicBezTo>
                    <a:pt x="347137" y="538956"/>
                    <a:pt x="298877" y="547846"/>
                    <a:pt x="256967" y="545306"/>
                  </a:cubicBezTo>
                  <a:cubicBezTo>
                    <a:pt x="215057" y="542766"/>
                    <a:pt x="168067" y="528796"/>
                    <a:pt x="132507" y="505936"/>
                  </a:cubicBezTo>
                  <a:cubicBezTo>
                    <a:pt x="95677" y="484346"/>
                    <a:pt x="61387" y="450056"/>
                    <a:pt x="39797" y="414496"/>
                  </a:cubicBezTo>
                  <a:cubicBezTo>
                    <a:pt x="18207" y="377666"/>
                    <a:pt x="2967" y="331946"/>
                    <a:pt x="427" y="288766"/>
                  </a:cubicBezTo>
                  <a:cubicBezTo>
                    <a:pt x="-2113" y="246856"/>
                    <a:pt x="6777" y="198596"/>
                    <a:pt x="24557" y="160496"/>
                  </a:cubicBezTo>
                  <a:cubicBezTo>
                    <a:pt x="42337" y="122396"/>
                    <a:pt x="71547" y="84296"/>
                    <a:pt x="104567" y="57626"/>
                  </a:cubicBezTo>
                  <a:cubicBezTo>
                    <a:pt x="138857" y="32226"/>
                    <a:pt x="183307" y="11906"/>
                    <a:pt x="223947" y="4286"/>
                  </a:cubicBezTo>
                  <a:cubicBezTo>
                    <a:pt x="265857" y="-3334"/>
                    <a:pt x="314117" y="-794"/>
                    <a:pt x="354757" y="11906"/>
                  </a:cubicBezTo>
                  <a:cubicBezTo>
                    <a:pt x="395397" y="24606"/>
                    <a:pt x="466517" y="79216"/>
                    <a:pt x="466517" y="79216"/>
                  </a:cubicBezTo>
                </a:path>
              </a:pathLst>
            </a:custGeom>
            <a:solidFill>
              <a:srgbClr val="FFFFFF"/>
            </a:solidFill>
            <a:ln cap="sq">
              <a:noFill/>
              <a:prstDash val="solid"/>
              <a:miter/>
            </a:ln>
          </p:spPr>
        </p:sp>
      </p:grpSp>
      <p:sp>
        <p:nvSpPr>
          <p:cNvPr id="25" name="TextBox 25"/>
          <p:cNvSpPr txBox="1"/>
          <p:nvPr/>
        </p:nvSpPr>
        <p:spPr>
          <a:xfrm>
            <a:off x="17357080" y="1624832"/>
            <a:ext cx="581679" cy="490520"/>
          </a:xfrm>
          <a:prstGeom prst="rect">
            <a:avLst/>
          </a:prstGeom>
        </p:spPr>
        <p:txBody>
          <a:bodyPr lIns="0" tIns="0" rIns="0" bIns="0" rtlCol="0" anchor="t">
            <a:spAutoFit/>
          </a:bodyPr>
          <a:lstStyle/>
          <a:p>
            <a:pPr algn="ctr">
              <a:lnSpc>
                <a:spcPts val="4015"/>
              </a:lnSpc>
            </a:pPr>
            <a:r>
              <a:rPr lang="en-US" sz="2868">
                <a:solidFill>
                  <a:srgbClr val="00030A"/>
                </a:solidFill>
                <a:latin typeface="Open Sans"/>
                <a:ea typeface="Open Sans"/>
                <a:cs typeface="Open Sans"/>
                <a:sym typeface="Open Sans"/>
              </a:rPr>
              <a:t>ishi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55469">
            <a:off x="11074404" y="5960830"/>
            <a:ext cx="9636659" cy="7902060"/>
          </a:xfrm>
          <a:custGeom>
            <a:avLst/>
            <a:gdLst/>
            <a:ahLst/>
            <a:cxnLst/>
            <a:rect l="l" t="t" r="r" b="b"/>
            <a:pathLst>
              <a:path w="9636659" h="7902060">
                <a:moveTo>
                  <a:pt x="0" y="0"/>
                </a:moveTo>
                <a:lnTo>
                  <a:pt x="9636659" y="0"/>
                </a:lnTo>
                <a:lnTo>
                  <a:pt x="9636659" y="7902061"/>
                </a:lnTo>
                <a:lnTo>
                  <a:pt x="0" y="7902061"/>
                </a:lnTo>
                <a:lnTo>
                  <a:pt x="0" y="0"/>
                </a:lnTo>
                <a:close/>
              </a:path>
            </a:pathLst>
          </a:custGeom>
          <a:blipFill>
            <a:blip r:embed="rId2">
              <a:alphaModFix amt="30000"/>
            </a:blip>
            <a:stretch>
              <a:fillRect/>
            </a:stretch>
          </a:blipFill>
        </p:spPr>
      </p:sp>
      <p:sp>
        <p:nvSpPr>
          <p:cNvPr id="3" name="Freeform 3"/>
          <p:cNvSpPr/>
          <p:nvPr/>
        </p:nvSpPr>
        <p:spPr>
          <a:xfrm rot="7401004">
            <a:off x="-4252026" y="-1715981"/>
            <a:ext cx="9636659" cy="7902060"/>
          </a:xfrm>
          <a:custGeom>
            <a:avLst/>
            <a:gdLst/>
            <a:ahLst/>
            <a:cxnLst/>
            <a:rect l="l" t="t" r="r" b="b"/>
            <a:pathLst>
              <a:path w="9636659" h="7902060">
                <a:moveTo>
                  <a:pt x="0" y="0"/>
                </a:moveTo>
                <a:lnTo>
                  <a:pt x="9636659" y="0"/>
                </a:lnTo>
                <a:lnTo>
                  <a:pt x="9636659" y="7902061"/>
                </a:lnTo>
                <a:lnTo>
                  <a:pt x="0" y="7902061"/>
                </a:lnTo>
                <a:lnTo>
                  <a:pt x="0" y="0"/>
                </a:lnTo>
                <a:close/>
              </a:path>
            </a:pathLst>
          </a:custGeom>
          <a:blipFill>
            <a:blip r:embed="rId2">
              <a:alphaModFix amt="30000"/>
            </a:blip>
            <a:stretch>
              <a:fillRect/>
            </a:stretch>
          </a:blipFill>
        </p:spPr>
      </p:sp>
      <p:sp>
        <p:nvSpPr>
          <p:cNvPr id="4" name="Freeform 4"/>
          <p:cNvSpPr/>
          <p:nvPr/>
        </p:nvSpPr>
        <p:spPr>
          <a:xfrm rot="2128457">
            <a:off x="16254294" y="4913375"/>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rot="-10015068">
            <a:off x="-1140833" y="6342051"/>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433096" y="177650"/>
            <a:ext cx="4246041" cy="4114800"/>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TextBox 7"/>
          <p:cNvSpPr txBox="1"/>
          <p:nvPr/>
        </p:nvSpPr>
        <p:spPr>
          <a:xfrm>
            <a:off x="3503942" y="3312395"/>
            <a:ext cx="13391795" cy="3711847"/>
          </a:xfrm>
          <a:prstGeom prst="rect">
            <a:avLst/>
          </a:prstGeom>
        </p:spPr>
        <p:txBody>
          <a:bodyPr lIns="0" tIns="0" rIns="0" bIns="0" rtlCol="0" anchor="t">
            <a:spAutoFit/>
          </a:bodyPr>
          <a:lstStyle/>
          <a:p>
            <a:pPr marL="1133881" lvl="1" indent="-566941" algn="l">
              <a:lnSpc>
                <a:spcPts val="7300"/>
              </a:lnSpc>
              <a:buAutoNum type="arabicPeriod"/>
            </a:pPr>
            <a:r>
              <a:rPr lang="en-US" sz="5251" dirty="0" smtClean="0">
                <a:solidFill>
                  <a:srgbClr val="000000"/>
                </a:solidFill>
                <a:latin typeface="Poppins"/>
                <a:ea typeface="Poppins"/>
                <a:cs typeface="Poppins"/>
                <a:sym typeface="Poppins"/>
              </a:rPr>
              <a:t>Bethe-Bloch </a:t>
            </a:r>
            <a:r>
              <a:rPr lang="en-US" sz="5251" dirty="0" err="1">
                <a:solidFill>
                  <a:srgbClr val="000000"/>
                </a:solidFill>
                <a:latin typeface="Poppins"/>
                <a:ea typeface="Poppins"/>
                <a:cs typeface="Poppins"/>
                <a:sym typeface="Poppins"/>
              </a:rPr>
              <a:t>formulasi</a:t>
            </a:r>
            <a:endParaRPr lang="en-US" sz="5251" dirty="0">
              <a:solidFill>
                <a:srgbClr val="000000"/>
              </a:solidFill>
              <a:latin typeface="Poppins"/>
              <a:ea typeface="Poppins"/>
              <a:cs typeface="Poppins"/>
              <a:sym typeface="Poppins"/>
            </a:endParaRPr>
          </a:p>
          <a:p>
            <a:pPr marL="1133881" lvl="1" indent="-566941" algn="l">
              <a:lnSpc>
                <a:spcPts val="7300"/>
              </a:lnSpc>
              <a:buAutoNum type="arabicPeriod"/>
            </a:pPr>
            <a:r>
              <a:rPr lang="en-US" sz="5251" dirty="0" err="1">
                <a:solidFill>
                  <a:srgbClr val="000000"/>
                </a:solidFill>
                <a:latin typeface="Poppins"/>
                <a:ea typeface="Poppins"/>
                <a:cs typeface="Poppins"/>
                <a:sym typeface="Poppins"/>
              </a:rPr>
              <a:t>Zaryadlangan</a:t>
            </a:r>
            <a:r>
              <a:rPr lang="en-US" sz="5251" dirty="0">
                <a:solidFill>
                  <a:srgbClr val="000000"/>
                </a:solidFill>
                <a:latin typeface="Poppins"/>
                <a:ea typeface="Poppins"/>
                <a:cs typeface="Poppins"/>
                <a:sym typeface="Poppins"/>
              </a:rPr>
              <a:t> </a:t>
            </a:r>
            <a:r>
              <a:rPr lang="en-US" sz="5251" dirty="0" err="1">
                <a:solidFill>
                  <a:srgbClr val="000000"/>
                </a:solidFill>
                <a:latin typeface="Poppins"/>
                <a:ea typeface="Poppins"/>
                <a:cs typeface="Poppins"/>
                <a:sym typeface="Poppins"/>
              </a:rPr>
              <a:t>og’ir</a:t>
            </a:r>
            <a:r>
              <a:rPr lang="en-US" sz="5251" dirty="0">
                <a:solidFill>
                  <a:srgbClr val="000000"/>
                </a:solidFill>
                <a:latin typeface="Poppins"/>
                <a:ea typeface="Poppins"/>
                <a:cs typeface="Poppins"/>
                <a:sym typeface="Poppins"/>
              </a:rPr>
              <a:t> </a:t>
            </a:r>
            <a:r>
              <a:rPr lang="en-US" sz="5251" dirty="0" err="1">
                <a:solidFill>
                  <a:srgbClr val="000000"/>
                </a:solidFill>
                <a:latin typeface="Poppins"/>
                <a:ea typeface="Poppins"/>
                <a:cs typeface="Poppins"/>
                <a:sym typeface="Poppins"/>
              </a:rPr>
              <a:t>zarralarning</a:t>
            </a:r>
            <a:r>
              <a:rPr lang="en-US" sz="5251" dirty="0">
                <a:solidFill>
                  <a:srgbClr val="000000"/>
                </a:solidFill>
                <a:latin typeface="Poppins"/>
                <a:ea typeface="Poppins"/>
                <a:cs typeface="Poppins"/>
                <a:sym typeface="Poppins"/>
              </a:rPr>
              <a:t> </a:t>
            </a:r>
            <a:r>
              <a:rPr lang="en-US" sz="5251" dirty="0" err="1">
                <a:solidFill>
                  <a:srgbClr val="000000"/>
                </a:solidFill>
                <a:latin typeface="Poppins"/>
                <a:ea typeface="Poppins"/>
                <a:cs typeface="Poppins"/>
                <a:sym typeface="Poppins"/>
              </a:rPr>
              <a:t>yugurish</a:t>
            </a:r>
            <a:r>
              <a:rPr lang="en-US" sz="5251" dirty="0">
                <a:solidFill>
                  <a:srgbClr val="000000"/>
                </a:solidFill>
                <a:latin typeface="Poppins"/>
                <a:ea typeface="Poppins"/>
                <a:cs typeface="Poppins"/>
                <a:sym typeface="Poppins"/>
              </a:rPr>
              <a:t> </a:t>
            </a:r>
            <a:r>
              <a:rPr lang="en-US" sz="5251" dirty="0" err="1">
                <a:solidFill>
                  <a:srgbClr val="000000"/>
                </a:solidFill>
                <a:latin typeface="Poppins"/>
                <a:ea typeface="Poppins"/>
                <a:cs typeface="Poppins"/>
                <a:sym typeface="Poppins"/>
              </a:rPr>
              <a:t>yo’li</a:t>
            </a:r>
            <a:endParaRPr lang="en-US" sz="5251" dirty="0">
              <a:solidFill>
                <a:srgbClr val="000000"/>
              </a:solidFill>
              <a:latin typeface="Poppins"/>
              <a:ea typeface="Poppins"/>
              <a:cs typeface="Poppins"/>
              <a:sym typeface="Poppins"/>
            </a:endParaRPr>
          </a:p>
          <a:p>
            <a:pPr marL="1133883" lvl="1" indent="-566942" algn="l">
              <a:lnSpc>
                <a:spcPts val="7300"/>
              </a:lnSpc>
              <a:buAutoNum type="arabicPeriod"/>
            </a:pPr>
            <a:r>
              <a:rPr lang="en-US" sz="5251" dirty="0" err="1">
                <a:solidFill>
                  <a:srgbClr val="000000"/>
                </a:solidFill>
                <a:latin typeface="Poppins"/>
                <a:ea typeface="Poppins"/>
                <a:cs typeface="Poppins"/>
                <a:sym typeface="Poppins"/>
              </a:rPr>
              <a:t>Bregg</a:t>
            </a:r>
            <a:r>
              <a:rPr lang="en-US" sz="5251" dirty="0">
                <a:solidFill>
                  <a:srgbClr val="000000"/>
                </a:solidFill>
                <a:latin typeface="Poppins"/>
                <a:ea typeface="Poppins"/>
                <a:cs typeface="Poppins"/>
                <a:sym typeface="Poppins"/>
              </a:rPr>
              <a:t> </a:t>
            </a:r>
            <a:r>
              <a:rPr lang="en-US" sz="5251" dirty="0" err="1">
                <a:solidFill>
                  <a:srgbClr val="000000"/>
                </a:solidFill>
                <a:latin typeface="Poppins"/>
                <a:ea typeface="Poppins"/>
                <a:cs typeface="Poppins"/>
                <a:sym typeface="Poppins"/>
              </a:rPr>
              <a:t>egri</a:t>
            </a:r>
            <a:r>
              <a:rPr lang="en-US" sz="5251" dirty="0">
                <a:solidFill>
                  <a:srgbClr val="000000"/>
                </a:solidFill>
                <a:latin typeface="Poppins"/>
                <a:ea typeface="Poppins"/>
                <a:cs typeface="Poppins"/>
                <a:sym typeface="Poppins"/>
              </a:rPr>
              <a:t> </a:t>
            </a:r>
            <a:r>
              <a:rPr lang="en-US" sz="5251" dirty="0" err="1">
                <a:solidFill>
                  <a:srgbClr val="000000"/>
                </a:solidFill>
                <a:latin typeface="Poppins"/>
                <a:ea typeface="Poppins"/>
                <a:cs typeface="Poppins"/>
                <a:sym typeface="Poppins"/>
              </a:rPr>
              <a:t>chizig’i</a:t>
            </a:r>
            <a:r>
              <a:rPr lang="en-US" sz="5251" dirty="0">
                <a:solidFill>
                  <a:srgbClr val="000000"/>
                </a:solidFill>
                <a:latin typeface="Poppins"/>
                <a:ea typeface="Poppins"/>
                <a:cs typeface="Poppins"/>
                <a:sym typeface="Poppins"/>
              </a:rPr>
              <a:t> </a:t>
            </a:r>
            <a:r>
              <a:rPr lang="en-US" sz="5251" dirty="0" err="1">
                <a:solidFill>
                  <a:srgbClr val="000000"/>
                </a:solidFill>
                <a:latin typeface="Poppins"/>
                <a:ea typeface="Poppins"/>
                <a:cs typeface="Poppins"/>
                <a:sym typeface="Poppins"/>
              </a:rPr>
              <a:t>va</a:t>
            </a:r>
            <a:r>
              <a:rPr lang="en-US" sz="5251" dirty="0">
                <a:solidFill>
                  <a:srgbClr val="000000"/>
                </a:solidFill>
                <a:latin typeface="Poppins"/>
                <a:ea typeface="Poppins"/>
                <a:cs typeface="Poppins"/>
                <a:sym typeface="Poppins"/>
              </a:rPr>
              <a:t> </a:t>
            </a:r>
            <a:r>
              <a:rPr lang="en-US" sz="5251" dirty="0" err="1">
                <a:solidFill>
                  <a:srgbClr val="000000"/>
                </a:solidFill>
                <a:latin typeface="Poppins"/>
                <a:ea typeface="Poppins"/>
                <a:cs typeface="Poppins"/>
                <a:sym typeface="Poppins"/>
              </a:rPr>
              <a:t>cho’qqilari</a:t>
            </a:r>
            <a:endParaRPr lang="en-US" sz="5251" dirty="0">
              <a:solidFill>
                <a:srgbClr val="000000"/>
              </a:solidFill>
              <a:latin typeface="Poppins"/>
              <a:ea typeface="Poppins"/>
              <a:cs typeface="Poppins"/>
              <a:sym typeface="Poppins"/>
            </a:endParaRPr>
          </a:p>
        </p:txBody>
      </p:sp>
      <p:sp>
        <p:nvSpPr>
          <p:cNvPr id="8" name="TextBox 8"/>
          <p:cNvSpPr txBox="1"/>
          <p:nvPr/>
        </p:nvSpPr>
        <p:spPr>
          <a:xfrm>
            <a:off x="4249020" y="2017590"/>
            <a:ext cx="8964457" cy="1067627"/>
          </a:xfrm>
          <a:prstGeom prst="rect">
            <a:avLst/>
          </a:prstGeom>
        </p:spPr>
        <p:txBody>
          <a:bodyPr lIns="0" tIns="0" rIns="0" bIns="0" rtlCol="0" anchor="t">
            <a:spAutoFit/>
          </a:bodyPr>
          <a:lstStyle/>
          <a:p>
            <a:pPr algn="ctr">
              <a:lnSpc>
                <a:spcPts val="8348"/>
              </a:lnSpc>
              <a:spcBef>
                <a:spcPct val="0"/>
              </a:spcBef>
            </a:pPr>
            <a:r>
              <a:rPr lang="en-US" sz="6957">
                <a:solidFill>
                  <a:srgbClr val="00030A"/>
                </a:solidFill>
                <a:latin typeface="Rushk"/>
                <a:ea typeface="Rushk"/>
                <a:cs typeface="Rushk"/>
                <a:sym typeface="Rushk"/>
              </a:rPr>
              <a:t>REJA:</a:t>
            </a:r>
          </a:p>
        </p:txBody>
      </p:sp>
      <p:sp>
        <p:nvSpPr>
          <p:cNvPr id="9" name="Freeform 9"/>
          <p:cNvSpPr/>
          <p:nvPr/>
        </p:nvSpPr>
        <p:spPr>
          <a:xfrm>
            <a:off x="14458457" y="6992525"/>
            <a:ext cx="4214413" cy="4114800"/>
          </a:xfrm>
          <a:custGeom>
            <a:avLst/>
            <a:gdLst/>
            <a:ahLst/>
            <a:cxnLst/>
            <a:rect l="l" t="t" r="r" b="b"/>
            <a:pathLst>
              <a:path w="4214413" h="4114800">
                <a:moveTo>
                  <a:pt x="0" y="0"/>
                </a:moveTo>
                <a:lnTo>
                  <a:pt x="4214413" y="0"/>
                </a:lnTo>
                <a:lnTo>
                  <a:pt x="4214413"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590497">
            <a:off x="7811322" y="2940853"/>
            <a:ext cx="13493768" cy="11064890"/>
          </a:xfrm>
          <a:custGeom>
            <a:avLst/>
            <a:gdLst/>
            <a:ahLst/>
            <a:cxnLst/>
            <a:rect l="l" t="t" r="r" b="b"/>
            <a:pathLst>
              <a:path w="13493768" h="11064890">
                <a:moveTo>
                  <a:pt x="0" y="0"/>
                </a:moveTo>
                <a:lnTo>
                  <a:pt x="13493768" y="0"/>
                </a:lnTo>
                <a:lnTo>
                  <a:pt x="13493768" y="11064889"/>
                </a:lnTo>
                <a:lnTo>
                  <a:pt x="0" y="11064889"/>
                </a:lnTo>
                <a:lnTo>
                  <a:pt x="0" y="0"/>
                </a:lnTo>
                <a:close/>
              </a:path>
            </a:pathLst>
          </a:custGeom>
          <a:blipFill>
            <a:blip r:embed="rId2">
              <a:alphaModFix amt="30000"/>
            </a:blip>
            <a:stretch>
              <a:fillRect/>
            </a:stretch>
          </a:blipFill>
        </p:spPr>
      </p:sp>
      <p:sp>
        <p:nvSpPr>
          <p:cNvPr id="3" name="Freeform 3"/>
          <p:cNvSpPr/>
          <p:nvPr/>
        </p:nvSpPr>
        <p:spPr>
          <a:xfrm rot="4261709">
            <a:off x="16103496" y="775435"/>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0" y="0"/>
            <a:ext cx="2614156" cy="2552367"/>
          </a:xfrm>
          <a:custGeom>
            <a:avLst/>
            <a:gdLst/>
            <a:ahLst/>
            <a:cxnLst/>
            <a:rect l="l" t="t" r="r" b="b"/>
            <a:pathLst>
              <a:path w="2614156" h="2552367">
                <a:moveTo>
                  <a:pt x="0" y="0"/>
                </a:moveTo>
                <a:lnTo>
                  <a:pt x="2614156" y="0"/>
                </a:lnTo>
                <a:lnTo>
                  <a:pt x="2614156" y="2552367"/>
                </a:lnTo>
                <a:lnTo>
                  <a:pt x="0" y="255236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rot="-9782336">
            <a:off x="15554405" y="6679711"/>
            <a:ext cx="4246041" cy="4114800"/>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837880" y="546809"/>
            <a:ext cx="15289980" cy="9052835"/>
          </a:xfrm>
          <a:prstGeom prst="rect">
            <a:avLst/>
          </a:prstGeom>
        </p:spPr>
        <p:txBody>
          <a:bodyPr lIns="0" tIns="0" rIns="0" bIns="0" rtlCol="0" anchor="t">
            <a:spAutoFit/>
          </a:bodyPr>
          <a:lstStyle/>
          <a:p>
            <a:pPr algn="r">
              <a:lnSpc>
                <a:spcPts val="5549"/>
              </a:lnSpc>
            </a:pPr>
            <a:r>
              <a:rPr lang="en-US" sz="3964">
                <a:solidFill>
                  <a:srgbClr val="00030A"/>
                </a:solidFill>
                <a:latin typeface="Poppins"/>
                <a:ea typeface="Poppins"/>
                <a:cs typeface="Poppins"/>
                <a:sym typeface="Poppins"/>
              </a:rPr>
              <a:t>                 </a:t>
            </a:r>
            <a:r>
              <a:rPr lang="en-US" sz="3964" b="1" i="1">
                <a:solidFill>
                  <a:srgbClr val="00030A"/>
                </a:solidFill>
                <a:latin typeface="Poppins Bold Italics"/>
                <a:ea typeface="Poppins Bold Italics"/>
                <a:cs typeface="Poppins Bold Italics"/>
                <a:sym typeface="Poppins Bold Italics"/>
              </a:rPr>
              <a:t>Elektron to‘xtatish </a:t>
            </a:r>
            <a:r>
              <a:rPr lang="en-US" sz="3964">
                <a:solidFill>
                  <a:srgbClr val="00030A"/>
                </a:solidFill>
                <a:latin typeface="Poppins"/>
                <a:ea typeface="Poppins"/>
                <a:cs typeface="Poppins"/>
                <a:sym typeface="Poppins"/>
              </a:rPr>
              <a:t>— bu uchib kelayotgan ionning        muhitdagi bog‘langan elektronlar bilan noelastik to‘qnashuvlari natijasida sekinlashishidir. </a:t>
            </a:r>
          </a:p>
          <a:p>
            <a:pPr algn="l">
              <a:lnSpc>
                <a:spcPts val="5549"/>
              </a:lnSpc>
            </a:pPr>
            <a:r>
              <a:rPr lang="en-US" sz="3964">
                <a:solidFill>
                  <a:srgbClr val="00030A"/>
                </a:solidFill>
                <a:latin typeface="Poppins"/>
                <a:ea typeface="Poppins"/>
                <a:cs typeface="Poppins"/>
                <a:sym typeface="Poppins"/>
              </a:rPr>
              <a:t>   </a:t>
            </a:r>
            <a:r>
              <a:rPr lang="en-US" sz="3964" b="1" i="1">
                <a:solidFill>
                  <a:srgbClr val="00030A"/>
                </a:solidFill>
                <a:latin typeface="Poppins Bold Italics"/>
                <a:ea typeface="Poppins Bold Italics"/>
                <a:cs typeface="Poppins Bold Italics"/>
                <a:sym typeface="Poppins Bold Italics"/>
              </a:rPr>
              <a:t>Yadro to‘xtatish qobiliyati</a:t>
            </a:r>
            <a:r>
              <a:rPr lang="en-US" sz="3964">
                <a:solidFill>
                  <a:srgbClr val="00030A"/>
                </a:solidFill>
                <a:latin typeface="Poppins"/>
                <a:ea typeface="Poppins"/>
                <a:cs typeface="Poppins"/>
                <a:sym typeface="Poppins"/>
              </a:rPr>
              <a:t> — bu uchib kelayotgan ion bilan namuna atomlari o‘rtasidagi elastik to‘qnashuvlarga taalluqlidir (“yadro” atamasi ionning nishondagi yadrolar bilan o‘zaro ta’sirini anglatadi). </a:t>
            </a:r>
          </a:p>
          <a:p>
            <a:pPr algn="l">
              <a:lnSpc>
                <a:spcPts val="5549"/>
              </a:lnSpc>
            </a:pPr>
            <a:r>
              <a:rPr lang="en-US" sz="3964">
                <a:solidFill>
                  <a:srgbClr val="00030A"/>
                </a:solidFill>
                <a:latin typeface="Poppins"/>
                <a:ea typeface="Poppins"/>
                <a:cs typeface="Poppins"/>
                <a:sym typeface="Poppins"/>
              </a:rPr>
              <a:t>      </a:t>
            </a:r>
            <a:r>
              <a:rPr lang="en-US" sz="3964" b="1" i="1">
                <a:solidFill>
                  <a:srgbClr val="00030A"/>
                </a:solidFill>
                <a:latin typeface="Poppins Bold Italics"/>
                <a:ea typeface="Poppins Bold Italics"/>
                <a:cs typeface="Poppins Bold Italics"/>
                <a:sym typeface="Poppins Bold Italics"/>
              </a:rPr>
              <a:t>Nurlanishli to‘xtatish qobiliyati </a:t>
            </a:r>
            <a:r>
              <a:rPr lang="en-US" sz="3964">
                <a:solidFill>
                  <a:srgbClr val="00030A"/>
                </a:solidFill>
                <a:latin typeface="Poppins"/>
                <a:ea typeface="Poppins"/>
                <a:cs typeface="Poppins"/>
                <a:sym typeface="Poppins"/>
              </a:rPr>
              <a:t>— bu modda ichidan o‘tayotgan zarrachalar elektr maydonida tormozlanish nurlanishining chiqishi bilan bog‘liq bo‘lib, nihoyatda yuqori ion energiyalarida hisobga olinishi kerak. Uchib kelayotgan elektron  uchun nurlanishli to‘xtatish har doim muhimdir.</a:t>
            </a:r>
          </a:p>
          <a:p>
            <a:pPr algn="l">
              <a:lnSpc>
                <a:spcPts val="5549"/>
              </a:lnSpc>
            </a:pPr>
            <a:endParaRPr lang="en-US" sz="3964">
              <a:solidFill>
                <a:srgbClr val="00030A"/>
              </a:solidFill>
              <a:latin typeface="Poppins"/>
              <a:ea typeface="Poppins"/>
              <a:cs typeface="Poppins"/>
              <a:sym typeface="Poppi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071" y="-41940"/>
            <a:ext cx="1919258" cy="1873893"/>
          </a:xfrm>
          <a:custGeom>
            <a:avLst/>
            <a:gdLst/>
            <a:ahLst/>
            <a:cxnLst/>
            <a:rect l="l" t="t" r="r" b="b"/>
            <a:pathLst>
              <a:path w="1919258" h="1873893">
                <a:moveTo>
                  <a:pt x="0" y="0"/>
                </a:moveTo>
                <a:lnTo>
                  <a:pt x="1919258" y="0"/>
                </a:lnTo>
                <a:lnTo>
                  <a:pt x="1919258" y="1873893"/>
                </a:lnTo>
                <a:lnTo>
                  <a:pt x="0" y="187389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533526" y="895007"/>
            <a:ext cx="14096801" cy="9391993"/>
          </a:xfrm>
          <a:custGeom>
            <a:avLst/>
            <a:gdLst/>
            <a:ahLst/>
            <a:cxnLst/>
            <a:rect l="l" t="t" r="r" b="b"/>
            <a:pathLst>
              <a:path w="14096801" h="9391993">
                <a:moveTo>
                  <a:pt x="0" y="0"/>
                </a:moveTo>
                <a:lnTo>
                  <a:pt x="14096801" y="0"/>
                </a:lnTo>
                <a:lnTo>
                  <a:pt x="14096801" y="9391993"/>
                </a:lnTo>
                <a:lnTo>
                  <a:pt x="0" y="9391993"/>
                </a:lnTo>
                <a:lnTo>
                  <a:pt x="0" y="0"/>
                </a:lnTo>
                <a:close/>
              </a:path>
            </a:pathLst>
          </a:custGeom>
          <a:blipFill>
            <a:blip r:embed="rId4"/>
            <a:stretch>
              <a:fillRect/>
            </a:stretch>
          </a:blipFill>
        </p:spPr>
      </p:sp>
      <p:sp>
        <p:nvSpPr>
          <p:cNvPr id="4" name="TextBox 4"/>
          <p:cNvSpPr txBox="1"/>
          <p:nvPr/>
        </p:nvSpPr>
        <p:spPr>
          <a:xfrm>
            <a:off x="424323" y="1778643"/>
            <a:ext cx="4704448" cy="8271061"/>
          </a:xfrm>
          <a:prstGeom prst="rect">
            <a:avLst/>
          </a:prstGeom>
        </p:spPr>
        <p:txBody>
          <a:bodyPr lIns="0" tIns="0" rIns="0" bIns="0" rtlCol="0" anchor="t">
            <a:spAutoFit/>
          </a:bodyPr>
          <a:lstStyle/>
          <a:p>
            <a:pPr algn="l">
              <a:lnSpc>
                <a:spcPts val="4348"/>
              </a:lnSpc>
            </a:pPr>
            <a:r>
              <a:rPr lang="en-US" sz="3106">
                <a:solidFill>
                  <a:srgbClr val="00030A"/>
                </a:solidFill>
                <a:latin typeface="Poppins"/>
                <a:ea typeface="Poppins"/>
                <a:cs typeface="Poppins"/>
                <a:sym typeface="Poppins"/>
              </a:rPr>
              <a:t>    Alyuminiydagi alyuminiy ionlari uchun elektron va yadro to‘xtatish qobiliyati, zarrachaning bir nuklonga to‘g‘ri keladigan energiyasiga bog‘liq grafigi. Yadro to‘xtatish egri chizig‘ining maksimumi odatda bir nuklonga taxminan 1 keV tartibidagi energiyalarda yuz beradi.</a:t>
            </a:r>
          </a:p>
        </p:txBody>
      </p:sp>
      <p:sp>
        <p:nvSpPr>
          <p:cNvPr id="5" name="Freeform 5"/>
          <p:cNvSpPr/>
          <p:nvPr/>
        </p:nvSpPr>
        <p:spPr>
          <a:xfrm rot="3149959">
            <a:off x="15239857" y="701906"/>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6" name="Group 6"/>
          <p:cNvGrpSpPr/>
          <p:nvPr/>
        </p:nvGrpSpPr>
        <p:grpSpPr>
          <a:xfrm>
            <a:off x="5331142" y="5680710"/>
            <a:ext cx="102870" cy="100965"/>
            <a:chOff x="0" y="0"/>
            <a:chExt cx="137160" cy="134620"/>
          </a:xfrm>
        </p:grpSpPr>
        <p:sp>
          <p:nvSpPr>
            <p:cNvPr id="7" name="Freeform 7"/>
            <p:cNvSpPr/>
            <p:nvPr/>
          </p:nvSpPr>
          <p:spPr>
            <a:xfrm>
              <a:off x="48966" y="49383"/>
              <a:ext cx="36124" cy="30965"/>
            </a:xfrm>
            <a:custGeom>
              <a:avLst/>
              <a:gdLst/>
              <a:ahLst/>
              <a:cxnLst/>
              <a:rect l="l" t="t" r="r" b="b"/>
              <a:pathLst>
                <a:path w="36124" h="30965">
                  <a:moveTo>
                    <a:pt x="36124" y="11577"/>
                  </a:moveTo>
                  <a:cubicBezTo>
                    <a:pt x="19614" y="36977"/>
                    <a:pt x="4374" y="31897"/>
                    <a:pt x="1834" y="26817"/>
                  </a:cubicBezTo>
                  <a:cubicBezTo>
                    <a:pt x="-1976" y="21737"/>
                    <a:pt x="564" y="5227"/>
                    <a:pt x="5644" y="1417"/>
                  </a:cubicBezTo>
                  <a:cubicBezTo>
                    <a:pt x="10724" y="-2393"/>
                    <a:pt x="31044" y="2687"/>
                    <a:pt x="31044" y="2687"/>
                  </a:cubicBezTo>
                </a:path>
              </a:pathLst>
            </a:custGeom>
            <a:solidFill>
              <a:srgbClr val="000000">
                <a:alpha val="92157"/>
              </a:srgbClr>
            </a:solidFill>
            <a:ln cap="sq">
              <a:noFill/>
              <a:prstDash val="solid"/>
              <a:miter/>
            </a:ln>
          </p:spPr>
        </p:sp>
      </p:grpSp>
      <p:grpSp>
        <p:nvGrpSpPr>
          <p:cNvPr id="8" name="Group 8"/>
          <p:cNvGrpSpPr/>
          <p:nvPr/>
        </p:nvGrpSpPr>
        <p:grpSpPr>
          <a:xfrm>
            <a:off x="5354955" y="5696903"/>
            <a:ext cx="102870" cy="100965"/>
            <a:chOff x="0" y="0"/>
            <a:chExt cx="137160" cy="134620"/>
          </a:xfrm>
        </p:grpSpPr>
        <p:sp>
          <p:nvSpPr>
            <p:cNvPr id="9" name="Freeform 9"/>
            <p:cNvSpPr/>
            <p:nvPr/>
          </p:nvSpPr>
          <p:spPr>
            <a:xfrm>
              <a:off x="49804" y="49383"/>
              <a:ext cx="36556" cy="30965"/>
            </a:xfrm>
            <a:custGeom>
              <a:avLst/>
              <a:gdLst/>
              <a:ahLst/>
              <a:cxnLst/>
              <a:rect l="l" t="t" r="r" b="b"/>
              <a:pathLst>
                <a:path w="36556" h="30965">
                  <a:moveTo>
                    <a:pt x="36556" y="11577"/>
                  </a:moveTo>
                  <a:cubicBezTo>
                    <a:pt x="20046" y="36977"/>
                    <a:pt x="4806" y="31897"/>
                    <a:pt x="996" y="26817"/>
                  </a:cubicBezTo>
                  <a:cubicBezTo>
                    <a:pt x="-1544" y="21737"/>
                    <a:pt x="996" y="5227"/>
                    <a:pt x="6076" y="1417"/>
                  </a:cubicBezTo>
                  <a:cubicBezTo>
                    <a:pt x="11156" y="-2393"/>
                    <a:pt x="31476" y="2687"/>
                    <a:pt x="31476" y="2687"/>
                  </a:cubicBezTo>
                </a:path>
              </a:pathLst>
            </a:custGeom>
            <a:solidFill>
              <a:srgbClr val="000000">
                <a:alpha val="92157"/>
              </a:srgbClr>
            </a:solidFill>
            <a:ln cap="sq">
              <a:noFill/>
              <a:prstDash val="solid"/>
              <a:miter/>
            </a:ln>
          </p:spPr>
        </p:sp>
      </p:grpSp>
      <p:grpSp>
        <p:nvGrpSpPr>
          <p:cNvPr id="10" name="Group 10"/>
          <p:cNvGrpSpPr/>
          <p:nvPr/>
        </p:nvGrpSpPr>
        <p:grpSpPr>
          <a:xfrm>
            <a:off x="5371147" y="5693092"/>
            <a:ext cx="102870" cy="100965"/>
            <a:chOff x="0" y="0"/>
            <a:chExt cx="137160" cy="134620"/>
          </a:xfrm>
        </p:grpSpPr>
        <p:sp>
          <p:nvSpPr>
            <p:cNvPr id="11" name="Freeform 11"/>
            <p:cNvSpPr/>
            <p:nvPr/>
          </p:nvSpPr>
          <p:spPr>
            <a:xfrm>
              <a:off x="49804" y="49383"/>
              <a:ext cx="36556" cy="30881"/>
            </a:xfrm>
            <a:custGeom>
              <a:avLst/>
              <a:gdLst/>
              <a:ahLst/>
              <a:cxnLst/>
              <a:rect l="l" t="t" r="r" b="b"/>
              <a:pathLst>
                <a:path w="36556" h="30881">
                  <a:moveTo>
                    <a:pt x="36556" y="10307"/>
                  </a:moveTo>
                  <a:cubicBezTo>
                    <a:pt x="20046" y="36977"/>
                    <a:pt x="4806" y="31897"/>
                    <a:pt x="996" y="26817"/>
                  </a:cubicBezTo>
                  <a:cubicBezTo>
                    <a:pt x="-1544" y="20467"/>
                    <a:pt x="996" y="5227"/>
                    <a:pt x="6076" y="1417"/>
                  </a:cubicBezTo>
                  <a:cubicBezTo>
                    <a:pt x="11156" y="-2393"/>
                    <a:pt x="31476" y="2687"/>
                    <a:pt x="31476" y="2687"/>
                  </a:cubicBezTo>
                </a:path>
              </a:pathLst>
            </a:custGeom>
            <a:solidFill>
              <a:srgbClr val="000000">
                <a:alpha val="92157"/>
              </a:srgbClr>
            </a:solidFill>
            <a:ln cap="sq">
              <a:noFill/>
              <a:prstDash val="solid"/>
              <a:miter/>
            </a:ln>
          </p:spPr>
        </p:sp>
      </p:grpSp>
      <p:grpSp>
        <p:nvGrpSpPr>
          <p:cNvPr id="12" name="Group 12"/>
          <p:cNvGrpSpPr/>
          <p:nvPr/>
        </p:nvGrpSpPr>
        <p:grpSpPr>
          <a:xfrm>
            <a:off x="5334953" y="5685472"/>
            <a:ext cx="102870" cy="100965"/>
            <a:chOff x="0" y="0"/>
            <a:chExt cx="137160" cy="134620"/>
          </a:xfrm>
        </p:grpSpPr>
        <p:sp>
          <p:nvSpPr>
            <p:cNvPr id="13" name="Freeform 13"/>
            <p:cNvSpPr/>
            <p:nvPr/>
          </p:nvSpPr>
          <p:spPr>
            <a:xfrm>
              <a:off x="49252" y="48830"/>
              <a:ext cx="35838" cy="30248"/>
            </a:xfrm>
            <a:custGeom>
              <a:avLst/>
              <a:gdLst/>
              <a:ahLst/>
              <a:cxnLst/>
              <a:rect l="l" t="t" r="r" b="b"/>
              <a:pathLst>
                <a:path w="35838" h="30248">
                  <a:moveTo>
                    <a:pt x="35838" y="10860"/>
                  </a:moveTo>
                  <a:cubicBezTo>
                    <a:pt x="20598" y="36260"/>
                    <a:pt x="5358" y="31180"/>
                    <a:pt x="1548" y="26100"/>
                  </a:cubicBezTo>
                  <a:cubicBezTo>
                    <a:pt x="-2262" y="21020"/>
                    <a:pt x="1548" y="5780"/>
                    <a:pt x="6628" y="1970"/>
                  </a:cubicBezTo>
                  <a:cubicBezTo>
                    <a:pt x="11708" y="-3110"/>
                    <a:pt x="32028" y="3240"/>
                    <a:pt x="32028" y="3240"/>
                  </a:cubicBezTo>
                </a:path>
              </a:pathLst>
            </a:custGeom>
            <a:solidFill>
              <a:srgbClr val="000000">
                <a:alpha val="92157"/>
              </a:srgbClr>
            </a:solidFill>
            <a:ln cap="sq">
              <a:noFill/>
              <a:prstDash val="solid"/>
              <a:miter/>
            </a:ln>
          </p:spPr>
        </p:sp>
      </p:grpSp>
      <p:grpSp>
        <p:nvGrpSpPr>
          <p:cNvPr id="14" name="Group 14"/>
          <p:cNvGrpSpPr/>
          <p:nvPr/>
        </p:nvGrpSpPr>
        <p:grpSpPr>
          <a:xfrm>
            <a:off x="5334953" y="5685472"/>
            <a:ext cx="102870" cy="100965"/>
            <a:chOff x="0" y="0"/>
            <a:chExt cx="137160" cy="134620"/>
          </a:xfrm>
        </p:grpSpPr>
        <p:sp>
          <p:nvSpPr>
            <p:cNvPr id="15" name="Freeform 15"/>
            <p:cNvSpPr/>
            <p:nvPr/>
          </p:nvSpPr>
          <p:spPr>
            <a:xfrm>
              <a:off x="49252" y="48830"/>
              <a:ext cx="35838" cy="30248"/>
            </a:xfrm>
            <a:custGeom>
              <a:avLst/>
              <a:gdLst/>
              <a:ahLst/>
              <a:cxnLst/>
              <a:rect l="l" t="t" r="r" b="b"/>
              <a:pathLst>
                <a:path w="35838" h="30248">
                  <a:moveTo>
                    <a:pt x="35838" y="10860"/>
                  </a:moveTo>
                  <a:cubicBezTo>
                    <a:pt x="20598" y="36260"/>
                    <a:pt x="5358" y="31180"/>
                    <a:pt x="1548" y="26100"/>
                  </a:cubicBezTo>
                  <a:cubicBezTo>
                    <a:pt x="-2262" y="21020"/>
                    <a:pt x="1548" y="5780"/>
                    <a:pt x="6628" y="1970"/>
                  </a:cubicBezTo>
                  <a:cubicBezTo>
                    <a:pt x="11708" y="-3110"/>
                    <a:pt x="32028" y="3240"/>
                    <a:pt x="32028" y="3240"/>
                  </a:cubicBezTo>
                </a:path>
              </a:pathLst>
            </a:custGeom>
            <a:solidFill>
              <a:srgbClr val="000000">
                <a:alpha val="92157"/>
              </a:srgbClr>
            </a:solidFill>
            <a:ln cap="sq">
              <a:noFill/>
              <a:prstDash val="solid"/>
              <a:miter/>
            </a:ln>
          </p:spPr>
        </p:sp>
      </p:grpSp>
      <p:grpSp>
        <p:nvGrpSpPr>
          <p:cNvPr id="16" name="Group 16"/>
          <p:cNvGrpSpPr/>
          <p:nvPr/>
        </p:nvGrpSpPr>
        <p:grpSpPr>
          <a:xfrm>
            <a:off x="5338762" y="5685472"/>
            <a:ext cx="102870" cy="100965"/>
            <a:chOff x="0" y="0"/>
            <a:chExt cx="137160" cy="134620"/>
          </a:xfrm>
        </p:grpSpPr>
        <p:sp>
          <p:nvSpPr>
            <p:cNvPr id="17" name="Freeform 17"/>
            <p:cNvSpPr/>
            <p:nvPr/>
          </p:nvSpPr>
          <p:spPr>
            <a:xfrm>
              <a:off x="49804" y="48830"/>
              <a:ext cx="35286" cy="30248"/>
            </a:xfrm>
            <a:custGeom>
              <a:avLst/>
              <a:gdLst/>
              <a:ahLst/>
              <a:cxnLst/>
              <a:rect l="l" t="t" r="r" b="b"/>
              <a:pathLst>
                <a:path w="35286" h="30248">
                  <a:moveTo>
                    <a:pt x="35286" y="10860"/>
                  </a:moveTo>
                  <a:cubicBezTo>
                    <a:pt x="20046" y="36260"/>
                    <a:pt x="4806" y="31180"/>
                    <a:pt x="996" y="26100"/>
                  </a:cubicBezTo>
                  <a:cubicBezTo>
                    <a:pt x="-1544" y="21020"/>
                    <a:pt x="996" y="5780"/>
                    <a:pt x="6076" y="1970"/>
                  </a:cubicBezTo>
                  <a:cubicBezTo>
                    <a:pt x="11156" y="-3110"/>
                    <a:pt x="31476" y="3240"/>
                    <a:pt x="31476" y="3240"/>
                  </a:cubicBezTo>
                </a:path>
              </a:pathLst>
            </a:custGeom>
            <a:solidFill>
              <a:srgbClr val="000000">
                <a:alpha val="92157"/>
              </a:srgbClr>
            </a:solidFill>
            <a:ln cap="sq">
              <a:noFill/>
              <a:prstDash val="solid"/>
              <a:miter/>
            </a:ln>
          </p:spPr>
        </p:sp>
      </p:grpSp>
      <p:grpSp>
        <p:nvGrpSpPr>
          <p:cNvPr id="18" name="Group 18"/>
          <p:cNvGrpSpPr/>
          <p:nvPr/>
        </p:nvGrpSpPr>
        <p:grpSpPr>
          <a:xfrm>
            <a:off x="5322570" y="5689282"/>
            <a:ext cx="102870" cy="100965"/>
            <a:chOff x="0" y="0"/>
            <a:chExt cx="137160" cy="134620"/>
          </a:xfrm>
        </p:grpSpPr>
        <p:sp>
          <p:nvSpPr>
            <p:cNvPr id="19" name="Freeform 19"/>
            <p:cNvSpPr/>
            <p:nvPr/>
          </p:nvSpPr>
          <p:spPr>
            <a:xfrm>
              <a:off x="49804" y="49383"/>
              <a:ext cx="35286" cy="30241"/>
            </a:xfrm>
            <a:custGeom>
              <a:avLst/>
              <a:gdLst/>
              <a:ahLst/>
              <a:cxnLst/>
              <a:rect l="l" t="t" r="r" b="b"/>
              <a:pathLst>
                <a:path w="35286" h="30241">
                  <a:moveTo>
                    <a:pt x="35286" y="10307"/>
                  </a:moveTo>
                  <a:cubicBezTo>
                    <a:pt x="20046" y="35707"/>
                    <a:pt x="4806" y="31897"/>
                    <a:pt x="996" y="25547"/>
                  </a:cubicBezTo>
                  <a:cubicBezTo>
                    <a:pt x="-1544" y="20467"/>
                    <a:pt x="996" y="5227"/>
                    <a:pt x="6076" y="1417"/>
                  </a:cubicBezTo>
                  <a:cubicBezTo>
                    <a:pt x="11156" y="-2393"/>
                    <a:pt x="31476" y="2687"/>
                    <a:pt x="31476" y="2687"/>
                  </a:cubicBezTo>
                </a:path>
              </a:pathLst>
            </a:custGeom>
            <a:solidFill>
              <a:srgbClr val="000000">
                <a:alpha val="92157"/>
              </a:srgbClr>
            </a:solidFill>
            <a:ln cap="sq">
              <a:noFill/>
              <a:prstDash val="solid"/>
              <a:miter/>
            </a:ln>
          </p:spPr>
        </p:sp>
      </p:grpSp>
      <p:grpSp>
        <p:nvGrpSpPr>
          <p:cNvPr id="20" name="Group 20"/>
          <p:cNvGrpSpPr/>
          <p:nvPr/>
        </p:nvGrpSpPr>
        <p:grpSpPr>
          <a:xfrm>
            <a:off x="5334953" y="5689282"/>
            <a:ext cx="102870" cy="100965"/>
            <a:chOff x="0" y="0"/>
            <a:chExt cx="137160" cy="134620"/>
          </a:xfrm>
        </p:grpSpPr>
        <p:sp>
          <p:nvSpPr>
            <p:cNvPr id="21" name="Freeform 21"/>
            <p:cNvSpPr/>
            <p:nvPr/>
          </p:nvSpPr>
          <p:spPr>
            <a:xfrm>
              <a:off x="49252" y="49383"/>
              <a:ext cx="35838" cy="30241"/>
            </a:xfrm>
            <a:custGeom>
              <a:avLst/>
              <a:gdLst/>
              <a:ahLst/>
              <a:cxnLst/>
              <a:rect l="l" t="t" r="r" b="b"/>
              <a:pathLst>
                <a:path w="35838" h="30241">
                  <a:moveTo>
                    <a:pt x="35838" y="10307"/>
                  </a:moveTo>
                  <a:cubicBezTo>
                    <a:pt x="20598" y="35707"/>
                    <a:pt x="5358" y="31897"/>
                    <a:pt x="1548" y="25547"/>
                  </a:cubicBezTo>
                  <a:cubicBezTo>
                    <a:pt x="-2262" y="20467"/>
                    <a:pt x="1548" y="5227"/>
                    <a:pt x="6628" y="1417"/>
                  </a:cubicBezTo>
                  <a:cubicBezTo>
                    <a:pt x="11708" y="-2393"/>
                    <a:pt x="32028" y="2687"/>
                    <a:pt x="32028" y="2687"/>
                  </a:cubicBezTo>
                </a:path>
              </a:pathLst>
            </a:custGeom>
            <a:solidFill>
              <a:srgbClr val="000000">
                <a:alpha val="92157"/>
              </a:srgbClr>
            </a:solidFill>
            <a:ln cap="sq">
              <a:noFill/>
              <a:prstDash val="solid"/>
              <a:miter/>
            </a:ln>
          </p:spPr>
        </p:sp>
      </p:grpSp>
      <p:grpSp>
        <p:nvGrpSpPr>
          <p:cNvPr id="22" name="Group 22"/>
          <p:cNvGrpSpPr/>
          <p:nvPr/>
        </p:nvGrpSpPr>
        <p:grpSpPr>
          <a:xfrm>
            <a:off x="5334953" y="5689282"/>
            <a:ext cx="102870" cy="100965"/>
            <a:chOff x="0" y="0"/>
            <a:chExt cx="137160" cy="134620"/>
          </a:xfrm>
        </p:grpSpPr>
        <p:sp>
          <p:nvSpPr>
            <p:cNvPr id="23" name="Freeform 23"/>
            <p:cNvSpPr/>
            <p:nvPr/>
          </p:nvSpPr>
          <p:spPr>
            <a:xfrm>
              <a:off x="49252" y="49383"/>
              <a:ext cx="35838" cy="30241"/>
            </a:xfrm>
            <a:custGeom>
              <a:avLst/>
              <a:gdLst/>
              <a:ahLst/>
              <a:cxnLst/>
              <a:rect l="l" t="t" r="r" b="b"/>
              <a:pathLst>
                <a:path w="35838" h="30241">
                  <a:moveTo>
                    <a:pt x="35838" y="10307"/>
                  </a:moveTo>
                  <a:cubicBezTo>
                    <a:pt x="20598" y="35707"/>
                    <a:pt x="5358" y="31897"/>
                    <a:pt x="1548" y="25547"/>
                  </a:cubicBezTo>
                  <a:cubicBezTo>
                    <a:pt x="-2262" y="20467"/>
                    <a:pt x="1548" y="5227"/>
                    <a:pt x="6628" y="1417"/>
                  </a:cubicBezTo>
                  <a:cubicBezTo>
                    <a:pt x="11708" y="-2393"/>
                    <a:pt x="32028" y="2687"/>
                    <a:pt x="32028" y="2687"/>
                  </a:cubicBezTo>
                </a:path>
              </a:pathLst>
            </a:custGeom>
            <a:solidFill>
              <a:srgbClr val="000000">
                <a:alpha val="92157"/>
              </a:srgbClr>
            </a:solidFill>
            <a:ln cap="sq">
              <a:noFill/>
              <a:prstDash val="solid"/>
              <a:miter/>
            </a:ln>
          </p:spPr>
        </p:sp>
      </p:grpSp>
      <p:grpSp>
        <p:nvGrpSpPr>
          <p:cNvPr id="24" name="Group 24"/>
          <p:cNvGrpSpPr/>
          <p:nvPr/>
        </p:nvGrpSpPr>
        <p:grpSpPr>
          <a:xfrm>
            <a:off x="5363528" y="5689282"/>
            <a:ext cx="102870" cy="100965"/>
            <a:chOff x="0" y="0"/>
            <a:chExt cx="137160" cy="134620"/>
          </a:xfrm>
        </p:grpSpPr>
        <p:sp>
          <p:nvSpPr>
            <p:cNvPr id="25" name="Freeform 25"/>
            <p:cNvSpPr/>
            <p:nvPr/>
          </p:nvSpPr>
          <p:spPr>
            <a:xfrm>
              <a:off x="49222" y="49383"/>
              <a:ext cx="35868" cy="30241"/>
            </a:xfrm>
            <a:custGeom>
              <a:avLst/>
              <a:gdLst/>
              <a:ahLst/>
              <a:cxnLst/>
              <a:rect l="l" t="t" r="r" b="b"/>
              <a:pathLst>
                <a:path w="35868" h="30241">
                  <a:moveTo>
                    <a:pt x="35868" y="10307"/>
                  </a:moveTo>
                  <a:cubicBezTo>
                    <a:pt x="19358" y="35707"/>
                    <a:pt x="4118" y="31897"/>
                    <a:pt x="1578" y="25547"/>
                  </a:cubicBezTo>
                  <a:cubicBezTo>
                    <a:pt x="-2232" y="20467"/>
                    <a:pt x="1578" y="5227"/>
                    <a:pt x="5388" y="1417"/>
                  </a:cubicBezTo>
                  <a:cubicBezTo>
                    <a:pt x="10468" y="-2393"/>
                    <a:pt x="30788" y="2687"/>
                    <a:pt x="30788" y="2687"/>
                  </a:cubicBezTo>
                </a:path>
              </a:pathLst>
            </a:custGeom>
            <a:solidFill>
              <a:srgbClr val="000000">
                <a:alpha val="92157"/>
              </a:srgbClr>
            </a:solidFill>
            <a:ln cap="sq">
              <a:noFill/>
              <a:prstDash val="solid"/>
              <a:miter/>
            </a:ln>
          </p:spPr>
        </p:sp>
      </p:grpSp>
      <p:grpSp>
        <p:nvGrpSpPr>
          <p:cNvPr id="26" name="Group 26"/>
          <p:cNvGrpSpPr/>
          <p:nvPr/>
        </p:nvGrpSpPr>
        <p:grpSpPr>
          <a:xfrm>
            <a:off x="5343525" y="5685472"/>
            <a:ext cx="102870" cy="100965"/>
            <a:chOff x="0" y="0"/>
            <a:chExt cx="137160" cy="134620"/>
          </a:xfrm>
        </p:grpSpPr>
        <p:sp>
          <p:nvSpPr>
            <p:cNvPr id="27" name="Freeform 27"/>
            <p:cNvSpPr/>
            <p:nvPr/>
          </p:nvSpPr>
          <p:spPr>
            <a:xfrm>
              <a:off x="48966" y="48830"/>
              <a:ext cx="36124" cy="30248"/>
            </a:xfrm>
            <a:custGeom>
              <a:avLst/>
              <a:gdLst/>
              <a:ahLst/>
              <a:cxnLst/>
              <a:rect l="l" t="t" r="r" b="b"/>
              <a:pathLst>
                <a:path w="36124" h="30248">
                  <a:moveTo>
                    <a:pt x="36124" y="10860"/>
                  </a:moveTo>
                  <a:cubicBezTo>
                    <a:pt x="19614" y="36260"/>
                    <a:pt x="4374" y="31180"/>
                    <a:pt x="1834" y="26100"/>
                  </a:cubicBezTo>
                  <a:cubicBezTo>
                    <a:pt x="-1976" y="21020"/>
                    <a:pt x="564" y="5780"/>
                    <a:pt x="5644" y="1970"/>
                  </a:cubicBezTo>
                  <a:cubicBezTo>
                    <a:pt x="10724" y="-3110"/>
                    <a:pt x="31044" y="3240"/>
                    <a:pt x="31044" y="3240"/>
                  </a:cubicBezTo>
                </a:path>
              </a:pathLst>
            </a:custGeom>
            <a:solidFill>
              <a:srgbClr val="000000">
                <a:alpha val="92157"/>
              </a:srgbClr>
            </a:solidFill>
            <a:ln cap="sq">
              <a:noFill/>
              <a:prstDash val="solid"/>
              <a:miter/>
            </a:ln>
          </p:spPr>
        </p:sp>
      </p:grpSp>
      <p:grpSp>
        <p:nvGrpSpPr>
          <p:cNvPr id="28" name="Group 28"/>
          <p:cNvGrpSpPr/>
          <p:nvPr/>
        </p:nvGrpSpPr>
        <p:grpSpPr>
          <a:xfrm>
            <a:off x="5354955" y="5701665"/>
            <a:ext cx="102870" cy="100965"/>
            <a:chOff x="0" y="0"/>
            <a:chExt cx="137160" cy="134620"/>
          </a:xfrm>
        </p:grpSpPr>
        <p:sp>
          <p:nvSpPr>
            <p:cNvPr id="29" name="Freeform 29"/>
            <p:cNvSpPr/>
            <p:nvPr/>
          </p:nvSpPr>
          <p:spPr>
            <a:xfrm>
              <a:off x="49804" y="48830"/>
              <a:ext cx="36556" cy="30248"/>
            </a:xfrm>
            <a:custGeom>
              <a:avLst/>
              <a:gdLst/>
              <a:ahLst/>
              <a:cxnLst/>
              <a:rect l="l" t="t" r="r" b="b"/>
              <a:pathLst>
                <a:path w="36556" h="30248">
                  <a:moveTo>
                    <a:pt x="36556" y="10860"/>
                  </a:moveTo>
                  <a:cubicBezTo>
                    <a:pt x="20046" y="36260"/>
                    <a:pt x="4806" y="31180"/>
                    <a:pt x="996" y="26100"/>
                  </a:cubicBezTo>
                  <a:cubicBezTo>
                    <a:pt x="-1544" y="21020"/>
                    <a:pt x="996" y="5780"/>
                    <a:pt x="6076" y="1970"/>
                  </a:cubicBezTo>
                  <a:cubicBezTo>
                    <a:pt x="11156" y="-3110"/>
                    <a:pt x="31476" y="3240"/>
                    <a:pt x="31476" y="3240"/>
                  </a:cubicBezTo>
                </a:path>
              </a:pathLst>
            </a:custGeom>
            <a:solidFill>
              <a:srgbClr val="000000">
                <a:alpha val="92157"/>
              </a:srgbClr>
            </a:solidFill>
            <a:ln cap="sq">
              <a:noFill/>
              <a:prstDash val="solid"/>
              <a:miter/>
            </a:ln>
          </p:spPr>
        </p:sp>
      </p:grpSp>
      <p:grpSp>
        <p:nvGrpSpPr>
          <p:cNvPr id="30" name="Group 30"/>
          <p:cNvGrpSpPr/>
          <p:nvPr/>
        </p:nvGrpSpPr>
        <p:grpSpPr>
          <a:xfrm>
            <a:off x="5334953" y="5680710"/>
            <a:ext cx="102870" cy="100965"/>
            <a:chOff x="0" y="0"/>
            <a:chExt cx="137160" cy="134620"/>
          </a:xfrm>
        </p:grpSpPr>
        <p:sp>
          <p:nvSpPr>
            <p:cNvPr id="31" name="Freeform 31"/>
            <p:cNvSpPr/>
            <p:nvPr/>
          </p:nvSpPr>
          <p:spPr>
            <a:xfrm>
              <a:off x="49252" y="49383"/>
              <a:ext cx="35838" cy="30965"/>
            </a:xfrm>
            <a:custGeom>
              <a:avLst/>
              <a:gdLst/>
              <a:ahLst/>
              <a:cxnLst/>
              <a:rect l="l" t="t" r="r" b="b"/>
              <a:pathLst>
                <a:path w="35838" h="30965">
                  <a:moveTo>
                    <a:pt x="35838" y="11577"/>
                  </a:moveTo>
                  <a:cubicBezTo>
                    <a:pt x="20598" y="36977"/>
                    <a:pt x="5358" y="31897"/>
                    <a:pt x="1548" y="26817"/>
                  </a:cubicBezTo>
                  <a:cubicBezTo>
                    <a:pt x="-2262" y="21737"/>
                    <a:pt x="1548" y="5227"/>
                    <a:pt x="6628" y="1417"/>
                  </a:cubicBezTo>
                  <a:cubicBezTo>
                    <a:pt x="11708" y="-2393"/>
                    <a:pt x="32028" y="2687"/>
                    <a:pt x="32028" y="2687"/>
                  </a:cubicBezTo>
                </a:path>
              </a:pathLst>
            </a:custGeom>
            <a:solidFill>
              <a:srgbClr val="000000">
                <a:alpha val="92157"/>
              </a:srgbClr>
            </a:solidFill>
            <a:ln cap="sq">
              <a:noFill/>
              <a:prstDash val="solid"/>
              <a:miter/>
            </a:ln>
          </p:spPr>
        </p:sp>
      </p:grpSp>
      <p:grpSp>
        <p:nvGrpSpPr>
          <p:cNvPr id="32" name="Group 32"/>
          <p:cNvGrpSpPr/>
          <p:nvPr/>
        </p:nvGrpSpPr>
        <p:grpSpPr>
          <a:xfrm>
            <a:off x="5334953" y="5680710"/>
            <a:ext cx="102870" cy="100965"/>
            <a:chOff x="0" y="0"/>
            <a:chExt cx="137160" cy="134620"/>
          </a:xfrm>
        </p:grpSpPr>
        <p:sp>
          <p:nvSpPr>
            <p:cNvPr id="33" name="Freeform 33"/>
            <p:cNvSpPr/>
            <p:nvPr/>
          </p:nvSpPr>
          <p:spPr>
            <a:xfrm>
              <a:off x="49252" y="49383"/>
              <a:ext cx="35838" cy="30965"/>
            </a:xfrm>
            <a:custGeom>
              <a:avLst/>
              <a:gdLst/>
              <a:ahLst/>
              <a:cxnLst/>
              <a:rect l="l" t="t" r="r" b="b"/>
              <a:pathLst>
                <a:path w="35838" h="30965">
                  <a:moveTo>
                    <a:pt x="35838" y="11577"/>
                  </a:moveTo>
                  <a:cubicBezTo>
                    <a:pt x="20598" y="36977"/>
                    <a:pt x="5358" y="31897"/>
                    <a:pt x="1548" y="26817"/>
                  </a:cubicBezTo>
                  <a:cubicBezTo>
                    <a:pt x="-2262" y="21737"/>
                    <a:pt x="1548" y="5227"/>
                    <a:pt x="6628" y="1417"/>
                  </a:cubicBezTo>
                  <a:cubicBezTo>
                    <a:pt x="11708" y="-2393"/>
                    <a:pt x="32028" y="2687"/>
                    <a:pt x="32028" y="2687"/>
                  </a:cubicBezTo>
                </a:path>
              </a:pathLst>
            </a:custGeom>
            <a:solidFill>
              <a:srgbClr val="000000">
                <a:alpha val="92157"/>
              </a:srgbClr>
            </a:solidFill>
            <a:ln cap="sq">
              <a:noFill/>
              <a:prstDash val="solid"/>
              <a:miter/>
            </a:ln>
          </p:spPr>
        </p:sp>
      </p:grpSp>
      <p:grpSp>
        <p:nvGrpSpPr>
          <p:cNvPr id="34" name="Group 34"/>
          <p:cNvGrpSpPr/>
          <p:nvPr/>
        </p:nvGrpSpPr>
        <p:grpSpPr>
          <a:xfrm>
            <a:off x="5334953" y="5680710"/>
            <a:ext cx="102870" cy="100965"/>
            <a:chOff x="0" y="0"/>
            <a:chExt cx="137160" cy="134620"/>
          </a:xfrm>
        </p:grpSpPr>
        <p:sp>
          <p:nvSpPr>
            <p:cNvPr id="35" name="Freeform 35"/>
            <p:cNvSpPr/>
            <p:nvPr/>
          </p:nvSpPr>
          <p:spPr>
            <a:xfrm>
              <a:off x="49252" y="49383"/>
              <a:ext cx="35838" cy="30965"/>
            </a:xfrm>
            <a:custGeom>
              <a:avLst/>
              <a:gdLst/>
              <a:ahLst/>
              <a:cxnLst/>
              <a:rect l="l" t="t" r="r" b="b"/>
              <a:pathLst>
                <a:path w="35838" h="30965">
                  <a:moveTo>
                    <a:pt x="35838" y="11577"/>
                  </a:moveTo>
                  <a:cubicBezTo>
                    <a:pt x="20598" y="36977"/>
                    <a:pt x="5358" y="31897"/>
                    <a:pt x="1548" y="26817"/>
                  </a:cubicBezTo>
                  <a:cubicBezTo>
                    <a:pt x="-2262" y="21737"/>
                    <a:pt x="1548" y="5227"/>
                    <a:pt x="6628" y="1417"/>
                  </a:cubicBezTo>
                  <a:cubicBezTo>
                    <a:pt x="11708" y="-2393"/>
                    <a:pt x="32028" y="2687"/>
                    <a:pt x="32028" y="2687"/>
                  </a:cubicBezTo>
                </a:path>
              </a:pathLst>
            </a:custGeom>
            <a:solidFill>
              <a:srgbClr val="000000">
                <a:alpha val="92157"/>
              </a:srgbClr>
            </a:solidFill>
            <a:ln cap="sq">
              <a:noFill/>
              <a:prstDash val="solid"/>
              <a:miter/>
            </a:ln>
          </p:spPr>
        </p:sp>
      </p:grpSp>
      <p:grpSp>
        <p:nvGrpSpPr>
          <p:cNvPr id="36" name="Group 36"/>
          <p:cNvGrpSpPr/>
          <p:nvPr/>
        </p:nvGrpSpPr>
        <p:grpSpPr>
          <a:xfrm>
            <a:off x="5327332" y="5689282"/>
            <a:ext cx="102870" cy="100965"/>
            <a:chOff x="0" y="0"/>
            <a:chExt cx="137160" cy="134620"/>
          </a:xfrm>
        </p:grpSpPr>
        <p:sp>
          <p:nvSpPr>
            <p:cNvPr id="37" name="Freeform 37"/>
            <p:cNvSpPr/>
            <p:nvPr/>
          </p:nvSpPr>
          <p:spPr>
            <a:xfrm>
              <a:off x="48966" y="49383"/>
              <a:ext cx="36124" cy="30241"/>
            </a:xfrm>
            <a:custGeom>
              <a:avLst/>
              <a:gdLst/>
              <a:ahLst/>
              <a:cxnLst/>
              <a:rect l="l" t="t" r="r" b="b"/>
              <a:pathLst>
                <a:path w="36124" h="30241">
                  <a:moveTo>
                    <a:pt x="36124" y="10307"/>
                  </a:moveTo>
                  <a:cubicBezTo>
                    <a:pt x="19614" y="35707"/>
                    <a:pt x="4374" y="31897"/>
                    <a:pt x="1834" y="25547"/>
                  </a:cubicBezTo>
                  <a:cubicBezTo>
                    <a:pt x="-1976" y="20467"/>
                    <a:pt x="564" y="5227"/>
                    <a:pt x="5644" y="1417"/>
                  </a:cubicBezTo>
                  <a:cubicBezTo>
                    <a:pt x="10724" y="-2393"/>
                    <a:pt x="31044" y="2687"/>
                    <a:pt x="31044" y="2687"/>
                  </a:cubicBezTo>
                </a:path>
              </a:pathLst>
            </a:custGeom>
            <a:solidFill>
              <a:srgbClr val="000000">
                <a:alpha val="92157"/>
              </a:srgbClr>
            </a:solidFill>
            <a:ln cap="sq">
              <a:noFill/>
              <a:prstDash val="solid"/>
              <a:miter/>
            </a:ln>
          </p:spPr>
        </p:sp>
      </p:grpSp>
      <p:grpSp>
        <p:nvGrpSpPr>
          <p:cNvPr id="38" name="Group 38"/>
          <p:cNvGrpSpPr/>
          <p:nvPr/>
        </p:nvGrpSpPr>
        <p:grpSpPr>
          <a:xfrm>
            <a:off x="5327332" y="5689282"/>
            <a:ext cx="102870" cy="100965"/>
            <a:chOff x="0" y="0"/>
            <a:chExt cx="137160" cy="134620"/>
          </a:xfrm>
        </p:grpSpPr>
        <p:sp>
          <p:nvSpPr>
            <p:cNvPr id="39" name="Freeform 39"/>
            <p:cNvSpPr/>
            <p:nvPr/>
          </p:nvSpPr>
          <p:spPr>
            <a:xfrm>
              <a:off x="48966" y="49383"/>
              <a:ext cx="36124" cy="30241"/>
            </a:xfrm>
            <a:custGeom>
              <a:avLst/>
              <a:gdLst/>
              <a:ahLst/>
              <a:cxnLst/>
              <a:rect l="l" t="t" r="r" b="b"/>
              <a:pathLst>
                <a:path w="36124" h="30241">
                  <a:moveTo>
                    <a:pt x="36124" y="10307"/>
                  </a:moveTo>
                  <a:cubicBezTo>
                    <a:pt x="19614" y="35707"/>
                    <a:pt x="4374" y="31897"/>
                    <a:pt x="1834" y="25547"/>
                  </a:cubicBezTo>
                  <a:cubicBezTo>
                    <a:pt x="-1976" y="20467"/>
                    <a:pt x="564" y="5227"/>
                    <a:pt x="5644" y="1417"/>
                  </a:cubicBezTo>
                  <a:cubicBezTo>
                    <a:pt x="10724" y="-2393"/>
                    <a:pt x="31044" y="2687"/>
                    <a:pt x="31044" y="2687"/>
                  </a:cubicBezTo>
                </a:path>
              </a:pathLst>
            </a:custGeom>
            <a:solidFill>
              <a:srgbClr val="000000">
                <a:alpha val="92157"/>
              </a:srgbClr>
            </a:solidFill>
            <a:ln cap="sq">
              <a:noFill/>
              <a:prstDash val="solid"/>
              <a:miter/>
            </a:ln>
          </p:spPr>
        </p:sp>
      </p:grpSp>
      <p:grpSp>
        <p:nvGrpSpPr>
          <p:cNvPr id="40" name="Group 40"/>
          <p:cNvGrpSpPr/>
          <p:nvPr/>
        </p:nvGrpSpPr>
        <p:grpSpPr>
          <a:xfrm>
            <a:off x="5327332" y="5689282"/>
            <a:ext cx="102870" cy="100965"/>
            <a:chOff x="0" y="0"/>
            <a:chExt cx="137160" cy="134620"/>
          </a:xfrm>
        </p:grpSpPr>
        <p:sp>
          <p:nvSpPr>
            <p:cNvPr id="41" name="Freeform 41"/>
            <p:cNvSpPr/>
            <p:nvPr/>
          </p:nvSpPr>
          <p:spPr>
            <a:xfrm>
              <a:off x="48966" y="49383"/>
              <a:ext cx="36124" cy="30241"/>
            </a:xfrm>
            <a:custGeom>
              <a:avLst/>
              <a:gdLst/>
              <a:ahLst/>
              <a:cxnLst/>
              <a:rect l="l" t="t" r="r" b="b"/>
              <a:pathLst>
                <a:path w="36124" h="30241">
                  <a:moveTo>
                    <a:pt x="36124" y="10307"/>
                  </a:moveTo>
                  <a:cubicBezTo>
                    <a:pt x="19614" y="35707"/>
                    <a:pt x="4374" y="31897"/>
                    <a:pt x="1834" y="25547"/>
                  </a:cubicBezTo>
                  <a:cubicBezTo>
                    <a:pt x="-1976" y="20467"/>
                    <a:pt x="564" y="5227"/>
                    <a:pt x="5644" y="1417"/>
                  </a:cubicBezTo>
                  <a:cubicBezTo>
                    <a:pt x="10724" y="-2393"/>
                    <a:pt x="31044" y="2687"/>
                    <a:pt x="31044" y="2687"/>
                  </a:cubicBezTo>
                </a:path>
              </a:pathLst>
            </a:custGeom>
            <a:solidFill>
              <a:srgbClr val="000000">
                <a:alpha val="92157"/>
              </a:srgbClr>
            </a:solidFill>
            <a:ln cap="sq">
              <a:noFill/>
              <a:prstDash val="solid"/>
              <a:miter/>
            </a:ln>
          </p:spPr>
        </p:sp>
      </p:grpSp>
      <p:grpSp>
        <p:nvGrpSpPr>
          <p:cNvPr id="42" name="Group 42"/>
          <p:cNvGrpSpPr/>
          <p:nvPr/>
        </p:nvGrpSpPr>
        <p:grpSpPr>
          <a:xfrm>
            <a:off x="5327332" y="5689282"/>
            <a:ext cx="102870" cy="100965"/>
            <a:chOff x="0" y="0"/>
            <a:chExt cx="137160" cy="134620"/>
          </a:xfrm>
        </p:grpSpPr>
        <p:sp>
          <p:nvSpPr>
            <p:cNvPr id="43" name="Freeform 43"/>
            <p:cNvSpPr/>
            <p:nvPr/>
          </p:nvSpPr>
          <p:spPr>
            <a:xfrm>
              <a:off x="48966" y="49383"/>
              <a:ext cx="36124" cy="30241"/>
            </a:xfrm>
            <a:custGeom>
              <a:avLst/>
              <a:gdLst/>
              <a:ahLst/>
              <a:cxnLst/>
              <a:rect l="l" t="t" r="r" b="b"/>
              <a:pathLst>
                <a:path w="36124" h="30241">
                  <a:moveTo>
                    <a:pt x="36124" y="10307"/>
                  </a:moveTo>
                  <a:cubicBezTo>
                    <a:pt x="19614" y="35707"/>
                    <a:pt x="4374" y="31897"/>
                    <a:pt x="1834" y="25547"/>
                  </a:cubicBezTo>
                  <a:cubicBezTo>
                    <a:pt x="-1976" y="20467"/>
                    <a:pt x="564" y="5227"/>
                    <a:pt x="5644" y="1417"/>
                  </a:cubicBezTo>
                  <a:cubicBezTo>
                    <a:pt x="10724" y="-2393"/>
                    <a:pt x="31044" y="2687"/>
                    <a:pt x="31044" y="2687"/>
                  </a:cubicBezTo>
                </a:path>
              </a:pathLst>
            </a:custGeom>
            <a:solidFill>
              <a:srgbClr val="000000">
                <a:alpha val="92157"/>
              </a:srgbClr>
            </a:solidFill>
            <a:ln cap="sq">
              <a:noFill/>
              <a:prstDash val="solid"/>
              <a:miter/>
            </a:ln>
          </p:spPr>
        </p:sp>
      </p:grpSp>
      <p:grpSp>
        <p:nvGrpSpPr>
          <p:cNvPr id="44" name="Group 44"/>
          <p:cNvGrpSpPr/>
          <p:nvPr/>
        </p:nvGrpSpPr>
        <p:grpSpPr>
          <a:xfrm>
            <a:off x="5445442" y="6302692"/>
            <a:ext cx="237172" cy="237172"/>
            <a:chOff x="0" y="0"/>
            <a:chExt cx="316230" cy="316230"/>
          </a:xfrm>
        </p:grpSpPr>
        <p:sp>
          <p:nvSpPr>
            <p:cNvPr id="45" name="Freeform 45"/>
            <p:cNvSpPr/>
            <p:nvPr/>
          </p:nvSpPr>
          <p:spPr>
            <a:xfrm>
              <a:off x="50557" y="49530"/>
              <a:ext cx="211063" cy="216143"/>
            </a:xfrm>
            <a:custGeom>
              <a:avLst/>
              <a:gdLst/>
              <a:ahLst/>
              <a:cxnLst/>
              <a:rect l="l" t="t" r="r" b="b"/>
              <a:pathLst>
                <a:path w="211063" h="216143">
                  <a:moveTo>
                    <a:pt x="211063" y="76200"/>
                  </a:moveTo>
                  <a:cubicBezTo>
                    <a:pt x="211063" y="143510"/>
                    <a:pt x="203443" y="161290"/>
                    <a:pt x="193283" y="175260"/>
                  </a:cubicBezTo>
                  <a:cubicBezTo>
                    <a:pt x="183123" y="187960"/>
                    <a:pt x="167883" y="199390"/>
                    <a:pt x="152643" y="207010"/>
                  </a:cubicBezTo>
                  <a:cubicBezTo>
                    <a:pt x="137403" y="213360"/>
                    <a:pt x="118353" y="217170"/>
                    <a:pt x="101843" y="215900"/>
                  </a:cubicBezTo>
                  <a:cubicBezTo>
                    <a:pt x="85333" y="214630"/>
                    <a:pt x="66283" y="209550"/>
                    <a:pt x="52313" y="200660"/>
                  </a:cubicBezTo>
                  <a:cubicBezTo>
                    <a:pt x="38343" y="191770"/>
                    <a:pt x="24373" y="177800"/>
                    <a:pt x="15483" y="163830"/>
                  </a:cubicBezTo>
                  <a:cubicBezTo>
                    <a:pt x="6593" y="149860"/>
                    <a:pt x="1513" y="130810"/>
                    <a:pt x="243" y="114300"/>
                  </a:cubicBezTo>
                  <a:cubicBezTo>
                    <a:pt x="-1027" y="97790"/>
                    <a:pt x="2783" y="78740"/>
                    <a:pt x="9133" y="63500"/>
                  </a:cubicBezTo>
                  <a:cubicBezTo>
                    <a:pt x="16753" y="48260"/>
                    <a:pt x="28183" y="33020"/>
                    <a:pt x="42153" y="22860"/>
                  </a:cubicBezTo>
                  <a:cubicBezTo>
                    <a:pt x="54853" y="12700"/>
                    <a:pt x="72633" y="5080"/>
                    <a:pt x="89143" y="1270"/>
                  </a:cubicBezTo>
                  <a:cubicBezTo>
                    <a:pt x="105653" y="-1270"/>
                    <a:pt x="124703" y="0"/>
                    <a:pt x="139943" y="5080"/>
                  </a:cubicBezTo>
                  <a:cubicBezTo>
                    <a:pt x="156453" y="10160"/>
                    <a:pt x="184393" y="31750"/>
                    <a:pt x="184393" y="31750"/>
                  </a:cubicBezTo>
                </a:path>
              </a:pathLst>
            </a:custGeom>
            <a:solidFill>
              <a:srgbClr val="FFFFFF"/>
            </a:solidFill>
            <a:ln cap="sq">
              <a:noFill/>
              <a:prstDash val="solid"/>
              <a:miter/>
            </a:ln>
          </p:spPr>
        </p:sp>
      </p:grpSp>
      <p:grpSp>
        <p:nvGrpSpPr>
          <p:cNvPr id="46" name="Group 46"/>
          <p:cNvGrpSpPr/>
          <p:nvPr/>
        </p:nvGrpSpPr>
        <p:grpSpPr>
          <a:xfrm>
            <a:off x="5474018" y="6264592"/>
            <a:ext cx="237172" cy="237172"/>
            <a:chOff x="0" y="0"/>
            <a:chExt cx="316230" cy="316230"/>
          </a:xfrm>
        </p:grpSpPr>
        <p:sp>
          <p:nvSpPr>
            <p:cNvPr id="47" name="Freeform 47"/>
            <p:cNvSpPr/>
            <p:nvPr/>
          </p:nvSpPr>
          <p:spPr>
            <a:xfrm>
              <a:off x="50557" y="48585"/>
              <a:ext cx="211063" cy="215819"/>
            </a:xfrm>
            <a:custGeom>
              <a:avLst/>
              <a:gdLst/>
              <a:ahLst/>
              <a:cxnLst/>
              <a:rect l="l" t="t" r="r" b="b"/>
              <a:pathLst>
                <a:path w="211063" h="215819">
                  <a:moveTo>
                    <a:pt x="211063" y="75875"/>
                  </a:moveTo>
                  <a:cubicBezTo>
                    <a:pt x="211063" y="144455"/>
                    <a:pt x="203443" y="160965"/>
                    <a:pt x="193283" y="174935"/>
                  </a:cubicBezTo>
                  <a:cubicBezTo>
                    <a:pt x="183123" y="187635"/>
                    <a:pt x="167883" y="199065"/>
                    <a:pt x="152643" y="206685"/>
                  </a:cubicBezTo>
                  <a:cubicBezTo>
                    <a:pt x="137403" y="213035"/>
                    <a:pt x="118353" y="216845"/>
                    <a:pt x="101843" y="215575"/>
                  </a:cubicBezTo>
                  <a:cubicBezTo>
                    <a:pt x="85333" y="214305"/>
                    <a:pt x="66283" y="209225"/>
                    <a:pt x="52313" y="200335"/>
                  </a:cubicBezTo>
                  <a:cubicBezTo>
                    <a:pt x="38343" y="191445"/>
                    <a:pt x="24373" y="177475"/>
                    <a:pt x="15483" y="163505"/>
                  </a:cubicBezTo>
                  <a:cubicBezTo>
                    <a:pt x="6593" y="149535"/>
                    <a:pt x="1513" y="131755"/>
                    <a:pt x="243" y="113975"/>
                  </a:cubicBezTo>
                  <a:cubicBezTo>
                    <a:pt x="-1027" y="97465"/>
                    <a:pt x="2783" y="78415"/>
                    <a:pt x="9133" y="63175"/>
                  </a:cubicBezTo>
                  <a:cubicBezTo>
                    <a:pt x="16753" y="47935"/>
                    <a:pt x="28183" y="32695"/>
                    <a:pt x="40883" y="22535"/>
                  </a:cubicBezTo>
                  <a:cubicBezTo>
                    <a:pt x="54853" y="12375"/>
                    <a:pt x="72633" y="4755"/>
                    <a:pt x="89143" y="2215"/>
                  </a:cubicBezTo>
                  <a:cubicBezTo>
                    <a:pt x="105653" y="-1595"/>
                    <a:pt x="124703" y="-325"/>
                    <a:pt x="139943" y="4755"/>
                  </a:cubicBezTo>
                  <a:cubicBezTo>
                    <a:pt x="156453" y="9835"/>
                    <a:pt x="184393" y="31425"/>
                    <a:pt x="184393" y="31425"/>
                  </a:cubicBezTo>
                </a:path>
              </a:pathLst>
            </a:custGeom>
            <a:solidFill>
              <a:srgbClr val="FFFFFF"/>
            </a:solidFill>
            <a:ln cap="sq">
              <a:noFill/>
              <a:prstDash val="solid"/>
              <a:miter/>
            </a:ln>
          </p:spPr>
        </p:sp>
      </p:grpSp>
      <p:grpSp>
        <p:nvGrpSpPr>
          <p:cNvPr id="48" name="Group 48"/>
          <p:cNvGrpSpPr/>
          <p:nvPr/>
        </p:nvGrpSpPr>
        <p:grpSpPr>
          <a:xfrm>
            <a:off x="5505450" y="6246495"/>
            <a:ext cx="237172" cy="237172"/>
            <a:chOff x="0" y="0"/>
            <a:chExt cx="316230" cy="316230"/>
          </a:xfrm>
        </p:grpSpPr>
        <p:sp>
          <p:nvSpPr>
            <p:cNvPr id="49" name="Freeform 49"/>
            <p:cNvSpPr/>
            <p:nvPr/>
          </p:nvSpPr>
          <p:spPr>
            <a:xfrm>
              <a:off x="50557" y="48585"/>
              <a:ext cx="211063" cy="215819"/>
            </a:xfrm>
            <a:custGeom>
              <a:avLst/>
              <a:gdLst/>
              <a:ahLst/>
              <a:cxnLst/>
              <a:rect l="l" t="t" r="r" b="b"/>
              <a:pathLst>
                <a:path w="211063" h="215819">
                  <a:moveTo>
                    <a:pt x="211063" y="75875"/>
                  </a:moveTo>
                  <a:cubicBezTo>
                    <a:pt x="211063" y="143185"/>
                    <a:pt x="203443" y="160965"/>
                    <a:pt x="193283" y="174935"/>
                  </a:cubicBezTo>
                  <a:cubicBezTo>
                    <a:pt x="181853" y="187635"/>
                    <a:pt x="166613" y="199065"/>
                    <a:pt x="151373" y="206685"/>
                  </a:cubicBezTo>
                  <a:cubicBezTo>
                    <a:pt x="136133" y="213035"/>
                    <a:pt x="118353" y="216845"/>
                    <a:pt x="100573" y="215575"/>
                  </a:cubicBezTo>
                  <a:cubicBezTo>
                    <a:pt x="84063" y="214305"/>
                    <a:pt x="66283" y="209225"/>
                    <a:pt x="52313" y="200335"/>
                  </a:cubicBezTo>
                  <a:cubicBezTo>
                    <a:pt x="37073" y="191445"/>
                    <a:pt x="24373" y="177475"/>
                    <a:pt x="15483" y="163505"/>
                  </a:cubicBezTo>
                  <a:cubicBezTo>
                    <a:pt x="6593" y="149535"/>
                    <a:pt x="1513" y="130485"/>
                    <a:pt x="243" y="113975"/>
                  </a:cubicBezTo>
                  <a:cubicBezTo>
                    <a:pt x="-1027" y="97465"/>
                    <a:pt x="2783" y="78415"/>
                    <a:pt x="9133" y="63175"/>
                  </a:cubicBezTo>
                  <a:cubicBezTo>
                    <a:pt x="16753" y="47935"/>
                    <a:pt x="28183" y="32695"/>
                    <a:pt x="40883" y="22535"/>
                  </a:cubicBezTo>
                  <a:cubicBezTo>
                    <a:pt x="54853" y="12375"/>
                    <a:pt x="71363" y="4755"/>
                    <a:pt x="87873" y="2215"/>
                  </a:cubicBezTo>
                  <a:cubicBezTo>
                    <a:pt x="104383" y="-1595"/>
                    <a:pt x="123433" y="-325"/>
                    <a:pt x="139943" y="4755"/>
                  </a:cubicBezTo>
                  <a:cubicBezTo>
                    <a:pt x="155183" y="9835"/>
                    <a:pt x="184393" y="31425"/>
                    <a:pt x="184393" y="31425"/>
                  </a:cubicBezTo>
                </a:path>
              </a:pathLst>
            </a:custGeom>
            <a:solidFill>
              <a:srgbClr val="FFFFFF"/>
            </a:solidFill>
            <a:ln cap="sq">
              <a:noFill/>
              <a:prstDash val="solid"/>
              <a:miter/>
            </a:ln>
          </p:spPr>
        </p:sp>
      </p:grpSp>
      <p:grpSp>
        <p:nvGrpSpPr>
          <p:cNvPr id="50" name="Group 50"/>
          <p:cNvGrpSpPr/>
          <p:nvPr/>
        </p:nvGrpSpPr>
        <p:grpSpPr>
          <a:xfrm>
            <a:off x="5373053" y="6321742"/>
            <a:ext cx="237172" cy="237172"/>
            <a:chOff x="0" y="0"/>
            <a:chExt cx="316230" cy="316230"/>
          </a:xfrm>
        </p:grpSpPr>
        <p:sp>
          <p:nvSpPr>
            <p:cNvPr id="51" name="Freeform 51"/>
            <p:cNvSpPr/>
            <p:nvPr/>
          </p:nvSpPr>
          <p:spPr>
            <a:xfrm>
              <a:off x="50557" y="48585"/>
              <a:ext cx="211063" cy="215819"/>
            </a:xfrm>
            <a:custGeom>
              <a:avLst/>
              <a:gdLst/>
              <a:ahLst/>
              <a:cxnLst/>
              <a:rect l="l" t="t" r="r" b="b"/>
              <a:pathLst>
                <a:path w="211063" h="215819">
                  <a:moveTo>
                    <a:pt x="211063" y="75875"/>
                  </a:moveTo>
                  <a:cubicBezTo>
                    <a:pt x="211063" y="143185"/>
                    <a:pt x="203443" y="160965"/>
                    <a:pt x="193283" y="174935"/>
                  </a:cubicBezTo>
                  <a:cubicBezTo>
                    <a:pt x="181853" y="187635"/>
                    <a:pt x="167883" y="199065"/>
                    <a:pt x="152643" y="206685"/>
                  </a:cubicBezTo>
                  <a:cubicBezTo>
                    <a:pt x="137403" y="213035"/>
                    <a:pt x="118353" y="216845"/>
                    <a:pt x="100573" y="215575"/>
                  </a:cubicBezTo>
                  <a:cubicBezTo>
                    <a:pt x="84063" y="214305"/>
                    <a:pt x="66283" y="209225"/>
                    <a:pt x="52313" y="200335"/>
                  </a:cubicBezTo>
                  <a:cubicBezTo>
                    <a:pt x="37073" y="191445"/>
                    <a:pt x="24373" y="177475"/>
                    <a:pt x="15483" y="163505"/>
                  </a:cubicBezTo>
                  <a:cubicBezTo>
                    <a:pt x="6593" y="149535"/>
                    <a:pt x="1513" y="130485"/>
                    <a:pt x="243" y="113975"/>
                  </a:cubicBezTo>
                  <a:cubicBezTo>
                    <a:pt x="-1027" y="97465"/>
                    <a:pt x="2783" y="78415"/>
                    <a:pt x="9133" y="63175"/>
                  </a:cubicBezTo>
                  <a:cubicBezTo>
                    <a:pt x="16753" y="47935"/>
                    <a:pt x="28183" y="32695"/>
                    <a:pt x="40883" y="22535"/>
                  </a:cubicBezTo>
                  <a:cubicBezTo>
                    <a:pt x="54853" y="12375"/>
                    <a:pt x="71363" y="4755"/>
                    <a:pt x="87873" y="2215"/>
                  </a:cubicBezTo>
                  <a:cubicBezTo>
                    <a:pt x="104383" y="-1595"/>
                    <a:pt x="123433" y="-325"/>
                    <a:pt x="139943" y="4755"/>
                  </a:cubicBezTo>
                  <a:cubicBezTo>
                    <a:pt x="156453" y="9835"/>
                    <a:pt x="184393" y="31425"/>
                    <a:pt x="184393" y="31425"/>
                  </a:cubicBezTo>
                </a:path>
              </a:pathLst>
            </a:custGeom>
            <a:solidFill>
              <a:srgbClr val="FFFFFF"/>
            </a:solidFill>
            <a:ln cap="sq">
              <a:noFill/>
              <a:prstDash val="solid"/>
              <a:miter/>
            </a:ln>
          </p:spPr>
        </p:sp>
      </p:grpSp>
      <p:grpSp>
        <p:nvGrpSpPr>
          <p:cNvPr id="52" name="Group 52"/>
          <p:cNvGrpSpPr/>
          <p:nvPr/>
        </p:nvGrpSpPr>
        <p:grpSpPr>
          <a:xfrm>
            <a:off x="5305425" y="6316028"/>
            <a:ext cx="237172" cy="237172"/>
            <a:chOff x="0" y="0"/>
            <a:chExt cx="316230" cy="316230"/>
          </a:xfrm>
        </p:grpSpPr>
        <p:sp>
          <p:nvSpPr>
            <p:cNvPr id="53" name="Freeform 53"/>
            <p:cNvSpPr/>
            <p:nvPr/>
          </p:nvSpPr>
          <p:spPr>
            <a:xfrm>
              <a:off x="50557" y="49530"/>
              <a:ext cx="211063" cy="215900"/>
            </a:xfrm>
            <a:custGeom>
              <a:avLst/>
              <a:gdLst/>
              <a:ahLst/>
              <a:cxnLst/>
              <a:rect l="l" t="t" r="r" b="b"/>
              <a:pathLst>
                <a:path w="211063" h="215900">
                  <a:moveTo>
                    <a:pt x="211063" y="74930"/>
                  </a:moveTo>
                  <a:cubicBezTo>
                    <a:pt x="211063" y="143510"/>
                    <a:pt x="203443" y="161290"/>
                    <a:pt x="193283" y="173990"/>
                  </a:cubicBezTo>
                  <a:cubicBezTo>
                    <a:pt x="183123" y="187960"/>
                    <a:pt x="167883" y="199390"/>
                    <a:pt x="152643" y="205740"/>
                  </a:cubicBezTo>
                  <a:cubicBezTo>
                    <a:pt x="137403" y="213360"/>
                    <a:pt x="118353" y="215900"/>
                    <a:pt x="101843" y="215900"/>
                  </a:cubicBezTo>
                  <a:cubicBezTo>
                    <a:pt x="85333" y="214630"/>
                    <a:pt x="66283" y="208280"/>
                    <a:pt x="52313" y="199390"/>
                  </a:cubicBezTo>
                  <a:cubicBezTo>
                    <a:pt x="38343" y="191770"/>
                    <a:pt x="24373" y="177800"/>
                    <a:pt x="15483" y="163830"/>
                  </a:cubicBezTo>
                  <a:cubicBezTo>
                    <a:pt x="6593" y="148590"/>
                    <a:pt x="1513" y="130810"/>
                    <a:pt x="243" y="114300"/>
                  </a:cubicBezTo>
                  <a:cubicBezTo>
                    <a:pt x="-1027" y="97790"/>
                    <a:pt x="2783" y="78740"/>
                    <a:pt x="9133" y="63500"/>
                  </a:cubicBezTo>
                  <a:cubicBezTo>
                    <a:pt x="16753" y="48260"/>
                    <a:pt x="28183" y="33020"/>
                    <a:pt x="40883" y="22860"/>
                  </a:cubicBezTo>
                  <a:cubicBezTo>
                    <a:pt x="54853" y="12700"/>
                    <a:pt x="72633" y="3810"/>
                    <a:pt x="87873" y="1270"/>
                  </a:cubicBezTo>
                  <a:cubicBezTo>
                    <a:pt x="104383" y="-1270"/>
                    <a:pt x="124703" y="0"/>
                    <a:pt x="139943" y="5080"/>
                  </a:cubicBezTo>
                  <a:cubicBezTo>
                    <a:pt x="156453" y="10160"/>
                    <a:pt x="184393" y="31750"/>
                    <a:pt x="184393" y="31750"/>
                  </a:cubicBezTo>
                </a:path>
              </a:pathLst>
            </a:custGeom>
            <a:solidFill>
              <a:srgbClr val="FFFFFF"/>
            </a:solidFill>
            <a:ln cap="sq">
              <a:noFill/>
              <a:prstDash val="solid"/>
              <a:miter/>
            </a:ln>
          </p:spPr>
        </p:sp>
      </p:grpSp>
      <p:grpSp>
        <p:nvGrpSpPr>
          <p:cNvPr id="54" name="Group 54"/>
          <p:cNvGrpSpPr/>
          <p:nvPr/>
        </p:nvGrpSpPr>
        <p:grpSpPr>
          <a:xfrm>
            <a:off x="5294947" y="6258878"/>
            <a:ext cx="237172" cy="237172"/>
            <a:chOff x="0" y="0"/>
            <a:chExt cx="316230" cy="316230"/>
          </a:xfrm>
        </p:grpSpPr>
        <p:sp>
          <p:nvSpPr>
            <p:cNvPr id="55" name="Freeform 55"/>
            <p:cNvSpPr/>
            <p:nvPr/>
          </p:nvSpPr>
          <p:spPr>
            <a:xfrm>
              <a:off x="50557" y="49530"/>
              <a:ext cx="211063" cy="215900"/>
            </a:xfrm>
            <a:custGeom>
              <a:avLst/>
              <a:gdLst/>
              <a:ahLst/>
              <a:cxnLst/>
              <a:rect l="l" t="t" r="r" b="b"/>
              <a:pathLst>
                <a:path w="211063" h="215900">
                  <a:moveTo>
                    <a:pt x="211063" y="76200"/>
                  </a:moveTo>
                  <a:cubicBezTo>
                    <a:pt x="211063" y="143510"/>
                    <a:pt x="203443" y="161290"/>
                    <a:pt x="193283" y="173990"/>
                  </a:cubicBezTo>
                  <a:cubicBezTo>
                    <a:pt x="183123" y="187960"/>
                    <a:pt x="167883" y="199390"/>
                    <a:pt x="152643" y="205740"/>
                  </a:cubicBezTo>
                  <a:cubicBezTo>
                    <a:pt x="137403" y="213360"/>
                    <a:pt x="118353" y="215900"/>
                    <a:pt x="101843" y="215900"/>
                  </a:cubicBezTo>
                  <a:cubicBezTo>
                    <a:pt x="85333" y="214630"/>
                    <a:pt x="66283" y="208280"/>
                    <a:pt x="52313" y="200660"/>
                  </a:cubicBezTo>
                  <a:cubicBezTo>
                    <a:pt x="38343" y="191770"/>
                    <a:pt x="24373" y="177800"/>
                    <a:pt x="15483" y="163830"/>
                  </a:cubicBezTo>
                  <a:cubicBezTo>
                    <a:pt x="6593" y="148590"/>
                    <a:pt x="1513" y="130810"/>
                    <a:pt x="243" y="114300"/>
                  </a:cubicBezTo>
                  <a:cubicBezTo>
                    <a:pt x="-1027" y="97790"/>
                    <a:pt x="2783" y="78740"/>
                    <a:pt x="9133" y="63500"/>
                  </a:cubicBezTo>
                  <a:cubicBezTo>
                    <a:pt x="16753" y="48260"/>
                    <a:pt x="28183" y="33020"/>
                    <a:pt x="40883" y="22860"/>
                  </a:cubicBezTo>
                  <a:cubicBezTo>
                    <a:pt x="54853" y="12700"/>
                    <a:pt x="72633" y="5080"/>
                    <a:pt x="89143" y="1270"/>
                  </a:cubicBezTo>
                  <a:cubicBezTo>
                    <a:pt x="105653" y="-1270"/>
                    <a:pt x="124703" y="0"/>
                    <a:pt x="139943" y="5080"/>
                  </a:cubicBezTo>
                  <a:cubicBezTo>
                    <a:pt x="156453" y="10160"/>
                    <a:pt x="184393" y="31750"/>
                    <a:pt x="184393" y="31750"/>
                  </a:cubicBezTo>
                </a:path>
              </a:pathLst>
            </a:custGeom>
            <a:solidFill>
              <a:srgbClr val="FFFFFF"/>
            </a:solidFill>
            <a:ln cap="sq">
              <a:noFill/>
              <a:prstDash val="solid"/>
              <a:miter/>
            </a:ln>
          </p:spPr>
        </p:sp>
      </p:grpSp>
      <p:grpSp>
        <p:nvGrpSpPr>
          <p:cNvPr id="56" name="Group 56"/>
          <p:cNvGrpSpPr/>
          <p:nvPr/>
        </p:nvGrpSpPr>
        <p:grpSpPr>
          <a:xfrm>
            <a:off x="5349240" y="6256020"/>
            <a:ext cx="237172" cy="237172"/>
            <a:chOff x="0" y="0"/>
            <a:chExt cx="316230" cy="316230"/>
          </a:xfrm>
        </p:grpSpPr>
        <p:sp>
          <p:nvSpPr>
            <p:cNvPr id="57" name="Freeform 57"/>
            <p:cNvSpPr/>
            <p:nvPr/>
          </p:nvSpPr>
          <p:spPr>
            <a:xfrm>
              <a:off x="50559" y="49530"/>
              <a:ext cx="211061" cy="216143"/>
            </a:xfrm>
            <a:custGeom>
              <a:avLst/>
              <a:gdLst/>
              <a:ahLst/>
              <a:cxnLst/>
              <a:rect l="l" t="t" r="r" b="b"/>
              <a:pathLst>
                <a:path w="211061" h="216143">
                  <a:moveTo>
                    <a:pt x="211061" y="76200"/>
                  </a:moveTo>
                  <a:cubicBezTo>
                    <a:pt x="211061" y="143510"/>
                    <a:pt x="203441" y="161290"/>
                    <a:pt x="193281" y="173990"/>
                  </a:cubicBezTo>
                  <a:cubicBezTo>
                    <a:pt x="183121" y="187960"/>
                    <a:pt x="167881" y="199390"/>
                    <a:pt x="152641" y="207010"/>
                  </a:cubicBezTo>
                  <a:cubicBezTo>
                    <a:pt x="137401" y="213360"/>
                    <a:pt x="118351" y="217170"/>
                    <a:pt x="101841" y="215900"/>
                  </a:cubicBezTo>
                  <a:cubicBezTo>
                    <a:pt x="85331" y="214630"/>
                    <a:pt x="66281" y="209550"/>
                    <a:pt x="52311" y="200660"/>
                  </a:cubicBezTo>
                  <a:cubicBezTo>
                    <a:pt x="38341" y="191770"/>
                    <a:pt x="24371" y="177800"/>
                    <a:pt x="15481" y="163830"/>
                  </a:cubicBezTo>
                  <a:cubicBezTo>
                    <a:pt x="7861" y="149860"/>
                    <a:pt x="1511" y="130810"/>
                    <a:pt x="241" y="114300"/>
                  </a:cubicBezTo>
                  <a:cubicBezTo>
                    <a:pt x="-1029" y="97790"/>
                    <a:pt x="2781" y="78740"/>
                    <a:pt x="10401" y="63500"/>
                  </a:cubicBezTo>
                  <a:cubicBezTo>
                    <a:pt x="16751" y="48260"/>
                    <a:pt x="28181" y="33020"/>
                    <a:pt x="42151" y="22860"/>
                  </a:cubicBezTo>
                  <a:cubicBezTo>
                    <a:pt x="54851" y="12700"/>
                    <a:pt x="72631" y="5080"/>
                    <a:pt x="89141" y="1270"/>
                  </a:cubicBezTo>
                  <a:cubicBezTo>
                    <a:pt x="105651" y="-1270"/>
                    <a:pt x="124701" y="0"/>
                    <a:pt x="139941" y="5080"/>
                  </a:cubicBezTo>
                  <a:cubicBezTo>
                    <a:pt x="156451" y="10160"/>
                    <a:pt x="184391" y="31750"/>
                    <a:pt x="184391" y="31750"/>
                  </a:cubicBezTo>
                </a:path>
              </a:pathLst>
            </a:custGeom>
            <a:solidFill>
              <a:srgbClr val="FFFFFF"/>
            </a:solidFill>
            <a:ln cap="sq">
              <a:noFill/>
              <a:prstDash val="solid"/>
              <a:miter/>
            </a:ln>
          </p:spPr>
        </p:sp>
      </p:grpSp>
      <p:grpSp>
        <p:nvGrpSpPr>
          <p:cNvPr id="58" name="Group 58"/>
          <p:cNvGrpSpPr/>
          <p:nvPr/>
        </p:nvGrpSpPr>
        <p:grpSpPr>
          <a:xfrm>
            <a:off x="5255895" y="6313170"/>
            <a:ext cx="237172" cy="237172"/>
            <a:chOff x="0" y="0"/>
            <a:chExt cx="316230" cy="316230"/>
          </a:xfrm>
        </p:grpSpPr>
        <p:sp>
          <p:nvSpPr>
            <p:cNvPr id="59" name="Freeform 59"/>
            <p:cNvSpPr/>
            <p:nvPr/>
          </p:nvSpPr>
          <p:spPr>
            <a:xfrm>
              <a:off x="50559" y="49530"/>
              <a:ext cx="211061" cy="216143"/>
            </a:xfrm>
            <a:custGeom>
              <a:avLst/>
              <a:gdLst/>
              <a:ahLst/>
              <a:cxnLst/>
              <a:rect l="l" t="t" r="r" b="b"/>
              <a:pathLst>
                <a:path w="211061" h="216143">
                  <a:moveTo>
                    <a:pt x="211061" y="76200"/>
                  </a:moveTo>
                  <a:cubicBezTo>
                    <a:pt x="211061" y="143510"/>
                    <a:pt x="203441" y="161290"/>
                    <a:pt x="193281" y="173990"/>
                  </a:cubicBezTo>
                  <a:cubicBezTo>
                    <a:pt x="183121" y="187960"/>
                    <a:pt x="167881" y="199390"/>
                    <a:pt x="152641" y="207010"/>
                  </a:cubicBezTo>
                  <a:cubicBezTo>
                    <a:pt x="137401" y="213360"/>
                    <a:pt x="118351" y="217170"/>
                    <a:pt x="101841" y="215900"/>
                  </a:cubicBezTo>
                  <a:cubicBezTo>
                    <a:pt x="85331" y="214630"/>
                    <a:pt x="66281" y="209550"/>
                    <a:pt x="52311" y="200660"/>
                  </a:cubicBezTo>
                  <a:cubicBezTo>
                    <a:pt x="38341" y="191770"/>
                    <a:pt x="24371" y="177800"/>
                    <a:pt x="15481" y="163830"/>
                  </a:cubicBezTo>
                  <a:cubicBezTo>
                    <a:pt x="6591" y="149860"/>
                    <a:pt x="1511" y="130810"/>
                    <a:pt x="241" y="114300"/>
                  </a:cubicBezTo>
                  <a:cubicBezTo>
                    <a:pt x="-1029" y="97790"/>
                    <a:pt x="2781" y="78740"/>
                    <a:pt x="10401" y="63500"/>
                  </a:cubicBezTo>
                  <a:cubicBezTo>
                    <a:pt x="16751" y="48260"/>
                    <a:pt x="28181" y="33020"/>
                    <a:pt x="42151" y="22860"/>
                  </a:cubicBezTo>
                  <a:cubicBezTo>
                    <a:pt x="54851" y="12700"/>
                    <a:pt x="72631" y="5080"/>
                    <a:pt x="89141" y="1270"/>
                  </a:cubicBezTo>
                  <a:cubicBezTo>
                    <a:pt x="105651" y="-1270"/>
                    <a:pt x="124701" y="0"/>
                    <a:pt x="139941" y="5080"/>
                  </a:cubicBezTo>
                  <a:cubicBezTo>
                    <a:pt x="156451" y="10160"/>
                    <a:pt x="184391" y="31750"/>
                    <a:pt x="184391" y="31750"/>
                  </a:cubicBezTo>
                </a:path>
              </a:pathLst>
            </a:custGeom>
            <a:solidFill>
              <a:srgbClr val="FFFFFF"/>
            </a:solidFill>
            <a:ln cap="sq">
              <a:noFill/>
              <a:prstDash val="solid"/>
              <a:miter/>
            </a:ln>
          </p:spPr>
        </p:sp>
      </p:grpSp>
      <p:grpSp>
        <p:nvGrpSpPr>
          <p:cNvPr id="60" name="Group 60"/>
          <p:cNvGrpSpPr/>
          <p:nvPr/>
        </p:nvGrpSpPr>
        <p:grpSpPr>
          <a:xfrm>
            <a:off x="5258753" y="6212205"/>
            <a:ext cx="237172" cy="237172"/>
            <a:chOff x="0" y="0"/>
            <a:chExt cx="316230" cy="316230"/>
          </a:xfrm>
        </p:grpSpPr>
        <p:sp>
          <p:nvSpPr>
            <p:cNvPr id="61" name="Freeform 61"/>
            <p:cNvSpPr/>
            <p:nvPr/>
          </p:nvSpPr>
          <p:spPr>
            <a:xfrm>
              <a:off x="50557" y="49530"/>
              <a:ext cx="211063" cy="215900"/>
            </a:xfrm>
            <a:custGeom>
              <a:avLst/>
              <a:gdLst/>
              <a:ahLst/>
              <a:cxnLst/>
              <a:rect l="l" t="t" r="r" b="b"/>
              <a:pathLst>
                <a:path w="211063" h="215900">
                  <a:moveTo>
                    <a:pt x="211063" y="74930"/>
                  </a:moveTo>
                  <a:cubicBezTo>
                    <a:pt x="211063" y="143510"/>
                    <a:pt x="203443" y="161290"/>
                    <a:pt x="193283" y="173990"/>
                  </a:cubicBezTo>
                  <a:cubicBezTo>
                    <a:pt x="183123" y="187960"/>
                    <a:pt x="167883" y="199390"/>
                    <a:pt x="152643" y="205740"/>
                  </a:cubicBezTo>
                  <a:cubicBezTo>
                    <a:pt x="137403" y="213360"/>
                    <a:pt x="118353" y="215900"/>
                    <a:pt x="101843" y="215900"/>
                  </a:cubicBezTo>
                  <a:cubicBezTo>
                    <a:pt x="84063" y="214630"/>
                    <a:pt x="66283" y="208280"/>
                    <a:pt x="52313" y="199390"/>
                  </a:cubicBezTo>
                  <a:cubicBezTo>
                    <a:pt x="37073" y="191770"/>
                    <a:pt x="24373" y="177800"/>
                    <a:pt x="15483" y="163830"/>
                  </a:cubicBezTo>
                  <a:cubicBezTo>
                    <a:pt x="6593" y="148590"/>
                    <a:pt x="1513" y="130810"/>
                    <a:pt x="243" y="114300"/>
                  </a:cubicBezTo>
                  <a:cubicBezTo>
                    <a:pt x="-1027" y="97790"/>
                    <a:pt x="2783" y="78740"/>
                    <a:pt x="9133" y="63500"/>
                  </a:cubicBezTo>
                  <a:cubicBezTo>
                    <a:pt x="16753" y="48260"/>
                    <a:pt x="28183" y="33020"/>
                    <a:pt x="40883" y="22860"/>
                  </a:cubicBezTo>
                  <a:cubicBezTo>
                    <a:pt x="54853" y="12700"/>
                    <a:pt x="71363" y="5080"/>
                    <a:pt x="87873" y="1270"/>
                  </a:cubicBezTo>
                  <a:cubicBezTo>
                    <a:pt x="104383" y="-1270"/>
                    <a:pt x="123433" y="0"/>
                    <a:pt x="139943" y="5080"/>
                  </a:cubicBezTo>
                  <a:cubicBezTo>
                    <a:pt x="156453" y="10160"/>
                    <a:pt x="184393" y="31750"/>
                    <a:pt x="184393" y="31750"/>
                  </a:cubicBezTo>
                </a:path>
              </a:pathLst>
            </a:custGeom>
            <a:solidFill>
              <a:srgbClr val="FFFFFF"/>
            </a:solidFill>
            <a:ln cap="sq">
              <a:noFill/>
              <a:prstDash val="solid"/>
              <a:miter/>
            </a:ln>
          </p:spPr>
        </p:sp>
      </p:grpSp>
      <p:grpSp>
        <p:nvGrpSpPr>
          <p:cNvPr id="62" name="Group 62"/>
          <p:cNvGrpSpPr/>
          <p:nvPr/>
        </p:nvGrpSpPr>
        <p:grpSpPr>
          <a:xfrm>
            <a:off x="5559742" y="6215062"/>
            <a:ext cx="237172" cy="237172"/>
            <a:chOff x="0" y="0"/>
            <a:chExt cx="316230" cy="316230"/>
          </a:xfrm>
        </p:grpSpPr>
        <p:sp>
          <p:nvSpPr>
            <p:cNvPr id="63" name="Freeform 63"/>
            <p:cNvSpPr/>
            <p:nvPr/>
          </p:nvSpPr>
          <p:spPr>
            <a:xfrm>
              <a:off x="50557" y="48585"/>
              <a:ext cx="211063" cy="215819"/>
            </a:xfrm>
            <a:custGeom>
              <a:avLst/>
              <a:gdLst/>
              <a:ahLst/>
              <a:cxnLst/>
              <a:rect l="l" t="t" r="r" b="b"/>
              <a:pathLst>
                <a:path w="211063" h="215819">
                  <a:moveTo>
                    <a:pt x="211063" y="75875"/>
                  </a:moveTo>
                  <a:cubicBezTo>
                    <a:pt x="211063" y="144455"/>
                    <a:pt x="203443" y="162235"/>
                    <a:pt x="193283" y="174935"/>
                  </a:cubicBezTo>
                  <a:cubicBezTo>
                    <a:pt x="183123" y="187635"/>
                    <a:pt x="167883" y="200335"/>
                    <a:pt x="152643" y="206685"/>
                  </a:cubicBezTo>
                  <a:cubicBezTo>
                    <a:pt x="137403" y="213035"/>
                    <a:pt x="118353" y="216845"/>
                    <a:pt x="101843" y="215575"/>
                  </a:cubicBezTo>
                  <a:cubicBezTo>
                    <a:pt x="85333" y="215575"/>
                    <a:pt x="66283" y="209225"/>
                    <a:pt x="52313" y="200335"/>
                  </a:cubicBezTo>
                  <a:cubicBezTo>
                    <a:pt x="38343" y="191445"/>
                    <a:pt x="24373" y="178745"/>
                    <a:pt x="15483" y="163505"/>
                  </a:cubicBezTo>
                  <a:cubicBezTo>
                    <a:pt x="6593" y="149535"/>
                    <a:pt x="1513" y="131755"/>
                    <a:pt x="243" y="115245"/>
                  </a:cubicBezTo>
                  <a:cubicBezTo>
                    <a:pt x="-1027" y="97465"/>
                    <a:pt x="2783" y="79685"/>
                    <a:pt x="9133" y="64445"/>
                  </a:cubicBezTo>
                  <a:cubicBezTo>
                    <a:pt x="16753" y="49205"/>
                    <a:pt x="28183" y="33965"/>
                    <a:pt x="40883" y="23805"/>
                  </a:cubicBezTo>
                  <a:cubicBezTo>
                    <a:pt x="54853" y="12375"/>
                    <a:pt x="72633" y="4755"/>
                    <a:pt x="89143" y="2215"/>
                  </a:cubicBezTo>
                  <a:cubicBezTo>
                    <a:pt x="104383" y="-1595"/>
                    <a:pt x="124703" y="-325"/>
                    <a:pt x="139943" y="4755"/>
                  </a:cubicBezTo>
                  <a:cubicBezTo>
                    <a:pt x="156453" y="9835"/>
                    <a:pt x="184393" y="31425"/>
                    <a:pt x="184393" y="31425"/>
                  </a:cubicBezTo>
                </a:path>
              </a:pathLst>
            </a:custGeom>
            <a:solidFill>
              <a:srgbClr val="FFFFFF"/>
            </a:solidFill>
            <a:ln cap="sq">
              <a:noFill/>
              <a:prstDash val="solid"/>
              <a:miter/>
            </a:ln>
          </p:spPr>
        </p:sp>
      </p:grpSp>
      <p:grpSp>
        <p:nvGrpSpPr>
          <p:cNvPr id="64" name="Group 64"/>
          <p:cNvGrpSpPr/>
          <p:nvPr/>
        </p:nvGrpSpPr>
        <p:grpSpPr>
          <a:xfrm>
            <a:off x="5520690" y="6219825"/>
            <a:ext cx="237172" cy="237172"/>
            <a:chOff x="0" y="0"/>
            <a:chExt cx="316230" cy="316230"/>
          </a:xfrm>
        </p:grpSpPr>
        <p:sp>
          <p:nvSpPr>
            <p:cNvPr id="65" name="Freeform 65"/>
            <p:cNvSpPr/>
            <p:nvPr/>
          </p:nvSpPr>
          <p:spPr>
            <a:xfrm>
              <a:off x="50557" y="49530"/>
              <a:ext cx="211063" cy="216141"/>
            </a:xfrm>
            <a:custGeom>
              <a:avLst/>
              <a:gdLst/>
              <a:ahLst/>
              <a:cxnLst/>
              <a:rect l="l" t="t" r="r" b="b"/>
              <a:pathLst>
                <a:path w="211063" h="216141">
                  <a:moveTo>
                    <a:pt x="211063" y="76200"/>
                  </a:moveTo>
                  <a:cubicBezTo>
                    <a:pt x="211063" y="143510"/>
                    <a:pt x="203443" y="161290"/>
                    <a:pt x="193283" y="173990"/>
                  </a:cubicBezTo>
                  <a:cubicBezTo>
                    <a:pt x="183123" y="187960"/>
                    <a:pt x="167883" y="199390"/>
                    <a:pt x="152643" y="205740"/>
                  </a:cubicBezTo>
                  <a:cubicBezTo>
                    <a:pt x="137403" y="213360"/>
                    <a:pt x="118353" y="217170"/>
                    <a:pt x="101843" y="215900"/>
                  </a:cubicBezTo>
                  <a:cubicBezTo>
                    <a:pt x="85333" y="214630"/>
                    <a:pt x="66283" y="208280"/>
                    <a:pt x="52313" y="200660"/>
                  </a:cubicBezTo>
                  <a:cubicBezTo>
                    <a:pt x="38343" y="191770"/>
                    <a:pt x="24373" y="177800"/>
                    <a:pt x="15483" y="163830"/>
                  </a:cubicBezTo>
                  <a:cubicBezTo>
                    <a:pt x="6593" y="149860"/>
                    <a:pt x="1513" y="130810"/>
                    <a:pt x="243" y="114300"/>
                  </a:cubicBezTo>
                  <a:cubicBezTo>
                    <a:pt x="-1027" y="97790"/>
                    <a:pt x="2783" y="78740"/>
                    <a:pt x="9133" y="63500"/>
                  </a:cubicBezTo>
                  <a:cubicBezTo>
                    <a:pt x="16753" y="48260"/>
                    <a:pt x="28183" y="33020"/>
                    <a:pt x="42153" y="22860"/>
                  </a:cubicBezTo>
                  <a:cubicBezTo>
                    <a:pt x="54853" y="12700"/>
                    <a:pt x="72633" y="5080"/>
                    <a:pt x="89143" y="1270"/>
                  </a:cubicBezTo>
                  <a:cubicBezTo>
                    <a:pt x="105653" y="-1270"/>
                    <a:pt x="124703" y="0"/>
                    <a:pt x="139943" y="5080"/>
                  </a:cubicBezTo>
                  <a:cubicBezTo>
                    <a:pt x="156453" y="10160"/>
                    <a:pt x="184393" y="31750"/>
                    <a:pt x="184393" y="31750"/>
                  </a:cubicBezTo>
                </a:path>
              </a:pathLst>
            </a:custGeom>
            <a:solidFill>
              <a:srgbClr val="FFFFFF"/>
            </a:solidFill>
            <a:ln cap="sq">
              <a:noFill/>
              <a:prstDash val="solid"/>
              <a:miter/>
            </a:ln>
          </p:spPr>
        </p:sp>
      </p:grpSp>
      <p:sp>
        <p:nvSpPr>
          <p:cNvPr id="66" name="TextBox 66"/>
          <p:cNvSpPr txBox="1"/>
          <p:nvPr/>
        </p:nvSpPr>
        <p:spPr>
          <a:xfrm rot="-5400000">
            <a:off x="5343478" y="6118907"/>
            <a:ext cx="230599" cy="504825"/>
          </a:xfrm>
          <a:prstGeom prst="rect">
            <a:avLst/>
          </a:prstGeom>
        </p:spPr>
        <p:txBody>
          <a:bodyPr lIns="0" tIns="0" rIns="0" bIns="0" rtlCol="0" anchor="t">
            <a:spAutoFit/>
          </a:bodyPr>
          <a:lstStyle/>
          <a:p>
            <a:pPr algn="ctr">
              <a:lnSpc>
                <a:spcPts val="4148"/>
              </a:lnSpc>
            </a:pPr>
            <a:r>
              <a:rPr lang="en-US" sz="2962">
                <a:solidFill>
                  <a:srgbClr val="00030A"/>
                </a:solidFill>
                <a:latin typeface="Open Sans"/>
                <a:ea typeface="Open Sans"/>
                <a:cs typeface="Open Sans"/>
                <a:sym typeface="Open Sans"/>
              </a:rPr>
              <a:t>q</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41940"/>
            <a:ext cx="2156158" cy="2105194"/>
          </a:xfrm>
          <a:custGeom>
            <a:avLst/>
            <a:gdLst/>
            <a:ahLst/>
            <a:cxnLst/>
            <a:rect l="l" t="t" r="r" b="b"/>
            <a:pathLst>
              <a:path w="2156158" h="2105194">
                <a:moveTo>
                  <a:pt x="0" y="0"/>
                </a:moveTo>
                <a:lnTo>
                  <a:pt x="2156158" y="0"/>
                </a:lnTo>
                <a:lnTo>
                  <a:pt x="2156158" y="2105194"/>
                </a:lnTo>
                <a:lnTo>
                  <a:pt x="0" y="210519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988329" y="-41940"/>
            <a:ext cx="15359019" cy="10328940"/>
          </a:xfrm>
          <a:custGeom>
            <a:avLst/>
            <a:gdLst/>
            <a:ahLst/>
            <a:cxnLst/>
            <a:rect l="l" t="t" r="r" b="b"/>
            <a:pathLst>
              <a:path w="15359019" h="10328940">
                <a:moveTo>
                  <a:pt x="0" y="0"/>
                </a:moveTo>
                <a:lnTo>
                  <a:pt x="15359018" y="0"/>
                </a:lnTo>
                <a:lnTo>
                  <a:pt x="15359018" y="10328940"/>
                </a:lnTo>
                <a:lnTo>
                  <a:pt x="0" y="10328940"/>
                </a:lnTo>
                <a:lnTo>
                  <a:pt x="0" y="0"/>
                </a:lnTo>
                <a:close/>
              </a:path>
            </a:pathLst>
          </a:custGeom>
          <a:blipFill>
            <a:blip r:embed="rId4"/>
            <a:stretch>
              <a:fillRect/>
            </a:stretch>
          </a:blipFill>
        </p:spPr>
      </p:sp>
      <p:sp>
        <p:nvSpPr>
          <p:cNvPr id="4" name="Freeform 4"/>
          <p:cNvSpPr/>
          <p:nvPr/>
        </p:nvSpPr>
        <p:spPr>
          <a:xfrm rot="3149959">
            <a:off x="14892304" y="952246"/>
            <a:ext cx="3147859" cy="1300949"/>
          </a:xfrm>
          <a:custGeom>
            <a:avLst/>
            <a:gdLst/>
            <a:ahLst/>
            <a:cxnLst/>
            <a:rect l="l" t="t" r="r" b="b"/>
            <a:pathLst>
              <a:path w="3147859" h="1300949">
                <a:moveTo>
                  <a:pt x="0" y="0"/>
                </a:moveTo>
                <a:lnTo>
                  <a:pt x="3147859" y="0"/>
                </a:lnTo>
                <a:lnTo>
                  <a:pt x="3147859" y="1300949"/>
                </a:lnTo>
                <a:lnTo>
                  <a:pt x="0" y="130094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071" y="-41940"/>
            <a:ext cx="1919258" cy="1873893"/>
          </a:xfrm>
          <a:custGeom>
            <a:avLst/>
            <a:gdLst/>
            <a:ahLst/>
            <a:cxnLst/>
            <a:rect l="l" t="t" r="r" b="b"/>
            <a:pathLst>
              <a:path w="1919258" h="1873893">
                <a:moveTo>
                  <a:pt x="0" y="0"/>
                </a:moveTo>
                <a:lnTo>
                  <a:pt x="1919258" y="0"/>
                </a:lnTo>
                <a:lnTo>
                  <a:pt x="1919258" y="1873893"/>
                </a:lnTo>
                <a:lnTo>
                  <a:pt x="0" y="187389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66611" y="-95250"/>
            <a:ext cx="17354779" cy="10331923"/>
          </a:xfrm>
          <a:prstGeom prst="rect">
            <a:avLst/>
          </a:prstGeom>
        </p:spPr>
        <p:txBody>
          <a:bodyPr lIns="0" tIns="0" rIns="0" bIns="0" rtlCol="0" anchor="t">
            <a:spAutoFit/>
          </a:bodyPr>
          <a:lstStyle/>
          <a:p>
            <a:pPr algn="l">
              <a:lnSpc>
                <a:spcPts val="4348"/>
              </a:lnSpc>
            </a:pPr>
            <a:endParaRPr/>
          </a:p>
          <a:p>
            <a:pPr algn="ctr">
              <a:lnSpc>
                <a:spcPts val="4348"/>
              </a:lnSpc>
            </a:pPr>
            <a:r>
              <a:rPr lang="en-US" sz="3106" b="1" i="1">
                <a:solidFill>
                  <a:srgbClr val="00030A"/>
                </a:solidFill>
                <a:latin typeface="Poppins Bold Italics"/>
                <a:ea typeface="Poppins Bold Italics"/>
                <a:cs typeface="Poppins Bold Italics"/>
                <a:sym typeface="Poppins Bold Italics"/>
              </a:rPr>
              <a:t>Grafik tasvir:</a:t>
            </a:r>
          </a:p>
          <a:p>
            <a:pPr algn="ctr">
              <a:lnSpc>
                <a:spcPts val="4348"/>
              </a:lnSpc>
            </a:pPr>
            <a:r>
              <a:rPr lang="en-US" sz="3106" b="1">
                <a:solidFill>
                  <a:srgbClr val="00030A"/>
                </a:solidFill>
                <a:latin typeface="Poppins Bold"/>
                <a:ea typeface="Poppins Bold"/>
                <a:cs typeface="Poppins Bold"/>
                <a:sym typeface="Poppins Bold"/>
              </a:rPr>
              <a:t>I. Past energiyalar hududi</a:t>
            </a:r>
            <a:r>
              <a:rPr lang="en-US" sz="3106">
                <a:solidFill>
                  <a:srgbClr val="00030A"/>
                </a:solidFill>
                <a:latin typeface="Poppins"/>
                <a:ea typeface="Poppins"/>
                <a:cs typeface="Poppins"/>
                <a:sym typeface="Poppins"/>
              </a:rPr>
              <a:t> – Bethe munosabati qo‘llanilmaydi</a:t>
            </a:r>
          </a:p>
          <a:p>
            <a:pPr algn="ctr">
              <a:lnSpc>
                <a:spcPts val="4348"/>
              </a:lnSpc>
            </a:pPr>
            <a:r>
              <a:rPr lang="en-US" sz="3106">
                <a:solidFill>
                  <a:srgbClr val="00030A"/>
                </a:solidFill>
                <a:latin typeface="Poppins"/>
                <a:ea typeface="Poppins"/>
                <a:cs typeface="Poppins"/>
                <a:sym typeface="Poppins"/>
              </a:rPr>
              <a:t> (sekin zarracha o‘rtacha to‘liq zaryadga ega bo‘lmaydi, u elektronlarni ushlashi va qayta yo‘qotishi mumkin), shuningdek, zarracha bilan atomning butunligi o‘rtasidagi elastik to‘qnashuvlar ham amal qiladi.</a:t>
            </a:r>
          </a:p>
          <a:p>
            <a:pPr algn="l">
              <a:lnSpc>
                <a:spcPts val="4348"/>
              </a:lnSpc>
            </a:pPr>
            <a:r>
              <a:rPr lang="en-US" sz="3106">
                <a:solidFill>
                  <a:srgbClr val="00030A"/>
                </a:solidFill>
                <a:latin typeface="Poppins"/>
                <a:ea typeface="Poppins"/>
                <a:cs typeface="Poppins"/>
                <a:sym typeface="Poppins"/>
              </a:rPr>
              <a:t>    </a:t>
            </a:r>
            <a:r>
              <a:rPr lang="en-US" sz="3106" b="1">
                <a:solidFill>
                  <a:srgbClr val="00030A"/>
                </a:solidFill>
                <a:latin typeface="Poppins Bold"/>
                <a:ea typeface="Poppins Bold"/>
                <a:cs typeface="Poppins Bold"/>
                <a:sym typeface="Poppins Bold"/>
              </a:rPr>
              <a:t>   II. Bethe (yoki Bloch) munosabatida</a:t>
            </a:r>
            <a:r>
              <a:rPr lang="en-US" sz="3106">
                <a:solidFill>
                  <a:srgbClr val="00030A"/>
                </a:solidFill>
                <a:latin typeface="Poppins"/>
                <a:ea typeface="Poppins"/>
                <a:cs typeface="Poppins"/>
                <a:sym typeface="Poppins"/>
              </a:rPr>
              <a:t> (1/v^2) bog‘liqligi hukmron bo‘lgan hudud.</a:t>
            </a:r>
          </a:p>
          <a:p>
            <a:pPr algn="l">
              <a:lnSpc>
                <a:spcPts val="4348"/>
              </a:lnSpc>
            </a:pPr>
            <a:r>
              <a:rPr lang="en-US" sz="3106">
                <a:solidFill>
                  <a:srgbClr val="00030A"/>
                </a:solidFill>
                <a:latin typeface="Poppins"/>
                <a:ea typeface="Poppins"/>
                <a:cs typeface="Poppins"/>
                <a:sym typeface="Poppins"/>
              </a:rPr>
              <a:t>      </a:t>
            </a:r>
            <a:r>
              <a:rPr lang="en-US" sz="3106" b="1">
                <a:solidFill>
                  <a:srgbClr val="00030A"/>
                </a:solidFill>
                <a:latin typeface="Poppins Bold"/>
                <a:ea typeface="Poppins Bold"/>
                <a:cs typeface="Poppins Bold"/>
                <a:sym typeface="Poppins Bold"/>
              </a:rPr>
              <a:t>III. Yuqori energiyalar hududi </a:t>
            </a:r>
            <a:r>
              <a:rPr lang="en-US" sz="3106">
                <a:solidFill>
                  <a:srgbClr val="00030A"/>
                </a:solidFill>
                <a:latin typeface="Poppins"/>
                <a:ea typeface="Poppins"/>
                <a:cs typeface="Poppins"/>
                <a:sym typeface="Poppins"/>
              </a:rPr>
              <a:t>– zarrachaning tezligi energiya ortishi bilan asta-sekin oshadi; Bloch munosabatidagi logarifmik qo‘shimcha hukmron bo‘la boshlaydi.</a:t>
            </a:r>
          </a:p>
          <a:p>
            <a:pPr algn="l">
              <a:lnSpc>
                <a:spcPts val="4348"/>
              </a:lnSpc>
            </a:pPr>
            <a:r>
              <a:rPr lang="en-US" sz="3106">
                <a:solidFill>
                  <a:srgbClr val="00030A"/>
                </a:solidFill>
                <a:latin typeface="Poppins"/>
                <a:ea typeface="Poppins"/>
                <a:cs typeface="Poppins"/>
                <a:sym typeface="Poppins"/>
              </a:rPr>
              <a:t>    </a:t>
            </a:r>
            <a:r>
              <a:rPr lang="en-US" sz="3106" b="1">
                <a:solidFill>
                  <a:srgbClr val="00030A"/>
                </a:solidFill>
                <a:latin typeface="Poppins Bold"/>
                <a:ea typeface="Poppins Bold"/>
                <a:cs typeface="Poppins Bold"/>
                <a:sym typeface="Poppins Bold"/>
              </a:rPr>
              <a:t> IV. Ultrarelativistik energiyalar hududi </a:t>
            </a:r>
            <a:r>
              <a:rPr lang="en-US" sz="3106">
                <a:solidFill>
                  <a:srgbClr val="00030A"/>
                </a:solidFill>
                <a:latin typeface="Poppins"/>
                <a:ea typeface="Poppins"/>
                <a:cs typeface="Poppins"/>
                <a:sym typeface="Poppins"/>
              </a:rPr>
              <a:t>(rasmdan tashqarida) – zarrachaning tezligi energiya ortishi bilan deyarli o‘zgarmaydi; uzoq masofadagi elektronlar va ionlashtiruvchi zarrachalar orasida atrof-muhitning polarizatsiyasi yuz beradi (shunday ataladigan zichlik effekti) – chiziqli to‘xtash kuchi amalda doimiy bo‘ladi. Biroq, bu holat faqat katta tezlatgichlarda erishiladi.</a:t>
            </a:r>
          </a:p>
          <a:p>
            <a:pPr algn="l">
              <a:lnSpc>
                <a:spcPts val="4348"/>
              </a:lnSpc>
            </a:pPr>
            <a:r>
              <a:rPr lang="en-US" sz="3106">
                <a:solidFill>
                  <a:srgbClr val="00030A"/>
                </a:solidFill>
                <a:latin typeface="Poppins"/>
                <a:ea typeface="Poppins"/>
                <a:cs typeface="Poppins"/>
                <a:sym typeface="Poppins"/>
              </a:rPr>
              <a:t>Ushbu egri chiziqqa birinchi yaqinlashish – α-zarrachaning yo‘li bo‘ylab chiziqli ionizatsiyani (ya’ni hosil bo‘lgan ionlar zichligini) tajriba orqali o‘lchash – William Henry Bragg tomonidan amalga oshirilgan. Natijada shunday ataladigan Bragg egri chizig‘i hosil bo‘lgan.</a:t>
            </a:r>
          </a:p>
          <a:p>
            <a:pPr algn="l">
              <a:lnSpc>
                <a:spcPts val="4348"/>
              </a:lnSpc>
            </a:pPr>
            <a:endParaRPr lang="en-US" sz="3106">
              <a:solidFill>
                <a:srgbClr val="00030A"/>
              </a:solidFill>
              <a:latin typeface="Poppins"/>
              <a:ea typeface="Poppins"/>
              <a:cs typeface="Poppins"/>
              <a:sym typeface="Poppi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071" y="-41940"/>
            <a:ext cx="1919258" cy="1873893"/>
          </a:xfrm>
          <a:custGeom>
            <a:avLst/>
            <a:gdLst/>
            <a:ahLst/>
            <a:cxnLst/>
            <a:rect l="l" t="t" r="r" b="b"/>
            <a:pathLst>
              <a:path w="1919258" h="1873893">
                <a:moveTo>
                  <a:pt x="0" y="0"/>
                </a:moveTo>
                <a:lnTo>
                  <a:pt x="1919258" y="0"/>
                </a:lnTo>
                <a:lnTo>
                  <a:pt x="1919258" y="1873893"/>
                </a:lnTo>
                <a:lnTo>
                  <a:pt x="0" y="187389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351730" y="0"/>
            <a:ext cx="15305548" cy="8567306"/>
          </a:xfrm>
          <a:custGeom>
            <a:avLst/>
            <a:gdLst/>
            <a:ahLst/>
            <a:cxnLst/>
            <a:rect l="l" t="t" r="r" b="b"/>
            <a:pathLst>
              <a:path w="15305548" h="8567306">
                <a:moveTo>
                  <a:pt x="0" y="0"/>
                </a:moveTo>
                <a:lnTo>
                  <a:pt x="15305548" y="0"/>
                </a:lnTo>
                <a:lnTo>
                  <a:pt x="15305548" y="8567306"/>
                </a:lnTo>
                <a:lnTo>
                  <a:pt x="0" y="8567306"/>
                </a:lnTo>
                <a:lnTo>
                  <a:pt x="0" y="0"/>
                </a:lnTo>
                <a:close/>
              </a:path>
            </a:pathLst>
          </a:custGeom>
          <a:blipFill>
            <a:blip r:embed="rId4"/>
            <a:stretch>
              <a:fillRect t="-1103"/>
            </a:stretch>
          </a:blipFill>
        </p:spPr>
      </p:sp>
      <p:sp>
        <p:nvSpPr>
          <p:cNvPr id="5" name="TextBox 5"/>
          <p:cNvSpPr txBox="1"/>
          <p:nvPr/>
        </p:nvSpPr>
        <p:spPr>
          <a:xfrm>
            <a:off x="1028700" y="8619709"/>
            <a:ext cx="16877979" cy="1858709"/>
          </a:xfrm>
          <a:prstGeom prst="rect">
            <a:avLst/>
          </a:prstGeom>
        </p:spPr>
        <p:txBody>
          <a:bodyPr lIns="0" tIns="0" rIns="0" bIns="0" rtlCol="0" anchor="t">
            <a:spAutoFit/>
          </a:bodyPr>
          <a:lstStyle/>
          <a:p>
            <a:pPr algn="l">
              <a:lnSpc>
                <a:spcPts val="4878"/>
              </a:lnSpc>
            </a:pPr>
            <a:r>
              <a:rPr lang="en-US" sz="3484">
                <a:solidFill>
                  <a:srgbClr val="00030A"/>
                </a:solidFill>
                <a:latin typeface="Poppins"/>
                <a:ea typeface="Poppins"/>
                <a:cs typeface="Poppins"/>
                <a:sym typeface="Poppins"/>
              </a:rPr>
              <a:t>Turli energiyalardagi protonlar uchun suvdagi Bregg egri chizig‘i – proton terapiyasida yuzlab MeV tartibidagi energiyalar ishlatiladi.</a:t>
            </a:r>
          </a:p>
          <a:p>
            <a:pPr algn="l">
              <a:lnSpc>
                <a:spcPts val="4878"/>
              </a:lnSpc>
            </a:pPr>
            <a:endParaRPr lang="en-US" sz="3484">
              <a:solidFill>
                <a:srgbClr val="00030A"/>
              </a:solidFill>
              <a:latin typeface="Poppins"/>
              <a:ea typeface="Poppins"/>
              <a:cs typeface="Poppins"/>
              <a:sym typeface="Poppins"/>
            </a:endParaRPr>
          </a:p>
        </p:txBody>
      </p:sp>
      <p:sp>
        <p:nvSpPr>
          <p:cNvPr id="6" name="TextBox 6"/>
          <p:cNvSpPr txBox="1"/>
          <p:nvPr/>
        </p:nvSpPr>
        <p:spPr>
          <a:xfrm>
            <a:off x="6285970" y="387507"/>
            <a:ext cx="4397799" cy="1225237"/>
          </a:xfrm>
          <a:prstGeom prst="rect">
            <a:avLst/>
          </a:prstGeom>
        </p:spPr>
        <p:txBody>
          <a:bodyPr lIns="0" tIns="0" rIns="0" bIns="0" rtlCol="0" anchor="t">
            <a:spAutoFit/>
          </a:bodyPr>
          <a:lstStyle/>
          <a:p>
            <a:pPr algn="ctr">
              <a:lnSpc>
                <a:spcPts val="3244"/>
              </a:lnSpc>
            </a:pPr>
            <a:r>
              <a:rPr lang="en-US" sz="2317">
                <a:solidFill>
                  <a:srgbClr val="00030A"/>
                </a:solidFill>
                <a:latin typeface="Poppins"/>
                <a:ea typeface="Poppins"/>
                <a:cs typeface="Poppins"/>
                <a:sym typeface="Poppins"/>
              </a:rPr>
              <a:t>R – og‘ir zaryadlangan zarrachalarning diapazoni (yo‘li) </a:t>
            </a:r>
          </a:p>
        </p:txBody>
      </p:sp>
      <p:grpSp>
        <p:nvGrpSpPr>
          <p:cNvPr id="7" name="Group 7"/>
          <p:cNvGrpSpPr/>
          <p:nvPr/>
        </p:nvGrpSpPr>
        <p:grpSpPr>
          <a:xfrm>
            <a:off x="7501890" y="8101965"/>
            <a:ext cx="868680" cy="445770"/>
            <a:chOff x="0" y="0"/>
            <a:chExt cx="1158240" cy="594360"/>
          </a:xfrm>
        </p:grpSpPr>
        <p:sp>
          <p:nvSpPr>
            <p:cNvPr id="8" name="Freeform 8"/>
            <p:cNvSpPr/>
            <p:nvPr/>
          </p:nvSpPr>
          <p:spPr>
            <a:xfrm>
              <a:off x="50800" y="47692"/>
              <a:ext cx="1057148" cy="499074"/>
            </a:xfrm>
            <a:custGeom>
              <a:avLst/>
              <a:gdLst/>
              <a:ahLst/>
              <a:cxnLst/>
              <a:rect l="l" t="t" r="r" b="b"/>
              <a:pathLst>
                <a:path w="1057148" h="499074">
                  <a:moveTo>
                    <a:pt x="560070" y="92008"/>
                  </a:moveTo>
                  <a:cubicBezTo>
                    <a:pt x="900430" y="164398"/>
                    <a:pt x="986790" y="208848"/>
                    <a:pt x="1022350" y="245678"/>
                  </a:cubicBezTo>
                  <a:cubicBezTo>
                    <a:pt x="1042670" y="267268"/>
                    <a:pt x="1049020" y="290128"/>
                    <a:pt x="1054100" y="312988"/>
                  </a:cubicBezTo>
                  <a:cubicBezTo>
                    <a:pt x="1059180" y="337118"/>
                    <a:pt x="1057910" y="363788"/>
                    <a:pt x="1050290" y="386648"/>
                  </a:cubicBezTo>
                  <a:cubicBezTo>
                    <a:pt x="1043940" y="410778"/>
                    <a:pt x="1029970" y="433638"/>
                    <a:pt x="1013460" y="451418"/>
                  </a:cubicBezTo>
                  <a:cubicBezTo>
                    <a:pt x="996950" y="467928"/>
                    <a:pt x="972820" y="483168"/>
                    <a:pt x="949960" y="490788"/>
                  </a:cubicBezTo>
                  <a:cubicBezTo>
                    <a:pt x="927100" y="498408"/>
                    <a:pt x="901700" y="502218"/>
                    <a:pt x="876300" y="495868"/>
                  </a:cubicBezTo>
                  <a:cubicBezTo>
                    <a:pt x="845820" y="488248"/>
                    <a:pt x="779780" y="445068"/>
                    <a:pt x="781050" y="439988"/>
                  </a:cubicBezTo>
                  <a:cubicBezTo>
                    <a:pt x="783590" y="434908"/>
                    <a:pt x="937260" y="480628"/>
                    <a:pt x="937260" y="484438"/>
                  </a:cubicBezTo>
                  <a:cubicBezTo>
                    <a:pt x="935990" y="489518"/>
                    <a:pt x="797560" y="473008"/>
                    <a:pt x="735330" y="455228"/>
                  </a:cubicBezTo>
                  <a:cubicBezTo>
                    <a:pt x="676910" y="438718"/>
                    <a:pt x="643890" y="403158"/>
                    <a:pt x="575310" y="382838"/>
                  </a:cubicBezTo>
                  <a:cubicBezTo>
                    <a:pt x="459740" y="347278"/>
                    <a:pt x="184150" y="347278"/>
                    <a:pt x="96520" y="305368"/>
                  </a:cubicBezTo>
                  <a:cubicBezTo>
                    <a:pt x="55880" y="286318"/>
                    <a:pt x="36830" y="265998"/>
                    <a:pt x="21590" y="238058"/>
                  </a:cubicBezTo>
                  <a:cubicBezTo>
                    <a:pt x="5080" y="210118"/>
                    <a:pt x="-2540" y="169478"/>
                    <a:pt x="2540" y="137728"/>
                  </a:cubicBezTo>
                  <a:cubicBezTo>
                    <a:pt x="6350" y="105978"/>
                    <a:pt x="29210" y="67878"/>
                    <a:pt x="46990" y="47558"/>
                  </a:cubicBezTo>
                  <a:cubicBezTo>
                    <a:pt x="59690" y="32318"/>
                    <a:pt x="71120" y="24698"/>
                    <a:pt x="88900" y="17078"/>
                  </a:cubicBezTo>
                  <a:cubicBezTo>
                    <a:pt x="114300" y="6918"/>
                    <a:pt x="157480" y="-1972"/>
                    <a:pt x="189230" y="3108"/>
                  </a:cubicBezTo>
                  <a:cubicBezTo>
                    <a:pt x="220980" y="9458"/>
                    <a:pt x="257810" y="34858"/>
                    <a:pt x="278130" y="53908"/>
                  </a:cubicBezTo>
                  <a:cubicBezTo>
                    <a:pt x="292100" y="66608"/>
                    <a:pt x="298450" y="78038"/>
                    <a:pt x="304800" y="97088"/>
                  </a:cubicBezTo>
                  <a:cubicBezTo>
                    <a:pt x="313690" y="122488"/>
                    <a:pt x="317500" y="170748"/>
                    <a:pt x="313690" y="197418"/>
                  </a:cubicBezTo>
                  <a:cubicBezTo>
                    <a:pt x="309880" y="217738"/>
                    <a:pt x="304800" y="229168"/>
                    <a:pt x="293370" y="245678"/>
                  </a:cubicBezTo>
                  <a:cubicBezTo>
                    <a:pt x="276860" y="267268"/>
                    <a:pt x="238760" y="297748"/>
                    <a:pt x="213360" y="309178"/>
                  </a:cubicBezTo>
                  <a:cubicBezTo>
                    <a:pt x="196850" y="316798"/>
                    <a:pt x="180340" y="318068"/>
                    <a:pt x="163830" y="318068"/>
                  </a:cubicBezTo>
                  <a:cubicBezTo>
                    <a:pt x="146050" y="319338"/>
                    <a:pt x="130810" y="318068"/>
                    <a:pt x="113030" y="311718"/>
                  </a:cubicBezTo>
                  <a:cubicBezTo>
                    <a:pt x="87630" y="301558"/>
                    <a:pt x="49530" y="278698"/>
                    <a:pt x="30480" y="252028"/>
                  </a:cubicBezTo>
                  <a:cubicBezTo>
                    <a:pt x="11430" y="226628"/>
                    <a:pt x="2540" y="182178"/>
                    <a:pt x="0" y="155508"/>
                  </a:cubicBezTo>
                  <a:cubicBezTo>
                    <a:pt x="0" y="135188"/>
                    <a:pt x="5080" y="119948"/>
                    <a:pt x="10160" y="104708"/>
                  </a:cubicBezTo>
                  <a:cubicBezTo>
                    <a:pt x="16510" y="89468"/>
                    <a:pt x="22860" y="74228"/>
                    <a:pt x="35560" y="60258"/>
                  </a:cubicBezTo>
                  <a:cubicBezTo>
                    <a:pt x="54610" y="39938"/>
                    <a:pt x="83820" y="14538"/>
                    <a:pt x="120650" y="5648"/>
                  </a:cubicBezTo>
                  <a:cubicBezTo>
                    <a:pt x="179070" y="-9592"/>
                    <a:pt x="275590" y="9458"/>
                    <a:pt x="363220" y="22158"/>
                  </a:cubicBezTo>
                  <a:cubicBezTo>
                    <a:pt x="472440" y="38668"/>
                    <a:pt x="636270" y="65338"/>
                    <a:pt x="723900" y="107248"/>
                  </a:cubicBezTo>
                  <a:cubicBezTo>
                    <a:pt x="782320" y="135188"/>
                    <a:pt x="805180" y="185988"/>
                    <a:pt x="854710" y="208848"/>
                  </a:cubicBezTo>
                  <a:cubicBezTo>
                    <a:pt x="905510" y="232978"/>
                    <a:pt x="995680" y="226628"/>
                    <a:pt x="1022350" y="245678"/>
                  </a:cubicBezTo>
                  <a:cubicBezTo>
                    <a:pt x="1035050" y="254568"/>
                    <a:pt x="1037590" y="264728"/>
                    <a:pt x="1042670" y="277428"/>
                  </a:cubicBezTo>
                  <a:cubicBezTo>
                    <a:pt x="1050290" y="296478"/>
                    <a:pt x="1057910" y="326958"/>
                    <a:pt x="1056640" y="349818"/>
                  </a:cubicBezTo>
                  <a:cubicBezTo>
                    <a:pt x="1055370" y="373948"/>
                    <a:pt x="1047750" y="400618"/>
                    <a:pt x="1036320" y="420938"/>
                  </a:cubicBezTo>
                  <a:cubicBezTo>
                    <a:pt x="1023620" y="442528"/>
                    <a:pt x="1007110" y="461578"/>
                    <a:pt x="984250" y="474278"/>
                  </a:cubicBezTo>
                  <a:cubicBezTo>
                    <a:pt x="956310" y="489518"/>
                    <a:pt x="910590" y="502218"/>
                    <a:pt x="876300" y="495868"/>
                  </a:cubicBezTo>
                  <a:cubicBezTo>
                    <a:pt x="842010" y="490788"/>
                    <a:pt x="824230" y="456498"/>
                    <a:pt x="781050" y="439988"/>
                  </a:cubicBezTo>
                  <a:cubicBezTo>
                    <a:pt x="711200" y="413318"/>
                    <a:pt x="542290" y="405698"/>
                    <a:pt x="482600" y="380298"/>
                  </a:cubicBezTo>
                  <a:cubicBezTo>
                    <a:pt x="453390" y="367598"/>
                    <a:pt x="439420" y="356168"/>
                    <a:pt x="424180" y="338388"/>
                  </a:cubicBezTo>
                  <a:cubicBezTo>
                    <a:pt x="410210" y="320608"/>
                    <a:pt x="396240" y="299018"/>
                    <a:pt x="392430" y="273618"/>
                  </a:cubicBezTo>
                  <a:cubicBezTo>
                    <a:pt x="387350" y="243138"/>
                    <a:pt x="391160" y="197418"/>
                    <a:pt x="407670" y="168208"/>
                  </a:cubicBezTo>
                  <a:cubicBezTo>
                    <a:pt x="424180" y="138998"/>
                    <a:pt x="461010" y="111058"/>
                    <a:pt x="488950" y="99628"/>
                  </a:cubicBezTo>
                  <a:cubicBezTo>
                    <a:pt x="511810" y="89468"/>
                    <a:pt x="560070" y="92008"/>
                    <a:pt x="560070" y="92008"/>
                  </a:cubicBezTo>
                </a:path>
              </a:pathLst>
            </a:custGeom>
            <a:solidFill>
              <a:srgbClr val="FFFFFF"/>
            </a:solidFill>
            <a:ln cap="sq">
              <a:noFill/>
              <a:prstDash val="solid"/>
              <a:miter/>
            </a:ln>
          </p:spPr>
        </p:sp>
      </p:grpSp>
      <p:grpSp>
        <p:nvGrpSpPr>
          <p:cNvPr id="9" name="Group 9"/>
          <p:cNvGrpSpPr/>
          <p:nvPr/>
        </p:nvGrpSpPr>
        <p:grpSpPr>
          <a:xfrm>
            <a:off x="8011478" y="8164830"/>
            <a:ext cx="473393" cy="473393"/>
            <a:chOff x="0" y="0"/>
            <a:chExt cx="631190" cy="631190"/>
          </a:xfrm>
        </p:grpSpPr>
        <p:sp>
          <p:nvSpPr>
            <p:cNvPr id="10" name="Freeform 10"/>
            <p:cNvSpPr/>
            <p:nvPr/>
          </p:nvSpPr>
          <p:spPr>
            <a:xfrm>
              <a:off x="50371" y="46836"/>
              <a:ext cx="521129" cy="532761"/>
            </a:xfrm>
            <a:custGeom>
              <a:avLst/>
              <a:gdLst/>
              <a:ahLst/>
              <a:cxnLst/>
              <a:rect l="l" t="t" r="r" b="b"/>
              <a:pathLst>
                <a:path w="521129" h="532761">
                  <a:moveTo>
                    <a:pt x="521129" y="186844"/>
                  </a:moveTo>
                  <a:cubicBezTo>
                    <a:pt x="521129" y="355754"/>
                    <a:pt x="502079" y="398934"/>
                    <a:pt x="476679" y="430684"/>
                  </a:cubicBezTo>
                  <a:cubicBezTo>
                    <a:pt x="451279" y="463704"/>
                    <a:pt x="414449" y="492914"/>
                    <a:pt x="376349" y="509424"/>
                  </a:cubicBezTo>
                  <a:cubicBezTo>
                    <a:pt x="338249" y="527204"/>
                    <a:pt x="291259" y="534824"/>
                    <a:pt x="250619" y="532284"/>
                  </a:cubicBezTo>
                  <a:cubicBezTo>
                    <a:pt x="209979" y="529744"/>
                    <a:pt x="164259" y="515774"/>
                    <a:pt x="128699" y="494184"/>
                  </a:cubicBezTo>
                  <a:cubicBezTo>
                    <a:pt x="93139" y="473864"/>
                    <a:pt x="60119" y="439574"/>
                    <a:pt x="38529" y="404014"/>
                  </a:cubicBezTo>
                  <a:cubicBezTo>
                    <a:pt x="16939" y="368454"/>
                    <a:pt x="2969" y="324004"/>
                    <a:pt x="429" y="282094"/>
                  </a:cubicBezTo>
                  <a:cubicBezTo>
                    <a:pt x="-2111" y="241454"/>
                    <a:pt x="6779" y="194464"/>
                    <a:pt x="23289" y="156364"/>
                  </a:cubicBezTo>
                  <a:cubicBezTo>
                    <a:pt x="41069" y="119534"/>
                    <a:pt x="70279" y="81434"/>
                    <a:pt x="102029" y="56034"/>
                  </a:cubicBezTo>
                  <a:cubicBezTo>
                    <a:pt x="135049" y="30634"/>
                    <a:pt x="178229" y="11584"/>
                    <a:pt x="218869" y="3964"/>
                  </a:cubicBezTo>
                  <a:cubicBezTo>
                    <a:pt x="259509" y="-3656"/>
                    <a:pt x="306499" y="154"/>
                    <a:pt x="345869" y="11584"/>
                  </a:cubicBezTo>
                  <a:cubicBezTo>
                    <a:pt x="385239" y="24284"/>
                    <a:pt x="455089" y="77624"/>
                    <a:pt x="455089" y="77624"/>
                  </a:cubicBezTo>
                </a:path>
              </a:pathLst>
            </a:custGeom>
            <a:solidFill>
              <a:srgbClr val="FFFFFF"/>
            </a:solidFill>
            <a:ln cap="sq">
              <a:noFill/>
              <a:prstDash val="solid"/>
              <a:miter/>
            </a:ln>
          </p:spPr>
        </p:sp>
      </p:grpSp>
      <p:grpSp>
        <p:nvGrpSpPr>
          <p:cNvPr id="11" name="Group 11"/>
          <p:cNvGrpSpPr/>
          <p:nvPr/>
        </p:nvGrpSpPr>
        <p:grpSpPr>
          <a:xfrm>
            <a:off x="7596188" y="7880985"/>
            <a:ext cx="4819650" cy="869632"/>
            <a:chOff x="0" y="0"/>
            <a:chExt cx="6426200" cy="1159510"/>
          </a:xfrm>
        </p:grpSpPr>
        <p:sp>
          <p:nvSpPr>
            <p:cNvPr id="12" name="Freeform 12"/>
            <p:cNvSpPr/>
            <p:nvPr/>
          </p:nvSpPr>
          <p:spPr>
            <a:xfrm>
              <a:off x="50800" y="50800"/>
              <a:ext cx="6323330" cy="1057910"/>
            </a:xfrm>
            <a:custGeom>
              <a:avLst/>
              <a:gdLst/>
              <a:ahLst/>
              <a:cxnLst/>
              <a:rect l="l" t="t" r="r" b="b"/>
              <a:pathLst>
                <a:path w="6323330" h="1057910">
                  <a:moveTo>
                    <a:pt x="0" y="660400"/>
                  </a:moveTo>
                  <a:cubicBezTo>
                    <a:pt x="2540" y="615950"/>
                    <a:pt x="3810" y="594360"/>
                    <a:pt x="3810" y="594360"/>
                  </a:cubicBezTo>
                  <a:cubicBezTo>
                    <a:pt x="3810" y="594360"/>
                    <a:pt x="10160" y="572770"/>
                    <a:pt x="13970" y="562610"/>
                  </a:cubicBezTo>
                  <a:cubicBezTo>
                    <a:pt x="16510" y="551180"/>
                    <a:pt x="22860" y="530860"/>
                    <a:pt x="22860" y="530860"/>
                  </a:cubicBezTo>
                  <a:cubicBezTo>
                    <a:pt x="22860" y="529590"/>
                    <a:pt x="35560" y="510540"/>
                    <a:pt x="40640" y="501650"/>
                  </a:cubicBezTo>
                  <a:cubicBezTo>
                    <a:pt x="44450" y="495300"/>
                    <a:pt x="52070" y="488950"/>
                    <a:pt x="52070" y="482600"/>
                  </a:cubicBezTo>
                  <a:cubicBezTo>
                    <a:pt x="52070" y="472440"/>
                    <a:pt x="35560" y="449580"/>
                    <a:pt x="35560" y="449580"/>
                  </a:cubicBezTo>
                  <a:cubicBezTo>
                    <a:pt x="35560" y="448310"/>
                    <a:pt x="30480" y="425450"/>
                    <a:pt x="27940" y="412750"/>
                  </a:cubicBezTo>
                  <a:cubicBezTo>
                    <a:pt x="24130" y="401320"/>
                    <a:pt x="19050" y="377190"/>
                    <a:pt x="19050" y="377190"/>
                  </a:cubicBezTo>
                  <a:cubicBezTo>
                    <a:pt x="19050" y="375920"/>
                    <a:pt x="19050" y="351790"/>
                    <a:pt x="19050" y="340360"/>
                  </a:cubicBezTo>
                  <a:cubicBezTo>
                    <a:pt x="20320" y="327660"/>
                    <a:pt x="20320" y="303530"/>
                    <a:pt x="20320" y="303530"/>
                  </a:cubicBezTo>
                  <a:cubicBezTo>
                    <a:pt x="20320" y="302260"/>
                    <a:pt x="26670" y="279400"/>
                    <a:pt x="29210" y="266700"/>
                  </a:cubicBezTo>
                  <a:cubicBezTo>
                    <a:pt x="33020" y="255270"/>
                    <a:pt x="39370" y="232410"/>
                    <a:pt x="39370" y="231140"/>
                  </a:cubicBezTo>
                  <a:cubicBezTo>
                    <a:pt x="39370" y="231140"/>
                    <a:pt x="50800" y="209550"/>
                    <a:pt x="57150" y="199390"/>
                  </a:cubicBezTo>
                  <a:cubicBezTo>
                    <a:pt x="62230" y="187960"/>
                    <a:pt x="73660" y="166370"/>
                    <a:pt x="74930" y="166370"/>
                  </a:cubicBezTo>
                  <a:cubicBezTo>
                    <a:pt x="74930" y="166370"/>
                    <a:pt x="91440" y="148590"/>
                    <a:pt x="99060" y="138430"/>
                  </a:cubicBezTo>
                  <a:cubicBezTo>
                    <a:pt x="107950" y="129540"/>
                    <a:pt x="124460" y="111760"/>
                    <a:pt x="124460" y="111760"/>
                  </a:cubicBezTo>
                  <a:cubicBezTo>
                    <a:pt x="124460" y="111760"/>
                    <a:pt x="144780" y="97790"/>
                    <a:pt x="154940" y="91440"/>
                  </a:cubicBezTo>
                  <a:cubicBezTo>
                    <a:pt x="165100" y="83820"/>
                    <a:pt x="185420" y="71120"/>
                    <a:pt x="186690" y="71120"/>
                  </a:cubicBezTo>
                  <a:cubicBezTo>
                    <a:pt x="186690" y="69850"/>
                    <a:pt x="209550" y="62230"/>
                    <a:pt x="220980" y="58420"/>
                  </a:cubicBezTo>
                  <a:cubicBezTo>
                    <a:pt x="232410" y="53340"/>
                    <a:pt x="255270" y="45720"/>
                    <a:pt x="255270" y="45720"/>
                  </a:cubicBezTo>
                  <a:cubicBezTo>
                    <a:pt x="256540" y="45720"/>
                    <a:pt x="280670" y="43180"/>
                    <a:pt x="292100" y="41910"/>
                  </a:cubicBezTo>
                  <a:cubicBezTo>
                    <a:pt x="304800" y="40640"/>
                    <a:pt x="328930" y="38100"/>
                    <a:pt x="328930" y="38100"/>
                  </a:cubicBezTo>
                  <a:cubicBezTo>
                    <a:pt x="330200" y="38100"/>
                    <a:pt x="354330" y="40640"/>
                    <a:pt x="365760" y="43180"/>
                  </a:cubicBezTo>
                  <a:cubicBezTo>
                    <a:pt x="378460" y="44450"/>
                    <a:pt x="401320" y="48260"/>
                    <a:pt x="402590" y="48260"/>
                  </a:cubicBezTo>
                  <a:cubicBezTo>
                    <a:pt x="405130" y="48260"/>
                    <a:pt x="651510" y="69850"/>
                    <a:pt x="731520" y="81280"/>
                  </a:cubicBezTo>
                  <a:cubicBezTo>
                    <a:pt x="779780" y="87630"/>
                    <a:pt x="801370" y="95250"/>
                    <a:pt x="845820" y="101600"/>
                  </a:cubicBezTo>
                  <a:cubicBezTo>
                    <a:pt x="908050" y="109220"/>
                    <a:pt x="1068070" y="121920"/>
                    <a:pt x="1068070" y="121920"/>
                  </a:cubicBezTo>
                  <a:cubicBezTo>
                    <a:pt x="1069340" y="121920"/>
                    <a:pt x="1092200" y="125730"/>
                    <a:pt x="1103630" y="127000"/>
                  </a:cubicBezTo>
                  <a:cubicBezTo>
                    <a:pt x="1116330" y="128270"/>
                    <a:pt x="1139190" y="130810"/>
                    <a:pt x="1140460" y="130810"/>
                  </a:cubicBezTo>
                  <a:cubicBezTo>
                    <a:pt x="1140460" y="130810"/>
                    <a:pt x="1165860" y="140970"/>
                    <a:pt x="1174750" y="143510"/>
                  </a:cubicBezTo>
                  <a:cubicBezTo>
                    <a:pt x="1178560" y="146050"/>
                    <a:pt x="1181100" y="148590"/>
                    <a:pt x="1183640" y="147320"/>
                  </a:cubicBezTo>
                  <a:cubicBezTo>
                    <a:pt x="1187450" y="147320"/>
                    <a:pt x="1188720" y="142240"/>
                    <a:pt x="1191260" y="137160"/>
                  </a:cubicBezTo>
                  <a:cubicBezTo>
                    <a:pt x="1197610" y="129540"/>
                    <a:pt x="1212850" y="106680"/>
                    <a:pt x="1214120" y="106680"/>
                  </a:cubicBezTo>
                  <a:cubicBezTo>
                    <a:pt x="1214120" y="106680"/>
                    <a:pt x="1233170" y="90170"/>
                    <a:pt x="1242060" y="82550"/>
                  </a:cubicBezTo>
                  <a:cubicBezTo>
                    <a:pt x="1252220" y="73660"/>
                    <a:pt x="1270000" y="58420"/>
                    <a:pt x="1271270" y="58420"/>
                  </a:cubicBezTo>
                  <a:cubicBezTo>
                    <a:pt x="1271270" y="57150"/>
                    <a:pt x="1271270" y="57150"/>
                    <a:pt x="1271270" y="57150"/>
                  </a:cubicBezTo>
                  <a:cubicBezTo>
                    <a:pt x="1271270" y="57150"/>
                    <a:pt x="1292860" y="46990"/>
                    <a:pt x="1304290" y="40640"/>
                  </a:cubicBezTo>
                  <a:cubicBezTo>
                    <a:pt x="1315720" y="35560"/>
                    <a:pt x="1337310" y="24130"/>
                    <a:pt x="1337310" y="24130"/>
                  </a:cubicBezTo>
                  <a:cubicBezTo>
                    <a:pt x="1338580" y="24130"/>
                    <a:pt x="1362710" y="19050"/>
                    <a:pt x="1374140" y="15240"/>
                  </a:cubicBezTo>
                  <a:cubicBezTo>
                    <a:pt x="1386840" y="12700"/>
                    <a:pt x="1410970" y="7620"/>
                    <a:pt x="1410970" y="7620"/>
                  </a:cubicBezTo>
                  <a:cubicBezTo>
                    <a:pt x="1412240" y="7620"/>
                    <a:pt x="1436370" y="7620"/>
                    <a:pt x="1449070" y="7620"/>
                  </a:cubicBezTo>
                  <a:cubicBezTo>
                    <a:pt x="1461770" y="7620"/>
                    <a:pt x="1485900" y="8890"/>
                    <a:pt x="1485900" y="8890"/>
                  </a:cubicBezTo>
                  <a:cubicBezTo>
                    <a:pt x="1487170" y="8890"/>
                    <a:pt x="1701800" y="12700"/>
                    <a:pt x="1807210" y="26670"/>
                  </a:cubicBezTo>
                  <a:cubicBezTo>
                    <a:pt x="1908810" y="39370"/>
                    <a:pt x="2009140" y="60960"/>
                    <a:pt x="2108200" y="85090"/>
                  </a:cubicBezTo>
                  <a:cubicBezTo>
                    <a:pt x="2204720" y="109220"/>
                    <a:pt x="2349500" y="161290"/>
                    <a:pt x="2392680" y="172720"/>
                  </a:cubicBezTo>
                  <a:cubicBezTo>
                    <a:pt x="2404110" y="175260"/>
                    <a:pt x="2407920" y="179070"/>
                    <a:pt x="2415540" y="177800"/>
                  </a:cubicBezTo>
                  <a:cubicBezTo>
                    <a:pt x="2425700" y="175260"/>
                    <a:pt x="2444750" y="157480"/>
                    <a:pt x="2444750" y="156210"/>
                  </a:cubicBezTo>
                  <a:cubicBezTo>
                    <a:pt x="2444750" y="156210"/>
                    <a:pt x="2473960" y="146050"/>
                    <a:pt x="2473960" y="144780"/>
                  </a:cubicBezTo>
                  <a:cubicBezTo>
                    <a:pt x="2473960" y="144780"/>
                    <a:pt x="2472690" y="144780"/>
                    <a:pt x="2472690" y="144780"/>
                  </a:cubicBezTo>
                  <a:cubicBezTo>
                    <a:pt x="2472690" y="144780"/>
                    <a:pt x="2473960" y="144780"/>
                    <a:pt x="2475230" y="144780"/>
                  </a:cubicBezTo>
                  <a:cubicBezTo>
                    <a:pt x="2476500" y="143510"/>
                    <a:pt x="2477770" y="143510"/>
                    <a:pt x="2480310" y="142240"/>
                  </a:cubicBezTo>
                  <a:cubicBezTo>
                    <a:pt x="2485390" y="139700"/>
                    <a:pt x="2514600" y="128270"/>
                    <a:pt x="2514600" y="128270"/>
                  </a:cubicBezTo>
                  <a:cubicBezTo>
                    <a:pt x="2514600" y="128270"/>
                    <a:pt x="2540000" y="124460"/>
                    <a:pt x="2551430" y="121920"/>
                  </a:cubicBezTo>
                  <a:cubicBezTo>
                    <a:pt x="2564130" y="120650"/>
                    <a:pt x="2588260" y="116840"/>
                    <a:pt x="2589530" y="116840"/>
                  </a:cubicBezTo>
                  <a:cubicBezTo>
                    <a:pt x="2589530" y="116840"/>
                    <a:pt x="2614930" y="119380"/>
                    <a:pt x="2626360" y="120650"/>
                  </a:cubicBezTo>
                  <a:cubicBezTo>
                    <a:pt x="2639060" y="120650"/>
                    <a:pt x="2664460" y="123190"/>
                    <a:pt x="2664460" y="123190"/>
                  </a:cubicBezTo>
                  <a:cubicBezTo>
                    <a:pt x="2664460" y="123190"/>
                    <a:pt x="2665730" y="124460"/>
                    <a:pt x="2668270" y="124460"/>
                  </a:cubicBezTo>
                  <a:cubicBezTo>
                    <a:pt x="2679700" y="125730"/>
                    <a:pt x="2727960" y="111760"/>
                    <a:pt x="2768600" y="114300"/>
                  </a:cubicBezTo>
                  <a:cubicBezTo>
                    <a:pt x="2837180" y="119380"/>
                    <a:pt x="2948940" y="153670"/>
                    <a:pt x="3039110" y="179070"/>
                  </a:cubicBezTo>
                  <a:cubicBezTo>
                    <a:pt x="3131820" y="205740"/>
                    <a:pt x="3257550" y="256540"/>
                    <a:pt x="3315970" y="271780"/>
                  </a:cubicBezTo>
                  <a:cubicBezTo>
                    <a:pt x="3341370" y="278130"/>
                    <a:pt x="3364230" y="288290"/>
                    <a:pt x="3371850" y="281940"/>
                  </a:cubicBezTo>
                  <a:cubicBezTo>
                    <a:pt x="3378200" y="278130"/>
                    <a:pt x="3374390" y="256540"/>
                    <a:pt x="3374390" y="256540"/>
                  </a:cubicBezTo>
                  <a:cubicBezTo>
                    <a:pt x="3374390" y="255270"/>
                    <a:pt x="3382010" y="232410"/>
                    <a:pt x="3385820" y="219710"/>
                  </a:cubicBezTo>
                  <a:cubicBezTo>
                    <a:pt x="3389630" y="207010"/>
                    <a:pt x="3398520" y="184150"/>
                    <a:pt x="3398520" y="182880"/>
                  </a:cubicBezTo>
                  <a:cubicBezTo>
                    <a:pt x="3398520" y="182880"/>
                    <a:pt x="3411220" y="161290"/>
                    <a:pt x="3418840" y="151130"/>
                  </a:cubicBezTo>
                  <a:cubicBezTo>
                    <a:pt x="3425190" y="139700"/>
                    <a:pt x="3437890" y="118110"/>
                    <a:pt x="3439160" y="118110"/>
                  </a:cubicBezTo>
                  <a:cubicBezTo>
                    <a:pt x="3439160" y="118110"/>
                    <a:pt x="3456940" y="100330"/>
                    <a:pt x="3465830" y="91440"/>
                  </a:cubicBezTo>
                  <a:cubicBezTo>
                    <a:pt x="3475990" y="82550"/>
                    <a:pt x="3493770" y="64770"/>
                    <a:pt x="3493770" y="64770"/>
                  </a:cubicBezTo>
                  <a:cubicBezTo>
                    <a:pt x="3495040" y="63500"/>
                    <a:pt x="3516630" y="50800"/>
                    <a:pt x="3526790" y="44450"/>
                  </a:cubicBezTo>
                  <a:cubicBezTo>
                    <a:pt x="3538220" y="38100"/>
                    <a:pt x="3559810" y="25400"/>
                    <a:pt x="3559810" y="25400"/>
                  </a:cubicBezTo>
                  <a:cubicBezTo>
                    <a:pt x="3561080" y="25400"/>
                    <a:pt x="3585210" y="17780"/>
                    <a:pt x="3597910" y="13970"/>
                  </a:cubicBezTo>
                  <a:cubicBezTo>
                    <a:pt x="3609340" y="11430"/>
                    <a:pt x="3633470" y="3810"/>
                    <a:pt x="3634740" y="3810"/>
                  </a:cubicBezTo>
                  <a:cubicBezTo>
                    <a:pt x="3634740" y="3810"/>
                    <a:pt x="3660140" y="2540"/>
                    <a:pt x="3672840" y="1270"/>
                  </a:cubicBezTo>
                  <a:cubicBezTo>
                    <a:pt x="3685540" y="1270"/>
                    <a:pt x="3710940" y="0"/>
                    <a:pt x="3710940" y="0"/>
                  </a:cubicBezTo>
                  <a:cubicBezTo>
                    <a:pt x="3712210" y="0"/>
                    <a:pt x="3736340" y="5080"/>
                    <a:pt x="3749040" y="7620"/>
                  </a:cubicBezTo>
                  <a:cubicBezTo>
                    <a:pt x="3761740" y="10160"/>
                    <a:pt x="3785870" y="15240"/>
                    <a:pt x="3787140" y="15240"/>
                  </a:cubicBezTo>
                  <a:cubicBezTo>
                    <a:pt x="3788410" y="15240"/>
                    <a:pt x="4069080" y="85090"/>
                    <a:pt x="4192270" y="125730"/>
                  </a:cubicBezTo>
                  <a:cubicBezTo>
                    <a:pt x="4298950" y="160020"/>
                    <a:pt x="4429760" y="208280"/>
                    <a:pt x="4484370" y="234950"/>
                  </a:cubicBezTo>
                  <a:cubicBezTo>
                    <a:pt x="4507230" y="246380"/>
                    <a:pt x="4509770" y="262890"/>
                    <a:pt x="4530090" y="264160"/>
                  </a:cubicBezTo>
                  <a:cubicBezTo>
                    <a:pt x="4568190" y="265430"/>
                    <a:pt x="4632960" y="201930"/>
                    <a:pt x="4696460" y="176530"/>
                  </a:cubicBezTo>
                  <a:cubicBezTo>
                    <a:pt x="4775200" y="144780"/>
                    <a:pt x="4888230" y="78740"/>
                    <a:pt x="4968240" y="95250"/>
                  </a:cubicBezTo>
                  <a:cubicBezTo>
                    <a:pt x="5045710" y="110490"/>
                    <a:pt x="5090160" y="248920"/>
                    <a:pt x="5171440" y="262890"/>
                  </a:cubicBezTo>
                  <a:cubicBezTo>
                    <a:pt x="5262880" y="278130"/>
                    <a:pt x="5445760" y="129540"/>
                    <a:pt x="5497830" y="140970"/>
                  </a:cubicBezTo>
                  <a:cubicBezTo>
                    <a:pt x="5518150" y="146050"/>
                    <a:pt x="5521960" y="177800"/>
                    <a:pt x="5532120" y="179070"/>
                  </a:cubicBezTo>
                  <a:cubicBezTo>
                    <a:pt x="5539740" y="179070"/>
                    <a:pt x="5539740" y="162560"/>
                    <a:pt x="5551170" y="161290"/>
                  </a:cubicBezTo>
                  <a:cubicBezTo>
                    <a:pt x="5579110" y="154940"/>
                    <a:pt x="5728970" y="237490"/>
                    <a:pt x="5737860" y="233680"/>
                  </a:cubicBezTo>
                  <a:cubicBezTo>
                    <a:pt x="5739130" y="233680"/>
                    <a:pt x="5737860" y="232410"/>
                    <a:pt x="5739130" y="232410"/>
                  </a:cubicBezTo>
                  <a:cubicBezTo>
                    <a:pt x="5741670" y="228600"/>
                    <a:pt x="5755640" y="215900"/>
                    <a:pt x="5763260" y="207010"/>
                  </a:cubicBezTo>
                  <a:cubicBezTo>
                    <a:pt x="5772150" y="199390"/>
                    <a:pt x="5778500" y="186690"/>
                    <a:pt x="5786120" y="180340"/>
                  </a:cubicBezTo>
                  <a:cubicBezTo>
                    <a:pt x="5791200" y="176530"/>
                    <a:pt x="5796280" y="175260"/>
                    <a:pt x="5801360" y="171450"/>
                  </a:cubicBezTo>
                  <a:cubicBezTo>
                    <a:pt x="5805170" y="167640"/>
                    <a:pt x="5807710" y="162560"/>
                    <a:pt x="5814060" y="158750"/>
                  </a:cubicBezTo>
                  <a:cubicBezTo>
                    <a:pt x="5821680" y="153670"/>
                    <a:pt x="5834380" y="148590"/>
                    <a:pt x="5845810" y="143510"/>
                  </a:cubicBezTo>
                  <a:cubicBezTo>
                    <a:pt x="5855970" y="138430"/>
                    <a:pt x="5866130" y="128270"/>
                    <a:pt x="5875020" y="124460"/>
                  </a:cubicBezTo>
                  <a:cubicBezTo>
                    <a:pt x="5881370" y="121920"/>
                    <a:pt x="5886450" y="123190"/>
                    <a:pt x="5891530" y="120650"/>
                  </a:cubicBezTo>
                  <a:cubicBezTo>
                    <a:pt x="5897880" y="119380"/>
                    <a:pt x="5901690" y="115570"/>
                    <a:pt x="5908040" y="113030"/>
                  </a:cubicBezTo>
                  <a:cubicBezTo>
                    <a:pt x="5916930" y="110490"/>
                    <a:pt x="5930900" y="110490"/>
                    <a:pt x="5942330" y="109220"/>
                  </a:cubicBezTo>
                  <a:cubicBezTo>
                    <a:pt x="5953760" y="106680"/>
                    <a:pt x="5967730" y="101600"/>
                    <a:pt x="5976620" y="100330"/>
                  </a:cubicBezTo>
                  <a:cubicBezTo>
                    <a:pt x="5984240" y="100330"/>
                    <a:pt x="5989320" y="102870"/>
                    <a:pt x="5994400" y="102870"/>
                  </a:cubicBezTo>
                  <a:cubicBezTo>
                    <a:pt x="6000750" y="102870"/>
                    <a:pt x="6005830" y="100330"/>
                    <a:pt x="6012180" y="100330"/>
                  </a:cubicBezTo>
                  <a:cubicBezTo>
                    <a:pt x="6021070" y="100330"/>
                    <a:pt x="6035040" y="105410"/>
                    <a:pt x="6046470" y="107950"/>
                  </a:cubicBezTo>
                  <a:cubicBezTo>
                    <a:pt x="6057900" y="109220"/>
                    <a:pt x="6071870" y="107950"/>
                    <a:pt x="6080760" y="110490"/>
                  </a:cubicBezTo>
                  <a:cubicBezTo>
                    <a:pt x="6088380" y="111760"/>
                    <a:pt x="6092190" y="115570"/>
                    <a:pt x="6097270" y="118110"/>
                  </a:cubicBezTo>
                  <a:cubicBezTo>
                    <a:pt x="6103620" y="119380"/>
                    <a:pt x="6108700" y="119380"/>
                    <a:pt x="6115050" y="120650"/>
                  </a:cubicBezTo>
                  <a:cubicBezTo>
                    <a:pt x="6123940" y="124460"/>
                    <a:pt x="6134100" y="133350"/>
                    <a:pt x="6145530" y="138430"/>
                  </a:cubicBezTo>
                  <a:cubicBezTo>
                    <a:pt x="6155690" y="144780"/>
                    <a:pt x="6169660" y="147320"/>
                    <a:pt x="6177280" y="153670"/>
                  </a:cubicBezTo>
                  <a:cubicBezTo>
                    <a:pt x="6182360" y="157480"/>
                    <a:pt x="6184900" y="161290"/>
                    <a:pt x="6189980" y="165100"/>
                  </a:cubicBezTo>
                  <a:cubicBezTo>
                    <a:pt x="6195060" y="168910"/>
                    <a:pt x="6200140" y="170180"/>
                    <a:pt x="6205220" y="173990"/>
                  </a:cubicBezTo>
                  <a:cubicBezTo>
                    <a:pt x="6212840" y="180340"/>
                    <a:pt x="6220460" y="191770"/>
                    <a:pt x="6228080" y="200660"/>
                  </a:cubicBezTo>
                  <a:cubicBezTo>
                    <a:pt x="6236970" y="208280"/>
                    <a:pt x="6248400" y="215900"/>
                    <a:pt x="6254750" y="223520"/>
                  </a:cubicBezTo>
                  <a:cubicBezTo>
                    <a:pt x="6258560" y="229870"/>
                    <a:pt x="6259830" y="234950"/>
                    <a:pt x="6262370" y="240030"/>
                  </a:cubicBezTo>
                  <a:cubicBezTo>
                    <a:pt x="6266180" y="243840"/>
                    <a:pt x="6271260" y="246380"/>
                    <a:pt x="6273800" y="252730"/>
                  </a:cubicBezTo>
                  <a:cubicBezTo>
                    <a:pt x="6278880" y="260350"/>
                    <a:pt x="6282690" y="274320"/>
                    <a:pt x="6287770" y="284480"/>
                  </a:cubicBezTo>
                  <a:cubicBezTo>
                    <a:pt x="6292850" y="295910"/>
                    <a:pt x="6301740" y="307340"/>
                    <a:pt x="6304280" y="316230"/>
                  </a:cubicBezTo>
                  <a:cubicBezTo>
                    <a:pt x="6306820" y="322580"/>
                    <a:pt x="6306820" y="327660"/>
                    <a:pt x="6308090" y="332740"/>
                  </a:cubicBezTo>
                  <a:cubicBezTo>
                    <a:pt x="6309360" y="339090"/>
                    <a:pt x="6313170" y="342900"/>
                    <a:pt x="6314440" y="349250"/>
                  </a:cubicBezTo>
                  <a:cubicBezTo>
                    <a:pt x="6316980" y="358140"/>
                    <a:pt x="6315710" y="373380"/>
                    <a:pt x="6316980" y="384810"/>
                  </a:cubicBezTo>
                  <a:cubicBezTo>
                    <a:pt x="6318250" y="396240"/>
                    <a:pt x="6323330" y="408940"/>
                    <a:pt x="6323330" y="419100"/>
                  </a:cubicBezTo>
                  <a:cubicBezTo>
                    <a:pt x="6323330" y="425450"/>
                    <a:pt x="6320790" y="430530"/>
                    <a:pt x="6320790" y="436880"/>
                  </a:cubicBezTo>
                  <a:cubicBezTo>
                    <a:pt x="6320790" y="441960"/>
                    <a:pt x="6322060" y="447040"/>
                    <a:pt x="6322060" y="453390"/>
                  </a:cubicBezTo>
                  <a:cubicBezTo>
                    <a:pt x="6320790" y="463550"/>
                    <a:pt x="6315710" y="476250"/>
                    <a:pt x="6313170" y="487680"/>
                  </a:cubicBezTo>
                  <a:cubicBezTo>
                    <a:pt x="6310630" y="499110"/>
                    <a:pt x="6310630" y="515620"/>
                    <a:pt x="6308090" y="523240"/>
                  </a:cubicBezTo>
                  <a:cubicBezTo>
                    <a:pt x="6306820" y="527050"/>
                    <a:pt x="6304280" y="527050"/>
                    <a:pt x="6301740" y="530860"/>
                  </a:cubicBezTo>
                  <a:cubicBezTo>
                    <a:pt x="6299200" y="537210"/>
                    <a:pt x="6300470" y="544830"/>
                    <a:pt x="6295390" y="554990"/>
                  </a:cubicBezTo>
                  <a:cubicBezTo>
                    <a:pt x="6286500" y="576580"/>
                    <a:pt x="6256020" y="623570"/>
                    <a:pt x="6238240" y="642620"/>
                  </a:cubicBezTo>
                  <a:cubicBezTo>
                    <a:pt x="6225540" y="656590"/>
                    <a:pt x="6216650" y="655320"/>
                    <a:pt x="6202680" y="670560"/>
                  </a:cubicBezTo>
                  <a:cubicBezTo>
                    <a:pt x="6167120" y="709930"/>
                    <a:pt x="6121400" y="861060"/>
                    <a:pt x="6049010" y="913130"/>
                  </a:cubicBezTo>
                  <a:cubicBezTo>
                    <a:pt x="5974080" y="966470"/>
                    <a:pt x="5842000" y="993140"/>
                    <a:pt x="5758180" y="982980"/>
                  </a:cubicBezTo>
                  <a:cubicBezTo>
                    <a:pt x="5687060" y="974090"/>
                    <a:pt x="5633720" y="901700"/>
                    <a:pt x="5572760" y="889000"/>
                  </a:cubicBezTo>
                  <a:cubicBezTo>
                    <a:pt x="5519420" y="877570"/>
                    <a:pt x="5473700" y="883920"/>
                    <a:pt x="5417820" y="895350"/>
                  </a:cubicBezTo>
                  <a:cubicBezTo>
                    <a:pt x="5345430" y="909320"/>
                    <a:pt x="5264150" y="977900"/>
                    <a:pt x="5181600" y="985520"/>
                  </a:cubicBezTo>
                  <a:cubicBezTo>
                    <a:pt x="5093970" y="993140"/>
                    <a:pt x="4975860" y="958850"/>
                    <a:pt x="4903470" y="928370"/>
                  </a:cubicBezTo>
                  <a:cubicBezTo>
                    <a:pt x="4848860" y="906780"/>
                    <a:pt x="4804410" y="847090"/>
                    <a:pt x="4772660" y="844550"/>
                  </a:cubicBezTo>
                  <a:cubicBezTo>
                    <a:pt x="4757420" y="843280"/>
                    <a:pt x="4745990" y="850900"/>
                    <a:pt x="4735830" y="859790"/>
                  </a:cubicBezTo>
                  <a:cubicBezTo>
                    <a:pt x="4724400" y="869950"/>
                    <a:pt x="4728210" y="894080"/>
                    <a:pt x="4710430" y="904240"/>
                  </a:cubicBezTo>
                  <a:cubicBezTo>
                    <a:pt x="4671060" y="928370"/>
                    <a:pt x="4491990" y="897890"/>
                    <a:pt x="4460240" y="913130"/>
                  </a:cubicBezTo>
                  <a:cubicBezTo>
                    <a:pt x="4450080" y="918210"/>
                    <a:pt x="4450080" y="924560"/>
                    <a:pt x="4443730" y="930910"/>
                  </a:cubicBezTo>
                  <a:cubicBezTo>
                    <a:pt x="4436110" y="939800"/>
                    <a:pt x="4418330" y="960120"/>
                    <a:pt x="4418330" y="960120"/>
                  </a:cubicBezTo>
                  <a:cubicBezTo>
                    <a:pt x="4418330" y="960120"/>
                    <a:pt x="4396740" y="974090"/>
                    <a:pt x="4386580" y="981710"/>
                  </a:cubicBezTo>
                  <a:cubicBezTo>
                    <a:pt x="4376420" y="989330"/>
                    <a:pt x="4356100" y="1003300"/>
                    <a:pt x="4354830" y="1003300"/>
                  </a:cubicBezTo>
                  <a:cubicBezTo>
                    <a:pt x="4354830" y="1003300"/>
                    <a:pt x="4331970" y="1012190"/>
                    <a:pt x="4319270" y="1017270"/>
                  </a:cubicBezTo>
                  <a:cubicBezTo>
                    <a:pt x="4307840" y="1021080"/>
                    <a:pt x="4283710" y="1029970"/>
                    <a:pt x="4283710" y="1029970"/>
                  </a:cubicBezTo>
                  <a:cubicBezTo>
                    <a:pt x="4283710" y="1031240"/>
                    <a:pt x="4258310" y="1033780"/>
                    <a:pt x="4245610" y="1035050"/>
                  </a:cubicBezTo>
                  <a:cubicBezTo>
                    <a:pt x="4232910" y="1036320"/>
                    <a:pt x="4208780" y="1040130"/>
                    <a:pt x="4207510" y="1040130"/>
                  </a:cubicBezTo>
                  <a:cubicBezTo>
                    <a:pt x="4207510" y="1040130"/>
                    <a:pt x="4183380" y="1040130"/>
                    <a:pt x="4161790" y="1040130"/>
                  </a:cubicBezTo>
                  <a:cubicBezTo>
                    <a:pt x="4108450" y="1038860"/>
                    <a:pt x="3972560" y="1038860"/>
                    <a:pt x="3879850" y="1027430"/>
                  </a:cubicBezTo>
                  <a:cubicBezTo>
                    <a:pt x="3785870" y="1016000"/>
                    <a:pt x="3688080" y="991870"/>
                    <a:pt x="3601720" y="971550"/>
                  </a:cubicBezTo>
                  <a:cubicBezTo>
                    <a:pt x="3526790" y="953770"/>
                    <a:pt x="3417570" y="904240"/>
                    <a:pt x="3390900" y="915670"/>
                  </a:cubicBezTo>
                  <a:cubicBezTo>
                    <a:pt x="3382010" y="919480"/>
                    <a:pt x="3379470" y="935990"/>
                    <a:pt x="3379470" y="935990"/>
                  </a:cubicBezTo>
                  <a:cubicBezTo>
                    <a:pt x="3378200" y="935990"/>
                    <a:pt x="3361690" y="953770"/>
                    <a:pt x="3352800" y="962660"/>
                  </a:cubicBezTo>
                  <a:cubicBezTo>
                    <a:pt x="3343910" y="971550"/>
                    <a:pt x="3327400" y="989330"/>
                    <a:pt x="3326130" y="989330"/>
                  </a:cubicBezTo>
                  <a:cubicBezTo>
                    <a:pt x="3326130" y="989330"/>
                    <a:pt x="3304540" y="1003300"/>
                    <a:pt x="3294380" y="1009650"/>
                  </a:cubicBezTo>
                  <a:cubicBezTo>
                    <a:pt x="3284220" y="1016000"/>
                    <a:pt x="3262630" y="1028700"/>
                    <a:pt x="3262630" y="1028700"/>
                  </a:cubicBezTo>
                  <a:cubicBezTo>
                    <a:pt x="3262630" y="1029970"/>
                    <a:pt x="3238500" y="1036320"/>
                    <a:pt x="3227070" y="1040130"/>
                  </a:cubicBezTo>
                  <a:cubicBezTo>
                    <a:pt x="3215640" y="1045210"/>
                    <a:pt x="3191510" y="1052830"/>
                    <a:pt x="3191510" y="1052830"/>
                  </a:cubicBezTo>
                  <a:cubicBezTo>
                    <a:pt x="3190240" y="1052830"/>
                    <a:pt x="3166110" y="1054100"/>
                    <a:pt x="3153410" y="1055370"/>
                  </a:cubicBezTo>
                  <a:cubicBezTo>
                    <a:pt x="3140710" y="1055370"/>
                    <a:pt x="3116580" y="1057910"/>
                    <a:pt x="3116580" y="1057910"/>
                  </a:cubicBezTo>
                  <a:cubicBezTo>
                    <a:pt x="3115310" y="1057910"/>
                    <a:pt x="3091180" y="1054100"/>
                    <a:pt x="3079750" y="1051560"/>
                  </a:cubicBezTo>
                  <a:cubicBezTo>
                    <a:pt x="3067050" y="1049020"/>
                    <a:pt x="3042920" y="1045210"/>
                    <a:pt x="3042920" y="1045210"/>
                  </a:cubicBezTo>
                  <a:cubicBezTo>
                    <a:pt x="3042920" y="1045210"/>
                    <a:pt x="3042920" y="1045210"/>
                    <a:pt x="3041650" y="1045210"/>
                  </a:cubicBezTo>
                  <a:cubicBezTo>
                    <a:pt x="3041650" y="1045210"/>
                    <a:pt x="2988310" y="1028700"/>
                    <a:pt x="2950210" y="1009650"/>
                  </a:cubicBezTo>
                  <a:cubicBezTo>
                    <a:pt x="2882900" y="977900"/>
                    <a:pt x="2753360" y="878840"/>
                    <a:pt x="2682240" y="852170"/>
                  </a:cubicBezTo>
                  <a:cubicBezTo>
                    <a:pt x="2641600" y="836930"/>
                    <a:pt x="2592070" y="829310"/>
                    <a:pt x="2576830" y="833120"/>
                  </a:cubicBezTo>
                  <a:cubicBezTo>
                    <a:pt x="2571750" y="834390"/>
                    <a:pt x="2571750" y="836930"/>
                    <a:pt x="2569210" y="840740"/>
                  </a:cubicBezTo>
                  <a:cubicBezTo>
                    <a:pt x="2561590" y="845820"/>
                    <a:pt x="2541270" y="864870"/>
                    <a:pt x="2541270" y="866140"/>
                  </a:cubicBezTo>
                  <a:cubicBezTo>
                    <a:pt x="2540000" y="866140"/>
                    <a:pt x="2518410" y="877570"/>
                    <a:pt x="2508250" y="882650"/>
                  </a:cubicBezTo>
                  <a:cubicBezTo>
                    <a:pt x="2496820" y="889000"/>
                    <a:pt x="2475230" y="900430"/>
                    <a:pt x="2475230" y="900430"/>
                  </a:cubicBezTo>
                  <a:cubicBezTo>
                    <a:pt x="2473960" y="901700"/>
                    <a:pt x="2451100" y="906780"/>
                    <a:pt x="2438400" y="910590"/>
                  </a:cubicBezTo>
                  <a:cubicBezTo>
                    <a:pt x="2426970" y="913130"/>
                    <a:pt x="2402840" y="919480"/>
                    <a:pt x="2402840" y="919480"/>
                  </a:cubicBezTo>
                  <a:cubicBezTo>
                    <a:pt x="2401570" y="919480"/>
                    <a:pt x="2377440" y="919480"/>
                    <a:pt x="2364740" y="919480"/>
                  </a:cubicBezTo>
                  <a:cubicBezTo>
                    <a:pt x="2352040" y="919480"/>
                    <a:pt x="2340610" y="920750"/>
                    <a:pt x="2327910" y="920750"/>
                  </a:cubicBezTo>
                  <a:cubicBezTo>
                    <a:pt x="2313940" y="919480"/>
                    <a:pt x="2301240" y="918210"/>
                    <a:pt x="2286000" y="916940"/>
                  </a:cubicBezTo>
                  <a:cubicBezTo>
                    <a:pt x="2265680" y="914400"/>
                    <a:pt x="2231390" y="902970"/>
                    <a:pt x="2216150" y="906780"/>
                  </a:cubicBezTo>
                  <a:cubicBezTo>
                    <a:pt x="2207260" y="908050"/>
                    <a:pt x="2198370" y="918210"/>
                    <a:pt x="2197100" y="918210"/>
                  </a:cubicBezTo>
                  <a:cubicBezTo>
                    <a:pt x="2197100" y="918210"/>
                    <a:pt x="2174240" y="924560"/>
                    <a:pt x="2162810" y="928370"/>
                  </a:cubicBezTo>
                  <a:cubicBezTo>
                    <a:pt x="2151380" y="932180"/>
                    <a:pt x="2128520" y="939800"/>
                    <a:pt x="2127250" y="939800"/>
                  </a:cubicBezTo>
                  <a:cubicBezTo>
                    <a:pt x="2127250" y="939800"/>
                    <a:pt x="2103120" y="941070"/>
                    <a:pt x="2090420" y="942340"/>
                  </a:cubicBezTo>
                  <a:cubicBezTo>
                    <a:pt x="2078990" y="942340"/>
                    <a:pt x="2054860" y="944880"/>
                    <a:pt x="2054860" y="944880"/>
                  </a:cubicBezTo>
                  <a:cubicBezTo>
                    <a:pt x="2053590" y="944880"/>
                    <a:pt x="1968500" y="941070"/>
                    <a:pt x="1913890" y="932180"/>
                  </a:cubicBezTo>
                  <a:cubicBezTo>
                    <a:pt x="1832610" y="919480"/>
                    <a:pt x="1710690" y="889000"/>
                    <a:pt x="1616710" y="867410"/>
                  </a:cubicBezTo>
                  <a:cubicBezTo>
                    <a:pt x="1531620" y="848360"/>
                    <a:pt x="1405890" y="795020"/>
                    <a:pt x="1375410" y="808990"/>
                  </a:cubicBezTo>
                  <a:cubicBezTo>
                    <a:pt x="1365250" y="812800"/>
                    <a:pt x="1362710" y="833120"/>
                    <a:pt x="1362710" y="833120"/>
                  </a:cubicBezTo>
                  <a:cubicBezTo>
                    <a:pt x="1362710" y="834390"/>
                    <a:pt x="1347470" y="850900"/>
                    <a:pt x="1338580" y="859790"/>
                  </a:cubicBezTo>
                  <a:cubicBezTo>
                    <a:pt x="1330960" y="868680"/>
                    <a:pt x="1315720" y="885190"/>
                    <a:pt x="1315720" y="886460"/>
                  </a:cubicBezTo>
                  <a:cubicBezTo>
                    <a:pt x="1315720" y="886460"/>
                    <a:pt x="1296670" y="899160"/>
                    <a:pt x="1286510" y="905510"/>
                  </a:cubicBezTo>
                  <a:cubicBezTo>
                    <a:pt x="1277620" y="911860"/>
                    <a:pt x="1258570" y="925830"/>
                    <a:pt x="1258570" y="925830"/>
                  </a:cubicBezTo>
                  <a:cubicBezTo>
                    <a:pt x="1257300" y="925830"/>
                    <a:pt x="1235710" y="933450"/>
                    <a:pt x="1225550" y="938530"/>
                  </a:cubicBezTo>
                  <a:cubicBezTo>
                    <a:pt x="1214120" y="942340"/>
                    <a:pt x="1192530" y="949960"/>
                    <a:pt x="1192530" y="949960"/>
                  </a:cubicBezTo>
                  <a:cubicBezTo>
                    <a:pt x="1192530" y="951230"/>
                    <a:pt x="1169670" y="953770"/>
                    <a:pt x="1158240" y="955040"/>
                  </a:cubicBezTo>
                  <a:cubicBezTo>
                    <a:pt x="1146810" y="956310"/>
                    <a:pt x="1123950" y="958850"/>
                    <a:pt x="1122680" y="958850"/>
                  </a:cubicBezTo>
                  <a:cubicBezTo>
                    <a:pt x="1122680" y="958850"/>
                    <a:pt x="1107440" y="958850"/>
                    <a:pt x="1093470" y="958850"/>
                  </a:cubicBezTo>
                  <a:cubicBezTo>
                    <a:pt x="1047750" y="957580"/>
                    <a:pt x="900430" y="956310"/>
                    <a:pt x="824230" y="951230"/>
                  </a:cubicBezTo>
                  <a:cubicBezTo>
                    <a:pt x="768350" y="947420"/>
                    <a:pt x="694690" y="934720"/>
                    <a:pt x="679450" y="935990"/>
                  </a:cubicBezTo>
                  <a:cubicBezTo>
                    <a:pt x="676910" y="935990"/>
                    <a:pt x="676910" y="937260"/>
                    <a:pt x="674370" y="937260"/>
                  </a:cubicBezTo>
                  <a:cubicBezTo>
                    <a:pt x="665480" y="938530"/>
                    <a:pt x="609600" y="939800"/>
                    <a:pt x="609600" y="939800"/>
                  </a:cubicBezTo>
                  <a:cubicBezTo>
                    <a:pt x="609600" y="939800"/>
                    <a:pt x="468630" y="929640"/>
                    <a:pt x="406400" y="925830"/>
                  </a:cubicBezTo>
                  <a:cubicBezTo>
                    <a:pt x="354330" y="922020"/>
                    <a:pt x="261620" y="919480"/>
                    <a:pt x="260350" y="919480"/>
                  </a:cubicBezTo>
                  <a:cubicBezTo>
                    <a:pt x="259080" y="919480"/>
                    <a:pt x="238760" y="915670"/>
                    <a:pt x="227330" y="913130"/>
                  </a:cubicBezTo>
                  <a:cubicBezTo>
                    <a:pt x="215900" y="911860"/>
                    <a:pt x="195580" y="908050"/>
                    <a:pt x="194310" y="906780"/>
                  </a:cubicBezTo>
                  <a:cubicBezTo>
                    <a:pt x="194310" y="906780"/>
                    <a:pt x="173990" y="897890"/>
                    <a:pt x="163830" y="894080"/>
                  </a:cubicBezTo>
                  <a:cubicBezTo>
                    <a:pt x="153670" y="889000"/>
                    <a:pt x="134620" y="880110"/>
                    <a:pt x="133350" y="880110"/>
                  </a:cubicBezTo>
                  <a:cubicBezTo>
                    <a:pt x="133350" y="880110"/>
                    <a:pt x="115570" y="866140"/>
                    <a:pt x="107950" y="859790"/>
                  </a:cubicBezTo>
                  <a:cubicBezTo>
                    <a:pt x="99060" y="853440"/>
                    <a:pt x="81280" y="839470"/>
                    <a:pt x="81280" y="839470"/>
                  </a:cubicBezTo>
                  <a:cubicBezTo>
                    <a:pt x="81280" y="839470"/>
                    <a:pt x="67310" y="821690"/>
                    <a:pt x="60960" y="812800"/>
                  </a:cubicBezTo>
                  <a:cubicBezTo>
                    <a:pt x="53340" y="803910"/>
                    <a:pt x="39370" y="787400"/>
                    <a:pt x="39370" y="787400"/>
                  </a:cubicBezTo>
                  <a:cubicBezTo>
                    <a:pt x="39370" y="786130"/>
                    <a:pt x="30480" y="767080"/>
                    <a:pt x="25400" y="756920"/>
                  </a:cubicBezTo>
                  <a:cubicBezTo>
                    <a:pt x="21590" y="746760"/>
                    <a:pt x="12700" y="726440"/>
                    <a:pt x="12700" y="726440"/>
                  </a:cubicBezTo>
                  <a:cubicBezTo>
                    <a:pt x="11430" y="726440"/>
                    <a:pt x="7620" y="704850"/>
                    <a:pt x="6350" y="693420"/>
                  </a:cubicBezTo>
                  <a:cubicBezTo>
                    <a:pt x="3810" y="683260"/>
                    <a:pt x="0" y="661670"/>
                    <a:pt x="0" y="660400"/>
                  </a:cubicBezTo>
                  <a:moveTo>
                    <a:pt x="6308090" y="523240"/>
                  </a:moveTo>
                  <a:cubicBezTo>
                    <a:pt x="6308090" y="523240"/>
                    <a:pt x="6308090" y="521970"/>
                    <a:pt x="6308090" y="521970"/>
                  </a:cubicBezTo>
                  <a:cubicBezTo>
                    <a:pt x="6308090" y="521970"/>
                    <a:pt x="6308090" y="523240"/>
                    <a:pt x="6308090" y="523240"/>
                  </a:cubicBezTo>
                </a:path>
              </a:pathLst>
            </a:custGeom>
            <a:solidFill>
              <a:srgbClr val="FFFFFF"/>
            </a:solidFill>
            <a:ln cap="sq">
              <a:noFill/>
              <a:prstDash val="solid"/>
              <a:miter/>
            </a:ln>
          </p:spPr>
        </p:sp>
      </p:grpSp>
      <p:grpSp>
        <p:nvGrpSpPr>
          <p:cNvPr id="13" name="Group 13"/>
          <p:cNvGrpSpPr/>
          <p:nvPr/>
        </p:nvGrpSpPr>
        <p:grpSpPr>
          <a:xfrm>
            <a:off x="11408093" y="7961947"/>
            <a:ext cx="473393" cy="473393"/>
            <a:chOff x="0" y="0"/>
            <a:chExt cx="631190" cy="631190"/>
          </a:xfrm>
        </p:grpSpPr>
        <p:sp>
          <p:nvSpPr>
            <p:cNvPr id="14" name="Freeform 14"/>
            <p:cNvSpPr/>
            <p:nvPr/>
          </p:nvSpPr>
          <p:spPr>
            <a:xfrm>
              <a:off x="50371" y="46514"/>
              <a:ext cx="521129" cy="533035"/>
            </a:xfrm>
            <a:custGeom>
              <a:avLst/>
              <a:gdLst/>
              <a:ahLst/>
              <a:cxnLst/>
              <a:rect l="l" t="t" r="r" b="b"/>
              <a:pathLst>
                <a:path w="521129" h="533035">
                  <a:moveTo>
                    <a:pt x="521129" y="187166"/>
                  </a:moveTo>
                  <a:cubicBezTo>
                    <a:pt x="521129" y="354806"/>
                    <a:pt x="502079" y="397986"/>
                    <a:pt x="476679" y="431006"/>
                  </a:cubicBezTo>
                  <a:cubicBezTo>
                    <a:pt x="451279" y="462756"/>
                    <a:pt x="413179" y="491966"/>
                    <a:pt x="376349" y="509746"/>
                  </a:cubicBezTo>
                  <a:cubicBezTo>
                    <a:pt x="338249" y="526256"/>
                    <a:pt x="291259" y="535146"/>
                    <a:pt x="250619" y="532606"/>
                  </a:cubicBezTo>
                  <a:cubicBezTo>
                    <a:pt x="208709" y="530066"/>
                    <a:pt x="164259" y="516096"/>
                    <a:pt x="128699" y="494506"/>
                  </a:cubicBezTo>
                  <a:cubicBezTo>
                    <a:pt x="93139" y="472916"/>
                    <a:pt x="60119" y="439896"/>
                    <a:pt x="38529" y="404336"/>
                  </a:cubicBezTo>
                  <a:cubicBezTo>
                    <a:pt x="16939" y="368776"/>
                    <a:pt x="2969" y="323056"/>
                    <a:pt x="429" y="282416"/>
                  </a:cubicBezTo>
                  <a:cubicBezTo>
                    <a:pt x="-2111" y="240506"/>
                    <a:pt x="6779" y="194786"/>
                    <a:pt x="23289" y="156686"/>
                  </a:cubicBezTo>
                  <a:cubicBezTo>
                    <a:pt x="39799" y="118586"/>
                    <a:pt x="69009" y="81756"/>
                    <a:pt x="102029" y="56356"/>
                  </a:cubicBezTo>
                  <a:cubicBezTo>
                    <a:pt x="135049" y="30956"/>
                    <a:pt x="178229" y="10636"/>
                    <a:pt x="218869" y="4286"/>
                  </a:cubicBezTo>
                  <a:cubicBezTo>
                    <a:pt x="259509" y="-3334"/>
                    <a:pt x="306499" y="-794"/>
                    <a:pt x="345869" y="11906"/>
                  </a:cubicBezTo>
                  <a:cubicBezTo>
                    <a:pt x="385239" y="23336"/>
                    <a:pt x="455089" y="77946"/>
                    <a:pt x="455089" y="77946"/>
                  </a:cubicBezTo>
                </a:path>
              </a:pathLst>
            </a:custGeom>
            <a:solidFill>
              <a:srgbClr val="FFFFFF"/>
            </a:solidFill>
            <a:ln cap="sq">
              <a:noFill/>
              <a:prstDash val="solid"/>
              <a:miter/>
            </a:ln>
          </p:spPr>
        </p:sp>
      </p:grpSp>
      <p:grpSp>
        <p:nvGrpSpPr>
          <p:cNvPr id="15" name="Group 15"/>
          <p:cNvGrpSpPr/>
          <p:nvPr/>
        </p:nvGrpSpPr>
        <p:grpSpPr>
          <a:xfrm>
            <a:off x="11449050" y="7900988"/>
            <a:ext cx="473393" cy="473393"/>
            <a:chOff x="0" y="0"/>
            <a:chExt cx="631190" cy="631190"/>
          </a:xfrm>
        </p:grpSpPr>
        <p:sp>
          <p:nvSpPr>
            <p:cNvPr id="16" name="Freeform 16"/>
            <p:cNvSpPr/>
            <p:nvPr/>
          </p:nvSpPr>
          <p:spPr>
            <a:xfrm>
              <a:off x="50324" y="46514"/>
              <a:ext cx="521176" cy="533035"/>
            </a:xfrm>
            <a:custGeom>
              <a:avLst/>
              <a:gdLst/>
              <a:ahLst/>
              <a:cxnLst/>
              <a:rect l="l" t="t" r="r" b="b"/>
              <a:pathLst>
                <a:path w="521176" h="533035">
                  <a:moveTo>
                    <a:pt x="521176" y="187166"/>
                  </a:moveTo>
                  <a:cubicBezTo>
                    <a:pt x="521176" y="354806"/>
                    <a:pt x="502126" y="397986"/>
                    <a:pt x="476726" y="431006"/>
                  </a:cubicBezTo>
                  <a:cubicBezTo>
                    <a:pt x="451326" y="462756"/>
                    <a:pt x="413226" y="491966"/>
                    <a:pt x="375126" y="509746"/>
                  </a:cubicBezTo>
                  <a:cubicBezTo>
                    <a:pt x="338296" y="526256"/>
                    <a:pt x="291306" y="535146"/>
                    <a:pt x="250666" y="532606"/>
                  </a:cubicBezTo>
                  <a:cubicBezTo>
                    <a:pt x="208756" y="530066"/>
                    <a:pt x="163036" y="516096"/>
                    <a:pt x="128746" y="494506"/>
                  </a:cubicBezTo>
                  <a:cubicBezTo>
                    <a:pt x="93186" y="472916"/>
                    <a:pt x="58896" y="439896"/>
                    <a:pt x="38576" y="404336"/>
                  </a:cubicBezTo>
                  <a:cubicBezTo>
                    <a:pt x="16986" y="368776"/>
                    <a:pt x="3016" y="323056"/>
                    <a:pt x="476" y="282416"/>
                  </a:cubicBezTo>
                  <a:cubicBezTo>
                    <a:pt x="-2064" y="240506"/>
                    <a:pt x="5556" y="194786"/>
                    <a:pt x="23336" y="156686"/>
                  </a:cubicBezTo>
                  <a:cubicBezTo>
                    <a:pt x="39846" y="118586"/>
                    <a:pt x="69056" y="81756"/>
                    <a:pt x="102076" y="56356"/>
                  </a:cubicBezTo>
                  <a:cubicBezTo>
                    <a:pt x="133826" y="30956"/>
                    <a:pt x="177006" y="10636"/>
                    <a:pt x="217646" y="4286"/>
                  </a:cubicBezTo>
                  <a:cubicBezTo>
                    <a:pt x="258286" y="-3334"/>
                    <a:pt x="306546" y="-794"/>
                    <a:pt x="345916" y="11906"/>
                  </a:cubicBezTo>
                  <a:cubicBezTo>
                    <a:pt x="385286" y="23336"/>
                    <a:pt x="455136" y="77946"/>
                    <a:pt x="455136" y="77946"/>
                  </a:cubicBezTo>
                </a:path>
              </a:pathLst>
            </a:custGeom>
            <a:solidFill>
              <a:srgbClr val="FFFFFF"/>
            </a:solidFill>
            <a:ln cap="sq">
              <a:noFill/>
              <a:prstDash val="solid"/>
              <a:miter/>
            </a:ln>
          </p:spPr>
        </p:sp>
      </p:grpSp>
      <p:sp>
        <p:nvSpPr>
          <p:cNvPr id="17" name="TextBox 17"/>
          <p:cNvSpPr txBox="1"/>
          <p:nvPr/>
        </p:nvSpPr>
        <p:spPr>
          <a:xfrm>
            <a:off x="1988329" y="7963217"/>
            <a:ext cx="10458736" cy="618490"/>
          </a:xfrm>
          <a:prstGeom prst="rect">
            <a:avLst/>
          </a:prstGeom>
        </p:spPr>
        <p:txBody>
          <a:bodyPr lIns="0" tIns="0" rIns="0" bIns="0" rtlCol="0" anchor="t">
            <a:spAutoFit/>
          </a:bodyPr>
          <a:lstStyle/>
          <a:p>
            <a:pPr algn="ctr">
              <a:lnSpc>
                <a:spcPts val="4759"/>
              </a:lnSpc>
            </a:pPr>
            <a:r>
              <a:rPr lang="en-US" sz="3399" b="1">
                <a:solidFill>
                  <a:srgbClr val="00030A"/>
                </a:solidFill>
                <a:latin typeface="Poppins Bold"/>
                <a:ea typeface="Poppins Bold"/>
                <a:cs typeface="Poppins Bold"/>
                <a:sym typeface="Poppins Bold"/>
              </a:rPr>
              <a:t>Zarrachaning suv ichida bosib o‘tadigan yo‘li</a:t>
            </a:r>
          </a:p>
        </p:txBody>
      </p:sp>
      <p:grpSp>
        <p:nvGrpSpPr>
          <p:cNvPr id="18" name="Group 18"/>
          <p:cNvGrpSpPr/>
          <p:nvPr/>
        </p:nvGrpSpPr>
        <p:grpSpPr>
          <a:xfrm>
            <a:off x="2162175" y="4391978"/>
            <a:ext cx="699135" cy="700088"/>
            <a:chOff x="0" y="0"/>
            <a:chExt cx="932180" cy="933450"/>
          </a:xfrm>
        </p:grpSpPr>
        <p:sp>
          <p:nvSpPr>
            <p:cNvPr id="19" name="Freeform 19"/>
            <p:cNvSpPr/>
            <p:nvPr/>
          </p:nvSpPr>
          <p:spPr>
            <a:xfrm>
              <a:off x="50137" y="43812"/>
              <a:ext cx="818580" cy="838187"/>
            </a:xfrm>
            <a:custGeom>
              <a:avLst/>
              <a:gdLst/>
              <a:ahLst/>
              <a:cxnLst/>
              <a:rect l="l" t="t" r="r" b="b"/>
              <a:pathLst>
                <a:path w="818580" h="838187">
                  <a:moveTo>
                    <a:pt x="818543" y="294008"/>
                  </a:moveTo>
                  <a:cubicBezTo>
                    <a:pt x="819813" y="558168"/>
                    <a:pt x="788063" y="625478"/>
                    <a:pt x="748693" y="677548"/>
                  </a:cubicBezTo>
                  <a:cubicBezTo>
                    <a:pt x="708053" y="728348"/>
                    <a:pt x="649633" y="774068"/>
                    <a:pt x="591213" y="800738"/>
                  </a:cubicBezTo>
                  <a:cubicBezTo>
                    <a:pt x="531523" y="827408"/>
                    <a:pt x="457863" y="841378"/>
                    <a:pt x="393093" y="837568"/>
                  </a:cubicBezTo>
                  <a:cubicBezTo>
                    <a:pt x="328323" y="832488"/>
                    <a:pt x="257203" y="810898"/>
                    <a:pt x="201323" y="777878"/>
                  </a:cubicBezTo>
                  <a:cubicBezTo>
                    <a:pt x="146713" y="743588"/>
                    <a:pt x="93373" y="691518"/>
                    <a:pt x="60353" y="635638"/>
                  </a:cubicBezTo>
                  <a:cubicBezTo>
                    <a:pt x="26063" y="579758"/>
                    <a:pt x="4473" y="508638"/>
                    <a:pt x="663" y="443868"/>
                  </a:cubicBezTo>
                  <a:cubicBezTo>
                    <a:pt x="-3147" y="379098"/>
                    <a:pt x="9553" y="305438"/>
                    <a:pt x="36223" y="247018"/>
                  </a:cubicBezTo>
                  <a:cubicBezTo>
                    <a:pt x="62893" y="187328"/>
                    <a:pt x="108613" y="128908"/>
                    <a:pt x="160683" y="88268"/>
                  </a:cubicBezTo>
                  <a:cubicBezTo>
                    <a:pt x="211483" y="48898"/>
                    <a:pt x="278793" y="18418"/>
                    <a:pt x="343563" y="6988"/>
                  </a:cubicBezTo>
                  <a:cubicBezTo>
                    <a:pt x="407063" y="-5712"/>
                    <a:pt x="481993" y="-632"/>
                    <a:pt x="542953" y="18418"/>
                  </a:cubicBezTo>
                  <a:cubicBezTo>
                    <a:pt x="605183" y="37468"/>
                    <a:pt x="715673" y="122558"/>
                    <a:pt x="715673" y="122558"/>
                  </a:cubicBezTo>
                </a:path>
              </a:pathLst>
            </a:custGeom>
            <a:solidFill>
              <a:srgbClr val="FFFFFF"/>
            </a:solidFill>
            <a:ln cap="sq">
              <a:noFill/>
              <a:prstDash val="solid"/>
              <a:miter/>
            </a:ln>
          </p:spPr>
        </p:sp>
      </p:grpSp>
      <p:grpSp>
        <p:nvGrpSpPr>
          <p:cNvPr id="20" name="Group 20"/>
          <p:cNvGrpSpPr/>
          <p:nvPr/>
        </p:nvGrpSpPr>
        <p:grpSpPr>
          <a:xfrm>
            <a:off x="2466975" y="3252788"/>
            <a:ext cx="699135" cy="700088"/>
            <a:chOff x="0" y="0"/>
            <a:chExt cx="932180" cy="933450"/>
          </a:xfrm>
        </p:grpSpPr>
        <p:sp>
          <p:nvSpPr>
            <p:cNvPr id="21" name="Freeform 21"/>
            <p:cNvSpPr/>
            <p:nvPr/>
          </p:nvSpPr>
          <p:spPr>
            <a:xfrm>
              <a:off x="50181" y="44371"/>
              <a:ext cx="819769" cy="837628"/>
            </a:xfrm>
            <a:custGeom>
              <a:avLst/>
              <a:gdLst/>
              <a:ahLst/>
              <a:cxnLst/>
              <a:rect l="l" t="t" r="r" b="b"/>
              <a:pathLst>
                <a:path w="819769" h="837628">
                  <a:moveTo>
                    <a:pt x="819769" y="293449"/>
                  </a:moveTo>
                  <a:cubicBezTo>
                    <a:pt x="819769" y="557609"/>
                    <a:pt x="789289" y="626189"/>
                    <a:pt x="748649" y="676989"/>
                  </a:cubicBezTo>
                  <a:cubicBezTo>
                    <a:pt x="709279" y="727789"/>
                    <a:pt x="650859" y="773509"/>
                    <a:pt x="591169" y="800179"/>
                  </a:cubicBezTo>
                  <a:cubicBezTo>
                    <a:pt x="531479" y="826849"/>
                    <a:pt x="459089" y="840819"/>
                    <a:pt x="394319" y="837009"/>
                  </a:cubicBezTo>
                  <a:cubicBezTo>
                    <a:pt x="329549" y="833199"/>
                    <a:pt x="257159" y="810339"/>
                    <a:pt x="202549" y="777319"/>
                  </a:cubicBezTo>
                  <a:cubicBezTo>
                    <a:pt x="146669" y="743029"/>
                    <a:pt x="94599" y="690959"/>
                    <a:pt x="60309" y="635079"/>
                  </a:cubicBezTo>
                  <a:cubicBezTo>
                    <a:pt x="27289" y="579199"/>
                    <a:pt x="4429" y="508079"/>
                    <a:pt x="619" y="443309"/>
                  </a:cubicBezTo>
                  <a:cubicBezTo>
                    <a:pt x="-3191" y="378539"/>
                    <a:pt x="10779" y="306149"/>
                    <a:pt x="37449" y="246459"/>
                  </a:cubicBezTo>
                  <a:cubicBezTo>
                    <a:pt x="64119" y="186769"/>
                    <a:pt x="109839" y="128349"/>
                    <a:pt x="160639" y="88979"/>
                  </a:cubicBezTo>
                  <a:cubicBezTo>
                    <a:pt x="211439" y="48339"/>
                    <a:pt x="280019" y="17859"/>
                    <a:pt x="343519" y="6429"/>
                  </a:cubicBezTo>
                  <a:cubicBezTo>
                    <a:pt x="407019" y="-5001"/>
                    <a:pt x="481949" y="-1191"/>
                    <a:pt x="544179" y="17859"/>
                  </a:cubicBezTo>
                  <a:cubicBezTo>
                    <a:pt x="606409" y="38179"/>
                    <a:pt x="715629" y="121999"/>
                    <a:pt x="715629" y="121999"/>
                  </a:cubicBezTo>
                </a:path>
              </a:pathLst>
            </a:custGeom>
            <a:solidFill>
              <a:srgbClr val="FFFFFF"/>
            </a:solidFill>
            <a:ln cap="sq">
              <a:noFill/>
              <a:prstDash val="solid"/>
              <a:miter/>
            </a:ln>
          </p:spPr>
        </p:sp>
      </p:grpSp>
      <p:grpSp>
        <p:nvGrpSpPr>
          <p:cNvPr id="22" name="Group 22"/>
          <p:cNvGrpSpPr/>
          <p:nvPr/>
        </p:nvGrpSpPr>
        <p:grpSpPr>
          <a:xfrm>
            <a:off x="2144078" y="-378142"/>
            <a:ext cx="982027" cy="1453515"/>
            <a:chOff x="0" y="0"/>
            <a:chExt cx="1309370" cy="1938020"/>
          </a:xfrm>
        </p:grpSpPr>
        <p:sp>
          <p:nvSpPr>
            <p:cNvPr id="23" name="Freeform 23"/>
            <p:cNvSpPr/>
            <p:nvPr/>
          </p:nvSpPr>
          <p:spPr>
            <a:xfrm>
              <a:off x="50800" y="50800"/>
              <a:ext cx="1207770" cy="1835150"/>
            </a:xfrm>
            <a:custGeom>
              <a:avLst/>
              <a:gdLst/>
              <a:ahLst/>
              <a:cxnLst/>
              <a:rect l="l" t="t" r="r" b="b"/>
              <a:pathLst>
                <a:path w="1207770" h="1835150">
                  <a:moveTo>
                    <a:pt x="0" y="1022350"/>
                  </a:moveTo>
                  <a:cubicBezTo>
                    <a:pt x="10160" y="956310"/>
                    <a:pt x="10160" y="943610"/>
                    <a:pt x="11430" y="924560"/>
                  </a:cubicBezTo>
                  <a:cubicBezTo>
                    <a:pt x="12700" y="899160"/>
                    <a:pt x="10160" y="864870"/>
                    <a:pt x="12700" y="833120"/>
                  </a:cubicBezTo>
                  <a:cubicBezTo>
                    <a:pt x="15240" y="800100"/>
                    <a:pt x="16510" y="763270"/>
                    <a:pt x="25400" y="730250"/>
                  </a:cubicBezTo>
                  <a:cubicBezTo>
                    <a:pt x="33020" y="697230"/>
                    <a:pt x="45720" y="664210"/>
                    <a:pt x="62230" y="633730"/>
                  </a:cubicBezTo>
                  <a:cubicBezTo>
                    <a:pt x="77470" y="603250"/>
                    <a:pt x="97790" y="574040"/>
                    <a:pt x="120650" y="548640"/>
                  </a:cubicBezTo>
                  <a:cubicBezTo>
                    <a:pt x="143510" y="521970"/>
                    <a:pt x="172720" y="497840"/>
                    <a:pt x="198120" y="480060"/>
                  </a:cubicBezTo>
                  <a:cubicBezTo>
                    <a:pt x="219710" y="464820"/>
                    <a:pt x="243840" y="464820"/>
                    <a:pt x="264160" y="444500"/>
                  </a:cubicBezTo>
                  <a:cubicBezTo>
                    <a:pt x="294640" y="414020"/>
                    <a:pt x="345440" y="290830"/>
                    <a:pt x="346710" y="289560"/>
                  </a:cubicBezTo>
                  <a:cubicBezTo>
                    <a:pt x="346710" y="288290"/>
                    <a:pt x="363220" y="256540"/>
                    <a:pt x="370840" y="241300"/>
                  </a:cubicBezTo>
                  <a:cubicBezTo>
                    <a:pt x="379730" y="224790"/>
                    <a:pt x="396240" y="194310"/>
                    <a:pt x="396240" y="193040"/>
                  </a:cubicBezTo>
                  <a:cubicBezTo>
                    <a:pt x="396240" y="193040"/>
                    <a:pt x="420370" y="166370"/>
                    <a:pt x="431800" y="153670"/>
                  </a:cubicBezTo>
                  <a:cubicBezTo>
                    <a:pt x="443230" y="139700"/>
                    <a:pt x="467360" y="113030"/>
                    <a:pt x="467360" y="113030"/>
                  </a:cubicBezTo>
                  <a:cubicBezTo>
                    <a:pt x="468630" y="111760"/>
                    <a:pt x="496570" y="92710"/>
                    <a:pt x="511810" y="82550"/>
                  </a:cubicBezTo>
                  <a:cubicBezTo>
                    <a:pt x="527050" y="72390"/>
                    <a:pt x="554990" y="52070"/>
                    <a:pt x="556260" y="52070"/>
                  </a:cubicBezTo>
                  <a:cubicBezTo>
                    <a:pt x="556260" y="50800"/>
                    <a:pt x="589280" y="38100"/>
                    <a:pt x="605790" y="31750"/>
                  </a:cubicBezTo>
                  <a:cubicBezTo>
                    <a:pt x="623570" y="25400"/>
                    <a:pt x="656590" y="12700"/>
                    <a:pt x="656590" y="12700"/>
                  </a:cubicBezTo>
                  <a:cubicBezTo>
                    <a:pt x="657860" y="12700"/>
                    <a:pt x="692150" y="8890"/>
                    <a:pt x="709930" y="6350"/>
                  </a:cubicBezTo>
                  <a:cubicBezTo>
                    <a:pt x="727710" y="3810"/>
                    <a:pt x="763270" y="0"/>
                    <a:pt x="763270" y="0"/>
                  </a:cubicBezTo>
                  <a:cubicBezTo>
                    <a:pt x="764540" y="0"/>
                    <a:pt x="798830" y="3810"/>
                    <a:pt x="816610" y="6350"/>
                  </a:cubicBezTo>
                  <a:cubicBezTo>
                    <a:pt x="834390" y="8890"/>
                    <a:pt x="869950" y="12700"/>
                    <a:pt x="869950" y="12700"/>
                  </a:cubicBezTo>
                  <a:cubicBezTo>
                    <a:pt x="871220" y="12700"/>
                    <a:pt x="904240" y="25400"/>
                    <a:pt x="920750" y="31750"/>
                  </a:cubicBezTo>
                  <a:cubicBezTo>
                    <a:pt x="937260" y="38100"/>
                    <a:pt x="970280" y="50800"/>
                    <a:pt x="971550" y="50800"/>
                  </a:cubicBezTo>
                  <a:cubicBezTo>
                    <a:pt x="971550" y="50800"/>
                    <a:pt x="1000760" y="71120"/>
                    <a:pt x="1016000" y="81280"/>
                  </a:cubicBezTo>
                  <a:cubicBezTo>
                    <a:pt x="1029970" y="91440"/>
                    <a:pt x="1059180" y="111760"/>
                    <a:pt x="1060450" y="111760"/>
                  </a:cubicBezTo>
                  <a:cubicBezTo>
                    <a:pt x="1060450" y="113030"/>
                    <a:pt x="1083310" y="138430"/>
                    <a:pt x="1096010" y="152400"/>
                  </a:cubicBezTo>
                  <a:cubicBezTo>
                    <a:pt x="1107440" y="165100"/>
                    <a:pt x="1131570" y="191770"/>
                    <a:pt x="1131570" y="193040"/>
                  </a:cubicBezTo>
                  <a:cubicBezTo>
                    <a:pt x="1131570" y="193040"/>
                    <a:pt x="1148080" y="224790"/>
                    <a:pt x="1156970" y="240030"/>
                  </a:cubicBezTo>
                  <a:cubicBezTo>
                    <a:pt x="1164590" y="256540"/>
                    <a:pt x="1181100" y="287020"/>
                    <a:pt x="1182370" y="288290"/>
                  </a:cubicBezTo>
                  <a:cubicBezTo>
                    <a:pt x="1182370" y="288290"/>
                    <a:pt x="1189990" y="322580"/>
                    <a:pt x="1195070" y="340360"/>
                  </a:cubicBezTo>
                  <a:cubicBezTo>
                    <a:pt x="1198880" y="356870"/>
                    <a:pt x="1207770" y="391160"/>
                    <a:pt x="1207770" y="392430"/>
                  </a:cubicBezTo>
                  <a:cubicBezTo>
                    <a:pt x="1207770" y="392430"/>
                    <a:pt x="1207770" y="427990"/>
                    <a:pt x="1207770" y="445770"/>
                  </a:cubicBezTo>
                  <a:cubicBezTo>
                    <a:pt x="1207770" y="463550"/>
                    <a:pt x="1207770" y="499110"/>
                    <a:pt x="1207770" y="500380"/>
                  </a:cubicBezTo>
                  <a:cubicBezTo>
                    <a:pt x="1207770" y="500380"/>
                    <a:pt x="1198880" y="534670"/>
                    <a:pt x="1195070" y="552450"/>
                  </a:cubicBezTo>
                  <a:cubicBezTo>
                    <a:pt x="1191260" y="570230"/>
                    <a:pt x="1182370" y="604520"/>
                    <a:pt x="1182370" y="604520"/>
                  </a:cubicBezTo>
                  <a:cubicBezTo>
                    <a:pt x="1181100" y="607060"/>
                    <a:pt x="1026160" y="843280"/>
                    <a:pt x="984250" y="975360"/>
                  </a:cubicBezTo>
                  <a:cubicBezTo>
                    <a:pt x="942340" y="1104900"/>
                    <a:pt x="943610" y="1315720"/>
                    <a:pt x="933450" y="1389380"/>
                  </a:cubicBezTo>
                  <a:cubicBezTo>
                    <a:pt x="929640" y="1416050"/>
                    <a:pt x="927100" y="1426210"/>
                    <a:pt x="924560" y="1445260"/>
                  </a:cubicBezTo>
                  <a:cubicBezTo>
                    <a:pt x="922020" y="1463040"/>
                    <a:pt x="916940" y="1499870"/>
                    <a:pt x="915670" y="1499870"/>
                  </a:cubicBezTo>
                  <a:cubicBezTo>
                    <a:pt x="915670" y="1501140"/>
                    <a:pt x="901700" y="1534160"/>
                    <a:pt x="894080" y="1551940"/>
                  </a:cubicBezTo>
                  <a:cubicBezTo>
                    <a:pt x="887730" y="1568450"/>
                    <a:pt x="873760" y="1602740"/>
                    <a:pt x="872490" y="1602740"/>
                  </a:cubicBezTo>
                  <a:cubicBezTo>
                    <a:pt x="872490" y="1604010"/>
                    <a:pt x="850900" y="1633220"/>
                    <a:pt x="839470" y="1648460"/>
                  </a:cubicBezTo>
                  <a:cubicBezTo>
                    <a:pt x="828040" y="1662430"/>
                    <a:pt x="806450" y="1692910"/>
                    <a:pt x="806450" y="1692910"/>
                  </a:cubicBezTo>
                  <a:cubicBezTo>
                    <a:pt x="805180" y="1692910"/>
                    <a:pt x="777240" y="1717040"/>
                    <a:pt x="763270" y="1728470"/>
                  </a:cubicBezTo>
                  <a:cubicBezTo>
                    <a:pt x="748030" y="1739900"/>
                    <a:pt x="720090" y="1764030"/>
                    <a:pt x="720090" y="1764030"/>
                  </a:cubicBezTo>
                  <a:cubicBezTo>
                    <a:pt x="718820" y="1764030"/>
                    <a:pt x="685800" y="1780540"/>
                    <a:pt x="669290" y="1788160"/>
                  </a:cubicBezTo>
                  <a:cubicBezTo>
                    <a:pt x="652780" y="1797050"/>
                    <a:pt x="619760" y="1812290"/>
                    <a:pt x="619760" y="1812290"/>
                  </a:cubicBezTo>
                  <a:cubicBezTo>
                    <a:pt x="618490" y="1812290"/>
                    <a:pt x="618490" y="1812290"/>
                    <a:pt x="618490" y="1812290"/>
                  </a:cubicBezTo>
                  <a:cubicBezTo>
                    <a:pt x="618490" y="1812290"/>
                    <a:pt x="582930" y="1819910"/>
                    <a:pt x="563880" y="1823720"/>
                  </a:cubicBezTo>
                  <a:cubicBezTo>
                    <a:pt x="546100" y="1827530"/>
                    <a:pt x="510540" y="1835150"/>
                    <a:pt x="509270" y="1835150"/>
                  </a:cubicBezTo>
                  <a:cubicBezTo>
                    <a:pt x="509270" y="1835150"/>
                    <a:pt x="472440" y="1833880"/>
                    <a:pt x="453390" y="1833880"/>
                  </a:cubicBezTo>
                  <a:cubicBezTo>
                    <a:pt x="435610" y="1832610"/>
                    <a:pt x="398780" y="1831340"/>
                    <a:pt x="397510" y="1831340"/>
                  </a:cubicBezTo>
                  <a:cubicBezTo>
                    <a:pt x="397510" y="1831340"/>
                    <a:pt x="361950" y="1821180"/>
                    <a:pt x="344170" y="1816100"/>
                  </a:cubicBezTo>
                  <a:cubicBezTo>
                    <a:pt x="326390" y="1811020"/>
                    <a:pt x="290830" y="1800860"/>
                    <a:pt x="290830" y="1800860"/>
                  </a:cubicBezTo>
                  <a:cubicBezTo>
                    <a:pt x="289560" y="1800860"/>
                    <a:pt x="257810" y="1783080"/>
                    <a:pt x="241300" y="1772920"/>
                  </a:cubicBezTo>
                  <a:cubicBezTo>
                    <a:pt x="226060" y="1764030"/>
                    <a:pt x="194310" y="1746250"/>
                    <a:pt x="193040" y="1746250"/>
                  </a:cubicBezTo>
                  <a:cubicBezTo>
                    <a:pt x="193040" y="1744980"/>
                    <a:pt x="166370" y="1719580"/>
                    <a:pt x="152400" y="1706880"/>
                  </a:cubicBezTo>
                  <a:cubicBezTo>
                    <a:pt x="138430" y="1694180"/>
                    <a:pt x="113030" y="1668780"/>
                    <a:pt x="111760" y="1668780"/>
                  </a:cubicBezTo>
                  <a:cubicBezTo>
                    <a:pt x="111760" y="1667510"/>
                    <a:pt x="91440" y="1637030"/>
                    <a:pt x="81280" y="1621790"/>
                  </a:cubicBezTo>
                  <a:cubicBezTo>
                    <a:pt x="72390" y="1605280"/>
                    <a:pt x="52070" y="1574800"/>
                    <a:pt x="52070" y="1574800"/>
                  </a:cubicBezTo>
                  <a:cubicBezTo>
                    <a:pt x="50800" y="1573530"/>
                    <a:pt x="39370" y="1539240"/>
                    <a:pt x="34290" y="1521460"/>
                  </a:cubicBezTo>
                  <a:cubicBezTo>
                    <a:pt x="27940" y="1503680"/>
                    <a:pt x="16510" y="1469390"/>
                    <a:pt x="15240" y="1468120"/>
                  </a:cubicBezTo>
                  <a:cubicBezTo>
                    <a:pt x="15240" y="1468120"/>
                    <a:pt x="12700" y="1431290"/>
                    <a:pt x="11430" y="1413510"/>
                  </a:cubicBezTo>
                  <a:cubicBezTo>
                    <a:pt x="8890" y="1394460"/>
                    <a:pt x="6350" y="1357630"/>
                    <a:pt x="6350" y="1357630"/>
                  </a:cubicBezTo>
                  <a:cubicBezTo>
                    <a:pt x="6350" y="1356360"/>
                    <a:pt x="0" y="1022350"/>
                    <a:pt x="0" y="1022350"/>
                  </a:cubicBezTo>
                  <a:moveTo>
                    <a:pt x="938530" y="1023620"/>
                  </a:moveTo>
                  <a:cubicBezTo>
                    <a:pt x="938530" y="1023620"/>
                    <a:pt x="938530" y="1022350"/>
                    <a:pt x="938530" y="1022350"/>
                  </a:cubicBezTo>
                  <a:cubicBezTo>
                    <a:pt x="938530" y="1022350"/>
                    <a:pt x="938530" y="1023620"/>
                    <a:pt x="938530" y="1023620"/>
                  </a:cubicBezTo>
                </a:path>
              </a:pathLst>
            </a:custGeom>
            <a:solidFill>
              <a:srgbClr val="FFFFFF"/>
            </a:solidFill>
            <a:ln cap="sq">
              <a:noFill/>
              <a:prstDash val="solid"/>
              <a:miter/>
            </a:ln>
          </p:spPr>
        </p:sp>
      </p:grpSp>
      <p:grpSp>
        <p:nvGrpSpPr>
          <p:cNvPr id="24" name="Group 24"/>
          <p:cNvGrpSpPr/>
          <p:nvPr/>
        </p:nvGrpSpPr>
        <p:grpSpPr>
          <a:xfrm>
            <a:off x="2147888" y="475297"/>
            <a:ext cx="867727" cy="3098483"/>
            <a:chOff x="0" y="0"/>
            <a:chExt cx="1156970" cy="4131310"/>
          </a:xfrm>
        </p:grpSpPr>
        <p:sp>
          <p:nvSpPr>
            <p:cNvPr id="25" name="Freeform 25"/>
            <p:cNvSpPr/>
            <p:nvPr/>
          </p:nvSpPr>
          <p:spPr>
            <a:xfrm>
              <a:off x="50800" y="49573"/>
              <a:ext cx="1055540" cy="4029667"/>
            </a:xfrm>
            <a:custGeom>
              <a:avLst/>
              <a:gdLst/>
              <a:ahLst/>
              <a:cxnLst/>
              <a:rect l="l" t="t" r="r" b="b"/>
              <a:pathLst>
                <a:path w="1055540" h="4029667">
                  <a:moveTo>
                    <a:pt x="0" y="2708867"/>
                  </a:moveTo>
                  <a:cubicBezTo>
                    <a:pt x="0" y="2707597"/>
                    <a:pt x="2540" y="2576787"/>
                    <a:pt x="3810" y="2490427"/>
                  </a:cubicBezTo>
                  <a:cubicBezTo>
                    <a:pt x="5080" y="2365967"/>
                    <a:pt x="7620" y="2184357"/>
                    <a:pt x="10160" y="2034497"/>
                  </a:cubicBezTo>
                  <a:cubicBezTo>
                    <a:pt x="12700" y="1889717"/>
                    <a:pt x="10160" y="1746207"/>
                    <a:pt x="19050" y="1603967"/>
                  </a:cubicBezTo>
                  <a:cubicBezTo>
                    <a:pt x="26670" y="1464267"/>
                    <a:pt x="48260" y="1325837"/>
                    <a:pt x="60960" y="1184867"/>
                  </a:cubicBezTo>
                  <a:cubicBezTo>
                    <a:pt x="74930" y="1042627"/>
                    <a:pt x="91440" y="887687"/>
                    <a:pt x="100330" y="751797"/>
                  </a:cubicBezTo>
                  <a:cubicBezTo>
                    <a:pt x="109220" y="631147"/>
                    <a:pt x="109220" y="490177"/>
                    <a:pt x="116840" y="408897"/>
                  </a:cubicBezTo>
                  <a:cubicBezTo>
                    <a:pt x="121920" y="364447"/>
                    <a:pt x="124460" y="340317"/>
                    <a:pt x="134620" y="307297"/>
                  </a:cubicBezTo>
                  <a:cubicBezTo>
                    <a:pt x="144780" y="274277"/>
                    <a:pt x="158750" y="241257"/>
                    <a:pt x="175260" y="212047"/>
                  </a:cubicBezTo>
                  <a:cubicBezTo>
                    <a:pt x="193040" y="182837"/>
                    <a:pt x="214630" y="154897"/>
                    <a:pt x="237490" y="129497"/>
                  </a:cubicBezTo>
                  <a:cubicBezTo>
                    <a:pt x="261620" y="105367"/>
                    <a:pt x="289560" y="83777"/>
                    <a:pt x="318770" y="64727"/>
                  </a:cubicBezTo>
                  <a:cubicBezTo>
                    <a:pt x="347980" y="46947"/>
                    <a:pt x="379730" y="31707"/>
                    <a:pt x="411480" y="21547"/>
                  </a:cubicBezTo>
                  <a:cubicBezTo>
                    <a:pt x="444500" y="10117"/>
                    <a:pt x="478790" y="3767"/>
                    <a:pt x="513080" y="1227"/>
                  </a:cubicBezTo>
                  <a:cubicBezTo>
                    <a:pt x="547370" y="-1313"/>
                    <a:pt x="582930" y="-43"/>
                    <a:pt x="615950" y="6307"/>
                  </a:cubicBezTo>
                  <a:cubicBezTo>
                    <a:pt x="650240" y="11387"/>
                    <a:pt x="684530" y="21547"/>
                    <a:pt x="716280" y="35517"/>
                  </a:cubicBezTo>
                  <a:cubicBezTo>
                    <a:pt x="746760" y="48217"/>
                    <a:pt x="777240" y="65997"/>
                    <a:pt x="805180" y="87587"/>
                  </a:cubicBezTo>
                  <a:cubicBezTo>
                    <a:pt x="831850" y="107907"/>
                    <a:pt x="857250" y="132037"/>
                    <a:pt x="878840" y="158707"/>
                  </a:cubicBezTo>
                  <a:cubicBezTo>
                    <a:pt x="900430" y="185377"/>
                    <a:pt x="919480" y="215857"/>
                    <a:pt x="933450" y="246337"/>
                  </a:cubicBezTo>
                  <a:cubicBezTo>
                    <a:pt x="948690" y="278087"/>
                    <a:pt x="958850" y="311107"/>
                    <a:pt x="966470" y="345397"/>
                  </a:cubicBezTo>
                  <a:cubicBezTo>
                    <a:pt x="972820" y="378417"/>
                    <a:pt x="974090" y="448267"/>
                    <a:pt x="974090" y="448267"/>
                  </a:cubicBezTo>
                  <a:cubicBezTo>
                    <a:pt x="974090" y="448267"/>
                    <a:pt x="965200" y="667977"/>
                    <a:pt x="958850" y="791167"/>
                  </a:cubicBezTo>
                  <a:cubicBezTo>
                    <a:pt x="952500" y="933407"/>
                    <a:pt x="941070" y="1099777"/>
                    <a:pt x="933450" y="1253447"/>
                  </a:cubicBezTo>
                  <a:cubicBezTo>
                    <a:pt x="924560" y="1405847"/>
                    <a:pt x="913130" y="1588727"/>
                    <a:pt x="911860" y="1709377"/>
                  </a:cubicBezTo>
                  <a:cubicBezTo>
                    <a:pt x="910590" y="1786847"/>
                    <a:pt x="909320" y="1882097"/>
                    <a:pt x="915670" y="1901147"/>
                  </a:cubicBezTo>
                  <a:cubicBezTo>
                    <a:pt x="916940" y="1904957"/>
                    <a:pt x="916940" y="1903687"/>
                    <a:pt x="919480" y="1907497"/>
                  </a:cubicBezTo>
                  <a:cubicBezTo>
                    <a:pt x="924560" y="1915117"/>
                    <a:pt x="951230" y="1953217"/>
                    <a:pt x="951230" y="1954487"/>
                  </a:cubicBezTo>
                  <a:cubicBezTo>
                    <a:pt x="952500" y="1954487"/>
                    <a:pt x="965200" y="1988777"/>
                    <a:pt x="971550" y="2006557"/>
                  </a:cubicBezTo>
                  <a:cubicBezTo>
                    <a:pt x="977900" y="2024337"/>
                    <a:pt x="991870" y="2059897"/>
                    <a:pt x="991870" y="2059897"/>
                  </a:cubicBezTo>
                  <a:cubicBezTo>
                    <a:pt x="991870" y="2061167"/>
                    <a:pt x="996950" y="2097997"/>
                    <a:pt x="998220" y="2117047"/>
                  </a:cubicBezTo>
                  <a:cubicBezTo>
                    <a:pt x="1000760" y="2134827"/>
                    <a:pt x="1005840" y="2171657"/>
                    <a:pt x="1005840" y="2172927"/>
                  </a:cubicBezTo>
                  <a:cubicBezTo>
                    <a:pt x="1005840" y="2175467"/>
                    <a:pt x="1018540" y="2447247"/>
                    <a:pt x="1022350" y="2592027"/>
                  </a:cubicBezTo>
                  <a:cubicBezTo>
                    <a:pt x="1026160" y="2746967"/>
                    <a:pt x="1019810" y="2915877"/>
                    <a:pt x="1026160" y="3073357"/>
                  </a:cubicBezTo>
                  <a:cubicBezTo>
                    <a:pt x="1031240" y="3227027"/>
                    <a:pt x="1057910" y="3451817"/>
                    <a:pt x="1055370" y="3528017"/>
                  </a:cubicBezTo>
                  <a:cubicBezTo>
                    <a:pt x="1054100" y="3554687"/>
                    <a:pt x="1050290" y="3563577"/>
                    <a:pt x="1049020" y="3580087"/>
                  </a:cubicBezTo>
                  <a:cubicBezTo>
                    <a:pt x="1047750" y="3597867"/>
                    <a:pt x="1050290" y="3618187"/>
                    <a:pt x="1047750" y="3632157"/>
                  </a:cubicBezTo>
                  <a:cubicBezTo>
                    <a:pt x="1046480" y="3642317"/>
                    <a:pt x="1041400" y="3648667"/>
                    <a:pt x="1038860" y="3657557"/>
                  </a:cubicBezTo>
                  <a:cubicBezTo>
                    <a:pt x="1037590" y="3666447"/>
                    <a:pt x="1038860" y="3674067"/>
                    <a:pt x="1036320" y="3682957"/>
                  </a:cubicBezTo>
                  <a:cubicBezTo>
                    <a:pt x="1031240" y="3696927"/>
                    <a:pt x="1019810" y="3714707"/>
                    <a:pt x="1013460" y="3731217"/>
                  </a:cubicBezTo>
                  <a:cubicBezTo>
                    <a:pt x="1005840" y="3746457"/>
                    <a:pt x="1002030" y="3768047"/>
                    <a:pt x="995680" y="3779477"/>
                  </a:cubicBezTo>
                  <a:cubicBezTo>
                    <a:pt x="990600" y="3788367"/>
                    <a:pt x="984250" y="3793447"/>
                    <a:pt x="979170" y="3801067"/>
                  </a:cubicBezTo>
                  <a:cubicBezTo>
                    <a:pt x="975360" y="3807417"/>
                    <a:pt x="974090" y="3816307"/>
                    <a:pt x="967740" y="3823927"/>
                  </a:cubicBezTo>
                  <a:cubicBezTo>
                    <a:pt x="960120" y="3835357"/>
                    <a:pt x="942340" y="3848057"/>
                    <a:pt x="930910" y="3862027"/>
                  </a:cubicBezTo>
                  <a:cubicBezTo>
                    <a:pt x="919480" y="3874727"/>
                    <a:pt x="909320" y="3892507"/>
                    <a:pt x="899160" y="3902667"/>
                  </a:cubicBezTo>
                  <a:cubicBezTo>
                    <a:pt x="891540" y="3909017"/>
                    <a:pt x="883920" y="3911557"/>
                    <a:pt x="877570" y="3916637"/>
                  </a:cubicBezTo>
                  <a:cubicBezTo>
                    <a:pt x="869950" y="3922987"/>
                    <a:pt x="867410" y="3929337"/>
                    <a:pt x="858520" y="3935687"/>
                  </a:cubicBezTo>
                  <a:cubicBezTo>
                    <a:pt x="847090" y="3944577"/>
                    <a:pt x="826770" y="3950927"/>
                    <a:pt x="812800" y="3959817"/>
                  </a:cubicBezTo>
                  <a:cubicBezTo>
                    <a:pt x="797560" y="3968707"/>
                    <a:pt x="781050" y="3982677"/>
                    <a:pt x="768350" y="3987757"/>
                  </a:cubicBezTo>
                  <a:cubicBezTo>
                    <a:pt x="759460" y="3992837"/>
                    <a:pt x="750570" y="3991567"/>
                    <a:pt x="742950" y="3995377"/>
                  </a:cubicBezTo>
                  <a:cubicBezTo>
                    <a:pt x="735330" y="3997917"/>
                    <a:pt x="728980" y="4004267"/>
                    <a:pt x="720090" y="4006807"/>
                  </a:cubicBezTo>
                  <a:cubicBezTo>
                    <a:pt x="706120" y="4010617"/>
                    <a:pt x="684530" y="4010617"/>
                    <a:pt x="668020" y="4014427"/>
                  </a:cubicBezTo>
                  <a:cubicBezTo>
                    <a:pt x="650240" y="4018237"/>
                    <a:pt x="631190" y="4025857"/>
                    <a:pt x="617220" y="4027127"/>
                  </a:cubicBezTo>
                  <a:cubicBezTo>
                    <a:pt x="607060" y="4028397"/>
                    <a:pt x="599440" y="4025857"/>
                    <a:pt x="590550" y="4025857"/>
                  </a:cubicBezTo>
                  <a:cubicBezTo>
                    <a:pt x="582930" y="4025857"/>
                    <a:pt x="575310" y="4029667"/>
                    <a:pt x="565150" y="4029667"/>
                  </a:cubicBezTo>
                  <a:cubicBezTo>
                    <a:pt x="551180" y="4029667"/>
                    <a:pt x="530860" y="4022047"/>
                    <a:pt x="513080" y="4020777"/>
                  </a:cubicBezTo>
                  <a:cubicBezTo>
                    <a:pt x="496570" y="4018237"/>
                    <a:pt x="474980" y="4019507"/>
                    <a:pt x="461010" y="4016967"/>
                  </a:cubicBezTo>
                  <a:cubicBezTo>
                    <a:pt x="452120" y="4014427"/>
                    <a:pt x="445770" y="4009347"/>
                    <a:pt x="436880" y="4006807"/>
                  </a:cubicBezTo>
                  <a:cubicBezTo>
                    <a:pt x="429260" y="4004267"/>
                    <a:pt x="420370" y="4005537"/>
                    <a:pt x="411480" y="4001727"/>
                  </a:cubicBezTo>
                  <a:cubicBezTo>
                    <a:pt x="397510" y="3997917"/>
                    <a:pt x="381000" y="3983947"/>
                    <a:pt x="365760" y="3976327"/>
                  </a:cubicBezTo>
                  <a:cubicBezTo>
                    <a:pt x="350520" y="3968707"/>
                    <a:pt x="328930" y="3964897"/>
                    <a:pt x="317500" y="3957277"/>
                  </a:cubicBezTo>
                  <a:cubicBezTo>
                    <a:pt x="308610" y="3950927"/>
                    <a:pt x="304800" y="3944577"/>
                    <a:pt x="297180" y="3939497"/>
                  </a:cubicBezTo>
                  <a:cubicBezTo>
                    <a:pt x="290830" y="3934417"/>
                    <a:pt x="281940" y="3933147"/>
                    <a:pt x="274320" y="3926797"/>
                  </a:cubicBezTo>
                  <a:cubicBezTo>
                    <a:pt x="262890" y="3917907"/>
                    <a:pt x="251460" y="3900127"/>
                    <a:pt x="238760" y="3888697"/>
                  </a:cubicBezTo>
                  <a:cubicBezTo>
                    <a:pt x="227330" y="3875997"/>
                    <a:pt x="209550" y="3864567"/>
                    <a:pt x="199390" y="3853137"/>
                  </a:cubicBezTo>
                  <a:cubicBezTo>
                    <a:pt x="193040" y="3845517"/>
                    <a:pt x="191770" y="3837897"/>
                    <a:pt x="186690" y="3831547"/>
                  </a:cubicBezTo>
                  <a:cubicBezTo>
                    <a:pt x="181610" y="3823927"/>
                    <a:pt x="173990" y="3820117"/>
                    <a:pt x="168910" y="3811227"/>
                  </a:cubicBezTo>
                  <a:cubicBezTo>
                    <a:pt x="161290" y="3799797"/>
                    <a:pt x="156210" y="3779477"/>
                    <a:pt x="147320" y="3764237"/>
                  </a:cubicBezTo>
                  <a:cubicBezTo>
                    <a:pt x="139700" y="3748997"/>
                    <a:pt x="127000" y="3732487"/>
                    <a:pt x="121920" y="3718517"/>
                  </a:cubicBezTo>
                  <a:cubicBezTo>
                    <a:pt x="118110" y="3709627"/>
                    <a:pt x="119380" y="3700737"/>
                    <a:pt x="116840" y="3693117"/>
                  </a:cubicBezTo>
                  <a:cubicBezTo>
                    <a:pt x="113030" y="3684227"/>
                    <a:pt x="107950" y="3679147"/>
                    <a:pt x="105410" y="3668987"/>
                  </a:cubicBezTo>
                  <a:cubicBezTo>
                    <a:pt x="101600" y="3655017"/>
                    <a:pt x="102870" y="3634697"/>
                    <a:pt x="100330" y="3616917"/>
                  </a:cubicBezTo>
                  <a:cubicBezTo>
                    <a:pt x="97790" y="3599137"/>
                    <a:pt x="92710" y="3583897"/>
                    <a:pt x="90170" y="3566117"/>
                  </a:cubicBezTo>
                  <a:cubicBezTo>
                    <a:pt x="87630" y="3545797"/>
                    <a:pt x="90170" y="3533097"/>
                    <a:pt x="88900" y="3502617"/>
                  </a:cubicBezTo>
                  <a:cubicBezTo>
                    <a:pt x="86360" y="3423877"/>
                    <a:pt x="67310" y="3174957"/>
                    <a:pt x="66040" y="3073357"/>
                  </a:cubicBezTo>
                  <a:cubicBezTo>
                    <a:pt x="64770" y="3017477"/>
                    <a:pt x="73660" y="2966677"/>
                    <a:pt x="66040" y="2943817"/>
                  </a:cubicBezTo>
                  <a:cubicBezTo>
                    <a:pt x="63500" y="2933657"/>
                    <a:pt x="53340" y="2924767"/>
                    <a:pt x="53340" y="2924767"/>
                  </a:cubicBezTo>
                  <a:cubicBezTo>
                    <a:pt x="53340" y="2923497"/>
                    <a:pt x="40640" y="2889207"/>
                    <a:pt x="33020" y="2871427"/>
                  </a:cubicBezTo>
                  <a:cubicBezTo>
                    <a:pt x="26670" y="2854917"/>
                    <a:pt x="13970" y="2820627"/>
                    <a:pt x="13970" y="2819357"/>
                  </a:cubicBezTo>
                  <a:cubicBezTo>
                    <a:pt x="13970" y="2819357"/>
                    <a:pt x="8890" y="2782527"/>
                    <a:pt x="6350" y="2763477"/>
                  </a:cubicBezTo>
                  <a:cubicBezTo>
                    <a:pt x="5080" y="2745697"/>
                    <a:pt x="0" y="2708867"/>
                    <a:pt x="0" y="2708867"/>
                  </a:cubicBezTo>
                </a:path>
              </a:pathLst>
            </a:custGeom>
            <a:solidFill>
              <a:srgbClr val="FFFFFF"/>
            </a:solidFill>
            <a:ln cap="sq">
              <a:noFill/>
              <a:prstDash val="solid"/>
              <a:miter/>
            </a:ln>
          </p:spPr>
        </p:sp>
      </p:grpSp>
      <p:grpSp>
        <p:nvGrpSpPr>
          <p:cNvPr id="26" name="Group 26"/>
          <p:cNvGrpSpPr/>
          <p:nvPr/>
        </p:nvGrpSpPr>
        <p:grpSpPr>
          <a:xfrm>
            <a:off x="2037398" y="2811780"/>
            <a:ext cx="994410" cy="2932748"/>
            <a:chOff x="0" y="0"/>
            <a:chExt cx="1325880" cy="3910330"/>
          </a:xfrm>
        </p:grpSpPr>
        <p:sp>
          <p:nvSpPr>
            <p:cNvPr id="27" name="Freeform 27"/>
            <p:cNvSpPr/>
            <p:nvPr/>
          </p:nvSpPr>
          <p:spPr>
            <a:xfrm>
              <a:off x="50800" y="50800"/>
              <a:ext cx="1224878" cy="3807628"/>
            </a:xfrm>
            <a:custGeom>
              <a:avLst/>
              <a:gdLst/>
              <a:ahLst/>
              <a:cxnLst/>
              <a:rect l="l" t="t" r="r" b="b"/>
              <a:pathLst>
                <a:path w="1224878" h="3807628">
                  <a:moveTo>
                    <a:pt x="0" y="3337560"/>
                  </a:moveTo>
                  <a:cubicBezTo>
                    <a:pt x="8890" y="3268980"/>
                    <a:pt x="6350" y="3258820"/>
                    <a:pt x="10160" y="3234690"/>
                  </a:cubicBezTo>
                  <a:cubicBezTo>
                    <a:pt x="19050" y="3172460"/>
                    <a:pt x="69850" y="2974340"/>
                    <a:pt x="91440" y="2912110"/>
                  </a:cubicBezTo>
                  <a:cubicBezTo>
                    <a:pt x="100330" y="2886710"/>
                    <a:pt x="115570" y="2865120"/>
                    <a:pt x="114300" y="2858770"/>
                  </a:cubicBezTo>
                  <a:cubicBezTo>
                    <a:pt x="114300" y="2857500"/>
                    <a:pt x="111760" y="2856230"/>
                    <a:pt x="111760" y="2856230"/>
                  </a:cubicBezTo>
                  <a:cubicBezTo>
                    <a:pt x="111760" y="2856230"/>
                    <a:pt x="96520" y="2823210"/>
                    <a:pt x="88900" y="2806700"/>
                  </a:cubicBezTo>
                  <a:cubicBezTo>
                    <a:pt x="81280" y="2791460"/>
                    <a:pt x="67310" y="2758440"/>
                    <a:pt x="66040" y="2758440"/>
                  </a:cubicBezTo>
                  <a:cubicBezTo>
                    <a:pt x="66040" y="2757170"/>
                    <a:pt x="59690" y="2722880"/>
                    <a:pt x="55880" y="2705100"/>
                  </a:cubicBezTo>
                  <a:cubicBezTo>
                    <a:pt x="52070" y="2687320"/>
                    <a:pt x="45720" y="2653030"/>
                    <a:pt x="45720" y="2651760"/>
                  </a:cubicBezTo>
                  <a:cubicBezTo>
                    <a:pt x="45720" y="2651760"/>
                    <a:pt x="46990" y="2616200"/>
                    <a:pt x="48260" y="2598420"/>
                  </a:cubicBezTo>
                  <a:cubicBezTo>
                    <a:pt x="49530" y="2580640"/>
                    <a:pt x="50800" y="2545080"/>
                    <a:pt x="50800" y="2543810"/>
                  </a:cubicBezTo>
                  <a:cubicBezTo>
                    <a:pt x="50800" y="2543810"/>
                    <a:pt x="60960" y="2509520"/>
                    <a:pt x="66040" y="2491740"/>
                  </a:cubicBezTo>
                  <a:cubicBezTo>
                    <a:pt x="71120" y="2475230"/>
                    <a:pt x="81280" y="2440940"/>
                    <a:pt x="81280" y="2440940"/>
                  </a:cubicBezTo>
                  <a:cubicBezTo>
                    <a:pt x="82550" y="2439670"/>
                    <a:pt x="100330" y="2409190"/>
                    <a:pt x="109220" y="2393950"/>
                  </a:cubicBezTo>
                  <a:cubicBezTo>
                    <a:pt x="118110" y="2378710"/>
                    <a:pt x="138430" y="2357120"/>
                    <a:pt x="137160" y="2346960"/>
                  </a:cubicBezTo>
                  <a:cubicBezTo>
                    <a:pt x="135890" y="2340610"/>
                    <a:pt x="125730" y="2343150"/>
                    <a:pt x="121920" y="2334260"/>
                  </a:cubicBezTo>
                  <a:cubicBezTo>
                    <a:pt x="113030" y="2310130"/>
                    <a:pt x="142240" y="2208530"/>
                    <a:pt x="147320" y="2153920"/>
                  </a:cubicBezTo>
                  <a:cubicBezTo>
                    <a:pt x="151130" y="2109470"/>
                    <a:pt x="153670" y="2075180"/>
                    <a:pt x="153670" y="2030730"/>
                  </a:cubicBezTo>
                  <a:cubicBezTo>
                    <a:pt x="153670" y="1977390"/>
                    <a:pt x="140970" y="1858010"/>
                    <a:pt x="140970" y="1854200"/>
                  </a:cubicBezTo>
                  <a:cubicBezTo>
                    <a:pt x="140970" y="1852930"/>
                    <a:pt x="140970" y="1852930"/>
                    <a:pt x="140970" y="1852930"/>
                  </a:cubicBezTo>
                  <a:cubicBezTo>
                    <a:pt x="140970" y="1852930"/>
                    <a:pt x="140970" y="1854200"/>
                    <a:pt x="140970" y="1854200"/>
                  </a:cubicBezTo>
                  <a:cubicBezTo>
                    <a:pt x="140970" y="1854200"/>
                    <a:pt x="149860" y="1817370"/>
                    <a:pt x="153670" y="1799590"/>
                  </a:cubicBezTo>
                  <a:cubicBezTo>
                    <a:pt x="158750" y="1781810"/>
                    <a:pt x="166370" y="1746250"/>
                    <a:pt x="166370" y="1744980"/>
                  </a:cubicBezTo>
                  <a:cubicBezTo>
                    <a:pt x="166370" y="1744980"/>
                    <a:pt x="189230" y="1701800"/>
                    <a:pt x="191770" y="1696720"/>
                  </a:cubicBezTo>
                  <a:cubicBezTo>
                    <a:pt x="193040" y="1695450"/>
                    <a:pt x="193040" y="1695450"/>
                    <a:pt x="193040" y="1694180"/>
                  </a:cubicBezTo>
                  <a:cubicBezTo>
                    <a:pt x="196850" y="1678940"/>
                    <a:pt x="204470" y="1498600"/>
                    <a:pt x="212090" y="1377950"/>
                  </a:cubicBezTo>
                  <a:cubicBezTo>
                    <a:pt x="220980" y="1215390"/>
                    <a:pt x="232410" y="980440"/>
                    <a:pt x="246380" y="803910"/>
                  </a:cubicBezTo>
                  <a:cubicBezTo>
                    <a:pt x="259080" y="652780"/>
                    <a:pt x="275590" y="474980"/>
                    <a:pt x="292100" y="383540"/>
                  </a:cubicBezTo>
                  <a:cubicBezTo>
                    <a:pt x="299720" y="337820"/>
                    <a:pt x="303530" y="313690"/>
                    <a:pt x="316230" y="281940"/>
                  </a:cubicBezTo>
                  <a:cubicBezTo>
                    <a:pt x="327660" y="250190"/>
                    <a:pt x="344170" y="218440"/>
                    <a:pt x="363220" y="189230"/>
                  </a:cubicBezTo>
                  <a:cubicBezTo>
                    <a:pt x="382270" y="161290"/>
                    <a:pt x="405130" y="134620"/>
                    <a:pt x="430530" y="110490"/>
                  </a:cubicBezTo>
                  <a:cubicBezTo>
                    <a:pt x="455930" y="87630"/>
                    <a:pt x="485140" y="67310"/>
                    <a:pt x="515620" y="50800"/>
                  </a:cubicBezTo>
                  <a:cubicBezTo>
                    <a:pt x="546100" y="34290"/>
                    <a:pt x="579120" y="21590"/>
                    <a:pt x="612140" y="12700"/>
                  </a:cubicBezTo>
                  <a:cubicBezTo>
                    <a:pt x="646430" y="5080"/>
                    <a:pt x="680720" y="0"/>
                    <a:pt x="716280" y="0"/>
                  </a:cubicBezTo>
                  <a:cubicBezTo>
                    <a:pt x="750570" y="0"/>
                    <a:pt x="784860" y="3810"/>
                    <a:pt x="819150" y="11430"/>
                  </a:cubicBezTo>
                  <a:cubicBezTo>
                    <a:pt x="852170" y="19050"/>
                    <a:pt x="885190" y="31750"/>
                    <a:pt x="916940" y="46990"/>
                  </a:cubicBezTo>
                  <a:cubicBezTo>
                    <a:pt x="947420" y="62230"/>
                    <a:pt x="976630" y="82550"/>
                    <a:pt x="1002030" y="105410"/>
                  </a:cubicBezTo>
                  <a:cubicBezTo>
                    <a:pt x="1028700" y="128270"/>
                    <a:pt x="1052830" y="153670"/>
                    <a:pt x="1071880" y="181610"/>
                  </a:cubicBezTo>
                  <a:cubicBezTo>
                    <a:pt x="1092200" y="210820"/>
                    <a:pt x="1108710" y="241300"/>
                    <a:pt x="1121410" y="274320"/>
                  </a:cubicBezTo>
                  <a:cubicBezTo>
                    <a:pt x="1134110" y="306070"/>
                    <a:pt x="1143000" y="340360"/>
                    <a:pt x="1146810" y="374650"/>
                  </a:cubicBezTo>
                  <a:cubicBezTo>
                    <a:pt x="1151890" y="408940"/>
                    <a:pt x="1150620" y="431800"/>
                    <a:pt x="1148080" y="478790"/>
                  </a:cubicBezTo>
                  <a:cubicBezTo>
                    <a:pt x="1143000" y="571500"/>
                    <a:pt x="1111250" y="751840"/>
                    <a:pt x="1099820" y="899160"/>
                  </a:cubicBezTo>
                  <a:cubicBezTo>
                    <a:pt x="1087120" y="1060450"/>
                    <a:pt x="1085850" y="1239520"/>
                    <a:pt x="1078230" y="1408430"/>
                  </a:cubicBezTo>
                  <a:cubicBezTo>
                    <a:pt x="1070610" y="1576070"/>
                    <a:pt x="1057910" y="1830070"/>
                    <a:pt x="1056640" y="1907540"/>
                  </a:cubicBezTo>
                  <a:cubicBezTo>
                    <a:pt x="1055370" y="1931670"/>
                    <a:pt x="1056640" y="1953260"/>
                    <a:pt x="1056640" y="1953260"/>
                  </a:cubicBezTo>
                  <a:cubicBezTo>
                    <a:pt x="1056640" y="1955800"/>
                    <a:pt x="1136650" y="2369820"/>
                    <a:pt x="1106170" y="2383790"/>
                  </a:cubicBezTo>
                  <a:cubicBezTo>
                    <a:pt x="1089660" y="2391410"/>
                    <a:pt x="1026160" y="2287270"/>
                    <a:pt x="1016000" y="2291080"/>
                  </a:cubicBezTo>
                  <a:cubicBezTo>
                    <a:pt x="1010920" y="2292350"/>
                    <a:pt x="1009650" y="2303780"/>
                    <a:pt x="1013460" y="2315210"/>
                  </a:cubicBezTo>
                  <a:cubicBezTo>
                    <a:pt x="1026160" y="2354580"/>
                    <a:pt x="1206500" y="2457450"/>
                    <a:pt x="1223010" y="2555240"/>
                  </a:cubicBezTo>
                  <a:cubicBezTo>
                    <a:pt x="1243330" y="2673350"/>
                    <a:pt x="1092200" y="2842260"/>
                    <a:pt x="1045210" y="2989580"/>
                  </a:cubicBezTo>
                  <a:cubicBezTo>
                    <a:pt x="999490" y="3134360"/>
                    <a:pt x="963930" y="3356610"/>
                    <a:pt x="942340" y="3429000"/>
                  </a:cubicBezTo>
                  <a:cubicBezTo>
                    <a:pt x="934720" y="3454400"/>
                    <a:pt x="928370" y="3462020"/>
                    <a:pt x="923290" y="3477260"/>
                  </a:cubicBezTo>
                  <a:cubicBezTo>
                    <a:pt x="918210" y="3493770"/>
                    <a:pt x="915670" y="3515360"/>
                    <a:pt x="910590" y="3528060"/>
                  </a:cubicBezTo>
                  <a:cubicBezTo>
                    <a:pt x="905510" y="3536950"/>
                    <a:pt x="899160" y="3542030"/>
                    <a:pt x="895350" y="3549650"/>
                  </a:cubicBezTo>
                  <a:cubicBezTo>
                    <a:pt x="891540" y="3557270"/>
                    <a:pt x="891540" y="3564890"/>
                    <a:pt x="886460" y="3573780"/>
                  </a:cubicBezTo>
                  <a:cubicBezTo>
                    <a:pt x="878840" y="3585210"/>
                    <a:pt x="863600" y="3599180"/>
                    <a:pt x="853440" y="3613150"/>
                  </a:cubicBezTo>
                  <a:cubicBezTo>
                    <a:pt x="843280" y="3627120"/>
                    <a:pt x="834390" y="3646170"/>
                    <a:pt x="825500" y="3656330"/>
                  </a:cubicBezTo>
                  <a:cubicBezTo>
                    <a:pt x="817880" y="3662680"/>
                    <a:pt x="810260" y="3666490"/>
                    <a:pt x="803910" y="3671570"/>
                  </a:cubicBezTo>
                  <a:cubicBezTo>
                    <a:pt x="798830" y="3677920"/>
                    <a:pt x="795020" y="3685540"/>
                    <a:pt x="787400" y="3691890"/>
                  </a:cubicBezTo>
                  <a:cubicBezTo>
                    <a:pt x="777240" y="3700780"/>
                    <a:pt x="758190" y="3708400"/>
                    <a:pt x="744220" y="3718560"/>
                  </a:cubicBezTo>
                  <a:cubicBezTo>
                    <a:pt x="730250" y="3728720"/>
                    <a:pt x="715010" y="3743960"/>
                    <a:pt x="703580" y="3750310"/>
                  </a:cubicBezTo>
                  <a:cubicBezTo>
                    <a:pt x="694690" y="3755390"/>
                    <a:pt x="687070" y="3755390"/>
                    <a:pt x="679450" y="3759200"/>
                  </a:cubicBezTo>
                  <a:cubicBezTo>
                    <a:pt x="670560" y="3763010"/>
                    <a:pt x="665480" y="3768090"/>
                    <a:pt x="656590" y="3771900"/>
                  </a:cubicBezTo>
                  <a:cubicBezTo>
                    <a:pt x="643890" y="3778250"/>
                    <a:pt x="623570" y="3779520"/>
                    <a:pt x="607060" y="3784600"/>
                  </a:cubicBezTo>
                  <a:cubicBezTo>
                    <a:pt x="590550" y="3788410"/>
                    <a:pt x="571500" y="3798570"/>
                    <a:pt x="557530" y="3801110"/>
                  </a:cubicBezTo>
                  <a:cubicBezTo>
                    <a:pt x="547370" y="3802380"/>
                    <a:pt x="541020" y="3799840"/>
                    <a:pt x="532130" y="3801110"/>
                  </a:cubicBezTo>
                  <a:cubicBezTo>
                    <a:pt x="523240" y="3802380"/>
                    <a:pt x="516890" y="3806190"/>
                    <a:pt x="506730" y="3807460"/>
                  </a:cubicBezTo>
                  <a:cubicBezTo>
                    <a:pt x="492760" y="3808730"/>
                    <a:pt x="472440" y="3802380"/>
                    <a:pt x="455930" y="3802380"/>
                  </a:cubicBezTo>
                  <a:cubicBezTo>
                    <a:pt x="438150" y="3801110"/>
                    <a:pt x="417830" y="3804920"/>
                    <a:pt x="403860" y="3802380"/>
                  </a:cubicBezTo>
                  <a:cubicBezTo>
                    <a:pt x="393700" y="3801110"/>
                    <a:pt x="387350" y="3796030"/>
                    <a:pt x="379730" y="3794760"/>
                  </a:cubicBezTo>
                  <a:cubicBezTo>
                    <a:pt x="370840" y="3793490"/>
                    <a:pt x="363220" y="3794760"/>
                    <a:pt x="353060" y="3792220"/>
                  </a:cubicBezTo>
                  <a:cubicBezTo>
                    <a:pt x="340360" y="3788410"/>
                    <a:pt x="322580" y="3776980"/>
                    <a:pt x="306070" y="3770630"/>
                  </a:cubicBezTo>
                  <a:cubicBezTo>
                    <a:pt x="290830" y="3764280"/>
                    <a:pt x="269240" y="3761740"/>
                    <a:pt x="257810" y="3755390"/>
                  </a:cubicBezTo>
                  <a:cubicBezTo>
                    <a:pt x="248920" y="3750310"/>
                    <a:pt x="243840" y="3743960"/>
                    <a:pt x="236220" y="3740150"/>
                  </a:cubicBezTo>
                  <a:cubicBezTo>
                    <a:pt x="228600" y="3735070"/>
                    <a:pt x="220980" y="3735070"/>
                    <a:pt x="213360" y="3728720"/>
                  </a:cubicBezTo>
                  <a:cubicBezTo>
                    <a:pt x="200660" y="3721100"/>
                    <a:pt x="187960" y="3704590"/>
                    <a:pt x="175260" y="3694430"/>
                  </a:cubicBezTo>
                  <a:cubicBezTo>
                    <a:pt x="162560" y="3683000"/>
                    <a:pt x="143510" y="3672840"/>
                    <a:pt x="133350" y="3662680"/>
                  </a:cubicBezTo>
                  <a:cubicBezTo>
                    <a:pt x="127000" y="3656330"/>
                    <a:pt x="124460" y="3648710"/>
                    <a:pt x="119380" y="3642360"/>
                  </a:cubicBezTo>
                  <a:cubicBezTo>
                    <a:pt x="113030" y="3634740"/>
                    <a:pt x="106680" y="3632200"/>
                    <a:pt x="100330" y="3624580"/>
                  </a:cubicBezTo>
                  <a:cubicBezTo>
                    <a:pt x="91440" y="3613150"/>
                    <a:pt x="83820" y="3594100"/>
                    <a:pt x="74930" y="3578860"/>
                  </a:cubicBezTo>
                  <a:cubicBezTo>
                    <a:pt x="66040" y="3563620"/>
                    <a:pt x="52070" y="3549650"/>
                    <a:pt x="45720" y="3536950"/>
                  </a:cubicBezTo>
                  <a:cubicBezTo>
                    <a:pt x="41910" y="3528060"/>
                    <a:pt x="41910" y="3519170"/>
                    <a:pt x="39370" y="3511550"/>
                  </a:cubicBezTo>
                  <a:cubicBezTo>
                    <a:pt x="35560" y="3503930"/>
                    <a:pt x="29210" y="3498850"/>
                    <a:pt x="26670" y="3488690"/>
                  </a:cubicBezTo>
                  <a:cubicBezTo>
                    <a:pt x="21590" y="3475990"/>
                    <a:pt x="21590" y="3454400"/>
                    <a:pt x="17780" y="3437890"/>
                  </a:cubicBezTo>
                  <a:cubicBezTo>
                    <a:pt x="13970" y="3421380"/>
                    <a:pt x="5080" y="3402330"/>
                    <a:pt x="3810" y="3388360"/>
                  </a:cubicBezTo>
                  <a:cubicBezTo>
                    <a:pt x="2540" y="3378200"/>
                    <a:pt x="5080" y="3370580"/>
                    <a:pt x="5080" y="3362960"/>
                  </a:cubicBezTo>
                  <a:cubicBezTo>
                    <a:pt x="3810" y="3354070"/>
                    <a:pt x="0" y="3337560"/>
                    <a:pt x="0" y="3337560"/>
                  </a:cubicBezTo>
                  <a:moveTo>
                    <a:pt x="1148080" y="478790"/>
                  </a:moveTo>
                  <a:cubicBezTo>
                    <a:pt x="1148080" y="477520"/>
                    <a:pt x="1148080" y="478790"/>
                    <a:pt x="1148080" y="478790"/>
                  </a:cubicBezTo>
                </a:path>
              </a:pathLst>
            </a:custGeom>
            <a:solidFill>
              <a:srgbClr val="FFFFFF"/>
            </a:solidFill>
            <a:ln cap="sq">
              <a:noFill/>
              <a:prstDash val="solid"/>
              <a:miter/>
            </a:ln>
          </p:spPr>
        </p:sp>
      </p:grpSp>
      <p:grpSp>
        <p:nvGrpSpPr>
          <p:cNvPr id="28" name="Group 28"/>
          <p:cNvGrpSpPr/>
          <p:nvPr/>
        </p:nvGrpSpPr>
        <p:grpSpPr>
          <a:xfrm>
            <a:off x="1872615" y="5131118"/>
            <a:ext cx="900112" cy="2225040"/>
            <a:chOff x="0" y="0"/>
            <a:chExt cx="1200150" cy="2966720"/>
          </a:xfrm>
        </p:grpSpPr>
        <p:sp>
          <p:nvSpPr>
            <p:cNvPr id="29" name="Freeform 29"/>
            <p:cNvSpPr/>
            <p:nvPr/>
          </p:nvSpPr>
          <p:spPr>
            <a:xfrm>
              <a:off x="50800" y="50004"/>
              <a:ext cx="1097986" cy="2865916"/>
            </a:xfrm>
            <a:custGeom>
              <a:avLst/>
              <a:gdLst/>
              <a:ahLst/>
              <a:cxnLst/>
              <a:rect l="l" t="t" r="r" b="b"/>
              <a:pathLst>
                <a:path w="1097986" h="2865916">
                  <a:moveTo>
                    <a:pt x="0" y="2435386"/>
                  </a:moveTo>
                  <a:cubicBezTo>
                    <a:pt x="5080" y="2361726"/>
                    <a:pt x="7620" y="2326166"/>
                    <a:pt x="7620" y="2326166"/>
                  </a:cubicBezTo>
                  <a:cubicBezTo>
                    <a:pt x="7620" y="2323626"/>
                    <a:pt x="10160" y="1964216"/>
                    <a:pt x="15240" y="1888016"/>
                  </a:cubicBezTo>
                  <a:cubicBezTo>
                    <a:pt x="16510" y="1860076"/>
                    <a:pt x="19050" y="1851186"/>
                    <a:pt x="21590" y="1832136"/>
                  </a:cubicBezTo>
                  <a:cubicBezTo>
                    <a:pt x="24130" y="1814356"/>
                    <a:pt x="27940" y="1777526"/>
                    <a:pt x="27940" y="1776256"/>
                  </a:cubicBezTo>
                  <a:cubicBezTo>
                    <a:pt x="29210" y="1776256"/>
                    <a:pt x="41910" y="1741966"/>
                    <a:pt x="48260" y="1724186"/>
                  </a:cubicBezTo>
                  <a:cubicBezTo>
                    <a:pt x="54610" y="1707676"/>
                    <a:pt x="67310" y="1673386"/>
                    <a:pt x="68580" y="1672116"/>
                  </a:cubicBezTo>
                  <a:cubicBezTo>
                    <a:pt x="68580" y="1672116"/>
                    <a:pt x="88900" y="1641636"/>
                    <a:pt x="100330" y="1626396"/>
                  </a:cubicBezTo>
                  <a:cubicBezTo>
                    <a:pt x="110490" y="1611156"/>
                    <a:pt x="130810" y="1580676"/>
                    <a:pt x="132080" y="1580676"/>
                  </a:cubicBezTo>
                  <a:cubicBezTo>
                    <a:pt x="132080" y="1580676"/>
                    <a:pt x="135890" y="1579406"/>
                    <a:pt x="137160" y="1574326"/>
                  </a:cubicBezTo>
                  <a:cubicBezTo>
                    <a:pt x="151130" y="1550196"/>
                    <a:pt x="158750" y="1355886"/>
                    <a:pt x="170180" y="1235236"/>
                  </a:cubicBezTo>
                  <a:cubicBezTo>
                    <a:pt x="182880" y="1099346"/>
                    <a:pt x="198120" y="944406"/>
                    <a:pt x="209550" y="803436"/>
                  </a:cubicBezTo>
                  <a:cubicBezTo>
                    <a:pt x="220980" y="665006"/>
                    <a:pt x="227330" y="487206"/>
                    <a:pt x="238760" y="397036"/>
                  </a:cubicBezTo>
                  <a:cubicBezTo>
                    <a:pt x="245110" y="351316"/>
                    <a:pt x="248920" y="328456"/>
                    <a:pt x="259080" y="295436"/>
                  </a:cubicBezTo>
                  <a:cubicBezTo>
                    <a:pt x="270510" y="262416"/>
                    <a:pt x="285750" y="230666"/>
                    <a:pt x="303530" y="201456"/>
                  </a:cubicBezTo>
                  <a:cubicBezTo>
                    <a:pt x="322580" y="172246"/>
                    <a:pt x="344170" y="144306"/>
                    <a:pt x="369570" y="121446"/>
                  </a:cubicBezTo>
                  <a:cubicBezTo>
                    <a:pt x="393700" y="97316"/>
                    <a:pt x="421640" y="75726"/>
                    <a:pt x="452120" y="57946"/>
                  </a:cubicBezTo>
                  <a:cubicBezTo>
                    <a:pt x="481330" y="41436"/>
                    <a:pt x="514350" y="27466"/>
                    <a:pt x="547370" y="17306"/>
                  </a:cubicBezTo>
                  <a:cubicBezTo>
                    <a:pt x="580390" y="7146"/>
                    <a:pt x="615950" y="2066"/>
                    <a:pt x="650240" y="796"/>
                  </a:cubicBezTo>
                  <a:cubicBezTo>
                    <a:pt x="684530" y="-1744"/>
                    <a:pt x="718820" y="2066"/>
                    <a:pt x="753110" y="8416"/>
                  </a:cubicBezTo>
                  <a:cubicBezTo>
                    <a:pt x="787400" y="14766"/>
                    <a:pt x="820420" y="26196"/>
                    <a:pt x="852170" y="40166"/>
                  </a:cubicBezTo>
                  <a:cubicBezTo>
                    <a:pt x="882650" y="55406"/>
                    <a:pt x="913130" y="74456"/>
                    <a:pt x="939800" y="96046"/>
                  </a:cubicBezTo>
                  <a:cubicBezTo>
                    <a:pt x="966470" y="117636"/>
                    <a:pt x="990600" y="143036"/>
                    <a:pt x="1012190" y="170976"/>
                  </a:cubicBezTo>
                  <a:cubicBezTo>
                    <a:pt x="1032510" y="197646"/>
                    <a:pt x="1050290" y="228126"/>
                    <a:pt x="1064260" y="259876"/>
                  </a:cubicBezTo>
                  <a:cubicBezTo>
                    <a:pt x="1076960" y="291626"/>
                    <a:pt x="1087120" y="325916"/>
                    <a:pt x="1093470" y="360206"/>
                  </a:cubicBezTo>
                  <a:cubicBezTo>
                    <a:pt x="1098550" y="393226"/>
                    <a:pt x="1098550" y="417356"/>
                    <a:pt x="1097280" y="463076"/>
                  </a:cubicBezTo>
                  <a:cubicBezTo>
                    <a:pt x="1096010" y="554516"/>
                    <a:pt x="1075690" y="729776"/>
                    <a:pt x="1065530" y="868206"/>
                  </a:cubicBezTo>
                  <a:cubicBezTo>
                    <a:pt x="1055370" y="1015526"/>
                    <a:pt x="1045210" y="1170466"/>
                    <a:pt x="1035050" y="1322866"/>
                  </a:cubicBezTo>
                  <a:cubicBezTo>
                    <a:pt x="1026160" y="1479076"/>
                    <a:pt x="1022350" y="1637826"/>
                    <a:pt x="1005840" y="1797846"/>
                  </a:cubicBezTo>
                  <a:cubicBezTo>
                    <a:pt x="989330" y="1960406"/>
                    <a:pt x="952500" y="2162336"/>
                    <a:pt x="933450" y="2291876"/>
                  </a:cubicBezTo>
                  <a:cubicBezTo>
                    <a:pt x="920750" y="2374426"/>
                    <a:pt x="901700" y="2496346"/>
                    <a:pt x="900430" y="2497616"/>
                  </a:cubicBezTo>
                  <a:cubicBezTo>
                    <a:pt x="900430" y="2497616"/>
                    <a:pt x="890270" y="2531906"/>
                    <a:pt x="883920" y="2549686"/>
                  </a:cubicBezTo>
                  <a:cubicBezTo>
                    <a:pt x="878840" y="2567466"/>
                    <a:pt x="867410" y="2600486"/>
                    <a:pt x="867410" y="2601756"/>
                  </a:cubicBezTo>
                  <a:cubicBezTo>
                    <a:pt x="867410" y="2601756"/>
                    <a:pt x="848360" y="2632236"/>
                    <a:pt x="838200" y="2648746"/>
                  </a:cubicBezTo>
                  <a:cubicBezTo>
                    <a:pt x="829310" y="2663986"/>
                    <a:pt x="810260" y="2694466"/>
                    <a:pt x="810260" y="2694466"/>
                  </a:cubicBezTo>
                  <a:cubicBezTo>
                    <a:pt x="808990" y="2695736"/>
                    <a:pt x="783590" y="2721136"/>
                    <a:pt x="770890" y="2733836"/>
                  </a:cubicBezTo>
                  <a:cubicBezTo>
                    <a:pt x="758190" y="2746536"/>
                    <a:pt x="732790" y="2771936"/>
                    <a:pt x="731520" y="2771936"/>
                  </a:cubicBezTo>
                  <a:cubicBezTo>
                    <a:pt x="731520" y="2771936"/>
                    <a:pt x="699770" y="2790986"/>
                    <a:pt x="684530" y="2799876"/>
                  </a:cubicBezTo>
                  <a:cubicBezTo>
                    <a:pt x="669290" y="2808766"/>
                    <a:pt x="638810" y="2827816"/>
                    <a:pt x="637540" y="2827816"/>
                  </a:cubicBezTo>
                  <a:cubicBezTo>
                    <a:pt x="636270" y="2827816"/>
                    <a:pt x="601980" y="2837976"/>
                    <a:pt x="585470" y="2844326"/>
                  </a:cubicBezTo>
                  <a:cubicBezTo>
                    <a:pt x="567690" y="2849406"/>
                    <a:pt x="533400" y="2859566"/>
                    <a:pt x="532130" y="2859566"/>
                  </a:cubicBezTo>
                  <a:cubicBezTo>
                    <a:pt x="532130" y="2859566"/>
                    <a:pt x="496570" y="2862106"/>
                    <a:pt x="477520" y="2862106"/>
                  </a:cubicBezTo>
                  <a:cubicBezTo>
                    <a:pt x="459740" y="2863376"/>
                    <a:pt x="424180" y="2865916"/>
                    <a:pt x="422910" y="2865916"/>
                  </a:cubicBezTo>
                  <a:cubicBezTo>
                    <a:pt x="422910" y="2864646"/>
                    <a:pt x="387350" y="2858296"/>
                    <a:pt x="369570" y="2854486"/>
                  </a:cubicBezTo>
                  <a:cubicBezTo>
                    <a:pt x="351790" y="2851946"/>
                    <a:pt x="316230" y="2844326"/>
                    <a:pt x="314960" y="2844326"/>
                  </a:cubicBezTo>
                  <a:cubicBezTo>
                    <a:pt x="314960" y="2844326"/>
                    <a:pt x="281940" y="2829086"/>
                    <a:pt x="265430" y="2821466"/>
                  </a:cubicBezTo>
                  <a:cubicBezTo>
                    <a:pt x="248920" y="2813846"/>
                    <a:pt x="215900" y="2798606"/>
                    <a:pt x="215900" y="2798606"/>
                  </a:cubicBezTo>
                  <a:cubicBezTo>
                    <a:pt x="214630" y="2798606"/>
                    <a:pt x="186690" y="2775746"/>
                    <a:pt x="172720" y="2764316"/>
                  </a:cubicBezTo>
                  <a:cubicBezTo>
                    <a:pt x="158750" y="2752886"/>
                    <a:pt x="130810" y="2731296"/>
                    <a:pt x="129540" y="2730026"/>
                  </a:cubicBezTo>
                  <a:cubicBezTo>
                    <a:pt x="129540" y="2730026"/>
                    <a:pt x="107950" y="2702086"/>
                    <a:pt x="96520" y="2686846"/>
                  </a:cubicBezTo>
                  <a:cubicBezTo>
                    <a:pt x="85090" y="2672876"/>
                    <a:pt x="63500" y="2643666"/>
                    <a:pt x="63500" y="2643666"/>
                  </a:cubicBezTo>
                  <a:cubicBezTo>
                    <a:pt x="62230" y="2642396"/>
                    <a:pt x="48260" y="2610646"/>
                    <a:pt x="40640" y="2592866"/>
                  </a:cubicBezTo>
                  <a:cubicBezTo>
                    <a:pt x="34290" y="2576356"/>
                    <a:pt x="19050" y="2543336"/>
                    <a:pt x="19050" y="2543336"/>
                  </a:cubicBezTo>
                  <a:cubicBezTo>
                    <a:pt x="19050" y="2542066"/>
                    <a:pt x="12700" y="2507776"/>
                    <a:pt x="10160" y="2488726"/>
                  </a:cubicBezTo>
                  <a:cubicBezTo>
                    <a:pt x="6350" y="2470946"/>
                    <a:pt x="0" y="2435386"/>
                    <a:pt x="0" y="2435386"/>
                  </a:cubicBezTo>
                </a:path>
              </a:pathLst>
            </a:custGeom>
            <a:solidFill>
              <a:srgbClr val="FFFFFF"/>
            </a:solidFill>
            <a:ln cap="sq">
              <a:noFill/>
              <a:prstDash val="solid"/>
              <a:miter/>
            </a:ln>
          </p:spPr>
        </p:sp>
      </p:grpSp>
      <p:grpSp>
        <p:nvGrpSpPr>
          <p:cNvPr id="30" name="Group 30"/>
          <p:cNvGrpSpPr/>
          <p:nvPr/>
        </p:nvGrpSpPr>
        <p:grpSpPr>
          <a:xfrm>
            <a:off x="2211705" y="5352097"/>
            <a:ext cx="787718" cy="2205990"/>
            <a:chOff x="0" y="0"/>
            <a:chExt cx="1050290" cy="2941320"/>
          </a:xfrm>
        </p:grpSpPr>
        <p:sp>
          <p:nvSpPr>
            <p:cNvPr id="31" name="Freeform 31"/>
            <p:cNvSpPr/>
            <p:nvPr/>
          </p:nvSpPr>
          <p:spPr>
            <a:xfrm>
              <a:off x="50800" y="50612"/>
              <a:ext cx="948744" cy="2842765"/>
            </a:xfrm>
            <a:custGeom>
              <a:avLst/>
              <a:gdLst/>
              <a:ahLst/>
              <a:cxnLst/>
              <a:rect l="l" t="t" r="r" b="b"/>
              <a:pathLst>
                <a:path w="948744" h="2842765">
                  <a:moveTo>
                    <a:pt x="58420" y="2413188"/>
                  </a:moveTo>
                  <a:cubicBezTo>
                    <a:pt x="67310" y="1456878"/>
                    <a:pt x="46990" y="1326068"/>
                    <a:pt x="40640" y="1172398"/>
                  </a:cubicBezTo>
                  <a:cubicBezTo>
                    <a:pt x="33020" y="1016188"/>
                    <a:pt x="40640" y="829498"/>
                    <a:pt x="31750" y="699958"/>
                  </a:cubicBezTo>
                  <a:cubicBezTo>
                    <a:pt x="24130" y="607248"/>
                    <a:pt x="0" y="533588"/>
                    <a:pt x="0" y="463738"/>
                  </a:cubicBezTo>
                  <a:cubicBezTo>
                    <a:pt x="1270" y="409128"/>
                    <a:pt x="7620" y="363408"/>
                    <a:pt x="22860" y="316418"/>
                  </a:cubicBezTo>
                  <a:cubicBezTo>
                    <a:pt x="38100" y="270698"/>
                    <a:pt x="62230" y="223708"/>
                    <a:pt x="91440" y="184338"/>
                  </a:cubicBezTo>
                  <a:cubicBezTo>
                    <a:pt x="120650" y="146238"/>
                    <a:pt x="158750" y="109408"/>
                    <a:pt x="199390" y="81468"/>
                  </a:cubicBezTo>
                  <a:cubicBezTo>
                    <a:pt x="240030" y="53528"/>
                    <a:pt x="287020" y="31938"/>
                    <a:pt x="334010" y="17968"/>
                  </a:cubicBezTo>
                  <a:cubicBezTo>
                    <a:pt x="381000" y="3998"/>
                    <a:pt x="433070" y="-1082"/>
                    <a:pt x="481330" y="188"/>
                  </a:cubicBezTo>
                  <a:cubicBezTo>
                    <a:pt x="530860" y="2728"/>
                    <a:pt x="581660" y="14158"/>
                    <a:pt x="627380" y="31938"/>
                  </a:cubicBezTo>
                  <a:cubicBezTo>
                    <a:pt x="673100" y="49718"/>
                    <a:pt x="717550" y="76388"/>
                    <a:pt x="755650" y="106868"/>
                  </a:cubicBezTo>
                  <a:cubicBezTo>
                    <a:pt x="793750" y="138618"/>
                    <a:pt x="828040" y="177988"/>
                    <a:pt x="853440" y="219898"/>
                  </a:cubicBezTo>
                  <a:cubicBezTo>
                    <a:pt x="878840" y="261808"/>
                    <a:pt x="897890" y="310068"/>
                    <a:pt x="909320" y="358328"/>
                  </a:cubicBezTo>
                  <a:cubicBezTo>
                    <a:pt x="920750" y="405318"/>
                    <a:pt x="923290" y="457388"/>
                    <a:pt x="918210" y="506918"/>
                  </a:cubicBezTo>
                  <a:cubicBezTo>
                    <a:pt x="913130" y="555178"/>
                    <a:pt x="900430" y="605978"/>
                    <a:pt x="880110" y="650428"/>
                  </a:cubicBezTo>
                  <a:cubicBezTo>
                    <a:pt x="859790" y="694878"/>
                    <a:pt x="830580" y="738058"/>
                    <a:pt x="797560" y="774888"/>
                  </a:cubicBezTo>
                  <a:cubicBezTo>
                    <a:pt x="763270" y="810448"/>
                    <a:pt x="722630" y="842198"/>
                    <a:pt x="679450" y="865058"/>
                  </a:cubicBezTo>
                  <a:cubicBezTo>
                    <a:pt x="636270" y="889188"/>
                    <a:pt x="586740" y="905698"/>
                    <a:pt x="538480" y="914588"/>
                  </a:cubicBezTo>
                  <a:cubicBezTo>
                    <a:pt x="490220" y="922208"/>
                    <a:pt x="438150" y="923478"/>
                    <a:pt x="389890" y="915858"/>
                  </a:cubicBezTo>
                  <a:cubicBezTo>
                    <a:pt x="341630" y="908238"/>
                    <a:pt x="292100" y="891728"/>
                    <a:pt x="247650" y="868868"/>
                  </a:cubicBezTo>
                  <a:cubicBezTo>
                    <a:pt x="204470" y="846008"/>
                    <a:pt x="162560" y="815528"/>
                    <a:pt x="128270" y="779968"/>
                  </a:cubicBezTo>
                  <a:cubicBezTo>
                    <a:pt x="95250" y="744408"/>
                    <a:pt x="64770" y="701228"/>
                    <a:pt x="44450" y="656778"/>
                  </a:cubicBezTo>
                  <a:cubicBezTo>
                    <a:pt x="22860" y="612328"/>
                    <a:pt x="8890" y="562798"/>
                    <a:pt x="3810" y="513268"/>
                  </a:cubicBezTo>
                  <a:cubicBezTo>
                    <a:pt x="-2540" y="465008"/>
                    <a:pt x="0" y="412938"/>
                    <a:pt x="10160" y="364678"/>
                  </a:cubicBezTo>
                  <a:cubicBezTo>
                    <a:pt x="20320" y="317688"/>
                    <a:pt x="39370" y="268158"/>
                    <a:pt x="64770" y="226248"/>
                  </a:cubicBezTo>
                  <a:cubicBezTo>
                    <a:pt x="88900" y="184338"/>
                    <a:pt x="123190" y="143698"/>
                    <a:pt x="160020" y="111948"/>
                  </a:cubicBezTo>
                  <a:cubicBezTo>
                    <a:pt x="196850" y="80198"/>
                    <a:pt x="241300" y="52258"/>
                    <a:pt x="287020" y="34478"/>
                  </a:cubicBezTo>
                  <a:cubicBezTo>
                    <a:pt x="332740" y="15428"/>
                    <a:pt x="383540" y="3998"/>
                    <a:pt x="431800" y="1458"/>
                  </a:cubicBezTo>
                  <a:cubicBezTo>
                    <a:pt x="481330" y="-2352"/>
                    <a:pt x="533400" y="2728"/>
                    <a:pt x="580390" y="15428"/>
                  </a:cubicBezTo>
                  <a:cubicBezTo>
                    <a:pt x="627380" y="29398"/>
                    <a:pt x="675640" y="49718"/>
                    <a:pt x="716280" y="77658"/>
                  </a:cubicBezTo>
                  <a:cubicBezTo>
                    <a:pt x="756920" y="104328"/>
                    <a:pt x="795020" y="139888"/>
                    <a:pt x="824230" y="179258"/>
                  </a:cubicBezTo>
                  <a:cubicBezTo>
                    <a:pt x="854710" y="217358"/>
                    <a:pt x="877570" y="252918"/>
                    <a:pt x="895350" y="310068"/>
                  </a:cubicBezTo>
                  <a:cubicBezTo>
                    <a:pt x="925830" y="404048"/>
                    <a:pt x="938530" y="566608"/>
                    <a:pt x="943610" y="699958"/>
                  </a:cubicBezTo>
                  <a:cubicBezTo>
                    <a:pt x="949960" y="838388"/>
                    <a:pt x="928370" y="975548"/>
                    <a:pt x="928370" y="1127948"/>
                  </a:cubicBezTo>
                  <a:cubicBezTo>
                    <a:pt x="928370" y="1300668"/>
                    <a:pt x="949960" y="1477198"/>
                    <a:pt x="948690" y="1681668"/>
                  </a:cubicBezTo>
                  <a:cubicBezTo>
                    <a:pt x="946150" y="1930588"/>
                    <a:pt x="934720" y="2375088"/>
                    <a:pt x="904240" y="2516058"/>
                  </a:cubicBezTo>
                  <a:cubicBezTo>
                    <a:pt x="894080" y="2565588"/>
                    <a:pt x="883920" y="2582098"/>
                    <a:pt x="867410" y="2612578"/>
                  </a:cubicBezTo>
                  <a:cubicBezTo>
                    <a:pt x="852170" y="2643058"/>
                    <a:pt x="831850" y="2672268"/>
                    <a:pt x="808990" y="2697668"/>
                  </a:cubicBezTo>
                  <a:cubicBezTo>
                    <a:pt x="786130" y="2723068"/>
                    <a:pt x="759460" y="2747198"/>
                    <a:pt x="731520" y="2766248"/>
                  </a:cubicBezTo>
                  <a:cubicBezTo>
                    <a:pt x="703580" y="2786568"/>
                    <a:pt x="671830" y="2801808"/>
                    <a:pt x="640080" y="2814508"/>
                  </a:cubicBezTo>
                  <a:cubicBezTo>
                    <a:pt x="608330" y="2827208"/>
                    <a:pt x="572770" y="2834828"/>
                    <a:pt x="539750" y="2839908"/>
                  </a:cubicBezTo>
                  <a:cubicBezTo>
                    <a:pt x="505460" y="2843718"/>
                    <a:pt x="469900" y="2843718"/>
                    <a:pt x="435610" y="2839908"/>
                  </a:cubicBezTo>
                  <a:cubicBezTo>
                    <a:pt x="401320" y="2834828"/>
                    <a:pt x="367030" y="2827208"/>
                    <a:pt x="335280" y="2814508"/>
                  </a:cubicBezTo>
                  <a:cubicBezTo>
                    <a:pt x="303530" y="2801808"/>
                    <a:pt x="271780" y="2785298"/>
                    <a:pt x="243840" y="2766248"/>
                  </a:cubicBezTo>
                  <a:cubicBezTo>
                    <a:pt x="215900" y="2747198"/>
                    <a:pt x="189230" y="2723068"/>
                    <a:pt x="166370" y="2697668"/>
                  </a:cubicBezTo>
                  <a:cubicBezTo>
                    <a:pt x="143510" y="2672268"/>
                    <a:pt x="123190" y="2643058"/>
                    <a:pt x="107950" y="2612578"/>
                  </a:cubicBezTo>
                  <a:cubicBezTo>
                    <a:pt x="91440" y="2582098"/>
                    <a:pt x="78740" y="2549078"/>
                    <a:pt x="71120" y="2516058"/>
                  </a:cubicBezTo>
                  <a:cubicBezTo>
                    <a:pt x="62230" y="2483038"/>
                    <a:pt x="58420" y="2413188"/>
                    <a:pt x="58420" y="2413188"/>
                  </a:cubicBezTo>
                </a:path>
              </a:pathLst>
            </a:custGeom>
            <a:solidFill>
              <a:srgbClr val="FFFFFF"/>
            </a:solidFill>
            <a:ln cap="sq">
              <a:noFill/>
              <a:prstDash val="solid"/>
              <a:miter/>
            </a:ln>
          </p:spPr>
        </p:sp>
      </p:grpSp>
      <p:sp>
        <p:nvSpPr>
          <p:cNvPr id="32" name="TextBox 32"/>
          <p:cNvSpPr txBox="1"/>
          <p:nvPr/>
        </p:nvSpPr>
        <p:spPr>
          <a:xfrm rot="-5400000">
            <a:off x="143004" y="3293586"/>
            <a:ext cx="4447282" cy="618490"/>
          </a:xfrm>
          <a:prstGeom prst="rect">
            <a:avLst/>
          </a:prstGeom>
        </p:spPr>
        <p:txBody>
          <a:bodyPr lIns="0" tIns="0" rIns="0" bIns="0" rtlCol="0" anchor="t">
            <a:spAutoFit/>
          </a:bodyPr>
          <a:lstStyle/>
          <a:p>
            <a:pPr algn="ctr">
              <a:lnSpc>
                <a:spcPts val="4759"/>
              </a:lnSpc>
            </a:pPr>
            <a:r>
              <a:rPr lang="en-US" sz="3399" b="1">
                <a:solidFill>
                  <a:srgbClr val="00030A"/>
                </a:solidFill>
                <a:latin typeface="Poppins Bold"/>
                <a:ea typeface="Poppins Bold"/>
                <a:cs typeface="Poppins Bold"/>
                <a:sym typeface="Poppins Bold"/>
              </a:rPr>
              <a:t>Qabul qilingan doza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071" y="-41940"/>
            <a:ext cx="1919258" cy="1873893"/>
          </a:xfrm>
          <a:custGeom>
            <a:avLst/>
            <a:gdLst/>
            <a:ahLst/>
            <a:cxnLst/>
            <a:rect l="l" t="t" r="r" b="b"/>
            <a:pathLst>
              <a:path w="1919258" h="1873893">
                <a:moveTo>
                  <a:pt x="0" y="0"/>
                </a:moveTo>
                <a:lnTo>
                  <a:pt x="1919258" y="0"/>
                </a:lnTo>
                <a:lnTo>
                  <a:pt x="1919258" y="1873893"/>
                </a:lnTo>
                <a:lnTo>
                  <a:pt x="0" y="187389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506293" y="494244"/>
            <a:ext cx="16049281" cy="9155637"/>
          </a:xfrm>
          <a:prstGeom prst="rect">
            <a:avLst/>
          </a:prstGeom>
        </p:spPr>
        <p:txBody>
          <a:bodyPr lIns="0" tIns="0" rIns="0" bIns="0" rtlCol="0" anchor="t">
            <a:spAutoFit/>
          </a:bodyPr>
          <a:lstStyle/>
          <a:p>
            <a:pPr marL="1115522" lvl="1" indent="-557761" algn="l">
              <a:lnSpc>
                <a:spcPts val="7233"/>
              </a:lnSpc>
              <a:buFont typeface="Arial"/>
              <a:buChar char="•"/>
            </a:pPr>
            <a:r>
              <a:rPr lang="en-US" sz="5166" i="1">
                <a:solidFill>
                  <a:srgbClr val="00030A"/>
                </a:solidFill>
                <a:latin typeface="Poppins Italics"/>
                <a:ea typeface="Poppins Italics"/>
                <a:cs typeface="Poppins Italics"/>
                <a:sym typeface="Poppins Italics"/>
              </a:rPr>
              <a:t>Tipik to‘xtash kuchi:</a:t>
            </a:r>
            <a:r>
              <a:rPr lang="en-US" sz="5166">
                <a:solidFill>
                  <a:srgbClr val="00030A"/>
                </a:solidFill>
                <a:latin typeface="Poppins"/>
                <a:ea typeface="Poppins"/>
                <a:cs typeface="Poppins"/>
                <a:sym typeface="Poppins"/>
              </a:rPr>
              <a:t> 100 keV/μm</a:t>
            </a:r>
          </a:p>
          <a:p>
            <a:pPr marL="1115522" lvl="1" indent="-557761" algn="l">
              <a:lnSpc>
                <a:spcPts val="7233"/>
              </a:lnSpc>
              <a:buFont typeface="Arial"/>
              <a:buChar char="•"/>
            </a:pPr>
            <a:r>
              <a:rPr lang="en-US" sz="5166">
                <a:solidFill>
                  <a:srgbClr val="00030A"/>
                </a:solidFill>
                <a:latin typeface="Poppins"/>
                <a:ea typeface="Poppins"/>
                <a:cs typeface="Poppins"/>
                <a:sym typeface="Poppins"/>
              </a:rPr>
              <a:t>α-zarrachaning energiya yo‘qotilishi H₂O molekulalaridagi elektronlarga uzatiladi va molekulalarning ionizatsiyasiga sabab bo‘ladi.</a:t>
            </a:r>
          </a:p>
          <a:p>
            <a:pPr marL="1115522" lvl="1" indent="-557761" algn="l">
              <a:lnSpc>
                <a:spcPts val="7233"/>
              </a:lnSpc>
              <a:buFont typeface="Arial"/>
              <a:buChar char="•"/>
            </a:pPr>
            <a:r>
              <a:rPr lang="en-US" sz="5166">
                <a:solidFill>
                  <a:srgbClr val="00030A"/>
                </a:solidFill>
                <a:latin typeface="Poppins"/>
                <a:ea typeface="Poppins"/>
                <a:cs typeface="Poppins"/>
                <a:sym typeface="Poppins"/>
              </a:rPr>
              <a:t>Bir ionizatsiya uchun o‘rtacha talab qilinadigan energiya: 25 eV</a:t>
            </a:r>
          </a:p>
          <a:p>
            <a:pPr marL="1115522" lvl="1" indent="-557761" algn="l">
              <a:lnSpc>
                <a:spcPts val="7233"/>
              </a:lnSpc>
              <a:buFont typeface="Arial"/>
              <a:buChar char="•"/>
            </a:pPr>
            <a:r>
              <a:rPr lang="en-US" sz="5166" i="1">
                <a:solidFill>
                  <a:srgbClr val="00030A"/>
                </a:solidFill>
                <a:latin typeface="Poppins Italics"/>
                <a:ea typeface="Poppins Italics"/>
                <a:cs typeface="Poppins Italics"/>
                <a:sym typeface="Poppins Italics"/>
              </a:rPr>
              <a:t>Ionizatsiyalar soni: </a:t>
            </a:r>
            <a:r>
              <a:rPr lang="en-US" sz="5166">
                <a:solidFill>
                  <a:srgbClr val="00030A"/>
                </a:solidFill>
                <a:latin typeface="Poppins"/>
                <a:ea typeface="Poppins"/>
                <a:cs typeface="Poppins"/>
                <a:sym typeface="Poppins"/>
              </a:rPr>
              <a:t>1 μm yo‘l uchun 4 000 ta</a:t>
            </a:r>
          </a:p>
          <a:p>
            <a:pPr marL="1115522" lvl="1" indent="-557761" algn="l">
              <a:lnSpc>
                <a:spcPts val="7233"/>
              </a:lnSpc>
              <a:buFont typeface="Arial"/>
              <a:buChar char="•"/>
            </a:pPr>
            <a:r>
              <a:rPr lang="en-US" sz="5166" i="1">
                <a:solidFill>
                  <a:srgbClr val="00030A"/>
                </a:solidFill>
                <a:latin typeface="Poppins Italics"/>
                <a:ea typeface="Poppins Italics"/>
                <a:cs typeface="Poppins Italics"/>
                <a:sym typeface="Poppins Italics"/>
              </a:rPr>
              <a:t>Odatdagi inson hujayrasi diametri: </a:t>
            </a:r>
            <a:r>
              <a:rPr lang="en-US" sz="5166">
                <a:solidFill>
                  <a:srgbClr val="00030A"/>
                </a:solidFill>
                <a:latin typeface="Poppins"/>
                <a:ea typeface="Poppins"/>
                <a:cs typeface="Poppins"/>
                <a:sym typeface="Poppins"/>
              </a:rPr>
              <a:t>25 μm</a:t>
            </a:r>
          </a:p>
          <a:p>
            <a:pPr algn="l">
              <a:lnSpc>
                <a:spcPts val="7233"/>
              </a:lnSpc>
            </a:pPr>
            <a:r>
              <a:rPr lang="en-US" sz="5166">
                <a:solidFill>
                  <a:srgbClr val="00030A"/>
                </a:solidFill>
                <a:latin typeface="Poppins"/>
                <a:ea typeface="Poppins"/>
                <a:cs typeface="Poppins"/>
                <a:sym typeface="Poppins"/>
              </a:rPr>
              <a:t>     DNKga zarar yetish xavfi yuqori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261709">
            <a:off x="15587248" y="1542006"/>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77783">
            <a:off x="-246308" y="4975689"/>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4">
              <a:alphaModFix amt="30000"/>
            </a:blip>
            <a:stretch>
              <a:fillRect/>
            </a:stretch>
          </a:blipFill>
        </p:spPr>
      </p:sp>
      <p:sp>
        <p:nvSpPr>
          <p:cNvPr id="4" name="Freeform 4"/>
          <p:cNvSpPr/>
          <p:nvPr/>
        </p:nvSpPr>
        <p:spPr>
          <a:xfrm>
            <a:off x="17161178" y="8882772"/>
            <a:ext cx="878281" cy="1404228"/>
          </a:xfrm>
          <a:custGeom>
            <a:avLst/>
            <a:gdLst/>
            <a:ahLst/>
            <a:cxnLst/>
            <a:rect l="l" t="t" r="r" b="b"/>
            <a:pathLst>
              <a:path w="878281" h="1404228">
                <a:moveTo>
                  <a:pt x="0" y="0"/>
                </a:moveTo>
                <a:lnTo>
                  <a:pt x="878281" y="0"/>
                </a:lnTo>
                <a:lnTo>
                  <a:pt x="878281" y="1404228"/>
                </a:lnTo>
                <a:lnTo>
                  <a:pt x="0" y="140422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859066" y="990600"/>
            <a:ext cx="17611044" cy="8724900"/>
          </a:xfrm>
          <a:prstGeom prst="rect">
            <a:avLst/>
          </a:prstGeom>
        </p:spPr>
        <p:txBody>
          <a:bodyPr lIns="0" tIns="0" rIns="0" bIns="0" rtlCol="0" anchor="t">
            <a:spAutoFit/>
          </a:bodyPr>
          <a:lstStyle/>
          <a:p>
            <a:pPr algn="l">
              <a:lnSpc>
                <a:spcPts val="4321"/>
              </a:lnSpc>
            </a:pPr>
            <a:r>
              <a:rPr lang="en-US" sz="3601">
                <a:solidFill>
                  <a:srgbClr val="000000"/>
                </a:solidFill>
                <a:latin typeface="Poppins"/>
                <a:ea typeface="Poppins"/>
                <a:cs typeface="Poppins"/>
                <a:sym typeface="Poppins"/>
              </a:rPr>
              <a:t>Beta–Blox formulasi :</a:t>
            </a:r>
          </a:p>
          <a:p>
            <a:pPr marL="777585" lvl="1" indent="-388792" algn="l">
              <a:lnSpc>
                <a:spcPts val="4321"/>
              </a:lnSpc>
              <a:buFont typeface="Arial"/>
              <a:buChar char="•"/>
            </a:pPr>
            <a:r>
              <a:rPr lang="en-US" sz="3601">
                <a:solidFill>
                  <a:srgbClr val="000000"/>
                </a:solidFill>
                <a:latin typeface="Poppins"/>
                <a:ea typeface="Poppins"/>
                <a:cs typeface="Poppins"/>
                <a:sym typeface="Poppins"/>
              </a:rPr>
              <a:t>Yadro va zarracha fizikasi tajribalarida detektorlarni kalibrlash;</a:t>
            </a:r>
          </a:p>
          <a:p>
            <a:pPr marL="777585" lvl="1" indent="-388792" algn="l">
              <a:lnSpc>
                <a:spcPts val="4321"/>
              </a:lnSpc>
              <a:buFont typeface="Arial"/>
              <a:buChar char="•"/>
            </a:pPr>
            <a:r>
              <a:rPr lang="en-US" sz="3601">
                <a:solidFill>
                  <a:srgbClr val="000000"/>
                </a:solidFill>
                <a:latin typeface="Poppins"/>
                <a:ea typeface="Poppins"/>
                <a:cs typeface="Poppins"/>
                <a:sym typeface="Poppins"/>
              </a:rPr>
              <a:t>Radiatsion himoya hisob-kitoblari;</a:t>
            </a:r>
          </a:p>
          <a:p>
            <a:pPr marL="777585" lvl="1" indent="-388792" algn="l">
              <a:lnSpc>
                <a:spcPts val="4321"/>
              </a:lnSpc>
              <a:buFont typeface="Arial"/>
              <a:buChar char="•"/>
            </a:pPr>
            <a:r>
              <a:rPr lang="en-US" sz="3601">
                <a:solidFill>
                  <a:srgbClr val="000000"/>
                </a:solidFill>
                <a:latin typeface="Poppins"/>
                <a:ea typeface="Poppins"/>
                <a:cs typeface="Poppins"/>
                <a:sym typeface="Poppins"/>
              </a:rPr>
              <a:t>Tibbiyot fizikasida doza taqsimotini aniqlashda foydalaniladi.</a:t>
            </a:r>
          </a:p>
          <a:p>
            <a:pPr algn="l">
              <a:lnSpc>
                <a:spcPts val="4321"/>
              </a:lnSpc>
            </a:pPr>
            <a:endParaRPr lang="en-US" sz="3601">
              <a:solidFill>
                <a:srgbClr val="000000"/>
              </a:solidFill>
              <a:latin typeface="Poppins"/>
              <a:ea typeface="Poppins"/>
              <a:cs typeface="Poppins"/>
              <a:sym typeface="Poppins"/>
            </a:endParaRPr>
          </a:p>
          <a:p>
            <a:pPr algn="l">
              <a:lnSpc>
                <a:spcPts val="4321"/>
              </a:lnSpc>
            </a:pPr>
            <a:r>
              <a:rPr lang="en-US" sz="3601">
                <a:solidFill>
                  <a:srgbClr val="000000"/>
                </a:solidFill>
                <a:latin typeface="Poppins"/>
                <a:ea typeface="Poppins"/>
                <a:cs typeface="Poppins"/>
                <a:sym typeface="Poppins"/>
              </a:rPr>
              <a:t>Og‘ir zaryadlangan zarrachalarning yugurish yo‘li :</a:t>
            </a:r>
          </a:p>
          <a:p>
            <a:pPr marL="777585" lvl="1" indent="-388792" algn="l">
              <a:lnSpc>
                <a:spcPts val="4321"/>
              </a:lnSpc>
              <a:buFont typeface="Arial"/>
              <a:buChar char="•"/>
            </a:pPr>
            <a:r>
              <a:rPr lang="en-US" sz="3601">
                <a:solidFill>
                  <a:srgbClr val="000000"/>
                </a:solidFill>
                <a:latin typeface="Poppins"/>
                <a:ea typeface="Poppins"/>
                <a:cs typeface="Poppins"/>
                <a:sym typeface="Poppins"/>
              </a:rPr>
              <a:t>Proton va og‘ir ion terapiyasida o‘simta chuqurligini aniqlash;</a:t>
            </a:r>
          </a:p>
          <a:p>
            <a:pPr marL="777585" lvl="1" indent="-388792" algn="l">
              <a:lnSpc>
                <a:spcPts val="4321"/>
              </a:lnSpc>
              <a:buFont typeface="Arial"/>
              <a:buChar char="•"/>
            </a:pPr>
            <a:r>
              <a:rPr lang="en-US" sz="3601">
                <a:solidFill>
                  <a:srgbClr val="000000"/>
                </a:solidFill>
                <a:latin typeface="Poppins"/>
                <a:ea typeface="Poppins"/>
                <a:cs typeface="Poppins"/>
                <a:sym typeface="Poppins"/>
              </a:rPr>
              <a:t>Qattiq jismlar fizikasi va materialshunoslikda qatlam qalinligini o‘lchash;</a:t>
            </a:r>
          </a:p>
          <a:p>
            <a:pPr marL="777585" lvl="1" indent="-388792" algn="l">
              <a:lnSpc>
                <a:spcPts val="4321"/>
              </a:lnSpc>
              <a:buFont typeface="Arial"/>
              <a:buChar char="•"/>
            </a:pPr>
            <a:r>
              <a:rPr lang="en-US" sz="3601">
                <a:solidFill>
                  <a:srgbClr val="000000"/>
                </a:solidFill>
                <a:latin typeface="Poppins"/>
                <a:ea typeface="Poppins"/>
                <a:cs typeface="Poppins"/>
                <a:sym typeface="Poppins"/>
              </a:rPr>
              <a:t>Kosmik nurlanishni baholashda foydalaniladi.</a:t>
            </a:r>
          </a:p>
          <a:p>
            <a:pPr algn="l">
              <a:lnSpc>
                <a:spcPts val="4321"/>
              </a:lnSpc>
            </a:pPr>
            <a:endParaRPr lang="en-US" sz="3601">
              <a:solidFill>
                <a:srgbClr val="000000"/>
              </a:solidFill>
              <a:latin typeface="Poppins"/>
              <a:ea typeface="Poppins"/>
              <a:cs typeface="Poppins"/>
              <a:sym typeface="Poppins"/>
            </a:endParaRPr>
          </a:p>
          <a:p>
            <a:pPr algn="l">
              <a:lnSpc>
                <a:spcPts val="4321"/>
              </a:lnSpc>
            </a:pPr>
            <a:r>
              <a:rPr lang="en-US" sz="3601">
                <a:solidFill>
                  <a:srgbClr val="000000"/>
                </a:solidFill>
                <a:latin typeface="Poppins"/>
                <a:ea typeface="Poppins"/>
                <a:cs typeface="Poppins"/>
                <a:sym typeface="Poppins"/>
              </a:rPr>
              <a:t>Bregg egri chizig‘i va cho‘qqisi :</a:t>
            </a:r>
          </a:p>
          <a:p>
            <a:pPr marL="777585" lvl="1" indent="-388792" algn="l">
              <a:lnSpc>
                <a:spcPts val="4321"/>
              </a:lnSpc>
              <a:buFont typeface="Arial"/>
              <a:buChar char="•"/>
            </a:pPr>
            <a:r>
              <a:rPr lang="en-US" sz="3601">
                <a:solidFill>
                  <a:srgbClr val="000000"/>
                </a:solidFill>
                <a:latin typeface="Poppins"/>
                <a:ea typeface="Poppins"/>
                <a:cs typeface="Poppins"/>
                <a:sym typeface="Poppins"/>
              </a:rPr>
              <a:t>Proton terapiyada sog‘lom to‘qimalarni saqlagan holda o‘simtani nishonga olish;</a:t>
            </a:r>
          </a:p>
          <a:p>
            <a:pPr marL="777585" lvl="1" indent="-388792" algn="l">
              <a:lnSpc>
                <a:spcPts val="4321"/>
              </a:lnSpc>
              <a:buFont typeface="Arial"/>
              <a:buChar char="•"/>
            </a:pPr>
            <a:r>
              <a:rPr lang="en-US" sz="3601">
                <a:solidFill>
                  <a:srgbClr val="000000"/>
                </a:solidFill>
                <a:latin typeface="Poppins"/>
                <a:ea typeface="Poppins"/>
                <a:cs typeface="Poppins"/>
                <a:sym typeface="Poppins"/>
              </a:rPr>
              <a:t>Radiobiologik tadqiqotlar;</a:t>
            </a:r>
          </a:p>
          <a:p>
            <a:pPr marL="777585" lvl="1" indent="-388792" algn="l">
              <a:lnSpc>
                <a:spcPts val="4321"/>
              </a:lnSpc>
              <a:buFont typeface="Arial"/>
              <a:buChar char="•"/>
            </a:pPr>
            <a:r>
              <a:rPr lang="en-US" sz="3601">
                <a:solidFill>
                  <a:srgbClr val="000000"/>
                </a:solidFill>
                <a:latin typeface="Poppins"/>
                <a:ea typeface="Poppins"/>
                <a:cs typeface="Poppins"/>
                <a:sym typeface="Poppins"/>
              </a:rPr>
              <a:t>Yadro texnologiyalarida materiallar tahlilida foydalaniladi.</a:t>
            </a:r>
          </a:p>
          <a:p>
            <a:pPr algn="l">
              <a:lnSpc>
                <a:spcPts val="4321"/>
              </a:lnSpc>
            </a:pPr>
            <a:endParaRPr lang="en-US" sz="3601">
              <a:solidFill>
                <a:srgbClr val="000000"/>
              </a:solidFill>
              <a:latin typeface="Poppins"/>
              <a:ea typeface="Poppins"/>
              <a:cs typeface="Poppins"/>
              <a:sym typeface="Poppins"/>
            </a:endParaRPr>
          </a:p>
        </p:txBody>
      </p:sp>
      <p:sp>
        <p:nvSpPr>
          <p:cNvPr id="6" name="TextBox 6"/>
          <p:cNvSpPr txBox="1"/>
          <p:nvPr/>
        </p:nvSpPr>
        <p:spPr>
          <a:xfrm>
            <a:off x="4805780" y="285750"/>
            <a:ext cx="5111186" cy="742950"/>
          </a:xfrm>
          <a:prstGeom prst="rect">
            <a:avLst/>
          </a:prstGeom>
        </p:spPr>
        <p:txBody>
          <a:bodyPr lIns="0" tIns="0" rIns="0" bIns="0" rtlCol="0" anchor="t">
            <a:spAutoFit/>
          </a:bodyPr>
          <a:lstStyle/>
          <a:p>
            <a:pPr algn="l">
              <a:lnSpc>
                <a:spcPts val="5924"/>
              </a:lnSpc>
              <a:spcBef>
                <a:spcPct val="0"/>
              </a:spcBef>
            </a:pPr>
            <a:r>
              <a:rPr lang="en-US" sz="4936">
                <a:solidFill>
                  <a:srgbClr val="00030A"/>
                </a:solidFill>
                <a:latin typeface="Rushk"/>
                <a:ea typeface="Rushk"/>
                <a:cs typeface="Rushk"/>
                <a:sym typeface="Rushk"/>
              </a:rPr>
              <a:t>XULOSA: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590497">
            <a:off x="7811322" y="2940853"/>
            <a:ext cx="13493768" cy="11064890"/>
          </a:xfrm>
          <a:custGeom>
            <a:avLst/>
            <a:gdLst/>
            <a:ahLst/>
            <a:cxnLst/>
            <a:rect l="l" t="t" r="r" b="b"/>
            <a:pathLst>
              <a:path w="13493768" h="11064890">
                <a:moveTo>
                  <a:pt x="0" y="0"/>
                </a:moveTo>
                <a:lnTo>
                  <a:pt x="13493768" y="0"/>
                </a:lnTo>
                <a:lnTo>
                  <a:pt x="13493768" y="11064889"/>
                </a:lnTo>
                <a:lnTo>
                  <a:pt x="0" y="11064889"/>
                </a:lnTo>
                <a:lnTo>
                  <a:pt x="0" y="0"/>
                </a:lnTo>
                <a:close/>
              </a:path>
            </a:pathLst>
          </a:custGeom>
          <a:blipFill>
            <a:blip r:embed="rId2">
              <a:alphaModFix amt="30000"/>
            </a:blip>
            <a:stretch>
              <a:fillRect/>
            </a:stretch>
          </a:blipFill>
        </p:spPr>
      </p:sp>
      <p:sp>
        <p:nvSpPr>
          <p:cNvPr id="3" name="TextBox 3"/>
          <p:cNvSpPr txBox="1"/>
          <p:nvPr/>
        </p:nvSpPr>
        <p:spPr>
          <a:xfrm>
            <a:off x="797226" y="1986065"/>
            <a:ext cx="13205935" cy="5482149"/>
          </a:xfrm>
          <a:prstGeom prst="rect">
            <a:avLst/>
          </a:prstGeom>
        </p:spPr>
        <p:txBody>
          <a:bodyPr lIns="0" tIns="0" rIns="0" bIns="0" rtlCol="0" anchor="t">
            <a:spAutoFit/>
          </a:bodyPr>
          <a:lstStyle/>
          <a:p>
            <a:pPr marL="710302" lvl="1" indent="-355151" algn="l">
              <a:lnSpc>
                <a:spcPts val="3947"/>
              </a:lnSpc>
              <a:buAutoNum type="arabicPeriod"/>
            </a:pPr>
            <a:r>
              <a:rPr lang="en-US" sz="3289" dirty="0">
                <a:solidFill>
                  <a:srgbClr val="000000"/>
                </a:solidFill>
                <a:latin typeface="Poppins"/>
                <a:ea typeface="Poppins"/>
                <a:cs typeface="Poppins"/>
                <a:sym typeface="Poppins"/>
                <a:hlinkClick r:id="rId3"/>
              </a:rPr>
              <a:t>https://</a:t>
            </a:r>
            <a:r>
              <a:rPr lang="en-US" sz="3289" dirty="0" smtClean="0">
                <a:solidFill>
                  <a:srgbClr val="000000"/>
                </a:solidFill>
                <a:latin typeface="Poppins"/>
                <a:ea typeface="Poppins"/>
                <a:cs typeface="Poppins"/>
                <a:sym typeface="Poppins"/>
                <a:hlinkClick r:id="rId3"/>
              </a:rPr>
              <a:t>en.wikipedia.org/wiki/Bethe_formula</a:t>
            </a:r>
            <a:r>
              <a:rPr lang="en-US" sz="3289" dirty="0" smtClean="0">
                <a:solidFill>
                  <a:srgbClr val="000000"/>
                </a:solidFill>
                <a:latin typeface="Poppins"/>
                <a:ea typeface="Poppins"/>
                <a:cs typeface="Poppins"/>
                <a:sym typeface="Poppins"/>
              </a:rPr>
              <a:t> </a:t>
            </a:r>
            <a:endParaRPr lang="en-US" sz="3289" dirty="0">
              <a:solidFill>
                <a:srgbClr val="000000"/>
              </a:solidFill>
              <a:latin typeface="Poppins"/>
              <a:ea typeface="Poppins"/>
              <a:cs typeface="Poppins"/>
              <a:sym typeface="Poppins"/>
            </a:endParaRPr>
          </a:p>
          <a:p>
            <a:pPr marL="710302" lvl="1" indent="-355151" algn="l">
              <a:lnSpc>
                <a:spcPts val="3947"/>
              </a:lnSpc>
              <a:buAutoNum type="arabicPeriod"/>
            </a:pPr>
            <a:r>
              <a:rPr lang="en-US" sz="3289" dirty="0">
                <a:solidFill>
                  <a:srgbClr val="000000"/>
                </a:solidFill>
                <a:latin typeface="Poppins"/>
                <a:ea typeface="Poppins"/>
                <a:cs typeface="Poppins"/>
                <a:sym typeface="Poppins"/>
                <a:hlinkClick r:id="rId4"/>
              </a:rPr>
              <a:t>https://</a:t>
            </a:r>
            <a:r>
              <a:rPr lang="en-US" sz="3289" dirty="0" smtClean="0">
                <a:solidFill>
                  <a:srgbClr val="000000"/>
                </a:solidFill>
                <a:latin typeface="Poppins"/>
                <a:ea typeface="Poppins"/>
                <a:cs typeface="Poppins"/>
                <a:sym typeface="Poppins"/>
                <a:hlinkClick r:id="rId4"/>
              </a:rPr>
              <a:t>courses.grainger.illinois.edu/npre441/sp2020/lctr%20notes/lecture_chapter4_2020_interaction_heavy_charged_particle.pdf</a:t>
            </a:r>
            <a:r>
              <a:rPr lang="en-US" sz="3289" dirty="0" smtClean="0">
                <a:solidFill>
                  <a:srgbClr val="000000"/>
                </a:solidFill>
                <a:latin typeface="Poppins"/>
                <a:ea typeface="Poppins"/>
                <a:cs typeface="Poppins"/>
                <a:sym typeface="Poppins"/>
              </a:rPr>
              <a:t> </a:t>
            </a:r>
            <a:endParaRPr lang="en-US" sz="3289" dirty="0">
              <a:solidFill>
                <a:srgbClr val="000000"/>
              </a:solidFill>
              <a:latin typeface="Poppins"/>
              <a:ea typeface="Poppins"/>
              <a:cs typeface="Poppins"/>
              <a:sym typeface="Poppins"/>
            </a:endParaRPr>
          </a:p>
          <a:p>
            <a:pPr marL="710302" lvl="1" indent="-355151" algn="l">
              <a:lnSpc>
                <a:spcPts val="3947"/>
              </a:lnSpc>
              <a:buAutoNum type="arabicPeriod"/>
            </a:pPr>
            <a:r>
              <a:rPr lang="en-US" sz="3289" dirty="0">
                <a:solidFill>
                  <a:srgbClr val="000000"/>
                </a:solidFill>
                <a:latin typeface="Poppins"/>
                <a:ea typeface="Poppins"/>
                <a:cs typeface="Poppins"/>
                <a:sym typeface="Poppins"/>
                <a:hlinkClick r:id="rId5"/>
              </a:rPr>
              <a:t>https://</a:t>
            </a:r>
            <a:r>
              <a:rPr lang="en-US" sz="3289" dirty="0" smtClean="0">
                <a:solidFill>
                  <a:srgbClr val="000000"/>
                </a:solidFill>
                <a:latin typeface="Poppins"/>
                <a:ea typeface="Poppins"/>
                <a:cs typeface="Poppins"/>
                <a:sym typeface="Poppins"/>
                <a:hlinkClick r:id="rId5"/>
              </a:rPr>
              <a:t>indico.global/event/6815/contributions/124637/attachments/60514/116565/Interaction_Trojek.pdf</a:t>
            </a:r>
            <a:r>
              <a:rPr lang="en-US" sz="3289" dirty="0" smtClean="0">
                <a:solidFill>
                  <a:srgbClr val="000000"/>
                </a:solidFill>
                <a:latin typeface="Poppins"/>
                <a:ea typeface="Poppins"/>
                <a:cs typeface="Poppins"/>
                <a:sym typeface="Poppins"/>
              </a:rPr>
              <a:t> </a:t>
            </a:r>
            <a:endParaRPr lang="en-US" sz="3289" dirty="0">
              <a:solidFill>
                <a:srgbClr val="000000"/>
              </a:solidFill>
              <a:latin typeface="Poppins"/>
              <a:ea typeface="Poppins"/>
              <a:cs typeface="Poppins"/>
              <a:sym typeface="Poppins"/>
            </a:endParaRPr>
          </a:p>
          <a:p>
            <a:pPr marL="710302" lvl="1" indent="-355151" algn="l">
              <a:lnSpc>
                <a:spcPts val="3947"/>
              </a:lnSpc>
              <a:buAutoNum type="arabicPeriod"/>
            </a:pPr>
            <a:r>
              <a:rPr lang="en-US" sz="3289" dirty="0">
                <a:solidFill>
                  <a:srgbClr val="000000"/>
                </a:solidFill>
                <a:latin typeface="Poppins"/>
                <a:ea typeface="Poppins"/>
                <a:cs typeface="Poppins"/>
                <a:sym typeface="Poppins"/>
                <a:hlinkClick r:id="rId6"/>
              </a:rPr>
              <a:t>http://</a:t>
            </a:r>
            <a:r>
              <a:rPr lang="en-US" sz="3289" dirty="0" smtClean="0">
                <a:solidFill>
                  <a:srgbClr val="000000"/>
                </a:solidFill>
                <a:latin typeface="Poppins"/>
                <a:ea typeface="Poppins"/>
                <a:cs typeface="Poppins"/>
                <a:sym typeface="Poppins"/>
                <a:hlinkClick r:id="rId6"/>
              </a:rPr>
              <a:t>nuclphys.sinp.msu.ru/books/np/chernyaev.html</a:t>
            </a:r>
            <a:r>
              <a:rPr lang="en-US" sz="3289" dirty="0" smtClean="0">
                <a:solidFill>
                  <a:srgbClr val="000000"/>
                </a:solidFill>
                <a:latin typeface="Poppins"/>
                <a:ea typeface="Poppins"/>
                <a:cs typeface="Poppins"/>
                <a:sym typeface="Poppins"/>
              </a:rPr>
              <a:t> </a:t>
            </a:r>
            <a:endParaRPr lang="en-US" sz="3289" dirty="0">
              <a:solidFill>
                <a:srgbClr val="000000"/>
              </a:solidFill>
              <a:latin typeface="Poppins"/>
              <a:ea typeface="Poppins"/>
              <a:cs typeface="Poppins"/>
              <a:sym typeface="Poppins"/>
            </a:endParaRPr>
          </a:p>
          <a:p>
            <a:pPr marL="710302" lvl="1" indent="-355151" algn="l">
              <a:lnSpc>
                <a:spcPts val="3947"/>
              </a:lnSpc>
              <a:buAutoNum type="arabicPeriod"/>
            </a:pPr>
            <a:r>
              <a:rPr lang="en-US" sz="3289" dirty="0" err="1">
                <a:solidFill>
                  <a:srgbClr val="000000"/>
                </a:solidFill>
                <a:latin typeface="Poppins"/>
                <a:ea typeface="Poppins"/>
                <a:cs typeface="Poppins"/>
                <a:sym typeface="Poppins"/>
              </a:rPr>
              <a:t>Черняев</a:t>
            </a:r>
            <a:r>
              <a:rPr lang="en-US" sz="3289" dirty="0">
                <a:solidFill>
                  <a:srgbClr val="000000"/>
                </a:solidFill>
                <a:latin typeface="Poppins"/>
                <a:ea typeface="Poppins"/>
                <a:cs typeface="Poppins"/>
                <a:sym typeface="Poppins"/>
              </a:rPr>
              <a:t>  А.П. “ </a:t>
            </a:r>
            <a:r>
              <a:rPr lang="en-US" sz="3289" dirty="0" err="1">
                <a:solidFill>
                  <a:srgbClr val="000000"/>
                </a:solidFill>
                <a:latin typeface="Poppins"/>
                <a:ea typeface="Poppins"/>
                <a:cs typeface="Poppins"/>
                <a:sym typeface="Poppins"/>
              </a:rPr>
              <a:t>Взаимодействие</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иониризующего</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излучения</a:t>
            </a:r>
            <a:r>
              <a:rPr lang="en-US" sz="3289" dirty="0">
                <a:solidFill>
                  <a:srgbClr val="000000"/>
                </a:solidFill>
                <a:latin typeface="Poppins"/>
                <a:ea typeface="Poppins"/>
                <a:cs typeface="Poppins"/>
                <a:sym typeface="Poppins"/>
              </a:rPr>
              <a:t> с </a:t>
            </a:r>
            <a:r>
              <a:rPr lang="en-US" sz="3289" dirty="0" err="1">
                <a:solidFill>
                  <a:srgbClr val="000000"/>
                </a:solidFill>
                <a:latin typeface="Poppins"/>
                <a:ea typeface="Poppins"/>
                <a:cs typeface="Poppins"/>
                <a:sym typeface="Poppins"/>
              </a:rPr>
              <a:t>веществом</a:t>
            </a:r>
            <a:r>
              <a:rPr lang="en-US" sz="3289" dirty="0">
                <a:solidFill>
                  <a:srgbClr val="000000"/>
                </a:solidFill>
                <a:latin typeface="Poppins"/>
                <a:ea typeface="Poppins"/>
                <a:cs typeface="Poppins"/>
                <a:sym typeface="Poppins"/>
              </a:rPr>
              <a:t> “ -М.:ФИЗМАТЛИТ, 2004.   </a:t>
            </a:r>
            <a:r>
              <a:rPr lang="en-US" sz="3289" dirty="0" err="1">
                <a:solidFill>
                  <a:srgbClr val="000000"/>
                </a:solidFill>
                <a:latin typeface="Poppins"/>
                <a:ea typeface="Poppins"/>
                <a:cs typeface="Poppins"/>
                <a:sym typeface="Poppins"/>
              </a:rPr>
              <a:t>Глава</a:t>
            </a:r>
            <a:r>
              <a:rPr lang="en-US" sz="3289" dirty="0">
                <a:solidFill>
                  <a:srgbClr val="000000"/>
                </a:solidFill>
                <a:latin typeface="Poppins"/>
                <a:ea typeface="Poppins"/>
                <a:cs typeface="Poppins"/>
                <a:sym typeface="Poppins"/>
              </a:rPr>
              <a:t> 3 </a:t>
            </a:r>
          </a:p>
          <a:p>
            <a:pPr marL="710302" lvl="1" indent="-355151" algn="l">
              <a:lnSpc>
                <a:spcPts val="3947"/>
              </a:lnSpc>
              <a:buAutoNum type="arabicPeriod"/>
            </a:pPr>
            <a:r>
              <a:rPr lang="en-US" sz="3289" dirty="0">
                <a:solidFill>
                  <a:srgbClr val="000000"/>
                </a:solidFill>
                <a:latin typeface="Poppins"/>
                <a:ea typeface="Poppins"/>
                <a:cs typeface="Poppins"/>
                <a:sym typeface="Poppins"/>
              </a:rPr>
              <a:t>Dots. </a:t>
            </a:r>
            <a:r>
              <a:rPr lang="en-US" sz="3289" dirty="0" err="1">
                <a:solidFill>
                  <a:srgbClr val="000000"/>
                </a:solidFill>
                <a:latin typeface="Poppins"/>
                <a:ea typeface="Poppins"/>
                <a:cs typeface="Poppins"/>
                <a:sym typeface="Poppins"/>
              </a:rPr>
              <a:t>Saydimov</a:t>
            </a:r>
            <a:r>
              <a:rPr lang="en-US" sz="3289" dirty="0">
                <a:solidFill>
                  <a:srgbClr val="000000"/>
                </a:solidFill>
                <a:latin typeface="Poppins"/>
                <a:ea typeface="Poppins"/>
                <a:cs typeface="Poppins"/>
                <a:sym typeface="Poppins"/>
              </a:rPr>
              <a:t> Y. A.  </a:t>
            </a:r>
            <a:r>
              <a:rPr lang="en-US" sz="3289" dirty="0" err="1">
                <a:solidFill>
                  <a:srgbClr val="000000"/>
                </a:solidFill>
                <a:latin typeface="Poppins"/>
                <a:ea typeface="Poppins"/>
                <a:cs typeface="Poppins"/>
                <a:sym typeface="Poppins"/>
              </a:rPr>
              <a:t>prezentatsiyalari</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Zaryadlangan</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og’ir</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zarralarning</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yugurish</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yo’li</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Bregg</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egri</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chizig’i</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va</a:t>
            </a:r>
            <a:r>
              <a:rPr lang="en-US" sz="3289" dirty="0">
                <a:solidFill>
                  <a:srgbClr val="000000"/>
                </a:solidFill>
                <a:latin typeface="Poppins"/>
                <a:ea typeface="Poppins"/>
                <a:cs typeface="Poppins"/>
                <a:sym typeface="Poppins"/>
              </a:rPr>
              <a:t> </a:t>
            </a:r>
            <a:r>
              <a:rPr lang="en-US" sz="3289" dirty="0" err="1">
                <a:solidFill>
                  <a:srgbClr val="000000"/>
                </a:solidFill>
                <a:latin typeface="Poppins"/>
                <a:ea typeface="Poppins"/>
                <a:cs typeface="Poppins"/>
                <a:sym typeface="Poppins"/>
              </a:rPr>
              <a:t>cho’qqisi</a:t>
            </a:r>
            <a:r>
              <a:rPr lang="en-US" sz="3289" dirty="0">
                <a:solidFill>
                  <a:srgbClr val="000000"/>
                </a:solidFill>
                <a:latin typeface="Poppins"/>
                <a:ea typeface="Poppins"/>
                <a:cs typeface="Poppins"/>
                <a:sym typeface="Poppins"/>
              </a:rPr>
              <a:t> ”</a:t>
            </a:r>
          </a:p>
        </p:txBody>
      </p:sp>
      <p:sp>
        <p:nvSpPr>
          <p:cNvPr id="4" name="Freeform 4"/>
          <p:cNvSpPr/>
          <p:nvPr/>
        </p:nvSpPr>
        <p:spPr>
          <a:xfrm rot="4261709">
            <a:off x="15685370" y="1717569"/>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5" name="Freeform 5"/>
          <p:cNvSpPr/>
          <p:nvPr/>
        </p:nvSpPr>
        <p:spPr>
          <a:xfrm>
            <a:off x="15036651" y="0"/>
            <a:ext cx="3349471" cy="4760230"/>
          </a:xfrm>
          <a:custGeom>
            <a:avLst/>
            <a:gdLst/>
            <a:ahLst/>
            <a:cxnLst/>
            <a:rect l="l" t="t" r="r" b="b"/>
            <a:pathLst>
              <a:path w="3349471" h="4760230">
                <a:moveTo>
                  <a:pt x="0" y="0"/>
                </a:moveTo>
                <a:lnTo>
                  <a:pt x="3349471" y="0"/>
                </a:lnTo>
                <a:lnTo>
                  <a:pt x="3349471" y="4760230"/>
                </a:lnTo>
                <a:lnTo>
                  <a:pt x="0" y="476023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6" name="Freeform 6"/>
          <p:cNvSpPr/>
          <p:nvPr/>
        </p:nvSpPr>
        <p:spPr>
          <a:xfrm>
            <a:off x="13536738" y="4517251"/>
            <a:ext cx="3490290" cy="4922204"/>
          </a:xfrm>
          <a:custGeom>
            <a:avLst/>
            <a:gdLst/>
            <a:ahLst/>
            <a:cxnLst/>
            <a:rect l="l" t="t" r="r" b="b"/>
            <a:pathLst>
              <a:path w="3490290" h="4922204">
                <a:moveTo>
                  <a:pt x="0" y="0"/>
                </a:moveTo>
                <a:lnTo>
                  <a:pt x="3490291" y="0"/>
                </a:lnTo>
                <a:lnTo>
                  <a:pt x="3490291" y="4922204"/>
                </a:lnTo>
                <a:lnTo>
                  <a:pt x="0" y="4922204"/>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7" name="TextBox 7"/>
          <p:cNvSpPr txBox="1"/>
          <p:nvPr/>
        </p:nvSpPr>
        <p:spPr>
          <a:xfrm>
            <a:off x="1727677" y="277896"/>
            <a:ext cx="8647332" cy="1501607"/>
          </a:xfrm>
          <a:prstGeom prst="rect">
            <a:avLst/>
          </a:prstGeom>
        </p:spPr>
        <p:txBody>
          <a:bodyPr lIns="0" tIns="0" rIns="0" bIns="0" rtlCol="0" anchor="t">
            <a:spAutoFit/>
          </a:bodyPr>
          <a:lstStyle/>
          <a:p>
            <a:pPr algn="ctr">
              <a:lnSpc>
                <a:spcPts val="5924"/>
              </a:lnSpc>
              <a:spcBef>
                <a:spcPct val="0"/>
              </a:spcBef>
            </a:pPr>
            <a:r>
              <a:rPr lang="en-US" sz="4936">
                <a:solidFill>
                  <a:srgbClr val="00030A"/>
                </a:solidFill>
                <a:latin typeface="Rushk"/>
                <a:ea typeface="Rushk"/>
                <a:cs typeface="Rushk"/>
                <a:sym typeface="Rushk"/>
              </a:rPr>
              <a:t>FOYDALANILGAN MANBALAR RO’YXATI: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590497">
            <a:off x="7811322" y="2940853"/>
            <a:ext cx="13493768" cy="11064890"/>
          </a:xfrm>
          <a:custGeom>
            <a:avLst/>
            <a:gdLst/>
            <a:ahLst/>
            <a:cxnLst/>
            <a:rect l="l" t="t" r="r" b="b"/>
            <a:pathLst>
              <a:path w="13493768" h="11064890">
                <a:moveTo>
                  <a:pt x="0" y="0"/>
                </a:moveTo>
                <a:lnTo>
                  <a:pt x="13493768" y="0"/>
                </a:lnTo>
                <a:lnTo>
                  <a:pt x="13493768" y="11064889"/>
                </a:lnTo>
                <a:lnTo>
                  <a:pt x="0" y="11064889"/>
                </a:lnTo>
                <a:lnTo>
                  <a:pt x="0" y="0"/>
                </a:lnTo>
                <a:close/>
              </a:path>
            </a:pathLst>
          </a:custGeom>
          <a:blipFill>
            <a:blip r:embed="rId2">
              <a:alphaModFix amt="30000"/>
            </a:blip>
            <a:stretch>
              <a:fillRect/>
            </a:stretch>
          </a:blipFill>
        </p:spPr>
      </p:sp>
      <p:sp>
        <p:nvSpPr>
          <p:cNvPr id="3" name="Freeform 3"/>
          <p:cNvSpPr/>
          <p:nvPr/>
        </p:nvSpPr>
        <p:spPr>
          <a:xfrm rot="4261709">
            <a:off x="15685370" y="1717569"/>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95044" y="796259"/>
            <a:ext cx="4214413" cy="4114800"/>
          </a:xfrm>
          <a:custGeom>
            <a:avLst/>
            <a:gdLst/>
            <a:ahLst/>
            <a:cxnLst/>
            <a:rect l="l" t="t" r="r" b="b"/>
            <a:pathLst>
              <a:path w="4214413" h="4114800">
                <a:moveTo>
                  <a:pt x="0" y="0"/>
                </a:moveTo>
                <a:lnTo>
                  <a:pt x="4214413" y="0"/>
                </a:lnTo>
                <a:lnTo>
                  <a:pt x="4214413"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1886437" y="5172011"/>
            <a:ext cx="4246041" cy="4114800"/>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165198" y="1714436"/>
            <a:ext cx="8216801" cy="4552528"/>
          </a:xfrm>
          <a:prstGeom prst="rect">
            <a:avLst/>
          </a:prstGeom>
        </p:spPr>
        <p:txBody>
          <a:bodyPr wrap="square" lIns="0" tIns="0" rIns="0" bIns="0" rtlCol="0" anchor="t">
            <a:spAutoFit/>
          </a:bodyPr>
          <a:lstStyle/>
          <a:p>
            <a:pPr algn="ctr">
              <a:lnSpc>
                <a:spcPts val="15346"/>
              </a:lnSpc>
            </a:pPr>
            <a:r>
              <a:rPr lang="en-US" sz="12788" dirty="0">
                <a:solidFill>
                  <a:srgbClr val="E65C7E"/>
                </a:solidFill>
                <a:latin typeface="Rushk"/>
                <a:ea typeface="Rushk"/>
                <a:cs typeface="Rushk"/>
                <a:sym typeface="Rushk"/>
              </a:rPr>
              <a:t>1</a:t>
            </a:r>
          </a:p>
          <a:p>
            <a:pPr algn="ctr">
              <a:lnSpc>
                <a:spcPts val="10056"/>
              </a:lnSpc>
              <a:spcBef>
                <a:spcPct val="0"/>
              </a:spcBef>
            </a:pPr>
            <a:r>
              <a:rPr lang="en-US" sz="8380" dirty="0" err="1" smtClean="0">
                <a:solidFill>
                  <a:srgbClr val="00030A"/>
                </a:solidFill>
                <a:latin typeface="Rushk"/>
                <a:ea typeface="Rushk"/>
                <a:cs typeface="Rushk"/>
                <a:sym typeface="Rushk"/>
              </a:rPr>
              <a:t>BEThe-BLOch</a:t>
            </a:r>
            <a:r>
              <a:rPr lang="en-US" sz="8380" dirty="0" smtClean="0">
                <a:solidFill>
                  <a:srgbClr val="00030A"/>
                </a:solidFill>
                <a:latin typeface="Rushk"/>
                <a:ea typeface="Rushk"/>
                <a:cs typeface="Rushk"/>
                <a:sym typeface="Rushk"/>
              </a:rPr>
              <a:t> </a:t>
            </a:r>
            <a:r>
              <a:rPr lang="en-US" sz="8380" dirty="0">
                <a:solidFill>
                  <a:srgbClr val="00030A"/>
                </a:solidFill>
                <a:latin typeface="Rushk"/>
                <a:ea typeface="Rushk"/>
                <a:cs typeface="Rushk"/>
                <a:sym typeface="Rushk"/>
              </a:rPr>
              <a:t>FORMULASI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7783">
            <a:off x="-246308" y="4975689"/>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2">
              <a:alphaModFix amt="30000"/>
            </a:blip>
            <a:stretch>
              <a:fillRect/>
            </a:stretch>
          </a:blipFill>
        </p:spPr>
      </p:sp>
      <p:sp>
        <p:nvSpPr>
          <p:cNvPr id="3" name="Freeform 3"/>
          <p:cNvSpPr/>
          <p:nvPr/>
        </p:nvSpPr>
        <p:spPr>
          <a:xfrm rot="4261709">
            <a:off x="14558548" y="586887"/>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06720" y="13257"/>
            <a:ext cx="5130243" cy="5130243"/>
          </a:xfrm>
          <a:custGeom>
            <a:avLst/>
            <a:gdLst/>
            <a:ahLst/>
            <a:cxnLst/>
            <a:rect l="l" t="t" r="r" b="b"/>
            <a:pathLst>
              <a:path w="5130243" h="5130243">
                <a:moveTo>
                  <a:pt x="0" y="0"/>
                </a:moveTo>
                <a:lnTo>
                  <a:pt x="5130243" y="0"/>
                </a:lnTo>
                <a:lnTo>
                  <a:pt x="5130243" y="5130243"/>
                </a:lnTo>
                <a:lnTo>
                  <a:pt x="0" y="513024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64528" y="2908689"/>
            <a:ext cx="13475151" cy="7502054"/>
          </a:xfrm>
          <a:prstGeom prst="rect">
            <a:avLst/>
          </a:prstGeom>
        </p:spPr>
        <p:txBody>
          <a:bodyPr lIns="0" tIns="0" rIns="0" bIns="0" rtlCol="0" anchor="t">
            <a:spAutoFit/>
          </a:bodyPr>
          <a:lstStyle/>
          <a:p>
            <a:pPr algn="ctr">
              <a:lnSpc>
                <a:spcPts val="4493"/>
              </a:lnSpc>
            </a:pPr>
            <a:r>
              <a:rPr lang="en-US" sz="3744" b="1" dirty="0" smtClean="0">
                <a:solidFill>
                  <a:srgbClr val="000000"/>
                </a:solidFill>
                <a:latin typeface="Poppins Bold"/>
                <a:ea typeface="Poppins Bold"/>
                <a:cs typeface="Poppins Bold"/>
                <a:sym typeface="Poppins Bold"/>
              </a:rPr>
              <a:t>Bethe </a:t>
            </a:r>
            <a:r>
              <a:rPr lang="en-US" sz="3744" b="1" dirty="0" err="1">
                <a:solidFill>
                  <a:srgbClr val="000000"/>
                </a:solidFill>
                <a:latin typeface="Poppins Bold"/>
                <a:ea typeface="Poppins Bold"/>
                <a:cs typeface="Poppins Bold"/>
                <a:sym typeface="Poppins Bold"/>
              </a:rPr>
              <a:t>formulasi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yoki</a:t>
            </a:r>
            <a:r>
              <a:rPr lang="en-US" sz="3744" dirty="0">
                <a:solidFill>
                  <a:srgbClr val="000000"/>
                </a:solidFill>
                <a:latin typeface="Poppins"/>
                <a:ea typeface="Poppins"/>
                <a:cs typeface="Poppins"/>
                <a:sym typeface="Poppins"/>
              </a:rPr>
              <a:t> </a:t>
            </a:r>
            <a:r>
              <a:rPr lang="en-US" sz="3744" b="1" dirty="0" smtClean="0">
                <a:solidFill>
                  <a:srgbClr val="000000"/>
                </a:solidFill>
                <a:latin typeface="Poppins Bold"/>
                <a:ea typeface="Poppins Bold"/>
                <a:cs typeface="Poppins Bold"/>
                <a:sym typeface="Poppins Bold"/>
              </a:rPr>
              <a:t>Bethe–Bloch </a:t>
            </a:r>
            <a:r>
              <a:rPr lang="en-US" sz="3744" b="1" dirty="0" err="1">
                <a:solidFill>
                  <a:srgbClr val="000000"/>
                </a:solidFill>
                <a:latin typeface="Poppins Bold"/>
                <a:ea typeface="Poppins Bold"/>
                <a:cs typeface="Poppins Bold"/>
                <a:sym typeface="Poppins Bold"/>
              </a:rPr>
              <a:t>formulasi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zaryadlangan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tez</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zarrachalarning</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protonlar</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alfa-zarralar</a:t>
            </a:r>
            <a:r>
              <a:rPr lang="en-US" sz="3744" dirty="0">
                <a:solidFill>
                  <a:srgbClr val="000000"/>
                </a:solidFill>
                <a:latin typeface="Poppins"/>
                <a:ea typeface="Poppins"/>
                <a:cs typeface="Poppins"/>
                <a:sym typeface="Poppins"/>
              </a:rPr>
              <a:t>, atom </a:t>
            </a:r>
            <a:r>
              <a:rPr lang="en-US" sz="3744" dirty="0" err="1">
                <a:solidFill>
                  <a:srgbClr val="000000"/>
                </a:solidFill>
                <a:latin typeface="Poppins"/>
                <a:ea typeface="Poppins"/>
                <a:cs typeface="Poppins"/>
                <a:sym typeface="Poppins"/>
              </a:rPr>
              <a:t>ionlari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modda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ichidan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o‘tishda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birlik</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masofaga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to‘g‘ri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keladigan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o‘rtacha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energiya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yo‘qotishini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yoki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moddaning</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to‘xtatish</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qobiliyatini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tavsiflaydi</a:t>
            </a:r>
            <a:r>
              <a:rPr lang="en-US" sz="3744" dirty="0">
                <a:solidFill>
                  <a:srgbClr val="000000"/>
                </a:solidFill>
                <a:latin typeface="Poppins"/>
                <a:ea typeface="Poppins"/>
                <a:cs typeface="Poppins"/>
                <a:sym typeface="Poppins"/>
              </a:rPr>
              <a:t>.</a:t>
            </a:r>
          </a:p>
          <a:p>
            <a:pPr algn="ctr">
              <a:lnSpc>
                <a:spcPts val="4493"/>
              </a:lnSpc>
            </a:pPr>
            <a:endParaRPr lang="en-US" sz="3744" dirty="0">
              <a:solidFill>
                <a:srgbClr val="000000"/>
              </a:solidFill>
              <a:latin typeface="Poppins"/>
              <a:ea typeface="Poppins"/>
              <a:cs typeface="Poppins"/>
              <a:sym typeface="Poppins"/>
            </a:endParaRPr>
          </a:p>
          <a:p>
            <a:pPr algn="ctr">
              <a:lnSpc>
                <a:spcPts val="4493"/>
              </a:lnSpc>
            </a:pPr>
            <a:r>
              <a:rPr lang="en-US" sz="3744" i="1" dirty="0" err="1">
                <a:solidFill>
                  <a:srgbClr val="000000"/>
                </a:solidFill>
                <a:latin typeface="Poppins Italics"/>
                <a:ea typeface="Poppins Italics"/>
                <a:cs typeface="Poppins Italics"/>
                <a:sym typeface="Poppins Italics"/>
              </a:rPr>
              <a:t>Norelyativistik</a:t>
            </a:r>
            <a:r>
              <a:rPr lang="en-US" sz="3744" i="1" dirty="0">
                <a:solidFill>
                  <a:srgbClr val="000000"/>
                </a:solidFill>
                <a:latin typeface="Poppins Italics"/>
                <a:ea typeface="Poppins Italics"/>
                <a:cs typeface="Poppins Italics"/>
                <a:sym typeface="Poppins Italics"/>
              </a:rPr>
              <a:t> </a:t>
            </a:r>
            <a:r>
              <a:rPr lang="en-US" sz="3744" i="1" dirty="0" err="1">
                <a:solidFill>
                  <a:srgbClr val="000000"/>
                </a:solidFill>
                <a:latin typeface="Poppins Italics"/>
                <a:ea typeface="Poppins Italics"/>
                <a:cs typeface="Poppins Italics"/>
                <a:sym typeface="Poppins Italics"/>
              </a:rPr>
              <a:t>hol</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uchun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bu</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energiya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o’zgarishi</a:t>
            </a:r>
            <a:r>
              <a:rPr lang="en-US" sz="3744" dirty="0">
                <a:solidFill>
                  <a:srgbClr val="000000"/>
                </a:solidFill>
                <a:latin typeface="Poppins"/>
                <a:ea typeface="Poppins"/>
                <a:cs typeface="Poppins"/>
                <a:sym typeface="Poppins"/>
              </a:rPr>
              <a:t> </a:t>
            </a:r>
            <a:r>
              <a:rPr lang="en-US" sz="3744" i="1" dirty="0">
                <a:solidFill>
                  <a:srgbClr val="000000"/>
                </a:solidFill>
                <a:latin typeface="Poppins Italics"/>
                <a:ea typeface="Poppins Italics"/>
                <a:cs typeface="Poppins Italics"/>
                <a:sym typeface="Poppins Italics"/>
              </a:rPr>
              <a:t>1930-yilda</a:t>
            </a:r>
            <a:r>
              <a:rPr lang="en-US" sz="3744" dirty="0">
                <a:solidFill>
                  <a:srgbClr val="000000"/>
                </a:solidFill>
                <a:latin typeface="Poppins"/>
                <a:ea typeface="Poppins"/>
                <a:cs typeface="Poppins"/>
                <a:sym typeface="Poppins"/>
              </a:rPr>
              <a:t> Hans Bethe </a:t>
            </a:r>
            <a:r>
              <a:rPr lang="en-US" sz="3744" dirty="0" err="1">
                <a:solidFill>
                  <a:srgbClr val="000000"/>
                </a:solidFill>
                <a:latin typeface="Poppins"/>
                <a:ea typeface="Poppins"/>
                <a:cs typeface="Poppins"/>
                <a:sym typeface="Poppins"/>
              </a:rPr>
              <a:t>tomonidan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topilgan</a:t>
            </a:r>
            <a:r>
              <a:rPr lang="en-US" sz="3744" dirty="0">
                <a:solidFill>
                  <a:srgbClr val="000000"/>
                </a:solidFill>
                <a:latin typeface="Poppins"/>
                <a:ea typeface="Poppins"/>
                <a:cs typeface="Poppins"/>
                <a:sym typeface="Poppins"/>
              </a:rPr>
              <a:t>; </a:t>
            </a:r>
            <a:r>
              <a:rPr lang="en-US" sz="3744" i="1" dirty="0" err="1">
                <a:solidFill>
                  <a:srgbClr val="000000"/>
                </a:solidFill>
                <a:latin typeface="Poppins Italics"/>
                <a:ea typeface="Poppins Italics"/>
                <a:cs typeface="Poppins Italics"/>
                <a:sym typeface="Poppins Italics"/>
              </a:rPr>
              <a:t>relyativistik</a:t>
            </a:r>
            <a:r>
              <a:rPr lang="en-US" sz="3744" i="1" dirty="0">
                <a:solidFill>
                  <a:srgbClr val="000000"/>
                </a:solidFill>
                <a:latin typeface="Poppins Italics"/>
                <a:ea typeface="Poppins Italics"/>
                <a:cs typeface="Poppins Italics"/>
                <a:sym typeface="Poppins Italics"/>
              </a:rPr>
              <a:t> </a:t>
            </a:r>
            <a:r>
              <a:rPr lang="en-US" sz="3744" dirty="0" err="1">
                <a:solidFill>
                  <a:srgbClr val="000000"/>
                </a:solidFill>
                <a:latin typeface="Poppins"/>
                <a:ea typeface="Poppins"/>
                <a:cs typeface="Poppins"/>
                <a:sym typeface="Poppins"/>
              </a:rPr>
              <a:t>hol</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uchun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esa</a:t>
            </a:r>
            <a:r>
              <a:rPr lang="en-US" sz="3744" dirty="0">
                <a:solidFill>
                  <a:srgbClr val="000000"/>
                </a:solidFill>
                <a:latin typeface="Poppins"/>
                <a:ea typeface="Poppins"/>
                <a:cs typeface="Poppins"/>
                <a:sym typeface="Poppins"/>
              </a:rPr>
              <a:t> u </a:t>
            </a:r>
            <a:r>
              <a:rPr lang="en-US" sz="3744" dirty="0" err="1">
                <a:solidFill>
                  <a:srgbClr val="000000"/>
                </a:solidFill>
                <a:latin typeface="Poppins"/>
                <a:ea typeface="Poppins"/>
                <a:cs typeface="Poppins"/>
                <a:sym typeface="Poppins"/>
              </a:rPr>
              <a:t>tomonidan</a:t>
            </a:r>
            <a:r>
              <a:rPr lang="en-US" sz="3744" dirty="0">
                <a:solidFill>
                  <a:srgbClr val="000000"/>
                </a:solidFill>
                <a:latin typeface="Poppins"/>
                <a:ea typeface="Poppins"/>
                <a:cs typeface="Poppins"/>
                <a:sym typeface="Poppins"/>
              </a:rPr>
              <a:t> </a:t>
            </a:r>
            <a:r>
              <a:rPr lang="en-US" sz="3744" i="1" dirty="0">
                <a:solidFill>
                  <a:srgbClr val="000000"/>
                </a:solidFill>
                <a:latin typeface="Poppins Italics"/>
                <a:ea typeface="Poppins Italics"/>
                <a:cs typeface="Poppins Italics"/>
                <a:sym typeface="Poppins Italics"/>
              </a:rPr>
              <a:t>1932-yilda </a:t>
            </a:r>
            <a:r>
              <a:rPr lang="en-US" sz="3744" dirty="0" err="1">
                <a:solidFill>
                  <a:srgbClr val="000000"/>
                </a:solidFill>
                <a:latin typeface="Poppins"/>
                <a:ea typeface="Poppins"/>
                <a:cs typeface="Poppins"/>
                <a:sym typeface="Poppins"/>
              </a:rPr>
              <a:t>aniqlangan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Energiya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yo‘qotishning</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eng</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yuqori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ehtimollikdagi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qiymati</a:t>
            </a:r>
            <a:r>
              <a:rPr lang="en-US" sz="3744" dirty="0">
                <a:solidFill>
                  <a:srgbClr val="000000"/>
                </a:solidFill>
                <a:latin typeface="Poppins"/>
                <a:ea typeface="Poppins"/>
                <a:cs typeface="Poppins"/>
                <a:sym typeface="Poppins"/>
              </a:rPr>
              <a:t> , </a:t>
            </a:r>
            <a:r>
              <a:rPr lang="en-US" sz="3744" dirty="0" err="1">
                <a:solidFill>
                  <a:srgbClr val="000000"/>
                </a:solidFill>
                <a:latin typeface="Poppins"/>
                <a:ea typeface="Poppins"/>
                <a:cs typeface="Poppins"/>
                <a:sym typeface="Poppins"/>
              </a:rPr>
              <a:t>energiya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yo‘qotishning</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o‘rtacha</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qiymatidan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farq</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qiladi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va</a:t>
            </a:r>
            <a:r>
              <a:rPr lang="en-US" sz="3744" dirty="0">
                <a:solidFill>
                  <a:srgbClr val="000000"/>
                </a:solidFill>
                <a:latin typeface="Poppins"/>
                <a:ea typeface="Poppins"/>
                <a:cs typeface="Poppins"/>
                <a:sym typeface="Poppins"/>
              </a:rPr>
              <a:t> u Landau–</a:t>
            </a:r>
            <a:r>
              <a:rPr lang="en-US" sz="3744" dirty="0" err="1">
                <a:solidFill>
                  <a:srgbClr val="000000"/>
                </a:solidFill>
                <a:latin typeface="Poppins"/>
                <a:ea typeface="Poppins"/>
                <a:cs typeface="Poppins"/>
                <a:sym typeface="Poppins"/>
              </a:rPr>
              <a:t>Vavilov</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taqsimoti</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bilan</a:t>
            </a:r>
            <a:r>
              <a:rPr lang="en-US" sz="3744" dirty="0">
                <a:solidFill>
                  <a:srgbClr val="000000"/>
                </a:solidFill>
                <a:latin typeface="Poppins"/>
                <a:ea typeface="Poppins"/>
                <a:cs typeface="Poppins"/>
                <a:sym typeface="Poppins"/>
              </a:rPr>
              <a:t> </a:t>
            </a:r>
            <a:r>
              <a:rPr lang="en-US" sz="3744" dirty="0" err="1">
                <a:solidFill>
                  <a:srgbClr val="000000"/>
                </a:solidFill>
                <a:latin typeface="Poppins"/>
                <a:ea typeface="Poppins"/>
                <a:cs typeface="Poppins"/>
                <a:sym typeface="Poppins"/>
              </a:rPr>
              <a:t>tavsiflanadi</a:t>
            </a:r>
            <a:r>
              <a:rPr lang="en-US" sz="3744" dirty="0">
                <a:solidFill>
                  <a:srgbClr val="000000"/>
                </a:solidFill>
                <a:latin typeface="Poppins"/>
                <a:ea typeface="Poppins"/>
                <a:cs typeface="Poppins"/>
                <a:sym typeface="Poppins"/>
              </a:rPr>
              <a:t>.</a:t>
            </a:r>
          </a:p>
        </p:txBody>
      </p:sp>
      <p:sp>
        <p:nvSpPr>
          <p:cNvPr id="6" name="TextBox 6"/>
          <p:cNvSpPr txBox="1"/>
          <p:nvPr/>
        </p:nvSpPr>
        <p:spPr>
          <a:xfrm>
            <a:off x="8062646" y="1237362"/>
            <a:ext cx="5111186" cy="1513235"/>
          </a:xfrm>
          <a:prstGeom prst="rect">
            <a:avLst/>
          </a:prstGeom>
        </p:spPr>
        <p:txBody>
          <a:bodyPr lIns="0" tIns="0" rIns="0" bIns="0" rtlCol="0" anchor="t">
            <a:spAutoFit/>
          </a:bodyPr>
          <a:lstStyle/>
          <a:p>
            <a:pPr algn="ctr">
              <a:lnSpc>
                <a:spcPts val="5924"/>
              </a:lnSpc>
              <a:spcBef>
                <a:spcPct val="0"/>
              </a:spcBef>
            </a:pPr>
            <a:r>
              <a:rPr lang="en-US" sz="4936" dirty="0" smtClean="0">
                <a:solidFill>
                  <a:srgbClr val="00030A"/>
                </a:solidFill>
                <a:latin typeface="Rushk"/>
                <a:ea typeface="Rushk"/>
                <a:cs typeface="Rushk"/>
                <a:sym typeface="Rushk"/>
              </a:rPr>
              <a:t>BETA-</a:t>
            </a:r>
            <a:r>
              <a:rPr lang="en-US" sz="4936" dirty="0" err="1" smtClean="0">
                <a:solidFill>
                  <a:srgbClr val="00030A"/>
                </a:solidFill>
                <a:latin typeface="Rushk"/>
                <a:ea typeface="Rushk"/>
                <a:cs typeface="Rushk"/>
                <a:sym typeface="Rushk"/>
              </a:rPr>
              <a:t>BLOch</a:t>
            </a:r>
            <a:r>
              <a:rPr lang="en-US" sz="4936" dirty="0" smtClean="0">
                <a:solidFill>
                  <a:srgbClr val="00030A"/>
                </a:solidFill>
                <a:latin typeface="Rushk"/>
                <a:ea typeface="Rushk"/>
                <a:cs typeface="Rushk"/>
                <a:sym typeface="Rushk"/>
              </a:rPr>
              <a:t> FORMULASI </a:t>
            </a:r>
            <a:endParaRPr lang="en-US" sz="4936" dirty="0">
              <a:solidFill>
                <a:srgbClr val="00030A"/>
              </a:solidFill>
              <a:latin typeface="Rushk"/>
              <a:ea typeface="Rushk"/>
              <a:cs typeface="Rushk"/>
              <a:sym typeface="Rushk"/>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35881" y="444609"/>
            <a:ext cx="5130243" cy="5130243"/>
          </a:xfrm>
          <a:custGeom>
            <a:avLst/>
            <a:gdLst/>
            <a:ahLst/>
            <a:cxnLst/>
            <a:rect l="l" t="t" r="r" b="b"/>
            <a:pathLst>
              <a:path w="5130243" h="5130243">
                <a:moveTo>
                  <a:pt x="0" y="0"/>
                </a:moveTo>
                <a:lnTo>
                  <a:pt x="5130243" y="0"/>
                </a:lnTo>
                <a:lnTo>
                  <a:pt x="5130243" y="5130244"/>
                </a:lnTo>
                <a:lnTo>
                  <a:pt x="0" y="513024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50636" y="5777379"/>
            <a:ext cx="15371662" cy="4838700"/>
          </a:xfrm>
          <a:prstGeom prst="rect">
            <a:avLst/>
          </a:prstGeom>
        </p:spPr>
        <p:txBody>
          <a:bodyPr lIns="0" tIns="0" rIns="0" bIns="0" rtlCol="0" anchor="t">
            <a:spAutoFit/>
          </a:bodyPr>
          <a:lstStyle/>
          <a:p>
            <a:pPr algn="just">
              <a:lnSpc>
                <a:spcPts val="4218"/>
              </a:lnSpc>
            </a:pPr>
            <a:r>
              <a:rPr lang="en-US" sz="3515" b="1">
                <a:solidFill>
                  <a:srgbClr val="000000"/>
                </a:solidFill>
                <a:latin typeface="Poppins Bold"/>
                <a:ea typeface="Poppins Bold"/>
                <a:cs typeface="Poppins Bold"/>
                <a:sym typeface="Poppins Bold"/>
              </a:rPr>
              <a:t>   Grafikda: </a:t>
            </a:r>
          </a:p>
          <a:p>
            <a:pPr algn="just">
              <a:lnSpc>
                <a:spcPts val="4218"/>
              </a:lnSpc>
            </a:pPr>
            <a:r>
              <a:rPr lang="en-US" sz="3515" b="1">
                <a:solidFill>
                  <a:srgbClr val="000000"/>
                </a:solidFill>
                <a:latin typeface="Poppins Bold"/>
                <a:ea typeface="Poppins Bold"/>
                <a:cs typeface="Poppins Bold"/>
                <a:sym typeface="Poppins Bold"/>
              </a:rPr>
              <a:t>gorizontal o‘q -</a:t>
            </a:r>
          </a:p>
          <a:p>
            <a:pPr algn="just">
              <a:lnSpc>
                <a:spcPts val="4218"/>
              </a:lnSpc>
            </a:pPr>
            <a:r>
              <a:rPr lang="en-US" sz="3515" b="1">
                <a:solidFill>
                  <a:srgbClr val="000000"/>
                </a:solidFill>
                <a:latin typeface="Poppins Bold"/>
                <a:ea typeface="Poppins Bold"/>
                <a:cs typeface="Poppins Bold"/>
                <a:sym typeface="Poppins Bold"/>
              </a:rPr>
              <a:t> proton energiyasi ;</a:t>
            </a:r>
          </a:p>
          <a:p>
            <a:pPr algn="just">
              <a:lnSpc>
                <a:spcPts val="4218"/>
              </a:lnSpc>
            </a:pPr>
            <a:r>
              <a:rPr lang="en-US" sz="3515" b="1">
                <a:solidFill>
                  <a:srgbClr val="000000"/>
                </a:solidFill>
                <a:latin typeface="Poppins Bold"/>
                <a:ea typeface="Poppins Bold"/>
                <a:cs typeface="Poppins Bold"/>
                <a:sym typeface="Poppins Bold"/>
              </a:rPr>
              <a:t>vertikal o‘q -</a:t>
            </a:r>
          </a:p>
          <a:p>
            <a:pPr algn="just">
              <a:lnSpc>
                <a:spcPts val="4218"/>
              </a:lnSpc>
            </a:pPr>
            <a:r>
              <a:rPr lang="en-US" sz="3515" b="1">
                <a:solidFill>
                  <a:srgbClr val="000000"/>
                </a:solidFill>
                <a:latin typeface="Poppins Bold"/>
                <a:ea typeface="Poppins Bold"/>
                <a:cs typeface="Poppins Bold"/>
                <a:sym typeface="Poppins Bold"/>
              </a:rPr>
              <a:t>alyuminiyning proton-</a:t>
            </a:r>
          </a:p>
          <a:p>
            <a:pPr algn="just">
              <a:lnSpc>
                <a:spcPts val="4218"/>
              </a:lnSpc>
            </a:pPr>
            <a:r>
              <a:rPr lang="en-US" sz="3515" b="1">
                <a:solidFill>
                  <a:srgbClr val="000000"/>
                </a:solidFill>
                <a:latin typeface="Poppins Bold"/>
                <a:ea typeface="Poppins Bold"/>
                <a:cs typeface="Poppins Bold"/>
                <a:sym typeface="Poppins Bold"/>
              </a:rPr>
              <a:t>larni sekinlashtirish qobiliyati ;</a:t>
            </a:r>
          </a:p>
          <a:p>
            <a:pPr algn="just">
              <a:lnSpc>
                <a:spcPts val="4218"/>
              </a:lnSpc>
            </a:pPr>
            <a:r>
              <a:rPr lang="en-US" sz="3515" b="1">
                <a:solidFill>
                  <a:srgbClr val="DB3349"/>
                </a:solidFill>
                <a:latin typeface="Poppins Bold"/>
                <a:ea typeface="Poppins Bold"/>
                <a:cs typeface="Poppins Bold"/>
                <a:sym typeface="Poppins Bold"/>
              </a:rPr>
              <a:t>Qizil chiziq </a:t>
            </a:r>
            <a:r>
              <a:rPr lang="en-US" sz="3515" b="1">
                <a:solidFill>
                  <a:srgbClr val="000000"/>
                </a:solidFill>
                <a:latin typeface="Poppins Bold"/>
                <a:ea typeface="Poppins Bold"/>
                <a:cs typeface="Poppins Bold"/>
                <a:sym typeface="Poppins Bold"/>
              </a:rPr>
              <a:t>— sof Beta formulasi (tuzatishlarsiz)</a:t>
            </a:r>
          </a:p>
          <a:p>
            <a:pPr algn="just">
              <a:lnSpc>
                <a:spcPts val="4218"/>
              </a:lnSpc>
            </a:pPr>
            <a:r>
              <a:rPr lang="en-US" sz="3515" b="1">
                <a:solidFill>
                  <a:srgbClr val="1AB5DB"/>
                </a:solidFill>
                <a:latin typeface="Poppins Bold"/>
                <a:ea typeface="Poppins Bold"/>
                <a:cs typeface="Poppins Bold"/>
                <a:sym typeface="Poppins Bold"/>
              </a:rPr>
              <a:t>Ko‘k chiziq</a:t>
            </a:r>
            <a:r>
              <a:rPr lang="en-US" sz="3515" b="1">
                <a:solidFill>
                  <a:srgbClr val="000000"/>
                </a:solidFill>
                <a:latin typeface="Poppins Bold"/>
                <a:ea typeface="Poppins Bold"/>
                <a:cs typeface="Poppins Bold"/>
                <a:sym typeface="Poppins Bold"/>
              </a:rPr>
              <a:t> — Beta formulasi tuzatishlar bilan</a:t>
            </a:r>
          </a:p>
          <a:p>
            <a:pPr algn="just">
              <a:lnSpc>
                <a:spcPts val="4218"/>
              </a:lnSpc>
            </a:pPr>
            <a:r>
              <a:rPr lang="en-US" sz="3515" b="1">
                <a:solidFill>
                  <a:srgbClr val="000000"/>
                </a:solidFill>
                <a:latin typeface="Poppins Bold"/>
                <a:ea typeface="Poppins Bold"/>
                <a:cs typeface="Poppins Bold"/>
                <a:sym typeface="Poppins Bold"/>
              </a:rPr>
              <a:t> </a:t>
            </a:r>
          </a:p>
        </p:txBody>
      </p:sp>
      <p:sp>
        <p:nvSpPr>
          <p:cNvPr id="4" name="Freeform 4"/>
          <p:cNvSpPr/>
          <p:nvPr/>
        </p:nvSpPr>
        <p:spPr>
          <a:xfrm>
            <a:off x="5546067" y="-582663"/>
            <a:ext cx="12741933" cy="9174192"/>
          </a:xfrm>
          <a:custGeom>
            <a:avLst/>
            <a:gdLst/>
            <a:ahLst/>
            <a:cxnLst/>
            <a:rect l="l" t="t" r="r" b="b"/>
            <a:pathLst>
              <a:path w="12741933" h="9174192">
                <a:moveTo>
                  <a:pt x="0" y="0"/>
                </a:moveTo>
                <a:lnTo>
                  <a:pt x="12741933" y="0"/>
                </a:lnTo>
                <a:lnTo>
                  <a:pt x="12741933" y="9174191"/>
                </a:lnTo>
                <a:lnTo>
                  <a:pt x="0" y="9174191"/>
                </a:lnTo>
                <a:lnTo>
                  <a:pt x="0" y="0"/>
                </a:lnTo>
                <a:close/>
              </a:path>
            </a:pathLst>
          </a:custGeom>
          <a:blipFill>
            <a:blip r:embed="rId4"/>
            <a:stretch>
              <a:fillRect l="-5631" t="-6532" r="-6968" b="-3134"/>
            </a:stretch>
          </a:blipFill>
        </p:spPr>
      </p:sp>
      <p:sp>
        <p:nvSpPr>
          <p:cNvPr id="5" name="Freeform 5"/>
          <p:cNvSpPr/>
          <p:nvPr/>
        </p:nvSpPr>
        <p:spPr>
          <a:xfrm rot="77783">
            <a:off x="-580815" y="3707070"/>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5">
              <a:alphaModFix amt="30000"/>
            </a:blip>
            <a:stretch>
              <a:fillRect/>
            </a:stretch>
          </a:blipFill>
        </p:spPr>
      </p:sp>
      <p:sp>
        <p:nvSpPr>
          <p:cNvPr id="6" name="TextBox 6"/>
          <p:cNvSpPr txBox="1"/>
          <p:nvPr/>
        </p:nvSpPr>
        <p:spPr>
          <a:xfrm rot="-5400000">
            <a:off x="2940150" y="5093028"/>
            <a:ext cx="5624691" cy="595392"/>
          </a:xfrm>
          <a:prstGeom prst="rect">
            <a:avLst/>
          </a:prstGeom>
        </p:spPr>
        <p:txBody>
          <a:bodyPr lIns="0" tIns="0" rIns="0" bIns="0" rtlCol="0" anchor="t">
            <a:spAutoFit/>
          </a:bodyPr>
          <a:lstStyle/>
          <a:p>
            <a:pPr algn="ctr">
              <a:lnSpc>
                <a:spcPts val="4983"/>
              </a:lnSpc>
            </a:pPr>
            <a:r>
              <a:rPr lang="en-US" sz="3559" i="1">
                <a:solidFill>
                  <a:srgbClr val="000000"/>
                </a:solidFill>
                <a:latin typeface="Open Sans Italics"/>
                <a:ea typeface="Open Sans Italics"/>
                <a:cs typeface="Open Sans Italics"/>
                <a:sym typeface="Open Sans Italics"/>
              </a:rPr>
              <a:t>Sekinlashtirish qobiliyati</a:t>
            </a:r>
          </a:p>
        </p:txBody>
      </p:sp>
      <p:sp>
        <p:nvSpPr>
          <p:cNvPr id="7" name="TextBox 7"/>
          <p:cNvSpPr txBox="1"/>
          <p:nvPr/>
        </p:nvSpPr>
        <p:spPr>
          <a:xfrm>
            <a:off x="7179496" y="7753770"/>
            <a:ext cx="8193677" cy="796289"/>
          </a:xfrm>
          <a:prstGeom prst="rect">
            <a:avLst/>
          </a:prstGeom>
        </p:spPr>
        <p:txBody>
          <a:bodyPr lIns="0" tIns="0" rIns="0" bIns="0" rtlCol="0" anchor="t">
            <a:spAutoFit/>
          </a:bodyPr>
          <a:lstStyle/>
          <a:p>
            <a:pPr algn="ctr">
              <a:lnSpc>
                <a:spcPts val="6510"/>
              </a:lnSpc>
            </a:pPr>
            <a:r>
              <a:rPr lang="en-US" sz="4650" i="1">
                <a:solidFill>
                  <a:srgbClr val="000000"/>
                </a:solidFill>
                <a:latin typeface="Open Sans Italics"/>
                <a:ea typeface="Open Sans Italics"/>
                <a:cs typeface="Open Sans Italics"/>
                <a:sym typeface="Open Sans Italics"/>
              </a:rPr>
              <a:t>Energiya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7783">
            <a:off x="-246308" y="4975689"/>
            <a:ext cx="9636659" cy="7902060"/>
          </a:xfrm>
          <a:custGeom>
            <a:avLst/>
            <a:gdLst/>
            <a:ahLst/>
            <a:cxnLst/>
            <a:rect l="l" t="t" r="r" b="b"/>
            <a:pathLst>
              <a:path w="9636659" h="7902060">
                <a:moveTo>
                  <a:pt x="0" y="0"/>
                </a:moveTo>
                <a:lnTo>
                  <a:pt x="9636659" y="0"/>
                </a:lnTo>
                <a:lnTo>
                  <a:pt x="9636659" y="7902060"/>
                </a:lnTo>
                <a:lnTo>
                  <a:pt x="0" y="7902060"/>
                </a:lnTo>
                <a:lnTo>
                  <a:pt x="0" y="0"/>
                </a:lnTo>
                <a:close/>
              </a:path>
            </a:pathLst>
          </a:custGeom>
          <a:blipFill>
            <a:blip r:embed="rId2">
              <a:alphaModFix amt="30000"/>
            </a:blip>
            <a:stretch>
              <a:fillRect/>
            </a:stretch>
          </a:blipFill>
        </p:spPr>
      </p:sp>
      <p:sp>
        <p:nvSpPr>
          <p:cNvPr id="3" name="Freeform 3"/>
          <p:cNvSpPr/>
          <p:nvPr/>
        </p:nvSpPr>
        <p:spPr>
          <a:xfrm>
            <a:off x="498805" y="4422007"/>
            <a:ext cx="17789195" cy="2690616"/>
          </a:xfrm>
          <a:custGeom>
            <a:avLst/>
            <a:gdLst/>
            <a:ahLst/>
            <a:cxnLst/>
            <a:rect l="l" t="t" r="r" b="b"/>
            <a:pathLst>
              <a:path w="17789195" h="2690616">
                <a:moveTo>
                  <a:pt x="0" y="0"/>
                </a:moveTo>
                <a:lnTo>
                  <a:pt x="17789195" y="0"/>
                </a:lnTo>
                <a:lnTo>
                  <a:pt x="17789195" y="2690615"/>
                </a:lnTo>
                <a:lnTo>
                  <a:pt x="0" y="2690615"/>
                </a:lnTo>
                <a:lnTo>
                  <a:pt x="0" y="0"/>
                </a:lnTo>
                <a:close/>
              </a:path>
            </a:pathLst>
          </a:custGeom>
          <a:blipFill>
            <a:blip r:embed="rId3"/>
            <a:stretch>
              <a:fillRect/>
            </a:stretch>
          </a:blipFill>
        </p:spPr>
      </p:sp>
      <p:sp>
        <p:nvSpPr>
          <p:cNvPr id="4" name="TextBox 4"/>
          <p:cNvSpPr txBox="1"/>
          <p:nvPr/>
        </p:nvSpPr>
        <p:spPr>
          <a:xfrm>
            <a:off x="0" y="252904"/>
            <a:ext cx="16109247" cy="5674856"/>
          </a:xfrm>
          <a:prstGeom prst="rect">
            <a:avLst/>
          </a:prstGeom>
        </p:spPr>
        <p:txBody>
          <a:bodyPr lIns="0" tIns="0" rIns="0" bIns="0" rtlCol="0" anchor="t">
            <a:spAutoFit/>
          </a:bodyPr>
          <a:lstStyle/>
          <a:p>
            <a:pPr algn="ctr">
              <a:lnSpc>
                <a:spcPts val="6412"/>
              </a:lnSpc>
            </a:pPr>
            <a:r>
              <a:rPr lang="en-US" sz="4580">
                <a:solidFill>
                  <a:srgbClr val="00030A"/>
                </a:solidFill>
                <a:latin typeface="Poppins"/>
                <a:ea typeface="Poppins"/>
                <a:cs typeface="Poppins"/>
                <a:sym typeface="Poppins"/>
              </a:rPr>
              <a:t>Tezligi </a:t>
            </a:r>
            <a:r>
              <a:rPr lang="en-US" sz="4580" b="1" i="1">
                <a:solidFill>
                  <a:srgbClr val="00030A"/>
                </a:solidFill>
                <a:latin typeface="Poppins Bold Italics"/>
                <a:ea typeface="Poppins Bold Italics"/>
                <a:cs typeface="Poppins Bold Italics"/>
                <a:sym typeface="Poppins Bold Italics"/>
              </a:rPr>
              <a:t>v </a:t>
            </a:r>
            <a:r>
              <a:rPr lang="en-US" sz="4580">
                <a:solidFill>
                  <a:srgbClr val="00030A"/>
                </a:solidFill>
                <a:latin typeface="Poppins"/>
                <a:ea typeface="Poppins"/>
                <a:cs typeface="Poppins"/>
                <a:sym typeface="Poppins"/>
              </a:rPr>
              <a:t>, zaryadi </a:t>
            </a:r>
            <a:r>
              <a:rPr lang="en-US" sz="4580" b="1" i="1">
                <a:solidFill>
                  <a:srgbClr val="00030A"/>
                </a:solidFill>
                <a:latin typeface="Poppins Bold Italics"/>
                <a:ea typeface="Poppins Bold Italics"/>
                <a:cs typeface="Poppins Bold Italics"/>
                <a:sym typeface="Poppins Bold Italics"/>
              </a:rPr>
              <a:t>e</a:t>
            </a:r>
            <a:r>
              <a:rPr lang="en-US" sz="4580">
                <a:solidFill>
                  <a:srgbClr val="00030A"/>
                </a:solidFill>
                <a:latin typeface="Poppins"/>
                <a:ea typeface="Poppins"/>
                <a:cs typeface="Poppins"/>
                <a:sym typeface="Poppins"/>
              </a:rPr>
              <a:t> va energiyasi </a:t>
            </a:r>
            <a:r>
              <a:rPr lang="en-US" sz="4580" b="1" i="1">
                <a:solidFill>
                  <a:srgbClr val="00030A"/>
                </a:solidFill>
                <a:latin typeface="Poppins Bold Italics"/>
                <a:ea typeface="Poppins Bold Italics"/>
                <a:cs typeface="Poppins Bold Italics"/>
                <a:sym typeface="Poppins Bold Italics"/>
              </a:rPr>
              <a:t>E</a:t>
            </a:r>
            <a:r>
              <a:rPr lang="en-US" sz="4580">
                <a:solidFill>
                  <a:srgbClr val="00030A"/>
                </a:solidFill>
                <a:latin typeface="Poppins"/>
                <a:ea typeface="Poppins"/>
                <a:cs typeface="Poppins"/>
                <a:sym typeface="Poppins"/>
              </a:rPr>
              <a:t> bo‘lgan zarracha elektronlar konsentratsiyasi </a:t>
            </a:r>
            <a:r>
              <a:rPr lang="en-US" sz="4580" b="1" i="1">
                <a:solidFill>
                  <a:srgbClr val="00030A"/>
                </a:solidFill>
                <a:latin typeface="Poppins Bold Italics"/>
                <a:ea typeface="Poppins Bold Italics"/>
                <a:cs typeface="Poppins Bold Italics"/>
                <a:sym typeface="Poppins Bold Italics"/>
              </a:rPr>
              <a:t>n </a:t>
            </a:r>
            <a:r>
              <a:rPr lang="en-US" sz="4580">
                <a:solidFill>
                  <a:srgbClr val="00030A"/>
                </a:solidFill>
                <a:latin typeface="Poppins"/>
                <a:ea typeface="Poppins"/>
                <a:cs typeface="Poppins"/>
                <a:sym typeface="Poppins"/>
              </a:rPr>
              <a:t>va o‘rtacha uyg’onish energiyasi </a:t>
            </a:r>
            <a:r>
              <a:rPr lang="en-US" sz="4580" b="1" i="1">
                <a:solidFill>
                  <a:srgbClr val="00030A"/>
                </a:solidFill>
                <a:latin typeface="Poppins Bold Italics"/>
                <a:ea typeface="Poppins Bold Italics"/>
                <a:cs typeface="Poppins Bold Italics"/>
                <a:sym typeface="Poppins Bold Italics"/>
              </a:rPr>
              <a:t>I</a:t>
            </a:r>
            <a:r>
              <a:rPr lang="en-US" sz="4580">
                <a:solidFill>
                  <a:srgbClr val="00030A"/>
                </a:solidFill>
                <a:latin typeface="Poppins"/>
                <a:ea typeface="Poppins"/>
                <a:cs typeface="Poppins"/>
                <a:sym typeface="Poppins"/>
              </a:rPr>
              <a:t> ga ega bo‘lgan nishon material ichida </a:t>
            </a:r>
            <a:r>
              <a:rPr lang="en-US" sz="4580" b="1" i="1">
                <a:solidFill>
                  <a:srgbClr val="00030A"/>
                </a:solidFill>
                <a:latin typeface="Poppins Bold Italics"/>
                <a:ea typeface="Poppins Bold Italics"/>
                <a:cs typeface="Poppins Bold Italics"/>
                <a:sym typeface="Poppins Bold Italics"/>
              </a:rPr>
              <a:t>x</a:t>
            </a:r>
            <a:r>
              <a:rPr lang="en-US" sz="4580">
                <a:solidFill>
                  <a:srgbClr val="00030A"/>
                </a:solidFill>
                <a:latin typeface="Poppins"/>
                <a:ea typeface="Poppins"/>
                <a:cs typeface="Poppins"/>
                <a:sym typeface="Poppins"/>
              </a:rPr>
              <a:t> masofani bosib o‘tganda, formulani relyativistik ko‘rinishi (SI birliklarida) quyidagicha yoziladi:</a:t>
            </a:r>
          </a:p>
          <a:p>
            <a:pPr algn="l">
              <a:lnSpc>
                <a:spcPts val="6412"/>
              </a:lnSpc>
            </a:pPr>
            <a:r>
              <a:rPr lang="en-US" sz="4580">
                <a:solidFill>
                  <a:srgbClr val="00BF63"/>
                </a:solidFill>
                <a:latin typeface="Poppins"/>
                <a:ea typeface="Poppins"/>
                <a:cs typeface="Poppins"/>
                <a:sym typeface="Poppins"/>
              </a:rPr>
              <a:t>(1)</a:t>
            </a:r>
          </a:p>
          <a:p>
            <a:pPr algn="ctr">
              <a:lnSpc>
                <a:spcPts val="6412"/>
              </a:lnSpc>
            </a:pPr>
            <a:endParaRPr lang="en-US" sz="4580">
              <a:solidFill>
                <a:srgbClr val="00BF63"/>
              </a:solidFill>
              <a:latin typeface="Poppins"/>
              <a:ea typeface="Poppins"/>
              <a:cs typeface="Poppins"/>
              <a:sym typeface="Poppins"/>
            </a:endParaRPr>
          </a:p>
        </p:txBody>
      </p:sp>
      <p:sp>
        <p:nvSpPr>
          <p:cNvPr id="5" name="Freeform 5"/>
          <p:cNvSpPr/>
          <p:nvPr/>
        </p:nvSpPr>
        <p:spPr>
          <a:xfrm rot="4261709">
            <a:off x="15587248" y="732088"/>
            <a:ext cx="3147859" cy="1300949"/>
          </a:xfrm>
          <a:custGeom>
            <a:avLst/>
            <a:gdLst/>
            <a:ahLst/>
            <a:cxnLst/>
            <a:rect l="l" t="t" r="r" b="b"/>
            <a:pathLst>
              <a:path w="3147859" h="1300949">
                <a:moveTo>
                  <a:pt x="0" y="0"/>
                </a:moveTo>
                <a:lnTo>
                  <a:pt x="3147860" y="0"/>
                </a:lnTo>
                <a:lnTo>
                  <a:pt x="3147860" y="1300948"/>
                </a:lnTo>
                <a:lnTo>
                  <a:pt x="0" y="130094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498805" y="6413681"/>
            <a:ext cx="13432651" cy="4352368"/>
          </a:xfrm>
          <a:prstGeom prst="rect">
            <a:avLst/>
          </a:prstGeom>
        </p:spPr>
        <p:txBody>
          <a:bodyPr lIns="0" tIns="0" rIns="0" bIns="0" rtlCol="0" anchor="t">
            <a:spAutoFit/>
          </a:bodyPr>
          <a:lstStyle/>
          <a:p>
            <a:pPr algn="l">
              <a:lnSpc>
                <a:spcPts val="4903"/>
              </a:lnSpc>
            </a:pPr>
            <a:endParaRPr/>
          </a:p>
          <a:p>
            <a:pPr algn="l">
              <a:lnSpc>
                <a:spcPts val="4903"/>
              </a:lnSpc>
            </a:pPr>
            <a:r>
              <a:rPr lang="en-US" sz="3502">
                <a:solidFill>
                  <a:srgbClr val="00030A"/>
                </a:solidFill>
                <a:latin typeface="Poppins"/>
                <a:ea typeface="Poppins"/>
                <a:cs typeface="Poppins"/>
                <a:sym typeface="Poppins"/>
              </a:rPr>
              <a:t>c — yorug‘lik tezligi,</a:t>
            </a:r>
          </a:p>
          <a:p>
            <a:pPr algn="l">
              <a:lnSpc>
                <a:spcPts val="4903"/>
              </a:lnSpc>
            </a:pPr>
            <a:r>
              <a:rPr lang="en-US" sz="3502">
                <a:solidFill>
                  <a:srgbClr val="00030A"/>
                </a:solidFill>
                <a:latin typeface="Poppins"/>
                <a:ea typeface="Poppins"/>
                <a:cs typeface="Poppins"/>
                <a:sym typeface="Poppins"/>
              </a:rPr>
              <a:t>ε₀ — vakuum dielektrik doimiysi,</a:t>
            </a:r>
          </a:p>
          <a:p>
            <a:pPr algn="l">
              <a:lnSpc>
                <a:spcPts val="4903"/>
              </a:lnSpc>
            </a:pPr>
            <a:r>
              <a:rPr lang="en-US" sz="3502">
                <a:solidFill>
                  <a:srgbClr val="00030A"/>
                </a:solidFill>
                <a:latin typeface="Poppins"/>
                <a:ea typeface="Poppins"/>
                <a:cs typeface="Poppins"/>
                <a:sym typeface="Poppins"/>
              </a:rPr>
              <a:t>β = v/c,</a:t>
            </a:r>
          </a:p>
          <a:p>
            <a:pPr algn="l">
              <a:lnSpc>
                <a:spcPts val="4903"/>
              </a:lnSpc>
            </a:pPr>
            <a:r>
              <a:rPr lang="en-US" sz="3502">
                <a:solidFill>
                  <a:srgbClr val="00030A"/>
                </a:solidFill>
                <a:latin typeface="Poppins"/>
                <a:ea typeface="Poppins"/>
                <a:cs typeface="Poppins"/>
                <a:sym typeface="Poppins"/>
              </a:rPr>
              <a:t>e va mₑ — mos ravishda elektron zaryadi va tinch holatdagi massasi.</a:t>
            </a:r>
          </a:p>
          <a:p>
            <a:pPr algn="l">
              <a:lnSpc>
                <a:spcPts val="4903"/>
              </a:lnSpc>
            </a:pPr>
            <a:endParaRPr lang="en-US" sz="3502">
              <a:solidFill>
                <a:srgbClr val="00030A"/>
              </a:solidFill>
              <a:latin typeface="Poppins"/>
              <a:ea typeface="Poppins"/>
              <a:cs typeface="Poppins"/>
              <a:sym typeface="Poppins"/>
            </a:endParaRPr>
          </a:p>
        </p:txBody>
      </p:sp>
      <p:sp>
        <p:nvSpPr>
          <p:cNvPr id="7" name="Freeform 7"/>
          <p:cNvSpPr/>
          <p:nvPr/>
        </p:nvSpPr>
        <p:spPr>
          <a:xfrm>
            <a:off x="14621834" y="7225694"/>
            <a:ext cx="3402049" cy="3402049"/>
          </a:xfrm>
          <a:custGeom>
            <a:avLst/>
            <a:gdLst/>
            <a:ahLst/>
            <a:cxnLst/>
            <a:rect l="l" t="t" r="r" b="b"/>
            <a:pathLst>
              <a:path w="3402049" h="3402049">
                <a:moveTo>
                  <a:pt x="0" y="0"/>
                </a:moveTo>
                <a:lnTo>
                  <a:pt x="3402049" y="0"/>
                </a:lnTo>
                <a:lnTo>
                  <a:pt x="3402049" y="3402050"/>
                </a:lnTo>
                <a:lnTo>
                  <a:pt x="0" y="340205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49586" y="2535429"/>
            <a:ext cx="13909714" cy="2608071"/>
          </a:xfrm>
          <a:custGeom>
            <a:avLst/>
            <a:gdLst/>
            <a:ahLst/>
            <a:cxnLst/>
            <a:rect l="l" t="t" r="r" b="b"/>
            <a:pathLst>
              <a:path w="13909714" h="2608071">
                <a:moveTo>
                  <a:pt x="0" y="0"/>
                </a:moveTo>
                <a:lnTo>
                  <a:pt x="13909714" y="0"/>
                </a:lnTo>
                <a:lnTo>
                  <a:pt x="13909714" y="2608071"/>
                </a:lnTo>
                <a:lnTo>
                  <a:pt x="0" y="2608071"/>
                </a:lnTo>
                <a:lnTo>
                  <a:pt x="0" y="0"/>
                </a:lnTo>
                <a:close/>
              </a:path>
            </a:pathLst>
          </a:custGeom>
          <a:blipFill>
            <a:blip r:embed="rId2"/>
            <a:stretch>
              <a:fillRect/>
            </a:stretch>
          </a:blipFill>
        </p:spPr>
      </p:sp>
      <p:sp>
        <p:nvSpPr>
          <p:cNvPr id="3" name="TextBox 3"/>
          <p:cNvSpPr txBox="1"/>
          <p:nvPr/>
        </p:nvSpPr>
        <p:spPr>
          <a:xfrm>
            <a:off x="498805" y="284371"/>
            <a:ext cx="17789195" cy="3182479"/>
          </a:xfrm>
          <a:prstGeom prst="rect">
            <a:avLst/>
          </a:prstGeom>
        </p:spPr>
        <p:txBody>
          <a:bodyPr lIns="0" tIns="0" rIns="0" bIns="0" rtlCol="0" anchor="t">
            <a:spAutoFit/>
          </a:bodyPr>
          <a:lstStyle/>
          <a:p>
            <a:pPr algn="l">
              <a:lnSpc>
                <a:spcPts val="6237"/>
              </a:lnSpc>
            </a:pPr>
            <a:r>
              <a:rPr lang="en-US" sz="4455">
                <a:solidFill>
                  <a:srgbClr val="00030A"/>
                </a:solidFill>
                <a:latin typeface="Poppins"/>
                <a:ea typeface="Poppins"/>
                <a:cs typeface="Poppins"/>
                <a:sym typeface="Poppins"/>
              </a:rPr>
              <a:t>Past energiyalarda, ya’ni zarrachaning tezligi kichik bo‘lganda </a:t>
            </a:r>
            <a:r>
              <a:rPr lang="en-US" sz="4455" b="1">
                <a:solidFill>
                  <a:srgbClr val="00030A"/>
                </a:solidFill>
                <a:latin typeface="Poppins Bold"/>
                <a:ea typeface="Poppins Bold"/>
                <a:cs typeface="Poppins Bold"/>
                <a:sym typeface="Poppins Bold"/>
              </a:rPr>
              <a:t>(β &lt;&lt; 1)</a:t>
            </a:r>
            <a:r>
              <a:rPr lang="en-US" sz="4455">
                <a:solidFill>
                  <a:srgbClr val="00030A"/>
                </a:solidFill>
                <a:latin typeface="Poppins"/>
                <a:ea typeface="Poppins"/>
                <a:cs typeface="Poppins"/>
                <a:sym typeface="Poppins"/>
              </a:rPr>
              <a:t>, Beta formulasi quyidagi ko‘rinishga keladi:</a:t>
            </a:r>
          </a:p>
          <a:p>
            <a:pPr algn="l">
              <a:lnSpc>
                <a:spcPts val="6237"/>
              </a:lnSpc>
            </a:pPr>
            <a:endParaRPr lang="en-US" sz="4455">
              <a:solidFill>
                <a:srgbClr val="00030A"/>
              </a:solidFill>
              <a:latin typeface="Poppins"/>
              <a:ea typeface="Poppins"/>
              <a:cs typeface="Poppins"/>
              <a:sym typeface="Poppins"/>
            </a:endParaRPr>
          </a:p>
          <a:p>
            <a:pPr algn="l">
              <a:lnSpc>
                <a:spcPts val="6237"/>
              </a:lnSpc>
            </a:pPr>
            <a:r>
              <a:rPr lang="en-US" sz="4455">
                <a:solidFill>
                  <a:srgbClr val="00BF63"/>
                </a:solidFill>
                <a:latin typeface="Poppins"/>
                <a:ea typeface="Poppins"/>
                <a:cs typeface="Poppins"/>
                <a:sym typeface="Poppins"/>
              </a:rPr>
              <a:t>(2)</a:t>
            </a:r>
          </a:p>
        </p:txBody>
      </p:sp>
      <p:sp>
        <p:nvSpPr>
          <p:cNvPr id="4" name="TextBox 4"/>
          <p:cNvSpPr txBox="1"/>
          <p:nvPr/>
        </p:nvSpPr>
        <p:spPr>
          <a:xfrm>
            <a:off x="498805" y="6404156"/>
            <a:ext cx="15526554" cy="3589654"/>
          </a:xfrm>
          <a:prstGeom prst="rect">
            <a:avLst/>
          </a:prstGeom>
        </p:spPr>
        <p:txBody>
          <a:bodyPr lIns="0" tIns="0" rIns="0" bIns="0" rtlCol="0" anchor="t">
            <a:spAutoFit/>
          </a:bodyPr>
          <a:lstStyle/>
          <a:p>
            <a:pPr algn="l">
              <a:lnSpc>
                <a:spcPts val="5667"/>
              </a:lnSpc>
            </a:pPr>
            <a:r>
              <a:rPr lang="en-US" sz="4048">
                <a:solidFill>
                  <a:srgbClr val="00030A"/>
                </a:solidFill>
                <a:latin typeface="Poppins"/>
                <a:ea typeface="Poppins"/>
                <a:cs typeface="Poppins"/>
                <a:sym typeface="Poppins"/>
              </a:rPr>
              <a:t>(1)-formuladagi </a:t>
            </a:r>
            <a:r>
              <a:rPr lang="en-US" sz="4048" b="1">
                <a:solidFill>
                  <a:srgbClr val="00030A"/>
                </a:solidFill>
                <a:latin typeface="Poppins Bold"/>
                <a:ea typeface="Poppins Bold"/>
                <a:cs typeface="Poppins Bold"/>
                <a:sym typeface="Poppins Bold"/>
              </a:rPr>
              <a:t>βc</a:t>
            </a:r>
            <a:r>
              <a:rPr lang="en-US" sz="4048">
                <a:solidFill>
                  <a:srgbClr val="00030A"/>
                </a:solidFill>
                <a:latin typeface="Poppins"/>
                <a:ea typeface="Poppins"/>
                <a:cs typeface="Poppins"/>
                <a:sym typeface="Poppins"/>
              </a:rPr>
              <a:t> o‘rniga </a:t>
            </a:r>
            <a:r>
              <a:rPr lang="en-US" sz="4048" b="1">
                <a:solidFill>
                  <a:srgbClr val="00030A"/>
                </a:solidFill>
                <a:latin typeface="Poppins Bold"/>
                <a:ea typeface="Poppins Bold"/>
                <a:cs typeface="Poppins Bold"/>
                <a:sym typeface="Poppins Bold"/>
              </a:rPr>
              <a:t>v </a:t>
            </a:r>
            <a:r>
              <a:rPr lang="en-US" sz="4048">
                <a:solidFill>
                  <a:srgbClr val="00030A"/>
                </a:solidFill>
                <a:latin typeface="Poppins"/>
                <a:ea typeface="Poppins"/>
                <a:cs typeface="Poppins"/>
                <a:sym typeface="Poppins"/>
              </a:rPr>
              <a:t>qo‘yib va </a:t>
            </a:r>
            <a:r>
              <a:rPr lang="en-US" sz="4048" b="1">
                <a:solidFill>
                  <a:srgbClr val="00030A"/>
                </a:solidFill>
                <a:latin typeface="Poppins Bold"/>
                <a:ea typeface="Poppins Bold"/>
                <a:cs typeface="Poppins Bold"/>
                <a:sym typeface="Poppins Bold"/>
              </a:rPr>
              <a:t>β²</a:t>
            </a:r>
            <a:r>
              <a:rPr lang="en-US" sz="4048">
                <a:solidFill>
                  <a:srgbClr val="00030A"/>
                </a:solidFill>
                <a:latin typeface="Poppins"/>
                <a:ea typeface="Poppins"/>
                <a:cs typeface="Poppins"/>
                <a:sym typeface="Poppins"/>
              </a:rPr>
              <a:t> ni kichikligi sababli e’tiborsiz qoldirishimiz mumkin. Demak, past energiyalarda energiya yo‘qotish taxminan v⁻² qonuniyat bo‘yicha kamayadi.</a:t>
            </a:r>
          </a:p>
          <a:p>
            <a:pPr algn="l">
              <a:lnSpc>
                <a:spcPts val="5667"/>
              </a:lnSpc>
            </a:pPr>
            <a:endParaRPr lang="en-US" sz="4048">
              <a:solidFill>
                <a:srgbClr val="00030A"/>
              </a:solidFill>
              <a:latin typeface="Poppins"/>
              <a:ea typeface="Poppins"/>
              <a:cs typeface="Poppins"/>
              <a:sym typeface="Poppins"/>
            </a:endParaRPr>
          </a:p>
        </p:txBody>
      </p:sp>
      <p:sp>
        <p:nvSpPr>
          <p:cNvPr id="5" name="Freeform 5"/>
          <p:cNvSpPr/>
          <p:nvPr/>
        </p:nvSpPr>
        <p:spPr>
          <a:xfrm rot="1161853">
            <a:off x="424215" y="1205161"/>
            <a:ext cx="13695261" cy="11230114"/>
          </a:xfrm>
          <a:custGeom>
            <a:avLst/>
            <a:gdLst/>
            <a:ahLst/>
            <a:cxnLst/>
            <a:rect l="l" t="t" r="r" b="b"/>
            <a:pathLst>
              <a:path w="13695261" h="11230114">
                <a:moveTo>
                  <a:pt x="0" y="0"/>
                </a:moveTo>
                <a:lnTo>
                  <a:pt x="13695261" y="0"/>
                </a:lnTo>
                <a:lnTo>
                  <a:pt x="13695261" y="11230114"/>
                </a:lnTo>
                <a:lnTo>
                  <a:pt x="0" y="11230114"/>
                </a:lnTo>
                <a:lnTo>
                  <a:pt x="0" y="0"/>
                </a:lnTo>
                <a:close/>
              </a:path>
            </a:pathLst>
          </a:custGeom>
          <a:blipFill>
            <a:blip r:embed="rId3">
              <a:alphaModFix amt="30000"/>
            </a:blip>
            <a:stretch>
              <a:fillRect/>
            </a:stretch>
          </a:blipFill>
        </p:spPr>
      </p:sp>
      <p:sp>
        <p:nvSpPr>
          <p:cNvPr id="6" name="Freeform 6"/>
          <p:cNvSpPr/>
          <p:nvPr/>
        </p:nvSpPr>
        <p:spPr>
          <a:xfrm>
            <a:off x="14774234" y="7378094"/>
            <a:ext cx="3402049" cy="3402049"/>
          </a:xfrm>
          <a:custGeom>
            <a:avLst/>
            <a:gdLst/>
            <a:ahLst/>
            <a:cxnLst/>
            <a:rect l="l" t="t" r="r" b="b"/>
            <a:pathLst>
              <a:path w="3402049" h="3402049">
                <a:moveTo>
                  <a:pt x="0" y="0"/>
                </a:moveTo>
                <a:lnTo>
                  <a:pt x="3402049" y="0"/>
                </a:lnTo>
                <a:lnTo>
                  <a:pt x="3402049" y="3402050"/>
                </a:lnTo>
                <a:lnTo>
                  <a:pt x="0" y="340205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261709">
            <a:off x="15587248" y="1542006"/>
            <a:ext cx="3147859" cy="1300949"/>
          </a:xfrm>
          <a:custGeom>
            <a:avLst/>
            <a:gdLst/>
            <a:ahLst/>
            <a:cxnLst/>
            <a:rect l="l" t="t" r="r" b="b"/>
            <a:pathLst>
              <a:path w="3147859" h="1300949">
                <a:moveTo>
                  <a:pt x="0" y="0"/>
                </a:moveTo>
                <a:lnTo>
                  <a:pt x="3147860" y="0"/>
                </a:lnTo>
                <a:lnTo>
                  <a:pt x="3147860" y="1300949"/>
                </a:lnTo>
                <a:lnTo>
                  <a:pt x="0" y="130094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167724"/>
            <a:ext cx="3447968" cy="3447968"/>
          </a:xfrm>
          <a:custGeom>
            <a:avLst/>
            <a:gdLst/>
            <a:ahLst/>
            <a:cxnLst/>
            <a:rect l="l" t="t" r="r" b="b"/>
            <a:pathLst>
              <a:path w="3447968" h="3447968">
                <a:moveTo>
                  <a:pt x="0" y="0"/>
                </a:moveTo>
                <a:lnTo>
                  <a:pt x="3447968" y="0"/>
                </a:lnTo>
                <a:lnTo>
                  <a:pt x="3447968" y="3447968"/>
                </a:lnTo>
                <a:lnTo>
                  <a:pt x="0" y="34479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8966443" y="4003100"/>
            <a:ext cx="7782693" cy="1888687"/>
          </a:xfrm>
          <a:custGeom>
            <a:avLst/>
            <a:gdLst/>
            <a:ahLst/>
            <a:cxnLst/>
            <a:rect l="l" t="t" r="r" b="b"/>
            <a:pathLst>
              <a:path w="7782693" h="1888687">
                <a:moveTo>
                  <a:pt x="0" y="0"/>
                </a:moveTo>
                <a:lnTo>
                  <a:pt x="7782693" y="0"/>
                </a:lnTo>
                <a:lnTo>
                  <a:pt x="7782693" y="1888687"/>
                </a:lnTo>
                <a:lnTo>
                  <a:pt x="0" y="1888687"/>
                </a:lnTo>
                <a:lnTo>
                  <a:pt x="0" y="0"/>
                </a:lnTo>
                <a:close/>
              </a:path>
            </a:pathLst>
          </a:custGeom>
          <a:blipFill>
            <a:blip r:embed="rId6"/>
            <a:stretch>
              <a:fillRect/>
            </a:stretch>
          </a:blipFill>
        </p:spPr>
      </p:sp>
      <p:sp>
        <p:nvSpPr>
          <p:cNvPr id="5" name="TextBox 5"/>
          <p:cNvSpPr txBox="1"/>
          <p:nvPr/>
        </p:nvSpPr>
        <p:spPr>
          <a:xfrm>
            <a:off x="2522364" y="1685884"/>
            <a:ext cx="13511992" cy="3467100"/>
          </a:xfrm>
          <a:prstGeom prst="rect">
            <a:avLst/>
          </a:prstGeom>
        </p:spPr>
        <p:txBody>
          <a:bodyPr lIns="0" tIns="0" rIns="0" bIns="0" rtlCol="0" anchor="t">
            <a:spAutoFit/>
          </a:bodyPr>
          <a:lstStyle/>
          <a:p>
            <a:pPr algn="l">
              <a:lnSpc>
                <a:spcPts val="4505"/>
              </a:lnSpc>
            </a:pPr>
            <a:r>
              <a:rPr lang="en-US" sz="3754">
                <a:solidFill>
                  <a:srgbClr val="000000"/>
                </a:solidFill>
                <a:latin typeface="Poppins"/>
                <a:ea typeface="Poppins"/>
                <a:cs typeface="Poppins"/>
                <a:sym typeface="Poppins"/>
              </a:rPr>
              <a:t>     Beta nazariyasida modda faqat o‘rtacha uyg’onish energiyasi </a:t>
            </a:r>
            <a:r>
              <a:rPr lang="en-US" sz="3754" b="1" i="1">
                <a:solidFill>
                  <a:srgbClr val="000000"/>
                </a:solidFill>
                <a:latin typeface="Poppins Bold Italics"/>
                <a:ea typeface="Poppins Bold Italics"/>
                <a:cs typeface="Poppins Bold Italics"/>
                <a:sym typeface="Poppins Bold Italics"/>
              </a:rPr>
              <a:t>I </a:t>
            </a:r>
            <a:r>
              <a:rPr lang="en-US" sz="3754">
                <a:solidFill>
                  <a:srgbClr val="000000"/>
                </a:solidFill>
                <a:latin typeface="Poppins"/>
                <a:ea typeface="Poppins"/>
                <a:cs typeface="Poppins"/>
                <a:sym typeface="Poppins"/>
              </a:rPr>
              <a:t>bilan tavsiflanadi. </a:t>
            </a:r>
            <a:r>
              <a:rPr lang="en-US" sz="3754" i="1">
                <a:solidFill>
                  <a:srgbClr val="000000"/>
                </a:solidFill>
                <a:latin typeface="Poppins Italics"/>
                <a:ea typeface="Poppins Italics"/>
                <a:cs typeface="Poppins Italics"/>
                <a:sym typeface="Poppins Italics"/>
              </a:rPr>
              <a:t>1933</a:t>
            </a:r>
            <a:r>
              <a:rPr lang="en-US" sz="3754">
                <a:solidFill>
                  <a:srgbClr val="000000"/>
                </a:solidFill>
                <a:latin typeface="Poppins"/>
                <a:ea typeface="Poppins"/>
                <a:cs typeface="Poppins"/>
                <a:sym typeface="Poppins"/>
              </a:rPr>
              <a:t>-yilda </a:t>
            </a:r>
            <a:r>
              <a:rPr lang="en-US" sz="3754" i="1">
                <a:solidFill>
                  <a:srgbClr val="000000"/>
                </a:solidFill>
                <a:latin typeface="Poppins Italics"/>
                <a:ea typeface="Poppins Italics"/>
                <a:cs typeface="Poppins Italics"/>
                <a:sym typeface="Poppins Italics"/>
              </a:rPr>
              <a:t>Felix Bloch</a:t>
            </a:r>
            <a:r>
              <a:rPr lang="en-US" sz="3754">
                <a:solidFill>
                  <a:srgbClr val="000000"/>
                </a:solidFill>
                <a:latin typeface="Poppins"/>
                <a:ea typeface="Poppins"/>
                <a:cs typeface="Poppins"/>
                <a:sym typeface="Poppins"/>
              </a:rPr>
              <a:t> atomlarning o‘rtacha qo‘zg‘alish energiyasi taxminan quyidagicha berilishini ko‘rsatgan:</a:t>
            </a:r>
          </a:p>
          <a:p>
            <a:pPr algn="l">
              <a:lnSpc>
                <a:spcPts val="4505"/>
              </a:lnSpc>
            </a:pPr>
            <a:endParaRPr lang="en-US" sz="3754">
              <a:solidFill>
                <a:srgbClr val="000000"/>
              </a:solidFill>
              <a:latin typeface="Poppins"/>
              <a:ea typeface="Poppins"/>
              <a:cs typeface="Poppins"/>
              <a:sym typeface="Poppins"/>
            </a:endParaRPr>
          </a:p>
          <a:p>
            <a:pPr algn="l">
              <a:lnSpc>
                <a:spcPts val="4505"/>
              </a:lnSpc>
            </a:pPr>
            <a:r>
              <a:rPr lang="en-US" sz="3754">
                <a:solidFill>
                  <a:srgbClr val="000000"/>
                </a:solidFill>
                <a:latin typeface="Poppins"/>
                <a:ea typeface="Poppins"/>
                <a:cs typeface="Poppins"/>
                <a:sym typeface="Poppins"/>
              </a:rPr>
              <a:t>                                    </a:t>
            </a:r>
            <a:r>
              <a:rPr lang="en-US" sz="3754">
                <a:solidFill>
                  <a:srgbClr val="007A3F"/>
                </a:solidFill>
                <a:latin typeface="Poppins"/>
                <a:ea typeface="Poppins"/>
                <a:cs typeface="Poppins"/>
                <a:sym typeface="Poppins"/>
              </a:rPr>
              <a:t>(3)</a:t>
            </a:r>
          </a:p>
        </p:txBody>
      </p:sp>
      <p:sp>
        <p:nvSpPr>
          <p:cNvPr id="6" name="TextBox 6"/>
          <p:cNvSpPr txBox="1"/>
          <p:nvPr/>
        </p:nvSpPr>
        <p:spPr>
          <a:xfrm>
            <a:off x="4572021" y="483054"/>
            <a:ext cx="11903528" cy="819150"/>
          </a:xfrm>
          <a:prstGeom prst="rect">
            <a:avLst/>
          </a:prstGeom>
        </p:spPr>
        <p:txBody>
          <a:bodyPr lIns="0" tIns="0" rIns="0" bIns="0" rtlCol="0" anchor="t">
            <a:spAutoFit/>
          </a:bodyPr>
          <a:lstStyle/>
          <a:p>
            <a:pPr algn="ctr">
              <a:lnSpc>
                <a:spcPts val="6425"/>
              </a:lnSpc>
              <a:spcBef>
                <a:spcPct val="0"/>
              </a:spcBef>
            </a:pPr>
            <a:r>
              <a:rPr lang="en-US" sz="5354">
                <a:solidFill>
                  <a:srgbClr val="00030A"/>
                </a:solidFill>
                <a:latin typeface="Gagalin"/>
                <a:ea typeface="Gagalin"/>
                <a:cs typeface="Gagalin"/>
                <a:sym typeface="Gagalin"/>
              </a:rPr>
              <a:t>O‘RTACHA UYG’ONISH ENERGIYASI</a:t>
            </a:r>
          </a:p>
        </p:txBody>
      </p:sp>
      <p:sp>
        <p:nvSpPr>
          <p:cNvPr id="7" name="TextBox 7"/>
          <p:cNvSpPr txBox="1"/>
          <p:nvPr/>
        </p:nvSpPr>
        <p:spPr>
          <a:xfrm>
            <a:off x="518536" y="6339462"/>
            <a:ext cx="17769464" cy="3730624"/>
          </a:xfrm>
          <a:prstGeom prst="rect">
            <a:avLst/>
          </a:prstGeom>
        </p:spPr>
        <p:txBody>
          <a:bodyPr lIns="0" tIns="0" rIns="0" bIns="0" rtlCol="0" anchor="t">
            <a:spAutoFit/>
          </a:bodyPr>
          <a:lstStyle/>
          <a:p>
            <a:pPr algn="l">
              <a:lnSpc>
                <a:spcPts val="4900"/>
              </a:lnSpc>
            </a:pPr>
            <a:r>
              <a:rPr lang="en-US" sz="3500">
                <a:solidFill>
                  <a:srgbClr val="000000"/>
                </a:solidFill>
                <a:latin typeface="Poppins"/>
                <a:ea typeface="Poppins"/>
                <a:cs typeface="Poppins"/>
                <a:sym typeface="Poppins"/>
              </a:rPr>
              <a:t>Bu yerda </a:t>
            </a:r>
            <a:r>
              <a:rPr lang="en-US" sz="3500" b="1" i="1">
                <a:solidFill>
                  <a:srgbClr val="000000"/>
                </a:solidFill>
                <a:latin typeface="Poppins Bold Italics"/>
                <a:ea typeface="Poppins Bold Italics"/>
                <a:cs typeface="Poppins Bold Italics"/>
                <a:sym typeface="Poppins Bold Italics"/>
              </a:rPr>
              <a:t>Z </a:t>
            </a:r>
            <a:r>
              <a:rPr lang="en-US" sz="3500">
                <a:solidFill>
                  <a:srgbClr val="000000"/>
                </a:solidFill>
                <a:latin typeface="Poppins"/>
                <a:ea typeface="Poppins"/>
                <a:cs typeface="Poppins"/>
                <a:sym typeface="Poppins"/>
              </a:rPr>
              <a:t>— material atomlarining atom raqami.</a:t>
            </a:r>
          </a:p>
          <a:p>
            <a:pPr algn="l">
              <a:lnSpc>
                <a:spcPts val="4900"/>
              </a:lnSpc>
            </a:pPr>
            <a:r>
              <a:rPr lang="en-US" sz="3500">
                <a:solidFill>
                  <a:srgbClr val="000000"/>
                </a:solidFill>
                <a:latin typeface="Poppins"/>
                <a:ea typeface="Poppins"/>
                <a:cs typeface="Poppins"/>
                <a:sym typeface="Poppins"/>
              </a:rPr>
              <a:t>Agar bu yaqinlashuv (1)-formulaga qo‘llansa, </a:t>
            </a:r>
            <a:r>
              <a:rPr lang="en-US" sz="3500" b="1" i="1">
                <a:solidFill>
                  <a:srgbClr val="000000"/>
                </a:solidFill>
                <a:latin typeface="Poppins Bold Italics"/>
                <a:ea typeface="Poppins Bold Italics"/>
                <a:cs typeface="Poppins Bold Italics"/>
                <a:sym typeface="Poppins Bold Italics"/>
              </a:rPr>
              <a:t>Bethe–Bloch formulasi</a:t>
            </a:r>
            <a:r>
              <a:rPr lang="en-US" sz="3500">
                <a:solidFill>
                  <a:srgbClr val="000000"/>
                </a:solidFill>
                <a:latin typeface="Poppins"/>
                <a:ea typeface="Poppins"/>
                <a:cs typeface="Poppins"/>
                <a:sym typeface="Poppins"/>
              </a:rPr>
              <a:t> deb ataladigan ifoda hosil bo‘ladi. </a:t>
            </a:r>
            <a:r>
              <a:rPr lang="en-US" sz="3500" i="1">
                <a:solidFill>
                  <a:srgbClr val="000000"/>
                </a:solidFill>
                <a:latin typeface="Poppins Italics"/>
                <a:ea typeface="Poppins Italics"/>
                <a:cs typeface="Poppins Italics"/>
                <a:sym typeface="Poppins Italics"/>
              </a:rPr>
              <a:t>Ammo hozirda </a:t>
            </a:r>
            <a:r>
              <a:rPr lang="en-US" sz="3500" b="1" i="1">
                <a:solidFill>
                  <a:srgbClr val="000000"/>
                </a:solidFill>
                <a:latin typeface="Poppins Bold Italics"/>
                <a:ea typeface="Poppins Bold Italics"/>
                <a:cs typeface="Poppins Bold Italics"/>
                <a:sym typeface="Poppins Bold Italics"/>
              </a:rPr>
              <a:t>I</a:t>
            </a:r>
            <a:r>
              <a:rPr lang="en-US" sz="3500" i="1">
                <a:solidFill>
                  <a:srgbClr val="000000"/>
                </a:solidFill>
                <a:latin typeface="Poppins Italics"/>
                <a:ea typeface="Poppins Italics"/>
                <a:cs typeface="Poppins Italics"/>
                <a:sym typeface="Poppins Italics"/>
              </a:rPr>
              <a:t> ning </a:t>
            </a:r>
            <a:r>
              <a:rPr lang="en-US" sz="3500" b="1" i="1">
                <a:solidFill>
                  <a:srgbClr val="000000"/>
                </a:solidFill>
                <a:latin typeface="Poppins Bold Italics"/>
                <a:ea typeface="Poppins Bold Italics"/>
                <a:cs typeface="Poppins Bold Italics"/>
                <a:sym typeface="Poppins Bold Italics"/>
              </a:rPr>
              <a:t>Z </a:t>
            </a:r>
            <a:r>
              <a:rPr lang="en-US" sz="3500" i="1">
                <a:solidFill>
                  <a:srgbClr val="000000"/>
                </a:solidFill>
                <a:latin typeface="Poppins Italics"/>
                <a:ea typeface="Poppins Italics"/>
                <a:cs typeface="Poppins Italics"/>
                <a:sym typeface="Poppins Italics"/>
              </a:rPr>
              <a:t>ga bog‘liq aniq jadval qiymatlari mavjud bo‘lgani sababli, jadvaldan foydalanish (3)-formuladan ko‘ra aniqroq natija beradi.</a:t>
            </a:r>
          </a:p>
          <a:p>
            <a:pPr algn="l">
              <a:lnSpc>
                <a:spcPts val="4900"/>
              </a:lnSpc>
            </a:pPr>
            <a:endParaRPr lang="en-US" sz="3500" i="1">
              <a:solidFill>
                <a:srgbClr val="000000"/>
              </a:solidFill>
              <a:latin typeface="Poppins Italics"/>
              <a:ea typeface="Poppins Italics"/>
              <a:cs typeface="Poppins Italics"/>
              <a:sym typeface="Poppins Italics"/>
            </a:endParaRPr>
          </a:p>
        </p:txBody>
      </p:sp>
      <p:sp>
        <p:nvSpPr>
          <p:cNvPr id="8" name="Freeform 8"/>
          <p:cNvSpPr/>
          <p:nvPr/>
        </p:nvSpPr>
        <p:spPr>
          <a:xfrm rot="1431150">
            <a:off x="97687" y="2659687"/>
            <a:ext cx="12556524" cy="10296350"/>
          </a:xfrm>
          <a:custGeom>
            <a:avLst/>
            <a:gdLst/>
            <a:ahLst/>
            <a:cxnLst/>
            <a:rect l="l" t="t" r="r" b="b"/>
            <a:pathLst>
              <a:path w="12556524" h="10296350">
                <a:moveTo>
                  <a:pt x="0" y="0"/>
                </a:moveTo>
                <a:lnTo>
                  <a:pt x="12556524" y="0"/>
                </a:lnTo>
                <a:lnTo>
                  <a:pt x="12556524" y="10296350"/>
                </a:lnTo>
                <a:lnTo>
                  <a:pt x="0" y="10296350"/>
                </a:lnTo>
                <a:lnTo>
                  <a:pt x="0" y="0"/>
                </a:lnTo>
                <a:close/>
              </a:path>
            </a:pathLst>
          </a:custGeom>
          <a:blipFill>
            <a:blip r:embed="rId7">
              <a:alphaModFix amt="30000"/>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5678" y="5105400"/>
            <a:ext cx="5279495" cy="3752850"/>
          </a:xfrm>
          <a:prstGeom prst="rect">
            <a:avLst/>
          </a:prstGeom>
        </p:spPr>
        <p:txBody>
          <a:bodyPr lIns="0" tIns="0" rIns="0" bIns="0" rtlCol="0" anchor="t">
            <a:spAutoFit/>
          </a:bodyPr>
          <a:lstStyle/>
          <a:p>
            <a:pPr algn="l">
              <a:lnSpc>
                <a:spcPts val="4916"/>
              </a:lnSpc>
            </a:pPr>
            <a:r>
              <a:rPr lang="en-US" sz="4097">
                <a:solidFill>
                  <a:srgbClr val="000000"/>
                </a:solidFill>
                <a:latin typeface="Poppins"/>
                <a:ea typeface="Poppins"/>
                <a:cs typeface="Poppins"/>
                <a:sym typeface="Poppins"/>
              </a:rPr>
              <a:t>    Atomlarning o‘rtacha uyg‘onish energiyasi </a:t>
            </a:r>
            <a:r>
              <a:rPr lang="en-US" sz="4097" b="1" i="1">
                <a:solidFill>
                  <a:srgbClr val="000000"/>
                </a:solidFill>
                <a:latin typeface="Poppins Bold Italics"/>
                <a:ea typeface="Poppins Bold Italics"/>
                <a:cs typeface="Poppins Bold Italics"/>
                <a:sym typeface="Poppins Bold Italics"/>
              </a:rPr>
              <a:t>I </a:t>
            </a:r>
            <a:r>
              <a:rPr lang="en-US" sz="4097">
                <a:solidFill>
                  <a:srgbClr val="000000"/>
                </a:solidFill>
                <a:latin typeface="Poppins"/>
                <a:ea typeface="Poppins"/>
                <a:cs typeface="Poppins"/>
                <a:sym typeface="Poppins"/>
              </a:rPr>
              <a:t>ning atom raqami </a:t>
            </a:r>
            <a:r>
              <a:rPr lang="en-US" sz="4097" b="1" i="1">
                <a:solidFill>
                  <a:srgbClr val="000000"/>
                </a:solidFill>
                <a:latin typeface="Poppins Bold Italics"/>
                <a:ea typeface="Poppins Bold Italics"/>
                <a:cs typeface="Poppins Bold Italics"/>
                <a:sym typeface="Poppins Bold Italics"/>
              </a:rPr>
              <a:t>Z</a:t>
            </a:r>
            <a:r>
              <a:rPr lang="en-US" sz="4097">
                <a:solidFill>
                  <a:srgbClr val="000000"/>
                </a:solidFill>
                <a:latin typeface="Poppins"/>
                <a:ea typeface="Poppins"/>
                <a:cs typeface="Poppins"/>
                <a:sym typeface="Poppins"/>
              </a:rPr>
              <a:t> ga nisbati, ya’ni </a:t>
            </a:r>
            <a:r>
              <a:rPr lang="en-US" sz="4097" b="1" i="1">
                <a:solidFill>
                  <a:srgbClr val="000000"/>
                </a:solidFill>
                <a:latin typeface="Poppins Bold Italics"/>
                <a:ea typeface="Poppins Bold Italics"/>
                <a:cs typeface="Poppins Bold Italics"/>
                <a:sym typeface="Poppins Bold Italics"/>
              </a:rPr>
              <a:t>I/Z</a:t>
            </a:r>
            <a:r>
              <a:rPr lang="en-US" sz="4097">
                <a:solidFill>
                  <a:srgbClr val="000000"/>
                </a:solidFill>
                <a:latin typeface="Poppins"/>
                <a:ea typeface="Poppins"/>
                <a:cs typeface="Poppins"/>
                <a:sym typeface="Poppins"/>
              </a:rPr>
              <a:t> ning </a:t>
            </a:r>
            <a:r>
              <a:rPr lang="en-US" sz="4097" b="1" i="1">
                <a:solidFill>
                  <a:srgbClr val="000000"/>
                </a:solidFill>
                <a:latin typeface="Poppins Bold Italics"/>
                <a:ea typeface="Poppins Bold Italics"/>
                <a:cs typeface="Poppins Bold Italics"/>
                <a:sym typeface="Poppins Bold Italics"/>
              </a:rPr>
              <a:t>Z</a:t>
            </a:r>
            <a:r>
              <a:rPr lang="en-US" sz="4097">
                <a:solidFill>
                  <a:srgbClr val="000000"/>
                </a:solidFill>
                <a:latin typeface="Poppins"/>
                <a:ea typeface="Poppins"/>
                <a:cs typeface="Poppins"/>
                <a:sym typeface="Poppins"/>
              </a:rPr>
              <a:t> ga bog‘liqligi.</a:t>
            </a:r>
          </a:p>
        </p:txBody>
      </p:sp>
      <p:sp>
        <p:nvSpPr>
          <p:cNvPr id="4" name="TextBox 4"/>
          <p:cNvSpPr txBox="1"/>
          <p:nvPr/>
        </p:nvSpPr>
        <p:spPr>
          <a:xfrm>
            <a:off x="6805657" y="8846213"/>
            <a:ext cx="8193677" cy="796289"/>
          </a:xfrm>
          <a:prstGeom prst="rect">
            <a:avLst/>
          </a:prstGeom>
        </p:spPr>
        <p:txBody>
          <a:bodyPr lIns="0" tIns="0" rIns="0" bIns="0" rtlCol="0" anchor="t">
            <a:spAutoFit/>
          </a:bodyPr>
          <a:lstStyle/>
          <a:p>
            <a:pPr algn="ctr">
              <a:lnSpc>
                <a:spcPts val="6510"/>
              </a:lnSpc>
            </a:pPr>
            <a:r>
              <a:rPr lang="en-US" sz="4650" i="1">
                <a:solidFill>
                  <a:srgbClr val="000000"/>
                </a:solidFill>
                <a:latin typeface="Open Sans Italics"/>
                <a:ea typeface="Open Sans Italics"/>
                <a:cs typeface="Open Sans Italics"/>
                <a:sym typeface="Open Sans Italics"/>
              </a:rPr>
              <a:t>Atom tartib raqami</a:t>
            </a:r>
          </a:p>
        </p:txBody>
      </p:sp>
      <p:sp>
        <p:nvSpPr>
          <p:cNvPr id="6" name="Freeform 6"/>
          <p:cNvSpPr/>
          <p:nvPr/>
        </p:nvSpPr>
        <p:spPr>
          <a:xfrm>
            <a:off x="0" y="152400"/>
            <a:ext cx="3620509" cy="3620509"/>
          </a:xfrm>
          <a:custGeom>
            <a:avLst/>
            <a:gdLst/>
            <a:ahLst/>
            <a:cxnLst/>
            <a:rect l="l" t="t" r="r" b="b"/>
            <a:pathLst>
              <a:path w="3620509" h="3620509">
                <a:moveTo>
                  <a:pt x="0" y="0"/>
                </a:moveTo>
                <a:lnTo>
                  <a:pt x="3620509" y="0"/>
                </a:lnTo>
                <a:lnTo>
                  <a:pt x="3620509" y="3620509"/>
                </a:lnTo>
                <a:lnTo>
                  <a:pt x="0" y="3620509"/>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7865" y="141953"/>
            <a:ext cx="12144553" cy="8880915"/>
          </a:xfrm>
          <a:prstGeom prst="rect">
            <a:avLst/>
          </a:prstGeom>
        </p:spPr>
      </p:pic>
      <p:sp>
        <p:nvSpPr>
          <p:cNvPr id="8" name="Freeform 5"/>
          <p:cNvSpPr/>
          <p:nvPr/>
        </p:nvSpPr>
        <p:spPr>
          <a:xfrm rot="77783">
            <a:off x="-517698" y="2310857"/>
            <a:ext cx="10046279" cy="8237949"/>
          </a:xfrm>
          <a:custGeom>
            <a:avLst/>
            <a:gdLst/>
            <a:ahLst/>
            <a:cxnLst/>
            <a:rect l="l" t="t" r="r" b="b"/>
            <a:pathLst>
              <a:path w="10046279" h="8237949">
                <a:moveTo>
                  <a:pt x="0" y="0"/>
                </a:moveTo>
                <a:lnTo>
                  <a:pt x="10046279" y="0"/>
                </a:lnTo>
                <a:lnTo>
                  <a:pt x="10046279" y="8237949"/>
                </a:lnTo>
                <a:lnTo>
                  <a:pt x="0" y="8237949"/>
                </a:lnTo>
                <a:lnTo>
                  <a:pt x="0" y="0"/>
                </a:lnTo>
                <a:close/>
              </a:path>
            </a:pathLst>
          </a:custGeom>
          <a:blipFill>
            <a:blip r:embed="rId7">
              <a:alphaModFix amt="30000"/>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1343</Words>
  <Application>Microsoft Office PowerPoint</Application>
  <PresentationFormat>Произвольный</PresentationFormat>
  <Paragraphs>128</Paragraphs>
  <Slides>27</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27</vt:i4>
      </vt:variant>
    </vt:vector>
  </HeadingPairs>
  <TitlesOfParts>
    <vt:vector size="39" baseType="lpstr">
      <vt:lpstr>Open Sans Italics</vt:lpstr>
      <vt:lpstr>Rushk</vt:lpstr>
      <vt:lpstr>Poppins Bold</vt:lpstr>
      <vt:lpstr>Poppins</vt:lpstr>
      <vt:lpstr>Arial</vt:lpstr>
      <vt:lpstr>Open Sans</vt:lpstr>
      <vt:lpstr>Gagalin</vt:lpstr>
      <vt:lpstr>Cambria Math</vt:lpstr>
      <vt:lpstr>Poppins Bold Italics</vt:lpstr>
      <vt:lpstr>Poppins Italics</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Cream and Blue Playful Discovery Presentation</dc:title>
  <dc:creator>Пользователь</dc:creator>
  <cp:lastModifiedBy>Пользователь</cp:lastModifiedBy>
  <cp:revision>6</cp:revision>
  <dcterms:created xsi:type="dcterms:W3CDTF">2006-08-16T00:00:00Z</dcterms:created>
  <dcterms:modified xsi:type="dcterms:W3CDTF">2026-04-12T11:38:28Z</dcterms:modified>
  <dc:identifier>DAHBdIxSf9U</dc:identifier>
</cp:coreProperties>
</file>