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6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C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26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31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5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85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87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9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0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8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5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6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30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67596-6E04-4BF2-9B3E-AFA3BDB398AB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B1977-7C38-427F-A84D-6A7A84CB6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8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" TargetMode="External"/><Relationship Id="rId2" Type="http://schemas.openxmlformats.org/officeDocument/2006/relationships/hyperlink" Target="https://www.energy.gov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58678" y="861619"/>
            <a:ext cx="5108013" cy="4026904"/>
          </a:xfrm>
          <a:prstGeom prst="roundRect">
            <a:avLst>
              <a:gd name="adj" fmla="val 9680"/>
            </a:avLst>
          </a:prstGeom>
          <a:solidFill>
            <a:srgbClr val="0B1C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76816" y="1943970"/>
            <a:ext cx="6523574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</a:rPr>
              <a:t>By Who?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95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777" y="213000"/>
            <a:ext cx="54629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Kombinatsiyalashgan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issiqlik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elektr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stansiyalari</a:t>
            </a:r>
            <a:r>
              <a:rPr lang="en-US" b="1" dirty="0">
                <a:solidFill>
                  <a:schemeClr val="bg1"/>
                </a:solidFill>
              </a:rPr>
              <a:t> (CHP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Kogeneratsion</a:t>
            </a:r>
            <a:r>
              <a:rPr lang="en-US" b="1" dirty="0">
                <a:solidFill>
                  <a:schemeClr val="bg1"/>
                </a:solidFill>
              </a:rPr>
              <a:t> (CHP - Combined Heat and Power)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tizimlarida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chiqqan</a:t>
            </a:r>
            <a:r>
              <a:rPr lang="en-US" dirty="0">
                <a:solidFill>
                  <a:schemeClr val="bg1"/>
                </a:solidFill>
              </a:rPr>
              <a:t> past </a:t>
            </a:r>
            <a:r>
              <a:rPr lang="en-US" dirty="0" err="1">
                <a:solidFill>
                  <a:schemeClr val="bg1"/>
                </a:solidFill>
              </a:rPr>
              <a:t>bosimli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ta’minotida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umumiy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</a:t>
            </a:r>
            <a:r>
              <a:rPr lang="en-US" dirty="0">
                <a:solidFill>
                  <a:schemeClr val="bg1"/>
                </a:solidFill>
              </a:rPr>
              <a:t> 80–90% </a:t>
            </a:r>
            <a:r>
              <a:rPr lang="en-US" dirty="0" err="1">
                <a:solidFill>
                  <a:schemeClr val="bg1"/>
                </a:solidFill>
              </a:rPr>
              <a:t>gacha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yetadi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Afzalliklari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Elektr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birgalikda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chiqariladi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isrof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bo‘lmaydi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tannarxi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107492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Regenerativ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sikllar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issiqlikni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qayta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ishlash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Issiqlikni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qayta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ishlaydigan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regenerativ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sikllar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qozon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suvini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isitish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chiqishidagi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bug‘ning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issiqligidan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foydalaniladi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yo‘qotilayotgan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ishlashga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Amaliy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yechimlar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Ekonomayzerlar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regenerativ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almashinuvchilar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qayta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isitish</a:t>
            </a:r>
            <a:r>
              <a:rPr lang="en-US" dirty="0">
                <a:solidFill>
                  <a:schemeClr val="bg1"/>
                </a:solidFill>
              </a:rPr>
              <a:t> (reheating) </a:t>
            </a:r>
            <a:r>
              <a:rPr lang="en-US" dirty="0" err="1">
                <a:solidFill>
                  <a:schemeClr val="bg1"/>
                </a:solidFill>
              </a:rPr>
              <a:t>tizimlari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akkumulyatorlari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74731" y="363982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Avtomatlashtirish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raqamli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boshqaruv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Zamonaviy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raqamli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avtomatlashtirish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intellektual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boshqaruv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r>
              <a:rPr lang="en-US" b="1" dirty="0">
                <a:solidFill>
                  <a:schemeClr val="bg1"/>
                </a:solidFill>
              </a:rPr>
              <a:t> (</a:t>
            </a:r>
            <a:r>
              <a:rPr lang="en-US" b="1" dirty="0" err="1">
                <a:solidFill>
                  <a:schemeClr val="bg1"/>
                </a:solidFill>
              </a:rPr>
              <a:t>DCS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SCADA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ishlaydi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tizimlar</a:t>
            </a:r>
            <a:r>
              <a:rPr lang="en-US" dirty="0">
                <a:solidFill>
                  <a:schemeClr val="bg1"/>
                </a:solidFill>
              </a:rPr>
              <a:t> real </a:t>
            </a:r>
            <a:r>
              <a:rPr lang="en-US" dirty="0" err="1">
                <a:solidFill>
                  <a:schemeClr val="bg1"/>
                </a:solidFill>
              </a:rPr>
              <a:t>vaqt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nazoratni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ta’minlaydi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Afzalliklari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Ishlash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aniq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doimiy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monitoringi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Ishonchlilik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xavfsizlik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darajasining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oshishi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Operator </a:t>
            </a:r>
            <a:r>
              <a:rPr lang="en-US" dirty="0" err="1">
                <a:solidFill>
                  <a:schemeClr val="bg1"/>
                </a:solidFill>
              </a:rPr>
              <a:t>xatolarining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kamayishi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Diagnostika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avariyaviy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holatlarning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olish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447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631" y="28560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Takomillashtirishning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ekologik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iqtisodiy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foydalari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turbinali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takomillashtirish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faqat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yangiliklarni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emas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balki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atrof-muhitga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ta’sirini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vositasi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sifatida</a:t>
            </a:r>
            <a:r>
              <a:rPr lang="en-US" dirty="0">
                <a:solidFill>
                  <a:schemeClr val="bg1"/>
                </a:solidFill>
              </a:rPr>
              <a:t> ham </a:t>
            </a:r>
            <a:r>
              <a:rPr lang="en-US" dirty="0" err="1">
                <a:solidFill>
                  <a:schemeClr val="bg1"/>
                </a:solidFill>
              </a:rPr>
              <a:t>muhim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ahamiyatga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ikki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yo‘nalish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b="1" dirty="0" err="1">
                <a:solidFill>
                  <a:schemeClr val="bg1"/>
                </a:solidFill>
              </a:rPr>
              <a:t>ekologik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barqarorlik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iqtisodiy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samaradorlik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zamonaviy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mezonlariga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aylangan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554" y="257804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Ekologik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foydalar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1. </a:t>
            </a:r>
            <a:r>
              <a:rPr lang="en-US" b="1" dirty="0" err="1">
                <a:solidFill>
                  <a:schemeClr val="bg1"/>
                </a:solidFill>
              </a:rPr>
              <a:t>CHiqindilar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issiqxona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gazlarini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kamaytirish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Takomillashgan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to‘liqroq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yonadi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karbonat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angidrid</a:t>
            </a:r>
            <a:r>
              <a:rPr lang="en-US" dirty="0">
                <a:solidFill>
                  <a:schemeClr val="bg1"/>
                </a:solidFill>
              </a:rPr>
              <a:t> (CO₂), </a:t>
            </a:r>
            <a:r>
              <a:rPr lang="en-US" dirty="0" err="1">
                <a:solidFill>
                  <a:schemeClr val="bg1"/>
                </a:solidFill>
              </a:rPr>
              <a:t>azot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oksidlari</a:t>
            </a:r>
            <a:r>
              <a:rPr lang="en-US" dirty="0">
                <a:solidFill>
                  <a:schemeClr val="bg1"/>
                </a:solidFill>
              </a:rPr>
              <a:t> (NOₓ), </a:t>
            </a:r>
            <a:r>
              <a:rPr lang="en-US" dirty="0" err="1">
                <a:solidFill>
                  <a:schemeClr val="bg1"/>
                </a:solidFill>
              </a:rPr>
              <a:t>oltingugurt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dioksidi</a:t>
            </a:r>
            <a:r>
              <a:rPr lang="en-US" dirty="0">
                <a:solidFill>
                  <a:schemeClr val="bg1"/>
                </a:solidFill>
              </a:rPr>
              <a:t> (SO₂) </a:t>
            </a:r>
            <a:r>
              <a:rPr lang="en-US" dirty="0" err="1">
                <a:solidFill>
                  <a:schemeClr val="bg1"/>
                </a:solidFill>
              </a:rPr>
              <a:t>kabi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zararli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gazlar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kamayishiga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olib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Ayniqsa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superkritik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ultra-</a:t>
            </a:r>
            <a:r>
              <a:rPr lang="en-US" dirty="0" err="1">
                <a:solidFill>
                  <a:schemeClr val="bg1"/>
                </a:solidFill>
              </a:rPr>
              <a:t>superkritik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tizimlari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atmosferaga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chiqadigan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zararli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gazlar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miqdorini</a:t>
            </a:r>
            <a:r>
              <a:rPr lang="en-US" dirty="0">
                <a:solidFill>
                  <a:schemeClr val="bg1"/>
                </a:solidFill>
              </a:rPr>
              <a:t> 10–20% </a:t>
            </a:r>
            <a:r>
              <a:rPr lang="en-US" dirty="0" err="1">
                <a:solidFill>
                  <a:schemeClr val="bg1"/>
                </a:solidFill>
              </a:rPr>
              <a:t>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122" name="Picture 2" descr="Экология и энергоэффективность / Статьи об электрооборудовании… -  «Электротехпром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215" y="165007"/>
            <a:ext cx="437197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5215" y="3281599"/>
            <a:ext cx="47859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2. </a:t>
            </a:r>
            <a:r>
              <a:rPr lang="en-US" b="1" dirty="0" err="1">
                <a:solidFill>
                  <a:schemeClr val="bg1"/>
                </a:solidFill>
              </a:rPr>
              <a:t>YOqilg‘i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sarfining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kamayishi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Takomillashgan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termodinamik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oshgani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sababli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kilovatt-soat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elektr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bo‘ladigan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miqdori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tabiiy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resurslarning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qilinishiga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muqobil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manbalarining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qo‘llanilishiga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sharoit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yaratadi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783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6346" y="15145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Issiqlik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ifloslanishini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kamaytirish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energiyasining</a:t>
            </a:r>
            <a:r>
              <a:rPr lang="en-US" dirty="0">
                <a:solidFill>
                  <a:schemeClr val="bg1"/>
                </a:solidFill>
              </a:rPr>
              <a:t> optimal </a:t>
            </a:r>
            <a:r>
              <a:rPr lang="en-US" dirty="0" err="1">
                <a:solidFill>
                  <a:schemeClr val="bg1"/>
                </a:solidFill>
              </a:rPr>
              <a:t>ishlatilishi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regenerativ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yo‘qotilishi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Bunda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atmosfera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ifloslanish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darajasi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Yashil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energiya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siyosatiga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kelish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Modernizatsiya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qilingan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ko‘plab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mamlakatlarda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etilgan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yashil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en-US" dirty="0" err="1">
                <a:solidFill>
                  <a:schemeClr val="bg1"/>
                </a:solidFill>
              </a:rPr>
              <a:t>me’yorlari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ekologik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sertifikatlarga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javob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xorijiy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investitsiyalar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grantlar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jalb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imkonini</a:t>
            </a:r>
            <a:r>
              <a:rPr lang="en-US" dirty="0">
                <a:solidFill>
                  <a:schemeClr val="bg1"/>
                </a:solidFill>
              </a:rPr>
              <a:t> ham </a:t>
            </a:r>
            <a:r>
              <a:rPr lang="en-US" dirty="0" err="1">
                <a:solidFill>
                  <a:schemeClr val="bg1"/>
                </a:solidFill>
              </a:rPr>
              <a:t>oshiradi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86854" y="356504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Aerodinamik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takomillashtirish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kompyuter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modellash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turbinasining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harakatlanuvchi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harakatsiz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pichoqlari</a:t>
            </a:r>
            <a:r>
              <a:rPr lang="en-US" dirty="0">
                <a:solidFill>
                  <a:schemeClr val="bg1"/>
                </a:solidFill>
              </a:rPr>
              <a:t> (rotor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stator) </a:t>
            </a:r>
            <a:r>
              <a:rPr lang="en-US" b="1" dirty="0" err="1">
                <a:solidFill>
                  <a:schemeClr val="bg1"/>
                </a:solidFill>
              </a:rPr>
              <a:t>aerodinamik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hisoblash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kompyuter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orqali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modellash</a:t>
            </a:r>
            <a:r>
              <a:rPr lang="en-US" b="1" dirty="0">
                <a:solidFill>
                  <a:schemeClr val="bg1"/>
                </a:solidFill>
              </a:rPr>
              <a:t> (</a:t>
            </a:r>
            <a:r>
              <a:rPr lang="en-US" b="1" dirty="0" err="1">
                <a:solidFill>
                  <a:schemeClr val="bg1"/>
                </a:solidFill>
              </a:rPr>
              <a:t>CFD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optimallashtiriladi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oqim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qarshiligini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aylanish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momentini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Innovatsion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yondashuvlar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3D-</a:t>
            </a:r>
            <a:r>
              <a:rPr lang="en-US" dirty="0" err="1">
                <a:solidFill>
                  <a:schemeClr val="bg1"/>
                </a:solidFill>
              </a:rPr>
              <a:t>modellashtirish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pichoq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profilini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aniqlash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CFD</a:t>
            </a:r>
            <a:r>
              <a:rPr lang="en-US" dirty="0">
                <a:solidFill>
                  <a:schemeClr val="bg1"/>
                </a:solidFill>
              </a:rPr>
              <a:t> (Computational Fluid Dynamics) </a:t>
            </a:r>
            <a:r>
              <a:rPr lang="en-US" dirty="0" err="1">
                <a:solidFill>
                  <a:schemeClr val="bg1"/>
                </a:solidFill>
              </a:rPr>
              <a:t>tahlili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oqimni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tahlil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qilish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Pichoqlarga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aerodinamik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kanotlar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sharnirli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elementlar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o‘rnatish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30" name="Picture 6" descr="Maqola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853" y="0"/>
            <a:ext cx="5661147" cy="345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Ўзбекистон Миллий ахборот агентлиги - расмий хабарлар, тезкор янгиликлар,  таҳлилий-танқидий материаллар, қонун ҳужжатлари, фото ва видеорепортажла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46" y="3459327"/>
            <a:ext cx="5480077" cy="305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88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615" y="214849"/>
            <a:ext cx="10981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Iqtisodiy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foydalar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b="1" dirty="0" err="1">
                <a:solidFill>
                  <a:schemeClr val="bg1"/>
                </a:solidFill>
              </a:rPr>
              <a:t>Energiya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ishlab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chiqarish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tannarxining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kamayishi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samaradorlikka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ko‘rsatish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umumiy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elektr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xarajatlarini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Natijada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chiqarilgan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tannarxi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2. </a:t>
            </a:r>
            <a:r>
              <a:rPr lang="en-US" b="1" dirty="0" err="1">
                <a:solidFill>
                  <a:schemeClr val="bg1"/>
                </a:solidFill>
              </a:rPr>
              <a:t>Uskunalar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umrining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uzayishi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Yangi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materiallar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masalan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eroziyaga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chidamli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qotishmalar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korroziyadan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himoya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qoplamalari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tufayli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qismlarining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eskirish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darajasi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pasayadi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ta’mirlash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almashtirish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xarajatlarini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en-US" b="1" dirty="0" err="1">
                <a:solidFill>
                  <a:schemeClr val="bg1"/>
                </a:solidFill>
              </a:rPr>
              <a:t>Ishlab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chiqarish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quvvatining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oshishi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Takomillashgan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haroratda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mumkinligi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sababli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o‘lchamdagi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ko‘proq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mavjud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infratuzilmani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kengaytirmasdan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ko‘paytirish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4. </a:t>
            </a:r>
            <a:r>
              <a:rPr lang="en-US" b="1" dirty="0" err="1">
                <a:solidFill>
                  <a:schemeClr val="bg1"/>
                </a:solidFill>
              </a:rPr>
              <a:t>Xizmat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ko‘rsatish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ekspluatatsiya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xarajatlarining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kamayishi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avtomatlashtirish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uzoqdan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boshqaruv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diagnostika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vositalari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tufayli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qo‘shimcha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ishchi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kuchi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nazorat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ehtiyoj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Shuningdek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avariyaviy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to‘xtashlar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5. </a:t>
            </a:r>
            <a:r>
              <a:rPr lang="en-US" b="1" dirty="0" err="1">
                <a:solidFill>
                  <a:schemeClr val="bg1"/>
                </a:solidFill>
              </a:rPr>
              <a:t>Xalqaro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bozorda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raqobatbardoshlik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Ekologik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toza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tejamkor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korxonalar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bozorda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ko‘proq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talabga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eksport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imkoniyatlarini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kengaytiradi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milliy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iqtisodiyotga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ijobiy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ta’sir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ko‘rsatadi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05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463062" y="1349807"/>
            <a:ext cx="92084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Xulosa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turbinali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takomillashtirish</a:t>
            </a:r>
            <a:r>
              <a:rPr lang="en-US" dirty="0">
                <a:solidFill>
                  <a:schemeClr val="bg1"/>
                </a:solidFill>
              </a:rPr>
              <a:t> — </a:t>
            </a:r>
            <a:r>
              <a:rPr lang="en-US" dirty="0" err="1">
                <a:solidFill>
                  <a:schemeClr val="bg1"/>
                </a:solidFill>
              </a:rPr>
              <a:t>ularning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xavfsizligi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muhim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ahamiyatga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Zamonaviy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sarfi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quvvati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sohasining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barqaror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tejamkor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rivojlanishini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ta’minlaydi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Bug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‘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turbinalarining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ishlash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prinsipi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bu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issiqlik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energiyasini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mexanik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energiyaga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aylantirish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asosida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qurilgan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bo‘lib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zamonaviy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energetika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ishlab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chiqarishning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asosi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hisoblanadi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Bu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qurilmalarning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elementar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sxemasi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va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tarkibiy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qismlari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har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bir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jarayonning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termodinamik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samaradorligini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oshirishga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xizmat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qiladi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Takomillashtirishga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bo‘lgan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ehtiyoj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turbinalarning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ish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samaradorligi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ishonchliligi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va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ekologik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xavfsizligini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oshirish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zaruratidan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kelib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chemeClr val="bg1"/>
                </a:solidFill>
                <a:latin typeface="Arial" panose="020B0604020202020204" pitchFamily="34" charset="0"/>
              </a:rPr>
              <a:t>chiqadi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76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970" y="643659"/>
            <a:ext cx="9609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Foydalanilgan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adabiyotlar</a:t>
            </a:r>
            <a:endParaRPr lang="en-US" b="1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Mavlonov</a:t>
            </a:r>
            <a:r>
              <a:rPr lang="en-US" dirty="0">
                <a:solidFill>
                  <a:schemeClr val="bg1"/>
                </a:solidFill>
              </a:rPr>
              <a:t> M. M., </a:t>
            </a:r>
            <a:r>
              <a:rPr lang="en-US" dirty="0" err="1">
                <a:solidFill>
                  <a:schemeClr val="bg1"/>
                </a:solidFill>
              </a:rPr>
              <a:t>Yo‘ldoshev</a:t>
            </a:r>
            <a:r>
              <a:rPr lang="en-US" dirty="0">
                <a:solidFill>
                  <a:schemeClr val="bg1"/>
                </a:solidFill>
              </a:rPr>
              <a:t> A. T. </a:t>
            </a:r>
            <a:r>
              <a:rPr lang="en-US" i="1" dirty="0" err="1">
                <a:solidFill>
                  <a:schemeClr val="bg1"/>
                </a:solidFill>
              </a:rPr>
              <a:t>Issiqlik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energetikasi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asoslari</a:t>
            </a:r>
            <a:r>
              <a:rPr lang="en-US" dirty="0">
                <a:solidFill>
                  <a:schemeClr val="bg1"/>
                </a:solidFill>
              </a:rPr>
              <a:t>. – Toshkent: “Fan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</a:t>
            </a:r>
            <a:r>
              <a:rPr lang="en-US" dirty="0">
                <a:solidFill>
                  <a:schemeClr val="bg1"/>
                </a:solidFill>
              </a:rPr>
              <a:t>”, 2018.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Kurbanov</a:t>
            </a:r>
            <a:r>
              <a:rPr lang="en-US" dirty="0">
                <a:solidFill>
                  <a:schemeClr val="bg1"/>
                </a:solidFill>
              </a:rPr>
              <a:t> N. A. </a:t>
            </a:r>
            <a:r>
              <a:rPr lang="en-US" i="1" dirty="0">
                <a:solidFill>
                  <a:schemeClr val="bg1"/>
                </a:solidFill>
              </a:rPr>
              <a:t>Bug‘ </a:t>
            </a:r>
            <a:r>
              <a:rPr lang="en-US" i="1" dirty="0" err="1">
                <a:solidFill>
                  <a:schemeClr val="bg1"/>
                </a:solidFill>
              </a:rPr>
              <a:t>turbinalari</a:t>
            </a:r>
            <a:r>
              <a:rPr lang="en-US" i="1" dirty="0">
                <a:solidFill>
                  <a:schemeClr val="bg1"/>
                </a:solidFill>
              </a:rPr>
              <a:t>: </a:t>
            </a:r>
            <a:r>
              <a:rPr lang="en-US" i="1" dirty="0" err="1">
                <a:solidFill>
                  <a:schemeClr val="bg1"/>
                </a:solidFill>
              </a:rPr>
              <a:t>Qurilishi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va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ishlash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prinsiplari</a:t>
            </a:r>
            <a:r>
              <a:rPr lang="en-US" dirty="0">
                <a:solidFill>
                  <a:schemeClr val="bg1"/>
                </a:solidFill>
              </a:rPr>
              <a:t>. – Toshkent: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nashriyoti</a:t>
            </a:r>
            <a:r>
              <a:rPr lang="en-US" dirty="0">
                <a:solidFill>
                  <a:schemeClr val="bg1"/>
                </a:solidFill>
              </a:rPr>
              <a:t>, 2017.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Yusupov</a:t>
            </a:r>
            <a:r>
              <a:rPr lang="en-US" dirty="0">
                <a:solidFill>
                  <a:schemeClr val="bg1"/>
                </a:solidFill>
              </a:rPr>
              <a:t> M. N. </a:t>
            </a:r>
            <a:r>
              <a:rPr lang="en-US" i="1" dirty="0" err="1">
                <a:solidFill>
                  <a:schemeClr val="bg1"/>
                </a:solidFill>
              </a:rPr>
              <a:t>Issiqlik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texnikasi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va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energetik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qurilmalar</a:t>
            </a:r>
            <a:r>
              <a:rPr lang="en-US" dirty="0">
                <a:solidFill>
                  <a:schemeClr val="bg1"/>
                </a:solidFill>
              </a:rPr>
              <a:t>. – Toshkent: </a:t>
            </a:r>
            <a:r>
              <a:rPr lang="en-US" dirty="0" err="1">
                <a:solidFill>
                  <a:schemeClr val="bg1"/>
                </a:solidFill>
              </a:rPr>
              <a:t>TDYU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nashriyoti</a:t>
            </a:r>
            <a:r>
              <a:rPr lang="en-US" dirty="0">
                <a:solidFill>
                  <a:schemeClr val="bg1"/>
                </a:solidFill>
              </a:rPr>
              <a:t>, 2019.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International Energy Agency (</a:t>
            </a:r>
            <a:r>
              <a:rPr lang="en-US" dirty="0" err="1">
                <a:solidFill>
                  <a:schemeClr val="bg1"/>
                </a:solidFill>
              </a:rPr>
              <a:t>IEA</a:t>
            </a:r>
            <a:r>
              <a:rPr lang="en-US" dirty="0">
                <a:solidFill>
                  <a:schemeClr val="bg1"/>
                </a:solidFill>
              </a:rPr>
              <a:t>). </a:t>
            </a:r>
            <a:r>
              <a:rPr lang="en-US" i="1" dirty="0">
                <a:solidFill>
                  <a:schemeClr val="bg1"/>
                </a:solidFill>
              </a:rPr>
              <a:t>Improving Steam Turbine Efficiency and Emission Reduction</a:t>
            </a:r>
            <a:r>
              <a:rPr lang="en-US" dirty="0">
                <a:solidFill>
                  <a:schemeClr val="bg1"/>
                </a:solidFill>
              </a:rPr>
              <a:t>. – Paris: </a:t>
            </a:r>
            <a:r>
              <a:rPr lang="en-US" dirty="0" err="1">
                <a:solidFill>
                  <a:schemeClr val="bg1"/>
                </a:solidFill>
              </a:rPr>
              <a:t>IEA</a:t>
            </a:r>
            <a:r>
              <a:rPr lang="en-US" dirty="0">
                <a:solidFill>
                  <a:schemeClr val="bg1"/>
                </a:solidFill>
              </a:rPr>
              <a:t> Publications, 2021.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Siemens Energy. </a:t>
            </a:r>
            <a:r>
              <a:rPr lang="en-US" i="1" dirty="0">
                <a:solidFill>
                  <a:schemeClr val="bg1"/>
                </a:solidFill>
              </a:rPr>
              <a:t>Steam Turbine Modernization Solutions</a:t>
            </a:r>
            <a:r>
              <a:rPr lang="en-US" dirty="0">
                <a:solidFill>
                  <a:schemeClr val="bg1"/>
                </a:solidFill>
              </a:rPr>
              <a:t>. – Siemens Official Reports, 2020.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GE Power. </a:t>
            </a:r>
            <a:r>
              <a:rPr lang="en-US" i="1" dirty="0">
                <a:solidFill>
                  <a:schemeClr val="bg1"/>
                </a:solidFill>
              </a:rPr>
              <a:t>Advanced Steam Turbine Technologies</a:t>
            </a:r>
            <a:r>
              <a:rPr lang="en-US" dirty="0">
                <a:solidFill>
                  <a:schemeClr val="bg1"/>
                </a:solidFill>
              </a:rPr>
              <a:t>. – General Electric Technical Whitepapers, 2022.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en-US" dirty="0" err="1">
                <a:solidFill>
                  <a:schemeClr val="bg1"/>
                </a:solidFill>
                <a:hlinkClick r:id="rId2"/>
              </a:rPr>
              <a:t>www.energy.gov</a:t>
            </a:r>
            <a:r>
              <a:rPr lang="en-US" dirty="0">
                <a:solidFill>
                  <a:schemeClr val="bg1"/>
                </a:solidFill>
                <a:hlinkClick r:id="rId2"/>
              </a:rPr>
              <a:t>/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AQSH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Departamenti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dirty="0" err="1">
                <a:solidFill>
                  <a:schemeClr val="bg1"/>
                </a:solidFill>
                <a:hlinkClick r:id="rId3"/>
              </a:rPr>
              <a:t>www.iea.org</a:t>
            </a:r>
            <a:r>
              <a:rPr lang="en-US" dirty="0">
                <a:solidFill>
                  <a:schemeClr val="bg1"/>
                </a:solidFill>
                <a:hlinkClick r:id="rId3"/>
              </a:rPr>
              <a:t>/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Agentligi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IEA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rasmiy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850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B96FA44-4B48-680C-F862-F845BD9F5921}"/>
              </a:ext>
            </a:extLst>
          </p:cNvPr>
          <p:cNvSpPr/>
          <p:nvPr/>
        </p:nvSpPr>
        <p:spPr>
          <a:xfrm>
            <a:off x="785119" y="653142"/>
            <a:ext cx="9392570" cy="746449"/>
          </a:xfrm>
          <a:prstGeom prst="roundRect">
            <a:avLst>
              <a:gd name="adj" fmla="val 9680"/>
            </a:avLst>
          </a:prstGeom>
          <a:solidFill>
            <a:srgbClr val="0B1C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85119" y="720941"/>
            <a:ext cx="9392571" cy="483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</a:rPr>
              <a:t>Mavzu</a:t>
            </a:r>
            <a:r>
              <a:rPr lang="ru-RU" sz="2800" b="1" dirty="0">
                <a:solidFill>
                  <a:schemeClr val="bg1"/>
                </a:solidFill>
              </a:rPr>
              <a:t>: </a:t>
            </a:r>
            <a:r>
              <a:rPr lang="ru-RU" sz="2800" b="1" dirty="0" err="1">
                <a:solidFill>
                  <a:schemeClr val="bg1"/>
                </a:solidFill>
              </a:rPr>
              <a:t>Bug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turbinali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qurilmalarning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takomillashtirish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usullari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>
                <a:solidFill>
                  <a:schemeClr val="bg1"/>
                </a:solidFill>
              </a:rPr>
              <a:t>Reja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Bug‘ </a:t>
            </a:r>
            <a:r>
              <a:rPr lang="en-US" sz="2800" dirty="0" err="1">
                <a:solidFill>
                  <a:schemeClr val="bg1"/>
                </a:solidFill>
              </a:rPr>
              <a:t>turbinalarining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asosiy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ishlash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prinsipi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Takomillashtirishning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zarurati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asosiy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yo‘nalishlari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s-ES" sz="2800" dirty="0">
                <a:solidFill>
                  <a:schemeClr val="bg1"/>
                </a:solidFill>
              </a:rPr>
              <a:t>Texnologik yangiliklar va modernizatsiya yo‘llari</a:t>
            </a:r>
          </a:p>
          <a:p>
            <a:pPr marL="457200" indent="-457200"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Takomillashtirishning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ekologik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iqtisodiy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foydalari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7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246" y="795472"/>
            <a:ext cx="76258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Kirish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qismi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Bug‘ </a:t>
            </a:r>
            <a:r>
              <a:rPr lang="en-US" sz="2400" dirty="0" err="1">
                <a:solidFill>
                  <a:schemeClr val="bg1"/>
                </a:solidFill>
              </a:rPr>
              <a:t>turbinali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qurilmalar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zamonaviy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energetika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sanoatining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ajralmas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bo‘lagi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hisoblanadi</a:t>
            </a:r>
            <a:r>
              <a:rPr lang="en-US" sz="2400" dirty="0">
                <a:solidFill>
                  <a:schemeClr val="bg1"/>
                </a:solidFill>
              </a:rPr>
              <a:t>. Bu </a:t>
            </a:r>
            <a:r>
              <a:rPr lang="en-US" sz="2400" dirty="0" err="1">
                <a:solidFill>
                  <a:schemeClr val="bg1"/>
                </a:solidFill>
              </a:rPr>
              <a:t>qurilmalar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asosan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issiqlik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energiyasini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mexanik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energiyaga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aylantirishda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qo‘llaniladi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elektr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energiyasi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chiqarishda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muhim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rol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o‘ynaydi</a:t>
            </a:r>
            <a:r>
              <a:rPr lang="en-US" sz="2400" dirty="0">
                <a:solidFill>
                  <a:schemeClr val="bg1"/>
                </a:solidFill>
              </a:rPr>
              <a:t>. Bug‘ </a:t>
            </a:r>
            <a:r>
              <a:rPr lang="en-US" sz="2400" dirty="0" err="1">
                <a:solidFill>
                  <a:schemeClr val="bg1"/>
                </a:solidFill>
              </a:rPr>
              <a:t>turbinalari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yirik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issiqlik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elektr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stansiyalarida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neftni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qayta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zavodlarida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kimyo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sanoatida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sanoat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korxonalarida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qo‘llaniladi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Energiya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samaradorligini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oshirish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ekologik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xavfsizlikni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ta’minlash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iqtisodiy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tejamkorlikni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kuchaytirish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kabi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zamonaviy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talablar</a:t>
            </a:r>
            <a:r>
              <a:rPr lang="en-US" sz="2400" dirty="0">
                <a:solidFill>
                  <a:schemeClr val="bg1"/>
                </a:solidFill>
              </a:rPr>
              <a:t> bug‘ </a:t>
            </a:r>
            <a:r>
              <a:rPr lang="en-US" sz="2400" dirty="0" err="1">
                <a:solidFill>
                  <a:schemeClr val="bg1"/>
                </a:solidFill>
              </a:rPr>
              <a:t>turbinalarini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takomillashtirishni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talab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qiladi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35800"/>
            <a:ext cx="565345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</a:rPr>
              <a:t>Bug'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turbina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asoslarining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ishlash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prinsipi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  <a:effectLst/>
            </a:endParaRPr>
          </a:p>
          <a:p>
            <a:br>
              <a:rPr lang="en-US" sz="2000" dirty="0">
                <a:solidFill>
                  <a:schemeClr val="bg1"/>
                </a:solidFill>
                <a:effectLst/>
              </a:rPr>
            </a:br>
            <a:r>
              <a:rPr lang="en-US" sz="2000" dirty="0">
                <a:solidFill>
                  <a:schemeClr val="bg1"/>
                </a:solidFill>
                <a:effectLst/>
              </a:rPr>
              <a:t>Bug'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turbinasi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issiqlik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energiyasini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mexanik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energiyaga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aylantiruvchi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qurilma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bo'lib</a:t>
            </a:r>
            <a:r>
              <a:rPr lang="en-US" sz="2000" dirty="0">
                <a:solidFill>
                  <a:schemeClr val="bg1"/>
                </a:solidFill>
                <a:effectLst/>
              </a:rPr>
              <a:t>, u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issiqlik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elektr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stansiyalarida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va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sanoat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jarayonlarida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qo'shimcha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quvvat</a:t>
            </a:r>
            <a:r>
              <a:rPr lang="en-US" sz="2000" dirty="0">
                <a:solidFill>
                  <a:schemeClr val="bg1"/>
                </a:solidFill>
                <a:effectLst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Uning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ishlash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prinsipi</a:t>
            </a:r>
            <a:r>
              <a:rPr lang="en-US" sz="2000" dirty="0">
                <a:solidFill>
                  <a:schemeClr val="bg1"/>
                </a:solidFill>
                <a:effectLst/>
              </a:rPr>
              <a:t> Rankine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sikliga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asoslanadi</a:t>
            </a:r>
            <a:r>
              <a:rPr lang="en-US" sz="2000" dirty="0">
                <a:solidFill>
                  <a:schemeClr val="bg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bu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jarayonning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bosqichlaridan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iborat</a:t>
            </a:r>
            <a:r>
              <a:rPr lang="en-US" sz="2000" dirty="0">
                <a:solidFill>
                  <a:schemeClr val="bg1"/>
                </a:solidFill>
                <a:effectLst/>
              </a:rPr>
              <a:t>:</a:t>
            </a:r>
          </a:p>
          <a:p>
            <a:endParaRPr lang="en-US" sz="2000" dirty="0">
              <a:solidFill>
                <a:schemeClr val="bg1"/>
              </a:solidFill>
              <a:effectLst/>
            </a:endParaRPr>
          </a:p>
          <a:p>
            <a:r>
              <a:rPr lang="en-US" sz="2000" b="1" dirty="0">
                <a:solidFill>
                  <a:schemeClr val="bg1"/>
                </a:solidFill>
                <a:effectLst/>
              </a:rPr>
              <a:t>Bug'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hosil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qilish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Qozonda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suv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va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bosim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ostida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bug'ga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aylanadi</a:t>
            </a:r>
            <a:r>
              <a:rPr lang="en-US" sz="2000" dirty="0">
                <a:solidFill>
                  <a:schemeClr val="bg1"/>
                </a:solidFill>
                <a:effectLst/>
              </a:rPr>
              <a:t>. Bu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jarayon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issiqlik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manbai</a:t>
            </a:r>
            <a:r>
              <a:rPr lang="en-US" sz="2000" dirty="0">
                <a:solidFill>
                  <a:schemeClr val="bg1"/>
                </a:solidFill>
                <a:effectLst/>
              </a:rPr>
              <a:t> (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masalan</a:t>
            </a:r>
            <a:r>
              <a:rPr lang="en-US" sz="2000" dirty="0">
                <a:solidFill>
                  <a:schemeClr val="bg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ko'mir</a:t>
            </a:r>
            <a:r>
              <a:rPr lang="en-US" sz="2000" dirty="0">
                <a:solidFill>
                  <a:schemeClr val="bg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gaz</a:t>
            </a:r>
            <a:r>
              <a:rPr lang="en-US" sz="2000" dirty="0">
                <a:solidFill>
                  <a:schemeClr val="bg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yadroviy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energiya</a:t>
            </a:r>
            <a:r>
              <a:rPr lang="en-US" sz="2000" dirty="0">
                <a:solidFill>
                  <a:schemeClr val="bg1"/>
                </a:solidFill>
                <a:effectLst/>
              </a:rPr>
              <a:t>)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yordamida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amalga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oshirish</a:t>
            </a:r>
            <a:r>
              <a:rPr lang="en-US" sz="2000" dirty="0">
                <a:solidFill>
                  <a:schemeClr val="bg1"/>
                </a:solidFill>
                <a:effectLst/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  <a:effectLst/>
              </a:rPr>
              <a:t>Kengayish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bosimli</a:t>
            </a:r>
            <a:r>
              <a:rPr lang="en-US" sz="2000" dirty="0">
                <a:solidFill>
                  <a:schemeClr val="bg1"/>
                </a:solidFill>
                <a:effectLst/>
              </a:rPr>
              <a:t> bug'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turbinaning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qanotlari</a:t>
            </a:r>
            <a:r>
              <a:rPr lang="en-US" sz="2000" dirty="0">
                <a:solidFill>
                  <a:schemeClr val="bg1"/>
                </a:solidFill>
                <a:effectLst/>
              </a:rPr>
              <a:t> (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lopatkalar</a:t>
            </a:r>
            <a:r>
              <a:rPr lang="en-US" sz="2000" dirty="0">
                <a:solidFill>
                  <a:schemeClr val="bg1"/>
                </a:solidFill>
                <a:effectLst/>
              </a:rPr>
              <a:t>)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orqali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oqadi</a:t>
            </a:r>
            <a:r>
              <a:rPr lang="en-US" sz="2000" dirty="0">
                <a:solidFill>
                  <a:schemeClr val="bg1"/>
                </a:solidFill>
                <a:effectLst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kengayishi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rotorning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chiqishiga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olib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keladi</a:t>
            </a:r>
            <a:r>
              <a:rPr lang="en-US" sz="2000" dirty="0">
                <a:solidFill>
                  <a:schemeClr val="bg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bu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esa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mexanik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energiya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hosil</a:t>
            </a:r>
            <a:r>
              <a:rPr lang="en-US" sz="2000" dirty="0">
                <a:solidFill>
                  <a:schemeClr val="bg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</a:rPr>
              <a:t>qiladi</a:t>
            </a:r>
            <a:r>
              <a:rPr lang="en-US" sz="2000" dirty="0">
                <a:solidFill>
                  <a:schemeClr val="bg1"/>
                </a:solidFill>
                <a:effectLst/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8884" y="135800"/>
            <a:ext cx="4495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turbinasining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ishlovchi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qismi</a:t>
            </a:r>
            <a:r>
              <a:rPr lang="en-US" dirty="0">
                <a:solidFill>
                  <a:schemeClr val="bg1"/>
                </a:solidFill>
              </a:rPr>
              <a:t> —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rotor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stator </a:t>
            </a:r>
            <a:r>
              <a:rPr lang="en-US" b="1" dirty="0" err="1">
                <a:solidFill>
                  <a:schemeClr val="bg1"/>
                </a:solidFill>
              </a:rPr>
              <a:t>pichoqlari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odatda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quyidagi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tartibda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joylashadi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Nozul</a:t>
            </a:r>
            <a:r>
              <a:rPr lang="en-US" b="1" dirty="0">
                <a:solidFill>
                  <a:schemeClr val="bg1"/>
                </a:solidFill>
              </a:rPr>
              <a:t> (</a:t>
            </a:r>
            <a:r>
              <a:rPr lang="en-US" b="1" dirty="0" err="1">
                <a:solidFill>
                  <a:schemeClr val="bg1"/>
                </a:solidFill>
              </a:rPr>
              <a:t>reduktsion</a:t>
            </a:r>
            <a:r>
              <a:rPr lang="en-US" b="1" dirty="0">
                <a:solidFill>
                  <a:schemeClr val="bg1"/>
                </a:solidFill>
              </a:rPr>
              <a:t>) </a:t>
            </a:r>
            <a:r>
              <a:rPr lang="en-US" b="1" dirty="0" err="1">
                <a:solidFill>
                  <a:schemeClr val="bg1"/>
                </a:solidFill>
              </a:rPr>
              <a:t>qism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qismda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bug‘ning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pasayadi</a:t>
            </a:r>
            <a:r>
              <a:rPr lang="en-US" dirty="0">
                <a:solidFill>
                  <a:schemeClr val="bg1"/>
                </a:solidFill>
              </a:rPr>
              <a:t>, ammo </a:t>
            </a:r>
            <a:r>
              <a:rPr lang="en-US" dirty="0" err="1">
                <a:solidFill>
                  <a:schemeClr val="bg1"/>
                </a:solidFill>
              </a:rPr>
              <a:t>kinetik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Rotor (</a:t>
            </a:r>
            <a:r>
              <a:rPr lang="en-US" b="1" dirty="0" err="1">
                <a:solidFill>
                  <a:schemeClr val="bg1"/>
                </a:solidFill>
              </a:rPr>
              <a:t>harakatlanuvchi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pichoqlar</a:t>
            </a:r>
            <a:r>
              <a:rPr lang="en-US" b="1" dirty="0">
                <a:solidFill>
                  <a:schemeClr val="bg1"/>
                </a:solidFill>
              </a:rPr>
              <a:t>):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bug‘ning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kinetik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rotorga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urilishi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natijasida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aylantiradi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aylanish</a:t>
            </a:r>
            <a:r>
              <a:rPr lang="en-US" dirty="0">
                <a:solidFill>
                  <a:schemeClr val="bg1"/>
                </a:solidFill>
              </a:rPr>
              <a:t> — </a:t>
            </a:r>
            <a:r>
              <a:rPr lang="en-US" b="1" dirty="0" err="1">
                <a:solidFill>
                  <a:schemeClr val="bg1"/>
                </a:solidFill>
              </a:rPr>
              <a:t>mexanik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hisoblanadi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Stator (</a:t>
            </a:r>
            <a:r>
              <a:rPr lang="en-US" b="1" dirty="0" err="1">
                <a:solidFill>
                  <a:schemeClr val="bg1"/>
                </a:solidFill>
              </a:rPr>
              <a:t>harakatsiz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pichoqlar</a:t>
            </a:r>
            <a:r>
              <a:rPr lang="en-US" b="1" dirty="0">
                <a:solidFill>
                  <a:schemeClr val="bg1"/>
                </a:solidFill>
              </a:rPr>
              <a:t>):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oqimini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yo‘naltirish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keyingi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pog‘onaga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tayyorlash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vazifasini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bajaradi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846" y="4639376"/>
            <a:ext cx="2312377" cy="21708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74612" y="4818625"/>
            <a:ext cx="3157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dirty="0">
                <a:solidFill>
                  <a:schemeClr val="bg1"/>
                </a:solidFill>
              </a:rPr>
              <a:t>Bug‘-kuch qurilmasining elementar sxemasi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2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07" y="355855"/>
            <a:ext cx="57003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Energiya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ishlab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chiqarish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Rotorning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ishlab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chiqaruvchi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ageneratorga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ulangan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bo'lib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mexanik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energiya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elektr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energiyasiga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aylantiriladi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Kondensatsiya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Turbinadan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chiqqan</a:t>
            </a:r>
            <a:r>
              <a:rPr lang="en-US" sz="2000" dirty="0">
                <a:solidFill>
                  <a:schemeClr val="bg1"/>
                </a:solidFill>
              </a:rPr>
              <a:t> bug' </a:t>
            </a:r>
            <a:r>
              <a:rPr lang="en-US" sz="2000" dirty="0" err="1">
                <a:solidFill>
                  <a:schemeClr val="bg1"/>
                </a:solidFill>
              </a:rPr>
              <a:t>kondensatorga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kelib</a:t>
            </a:r>
            <a:r>
              <a:rPr lang="en-US" sz="2000" dirty="0">
                <a:solidFill>
                  <a:schemeClr val="bg1"/>
                </a:solidFill>
              </a:rPr>
              <a:t>, u </a:t>
            </a:r>
            <a:r>
              <a:rPr lang="en-US" sz="2000" dirty="0" err="1">
                <a:solidFill>
                  <a:schemeClr val="bg1"/>
                </a:solidFill>
              </a:rPr>
              <a:t>yerda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sotiladi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yana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suv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holatiga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qaytadi</a:t>
            </a:r>
            <a:r>
              <a:rPr lang="en-US" sz="2000" dirty="0">
                <a:solidFill>
                  <a:schemeClr val="bg1"/>
                </a:solidFill>
              </a:rPr>
              <a:t>. Bu </a:t>
            </a:r>
            <a:r>
              <a:rPr lang="en-US" sz="2000" dirty="0" err="1">
                <a:solidFill>
                  <a:schemeClr val="bg1"/>
                </a:solidFill>
              </a:rPr>
              <a:t>suv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qaytaga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yuboriladi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sikl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takrorlanadi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>
                <a:solidFill>
                  <a:schemeClr val="bg1"/>
                </a:solidFill>
              </a:rPr>
              <a:t>Bug' </a:t>
            </a:r>
            <a:r>
              <a:rPr lang="en-US" sz="2000" dirty="0" err="1">
                <a:solidFill>
                  <a:schemeClr val="bg1"/>
                </a:solidFill>
              </a:rPr>
              <a:t>turbinalarining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ushlab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bug'ning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harorati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o'rnatishga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turbinaning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dizayniga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bog'liqlikka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qaysi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turbinalar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yuqori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samaradorlikka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erishish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uchun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ko'p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bosqichli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masalan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yuqori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o'tmishdagi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balandliklar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sifatida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qilinadi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O'zbekistonda elektr energiya ishlab chiqarish hajmi oshdi | Qalampir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731" y="484547"/>
            <a:ext cx="5474677" cy="411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49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886" y="167054"/>
            <a:ext cx="6532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Bug'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xil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ilovalar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valarga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qarab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turlarga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bo'linadi</a:t>
            </a:r>
            <a:r>
              <a:rPr lang="en-US" dirty="0">
                <a:solidFill>
                  <a:schemeClr val="bg1"/>
                </a:solidFill>
                <a:effectLst/>
              </a:rPr>
              <a:t>. </a:t>
            </a:r>
            <a:r>
              <a:rPr lang="en-US" dirty="0" err="1">
                <a:solidFill>
                  <a:schemeClr val="bg1"/>
                </a:solidFill>
                <a:effectLst/>
              </a:rPr>
              <a:t>asosiy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turlari</a:t>
            </a:r>
            <a:r>
              <a:rPr lang="en-US" dirty="0">
                <a:solidFill>
                  <a:schemeClr val="bg1"/>
                </a:solidFill>
                <a:effectLst/>
              </a:rPr>
              <a:t>:</a:t>
            </a:r>
          </a:p>
          <a:p>
            <a:endParaRPr lang="en-US" dirty="0">
              <a:solidFill>
                <a:schemeClr val="bg1"/>
              </a:solidFill>
              <a:effectLst/>
            </a:endParaRPr>
          </a:p>
          <a:p>
            <a:r>
              <a:rPr lang="en-US" b="1" dirty="0" err="1">
                <a:solidFill>
                  <a:schemeClr val="bg1"/>
                </a:solidFill>
                <a:effectLst/>
              </a:rPr>
              <a:t>Kondensatsion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ffectLst/>
              </a:rPr>
              <a:t>Bu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asosiy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elektr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energiya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</a:t>
            </a:r>
            <a:r>
              <a:rPr lang="en-US" dirty="0">
                <a:solidFill>
                  <a:schemeClr val="bg1"/>
                </a:solidFill>
                <a:effectLst/>
              </a:rPr>
              <a:t>. Bug'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chiqqandan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so'ng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kondensatorga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yuboriladi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bu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esa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samaradorlikka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keling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  <a:effectLst/>
              </a:rPr>
              <a:t>Qarama-qarshi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bosimli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b="1" dirty="0">
                <a:solidFill>
                  <a:schemeClr val="bg1"/>
                </a:solidFill>
                <a:effectLst/>
              </a:rPr>
              <a:t> (back-pressure turbines):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ffectLst/>
              </a:rPr>
              <a:t>Bu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turbinalarda</a:t>
            </a:r>
            <a:r>
              <a:rPr lang="en-US" dirty="0">
                <a:solidFill>
                  <a:schemeClr val="bg1"/>
                </a:solidFill>
                <a:effectLst/>
              </a:rPr>
              <a:t> bug'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chiqqandan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keyin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sanoat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jarayonlari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uchun</a:t>
            </a:r>
            <a:r>
              <a:rPr lang="en-US" dirty="0">
                <a:solidFill>
                  <a:schemeClr val="bg1"/>
                </a:solidFill>
                <a:effectLst/>
              </a:rPr>
              <a:t> (</a:t>
            </a:r>
            <a:r>
              <a:rPr lang="en-US" dirty="0" err="1">
                <a:solidFill>
                  <a:schemeClr val="bg1"/>
                </a:solidFill>
                <a:effectLst/>
              </a:rPr>
              <a:t>masalan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kimyoviy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yoki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boshqa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jarayonlar</a:t>
            </a:r>
            <a:r>
              <a:rPr lang="en-US" dirty="0">
                <a:solidFill>
                  <a:schemeClr val="bg1"/>
                </a:solidFill>
                <a:effectLst/>
              </a:rPr>
              <a:t>) </a:t>
            </a:r>
            <a:r>
              <a:rPr lang="en-US" dirty="0" err="1">
                <a:solidFill>
                  <a:schemeClr val="bg1"/>
                </a:solidFill>
                <a:effectLst/>
              </a:rPr>
              <a:t>qurilmalar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  <a:effectLst/>
              </a:rPr>
              <a:t>Ekstraksion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bir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qismi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sanoat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uchun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oziq-ovqat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qolgan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qismi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esa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elektr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energiya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  <a:effectLst/>
              </a:rPr>
              <a:t>Reaktiv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va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impulsli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Impulsli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turbinalarda</a:t>
            </a:r>
            <a:r>
              <a:rPr lang="en-US" dirty="0">
                <a:solidFill>
                  <a:schemeClr val="bg1"/>
                </a:solidFill>
                <a:effectLst/>
              </a:rPr>
              <a:t> bug' </a:t>
            </a:r>
            <a:r>
              <a:rPr lang="en-US" dirty="0" err="1">
                <a:solidFill>
                  <a:schemeClr val="bg1"/>
                </a:solidFill>
                <a:effectLst/>
              </a:rPr>
              <a:t>qanotlarga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bosim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bilan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ulanadi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reaktiv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esa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kengayishi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orqali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harakatlanadi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  <a:effectLst/>
              </a:rPr>
              <a:t>Har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bir</a:t>
            </a:r>
            <a:r>
              <a:rPr lang="en-US" dirty="0">
                <a:solidFill>
                  <a:schemeClr val="bg1"/>
                </a:solidFill>
                <a:effectLst/>
              </a:rPr>
              <a:t> tur </a:t>
            </a:r>
            <a:r>
              <a:rPr lang="en-US" dirty="0" err="1">
                <a:solidFill>
                  <a:schemeClr val="bg1"/>
                </a:solidFill>
                <a:effectLst/>
              </a:rPr>
              <a:t>o'ziga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xos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afzalliklarga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ega</a:t>
            </a:r>
            <a:r>
              <a:rPr lang="en-US" dirty="0">
                <a:solidFill>
                  <a:schemeClr val="bg1"/>
                </a:solidFill>
                <a:effectLst/>
              </a:rPr>
              <a:t>. </a:t>
            </a:r>
            <a:r>
              <a:rPr lang="en-US" dirty="0" err="1">
                <a:solidFill>
                  <a:schemeClr val="bg1"/>
                </a:solidFill>
                <a:effectLst/>
              </a:rPr>
              <a:t>Masalan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kondensatsion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samaradorlikka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ega</a:t>
            </a:r>
            <a:r>
              <a:rPr lang="en-US" dirty="0">
                <a:solidFill>
                  <a:schemeClr val="bg1"/>
                </a:solidFill>
                <a:effectLst/>
              </a:rPr>
              <a:t>, ammo </a:t>
            </a:r>
            <a:r>
              <a:rPr lang="en-US" dirty="0" err="1">
                <a:solidFill>
                  <a:schemeClr val="bg1"/>
                </a:solidFill>
                <a:effectLst/>
              </a:rPr>
              <a:t>qarama-qarshi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bosimli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issiqlik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elektr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energiyasini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foydali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04540" y="167053"/>
            <a:ext cx="482111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effectLst/>
              </a:rPr>
              <a:t>Samaradorlikni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tuzatish</a:t>
            </a:r>
            <a:r>
              <a:rPr lang="en-US" dirty="0">
                <a:solidFill>
                  <a:schemeClr val="bg1"/>
                </a:solidFill>
                <a:effectLst/>
              </a:rPr>
              <a:t> bug'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turbinalarining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iqtisodiy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ekologik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xavfsiz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samarali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usullari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uchun</a:t>
            </a:r>
            <a:r>
              <a:rPr lang="en-US" dirty="0">
                <a:solidFill>
                  <a:schemeClr val="bg1"/>
                </a:solidFill>
                <a:effectLst/>
              </a:rPr>
              <a:t>. </a:t>
            </a:r>
            <a:r>
              <a:rPr lang="en-US" dirty="0" err="1">
                <a:solidFill>
                  <a:schemeClr val="bg1"/>
                </a:solidFill>
                <a:effectLst/>
              </a:rPr>
              <a:t>usullar</a:t>
            </a:r>
            <a:r>
              <a:rPr lang="en-US" dirty="0">
                <a:solidFill>
                  <a:schemeClr val="bg1"/>
                </a:solidFill>
                <a:effectLst/>
              </a:rPr>
              <a:t> '</a:t>
            </a:r>
            <a:r>
              <a:rPr lang="en-US" dirty="0" err="1">
                <a:solidFill>
                  <a:schemeClr val="bg1"/>
                </a:solidFill>
                <a:effectLst/>
              </a:rPr>
              <a:t>qoida</a:t>
            </a:r>
            <a:r>
              <a:rPr lang="en-US" dirty="0">
                <a:solidFill>
                  <a:schemeClr val="bg1"/>
                </a:solidFill>
                <a:effectLst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va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quvvatini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olish</a:t>
            </a:r>
            <a:r>
              <a:rPr lang="en-US" dirty="0">
                <a:solidFill>
                  <a:schemeClr val="bg1"/>
                </a:solidFill>
                <a:effectLst/>
              </a:rPr>
              <a:t> Rankine </a:t>
            </a:r>
            <a:r>
              <a:rPr lang="en-US" dirty="0" err="1">
                <a:solidFill>
                  <a:schemeClr val="bg1"/>
                </a:solidFill>
                <a:effectLst/>
              </a:rPr>
              <a:t>siklining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termodinamik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qo'shimchasini</a:t>
            </a:r>
            <a:r>
              <a:rPr lang="en-US" dirty="0">
                <a:solidFill>
                  <a:schemeClr val="bg1"/>
                </a:solidFill>
                <a:effectLst/>
              </a:rPr>
              <a:t>. </a:t>
            </a:r>
            <a:r>
              <a:rPr lang="en-US" dirty="0" err="1">
                <a:solidFill>
                  <a:schemeClr val="bg1"/>
                </a:solidFill>
                <a:effectLst/>
              </a:rPr>
              <a:t>Zamonaviy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600°C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gacha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300 bar </a:t>
            </a:r>
            <a:r>
              <a:rPr lang="en-US" dirty="0" err="1">
                <a:solidFill>
                  <a:schemeClr val="bg1"/>
                </a:solidFill>
                <a:effectLst/>
              </a:rPr>
              <a:t>tezlikda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ishlaydi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  <a:effectLst/>
              </a:rPr>
              <a:t>Qayta</a:t>
            </a:r>
            <a:r>
              <a:rPr lang="en-US" b="1" dirty="0">
                <a:solidFill>
                  <a:schemeClr val="bg1"/>
                </a:solidFill>
                <a:effectLst/>
              </a:rPr>
              <a:t>' Bug' (reheat):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Birinchi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bosqichdan</a:t>
            </a:r>
            <a:r>
              <a:rPr lang="en-US" dirty="0">
                <a:solidFill>
                  <a:schemeClr val="bg1"/>
                </a:solidFill>
                <a:effectLst/>
              </a:rPr>
              <a:t> song </a:t>
            </a:r>
            <a:r>
              <a:rPr lang="en-US" dirty="0" err="1">
                <a:solidFill>
                  <a:schemeClr val="bg1"/>
                </a:solidFill>
                <a:effectLst/>
              </a:rPr>
              <a:t>qayta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ishlashda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isitiladi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oldindan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bosqichga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yuboriladi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samaradorlikni</a:t>
            </a:r>
            <a:r>
              <a:rPr lang="en-US" dirty="0">
                <a:solidFill>
                  <a:schemeClr val="bg1"/>
                </a:solidFill>
                <a:effectLst/>
              </a:rPr>
              <a:t> 5-10% </a:t>
            </a:r>
            <a:r>
              <a:rPr lang="en-US" dirty="0" err="1">
                <a:solidFill>
                  <a:schemeClr val="bg1"/>
                </a:solidFill>
                <a:effectLst/>
              </a:rPr>
              <a:t>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ehtiyotkorliki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mumkin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  <a:effectLst/>
              </a:rPr>
              <a:t>Regenerativ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quvvat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Turbinadan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chiqadigan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issiqligiga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kiruvchi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suvni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oldindan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oziqlantirish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uchun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bu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esa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ishlab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chiqarish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quvvatini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sarflaydi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  <a:effectLst/>
              </a:rPr>
              <a:t>Ko'p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bosqichli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dizayn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o'rta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o'tgan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bosimli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bosqichlar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bug'ning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kuchdan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maksimal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harakat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qiladi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  <a:effectLst/>
              </a:rPr>
              <a:t>Materiallarning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sifatini</a:t>
            </a:r>
            <a:r>
              <a:rPr lang="en-US" b="1" dirty="0">
                <a:solidFill>
                  <a:schemeClr val="bg1"/>
                </a:solidFill>
                <a:effectLst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tozalash</a:t>
            </a:r>
            <a:r>
              <a:rPr lang="en-US" b="1" dirty="0">
                <a:solidFill>
                  <a:schemeClr val="bg1"/>
                </a:solidFill>
                <a:effectLst/>
              </a:rPr>
              <a:t>: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Yuqori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harorat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va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bosimga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bardosh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beradigan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maxsus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ma'lumotlar</a:t>
            </a:r>
            <a:r>
              <a:rPr lang="en-US" dirty="0">
                <a:solidFill>
                  <a:schemeClr val="bg1"/>
                </a:solidFill>
                <a:effectLst/>
              </a:rPr>
              <a:t> (</a:t>
            </a:r>
            <a:r>
              <a:rPr lang="en-US" dirty="0" err="1">
                <a:solidFill>
                  <a:schemeClr val="bg1"/>
                </a:solidFill>
                <a:effectLst/>
              </a:rPr>
              <a:t>masalan</a:t>
            </a:r>
            <a:r>
              <a:rPr lang="en-US" dirty="0">
                <a:solidFill>
                  <a:schemeClr val="bg1"/>
                </a:solidFill>
                <a:effectLst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</a:rPr>
              <a:t>nikelgi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</a:rPr>
              <a:t>qotishmalar</a:t>
            </a:r>
            <a:r>
              <a:rPr lang="en-US" dirty="0">
                <a:solidFill>
                  <a:schemeClr val="bg1"/>
                </a:solidFill>
                <a:effectLst/>
              </a:rPr>
              <a:t>) </a:t>
            </a:r>
            <a:r>
              <a:rPr lang="en-US" dirty="0" err="1">
                <a:solidFill>
                  <a:schemeClr val="bg1"/>
                </a:solidFill>
                <a:effectLst/>
              </a:rPr>
              <a:t>qo'shimcha</a:t>
            </a:r>
            <a:r>
              <a:rPr lang="en-US" dirty="0">
                <a:solidFill>
                  <a:schemeClr val="bg1"/>
                </a:solidFill>
                <a:effectLst/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3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831" y="2174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Takomillashtirishning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zarurati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asosiy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yo‘nalishlari</a:t>
            </a:r>
            <a:r>
              <a:rPr lang="en-US" b="1" dirty="0">
                <a:solidFill>
                  <a:schemeClr val="bg1"/>
                </a:solidFill>
              </a:rPr>
              <a:t>: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Zamonaviy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tizimlarida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sarfini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kamaytirish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xavfsizlikni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foydalilik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darajasini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ko‘tarish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dolzarb</a:t>
            </a:r>
            <a:r>
              <a:rPr lang="en-US" dirty="0">
                <a:solidFill>
                  <a:schemeClr val="bg1"/>
                </a:solidFill>
              </a:rPr>
              <a:t> masala </a:t>
            </a:r>
            <a:r>
              <a:rPr lang="en-US" dirty="0" err="1">
                <a:solidFill>
                  <a:schemeClr val="bg1"/>
                </a:solidFill>
              </a:rPr>
              <a:t>hisoblanadi</a:t>
            </a:r>
            <a:r>
              <a:rPr lang="en-US" dirty="0">
                <a:solidFill>
                  <a:schemeClr val="bg1"/>
                </a:solidFill>
              </a:rPr>
              <a:t>. Bug‘ </a:t>
            </a:r>
            <a:r>
              <a:rPr lang="en-US" dirty="0" err="1">
                <a:solidFill>
                  <a:schemeClr val="bg1"/>
                </a:solidFill>
              </a:rPr>
              <a:t>turbinalarini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takomillashtirish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mavjud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yangilash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ilg‘or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muqobil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yechimlarni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qaratilgan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faoliyatdir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38192" y="217438"/>
            <a:ext cx="5125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turbinali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takomillashtirilishi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nechta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muhim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ehtiyojlardan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kelib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chiqadi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chemeClr val="bg1"/>
                </a:solidFill>
              </a:rPr>
              <a:t>Energiya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samaradorligini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oshirish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Eskirgan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koeffitsienti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FIK</a:t>
            </a:r>
            <a:r>
              <a:rPr lang="en-US" dirty="0">
                <a:solidFill>
                  <a:schemeClr val="bg1"/>
                </a:solidFill>
              </a:rPr>
              <a:t>) past </a:t>
            </a:r>
            <a:r>
              <a:rPr lang="en-US" dirty="0" err="1">
                <a:solidFill>
                  <a:schemeClr val="bg1"/>
                </a:solidFill>
              </a:rPr>
              <a:t>bo‘lib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isrofiga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olib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Takomillashtirish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bug‘ning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maksimal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aylanish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energiyasiga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aylantirish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imkoniyati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yaratiladi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chemeClr val="bg1"/>
                </a:solidFill>
              </a:rPr>
              <a:t>Yoqilg‘i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sarfini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kamaytirish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Harorat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optimallashtirish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yo‘qotishlarni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kilogrammidan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ko‘proq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olinadi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chemeClr val="bg1"/>
                </a:solidFill>
              </a:rPr>
              <a:t>Ekologik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talablarning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kuchayishi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elektr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stansiyalaridan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chiqayotgan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zararli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gazlar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tabiatga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salbiy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ta’sir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ko‘rsatadi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Takomillashtirish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mumkin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050" name="Picture 2" descr="O'zbekiston Respublikasida elektr energiyasini ishlab chiqarish (yirik  korxonalar ma'lumotlari bo'yich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1" y="2802761"/>
            <a:ext cx="5096635" cy="382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43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9" y="219616"/>
            <a:ext cx="54981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Materialshunoslik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konstruktiv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modernizatsiya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Issiqlikka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chidamli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materiallar</a:t>
            </a:r>
            <a:r>
              <a:rPr lang="en-US" b="1" dirty="0">
                <a:solidFill>
                  <a:schemeClr val="bg1"/>
                </a:solidFill>
              </a:rPr>
              <a:t> (</a:t>
            </a:r>
            <a:r>
              <a:rPr lang="en-US" b="1" dirty="0" err="1">
                <a:solidFill>
                  <a:schemeClr val="bg1"/>
                </a:solidFill>
              </a:rPr>
              <a:t>nixrom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kovar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superqotishmalar</a:t>
            </a:r>
            <a:r>
              <a:rPr lang="en-US" b="1" dirty="0">
                <a:solidFill>
                  <a:schemeClr val="bg1"/>
                </a:solidFill>
              </a:rPr>
              <a:t>):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haroratli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sharoitlariga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bardosh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beruvchi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materiallar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tanlanadi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ishonchlilik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muddatli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ta’minlaydi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Korroziyaga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eroziyaga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chidamli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qoplamalar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Bug‘ </a:t>
            </a:r>
            <a:r>
              <a:rPr lang="en-US" dirty="0" err="1">
                <a:solidFill>
                  <a:schemeClr val="bg1"/>
                </a:solidFill>
              </a:rPr>
              <a:t>tarkibidagi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agressiv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komponentlardan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himoyalanish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maxsus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himoya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qoplamalari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18739" y="219616"/>
            <a:ext cx="5673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Iqtisodiy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avtomatlashtirish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yo‘nalishlari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Avtomatik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boshqaruv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tizimlarini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joriy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etish</a:t>
            </a:r>
            <a:r>
              <a:rPr lang="en-US" b="1" dirty="0">
                <a:solidFill>
                  <a:schemeClr val="bg1"/>
                </a:solidFill>
              </a:rPr>
              <a:t> (</a:t>
            </a:r>
            <a:r>
              <a:rPr lang="en-US" b="1" dirty="0" err="1">
                <a:solidFill>
                  <a:schemeClr val="bg1"/>
                </a:solidFill>
              </a:rPr>
              <a:t>SCADA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DCS</a:t>
            </a:r>
            <a:r>
              <a:rPr lang="en-US" b="1" dirty="0">
                <a:solidFill>
                  <a:schemeClr val="bg1"/>
                </a:solidFill>
              </a:rPr>
              <a:t>):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Barcha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jarayonlar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avtomatlashtirilgan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boshqaruv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boshqariladi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omilidan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kelib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chiqadigan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xatolarni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Monitoring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diagnostika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monitoring </a:t>
            </a:r>
            <a:r>
              <a:rPr lang="en-US" dirty="0" err="1">
                <a:solidFill>
                  <a:schemeClr val="bg1"/>
                </a:solidFill>
              </a:rPr>
              <a:t>tizimlari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yordamida</a:t>
            </a:r>
            <a:r>
              <a:rPr lang="en-US" dirty="0">
                <a:solidFill>
                  <a:schemeClr val="bg1"/>
                </a:solidFill>
              </a:rPr>
              <a:t> real </a:t>
            </a:r>
            <a:r>
              <a:rPr lang="en-US" dirty="0" err="1">
                <a:solidFill>
                  <a:schemeClr val="bg1"/>
                </a:solidFill>
              </a:rPr>
              <a:t>vaqt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nosozliklar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aniqlanadi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tezkor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ko‘rsatish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ta’minlanadi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074" name="Picture 2" descr="Энергоатом&quot; за 5 мес. увеличил выработку электроэнергии на 10,4% |  Енергорефор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7" y="3155201"/>
            <a:ext cx="5427542" cy="33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краина за 6 месяцев снизила производство электроэнергии на 8% |  Енергорефор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938" y="3155201"/>
            <a:ext cx="5575078" cy="34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85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631" y="351501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Texnologik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yangiliklar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modernizatsiya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yo‘llari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Bugungi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kunda</a:t>
            </a:r>
            <a:r>
              <a:rPr lang="en-US" dirty="0">
                <a:solidFill>
                  <a:schemeClr val="bg1"/>
                </a:solidFill>
              </a:rPr>
              <a:t> global </a:t>
            </a:r>
            <a:r>
              <a:rPr lang="en-US" dirty="0" err="1">
                <a:solidFill>
                  <a:schemeClr val="bg1"/>
                </a:solidFill>
              </a:rPr>
              <a:t>energetika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sohasida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xavfsizlik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tejamkorlikka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talablar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keskin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ortib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bormoqda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talablar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jihatdan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modernizatsiya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taqozo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etadi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Modernizatsiya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mavjud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qurilmalar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oshirilib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muddati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uzaytiriladi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xarajatlari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ultra-</a:t>
            </a:r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bug‘ </a:t>
            </a:r>
            <a:r>
              <a:rPr lang="en-US" b="1" dirty="0" err="1">
                <a:solidFill>
                  <a:schemeClr val="bg1"/>
                </a:solidFill>
              </a:rPr>
              <a:t>texnologiyasi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Yangi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(SC)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ultra-</a:t>
            </a:r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(USC)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parametrlari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ishlaydigan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turbinalardir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Ushbu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bug‘ning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harorati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an’anaviy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usullarga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qaraganda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bo‘ladi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rejim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</a:t>
            </a:r>
            <a:r>
              <a:rPr lang="en-US" dirty="0">
                <a:solidFill>
                  <a:schemeClr val="bg1"/>
                </a:solidFill>
              </a:rPr>
              <a:t> &gt; 22.1 MPa, </a:t>
            </a:r>
            <a:r>
              <a:rPr lang="en-US" dirty="0" err="1">
                <a:solidFill>
                  <a:schemeClr val="bg1"/>
                </a:solidFill>
              </a:rPr>
              <a:t>harorat</a:t>
            </a:r>
            <a:r>
              <a:rPr lang="en-US" dirty="0">
                <a:solidFill>
                  <a:schemeClr val="bg1"/>
                </a:solidFill>
              </a:rPr>
              <a:t> ~540–580 °C</a:t>
            </a:r>
          </a:p>
          <a:p>
            <a:r>
              <a:rPr lang="en-US" b="1" dirty="0">
                <a:solidFill>
                  <a:schemeClr val="bg1"/>
                </a:solidFill>
              </a:rPr>
              <a:t>Ultra-</a:t>
            </a:r>
            <a:r>
              <a:rPr lang="en-US" b="1" dirty="0" err="1">
                <a:solidFill>
                  <a:schemeClr val="bg1"/>
                </a:solidFill>
              </a:rPr>
              <a:t>superkritik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rejim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bosim</a:t>
            </a:r>
            <a:r>
              <a:rPr lang="en-US" dirty="0">
                <a:solidFill>
                  <a:schemeClr val="bg1"/>
                </a:solidFill>
              </a:rPr>
              <a:t> &gt; 25 MPa, </a:t>
            </a:r>
            <a:r>
              <a:rPr lang="en-US" dirty="0" err="1">
                <a:solidFill>
                  <a:schemeClr val="bg1"/>
                </a:solidFill>
              </a:rPr>
              <a:t>harorat</a:t>
            </a:r>
            <a:r>
              <a:rPr lang="en-US" dirty="0">
                <a:solidFill>
                  <a:schemeClr val="bg1"/>
                </a:solidFill>
              </a:rPr>
              <a:t> ~600–700 °C</a:t>
            </a: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termodinamik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samaradorlik</a:t>
            </a:r>
            <a:r>
              <a:rPr lang="en-US" dirty="0">
                <a:solidFill>
                  <a:schemeClr val="bg1"/>
                </a:solidFill>
              </a:rPr>
              <a:t> 45–50% </a:t>
            </a:r>
            <a:r>
              <a:rPr lang="en-US" dirty="0" err="1">
                <a:solidFill>
                  <a:schemeClr val="bg1"/>
                </a:solidFill>
              </a:rPr>
              <a:t>gacha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ko‘tariladi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yoqilg‘i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sarfini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chiqindi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gazlar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miqdorini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sezilarli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darajada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kamaytiradi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82862" y="1364793"/>
            <a:ext cx="57091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Kombinatsiyalashgan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issiqlik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elektr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stansiyalari</a:t>
            </a:r>
            <a:r>
              <a:rPr lang="en-US" b="1" dirty="0">
                <a:solidFill>
                  <a:schemeClr val="bg1"/>
                </a:solidFill>
              </a:rPr>
              <a:t> (CHP </a:t>
            </a:r>
            <a:r>
              <a:rPr lang="en-US" b="1" dirty="0" err="1">
                <a:solidFill>
                  <a:schemeClr val="bg1"/>
                </a:solidFill>
              </a:rPr>
              <a:t>tizimlari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Kogeneratsion</a:t>
            </a:r>
            <a:r>
              <a:rPr lang="en-US" b="1" dirty="0">
                <a:solidFill>
                  <a:schemeClr val="bg1"/>
                </a:solidFill>
              </a:rPr>
              <a:t> (CHP - Combined Heat and Power)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tizimlarida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turbinalaridan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chiqqan</a:t>
            </a:r>
            <a:r>
              <a:rPr lang="en-US" dirty="0">
                <a:solidFill>
                  <a:schemeClr val="bg1"/>
                </a:solidFill>
              </a:rPr>
              <a:t> past </a:t>
            </a:r>
            <a:r>
              <a:rPr lang="en-US" dirty="0" err="1">
                <a:solidFill>
                  <a:schemeClr val="bg1"/>
                </a:solidFill>
              </a:rPr>
              <a:t>bosimli</a:t>
            </a:r>
            <a:r>
              <a:rPr lang="en-US" dirty="0">
                <a:solidFill>
                  <a:schemeClr val="bg1"/>
                </a:solidFill>
              </a:rPr>
              <a:t> bug‘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ta’minotida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qo‘llaniladi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umumiy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samaradorligi</a:t>
            </a:r>
            <a:r>
              <a:rPr lang="en-US" dirty="0">
                <a:solidFill>
                  <a:schemeClr val="bg1"/>
                </a:solidFill>
              </a:rPr>
              <a:t> 80–90% </a:t>
            </a:r>
            <a:r>
              <a:rPr lang="en-US" dirty="0" err="1">
                <a:solidFill>
                  <a:schemeClr val="bg1"/>
                </a:solidFill>
              </a:rPr>
              <a:t>gacha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yetadi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Afzalliklari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Elektr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birgalikda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ishlab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chiqariladi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Issiqlik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isrof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bo‘lmaydi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Energiya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tannarxi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pasayadi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992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2125</Words>
  <Application>Microsoft Office PowerPoint</Application>
  <PresentationFormat>Widescreen</PresentationFormat>
  <Paragraphs>146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PRESTIGE</dc:creator>
  <cp:lastModifiedBy>Risxitilla Jaloldinov</cp:lastModifiedBy>
  <cp:revision>8</cp:revision>
  <dcterms:created xsi:type="dcterms:W3CDTF">2025-05-26T06:26:30Z</dcterms:created>
  <dcterms:modified xsi:type="dcterms:W3CDTF">2025-08-04T15:48:32Z</dcterms:modified>
</cp:coreProperties>
</file>