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 sla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z-Latn-UZ"/>
              <a:t>Taglavha namunasini tahrirlash uchun bosing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091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panorama ras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99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rlavha va tagx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02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z-Latn-UZ"/>
              <a:t>Matn uslublarini tahrirlash uchun bosing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273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133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a us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487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a rasmli us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93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603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74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7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60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69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58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5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30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87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28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284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ayllar.org/buxoro-davlat-unversiteti-tarix-va-madiy-meros-5-3tar20guruh-t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ayllar.org/iqtisodiy-jinoyatchilikka-qarshi-kurashishning-milliy-va-xalqa.html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fayllar.org/mustaqil-ishi-mavzu-yarimstatik-malumotlar-tuzilmasi-navbat-xo.html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fayllar.org/korrupsiyaga-qarshi-kurashning-meyoriy-huquqiy-asoslari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hozir.org/sharq-va-garb-falsafasidagi-inson-masalasi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ozir.org/2-sirtdagi-nuqta-va-togri-chiziq.html" TargetMode="External"/><Relationship Id="rId2" Type="http://schemas.openxmlformats.org/officeDocument/2006/relationships/hyperlink" Target="http://hozir.org/shovqinning-inson-organizmiga-tasiri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hozir.org/ochash-vositalarining-metrologik-xarakterestikalari.html" TargetMode="External"/><Relationship Id="rId4" Type="http://schemas.openxmlformats.org/officeDocument/2006/relationships/hyperlink" Target="http://hozir.org/otgan-zamonda-bir-boy-bor-ekan-uning-eshagi-va-bir-hokizi-bor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ozir.org/mavzu-falsafiy-antropologiya-inson-falsafasi-reja.html" TargetMode="External"/><Relationship Id="rId2" Type="http://schemas.openxmlformats.org/officeDocument/2006/relationships/hyperlink" Target="http://hozir.org/va-5-sonlarining-ekukini-ekubiga-bolinmasini-toping-a-15-b-c-d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wiki/Jamiyatning_siyosiy_tizimi#cite_note-1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8164" y="1916362"/>
            <a:ext cx="9786456" cy="3318936"/>
          </a:xfrm>
        </p:spPr>
        <p:txBody>
          <a:bodyPr/>
          <a:lstStyle/>
          <a:p>
            <a:r>
              <a:rPr lang="en-US" dirty="0"/>
              <a:t>1.  </a:t>
            </a:r>
            <a:r>
              <a:rPr lang="uz-Cyrl-UZ" dirty="0"/>
              <a:t>Sharq va G‘arb falsafasida inson omili</a:t>
            </a:r>
            <a:endParaRPr lang="en-US" dirty="0"/>
          </a:p>
          <a:p>
            <a:r>
              <a:rPr lang="en-US" dirty="0"/>
              <a:t>2.  </a:t>
            </a:r>
            <a:r>
              <a:rPr lang="uz-Cyrl-UZ" dirty="0"/>
              <a:t>Jamiyatning ijtimoiy, siyosiy va ma’naviy tizimi.</a:t>
            </a:r>
            <a:endParaRPr lang="en-US" dirty="0"/>
          </a:p>
          <a:p>
            <a:r>
              <a:rPr lang="en-US" dirty="0"/>
              <a:t>3.  </a:t>
            </a:r>
            <a:r>
              <a:rPr lang="uz-Cyrl-UZ" dirty="0"/>
              <a:t>Falsafada qonun va kategoriyalarning ijtimoiy jarayonlar dialektikasidagi roli.</a:t>
            </a:r>
            <a:endParaRPr lang="en-US" dirty="0"/>
          </a:p>
          <a:p>
            <a:r>
              <a:rPr lang="en-US" dirty="0"/>
              <a:t>4.  </a:t>
            </a:r>
            <a:r>
              <a:rPr lang="uz-Cyrl-UZ" dirty="0"/>
              <a:t>O‘zbekistonda korrupsiyaga oid qonunlar va qarorlar tasnifi,  korrupsiyaga qarshi kurashning ahamiyati.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340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8290" y="720929"/>
            <a:ext cx="1031845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XVII-XVIII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asrlarda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ilmiy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bilimning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aksariyat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tarmoqlari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ilmiy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dalillar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yig‘ish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darajasida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Aksariyat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hollarda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dunyo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turli-tuman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o‘zgarmas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narsalar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takrorlanuvchi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jarayonlarning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mexanik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to‘plami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tasavvur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narsalar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jarayonlar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o‘rtasidagi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aloqalar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doim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ham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teran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asoslanmagan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Olamning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ichdan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ziddiyatliligi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tasavvur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ko‘p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jihatdan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yo‘qolgan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qarama-qarshiliklar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inson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tafakkurining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norasoligi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ayrim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narsalar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to‘qnashuvi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anglangan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Rivojlanish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o‘zgarmas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narsalar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jarayonlarning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aylanma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Matematik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bilimning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ravnaq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topishi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olimlar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e'tiborini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hodisalarning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jihatidan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xosligiga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emas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balki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miqdor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jihatiga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qaratishga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da'vat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Shunday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qadimgilar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o‘rnini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ma'lum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darajada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muqobili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tushuniladigan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metafizika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egallaydi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Shuni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ta'kidlash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lozimki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metafizika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atamasi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odatda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sinonimi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bo‘limi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-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ontologiya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Marksistik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an'anada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metafizika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atamasi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salbiy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ma'no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kasb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: </a:t>
            </a:r>
            <a:r>
              <a:rPr lang="en-US" dirty="0" err="1">
                <a:latin typeface="Tahoma" panose="020B0604030504040204" pitchFamily="34" charset="0"/>
                <a:hlinkClick r:id="rId2"/>
              </a:rPr>
              <a:t>dogmatizm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tafakkurning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eski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qotib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qarashlarga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sodiqlik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talqin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qilindi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fanining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mazkur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tavsifi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haqiqatga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mos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kelmaydi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zero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ilmiy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tafakkur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tarkibidan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ajralmas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qismi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o‘rin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tushunchalar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apparatini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yaratdi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Lomonosov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–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Lavuaze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saqlanishi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g‘oyasi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G.Leybnits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ta'riflab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bergan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rivojlanish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g‘oyasi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Nyuton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klassik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mexanikasidagi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massa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inersiya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markazga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intiluvchi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markazdan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qochuvchi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kuchlar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tushunchalari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tabiatdagi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turli-tuman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aloqalarning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o‘rganilishi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determinizm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tamoyilining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asoslanishi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mexanik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yer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evolyusiyasi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tasavvur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81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3125" y="1644528"/>
            <a:ext cx="1021779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tabiatga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nisbatan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tarixiy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yondashuvning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nazariy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ahamiyatini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namoyish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Quyosh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tizimsining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chiqishi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Kant –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Laplas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gipotezasi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;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organizm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muhitning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tamoyilining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asoslanishi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–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o‘sha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yutuqlarining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to‘liq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bo‘lmagan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ro‘yxatidir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Shu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sababli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Ma'rifat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tamoyillaridan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butunlay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voz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kechish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emas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balki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rivojlanishining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yetuk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bosqichi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hisoblanadi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Nemis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klassik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falsafasining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atoqli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namoyandasi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Immanuil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Kant XVII-XVIII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asrlar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falsafasining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g‘oyalari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solishga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ahd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Shu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maqsadda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uch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guruhi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: </a:t>
            </a:r>
            <a:r>
              <a:rPr lang="en-US" i="1" dirty="0" err="1">
                <a:solidFill>
                  <a:srgbClr val="0C0E0D"/>
                </a:solidFill>
                <a:latin typeface="Tahoma" panose="020B0604030504040204" pitchFamily="34" charset="0"/>
              </a:rPr>
              <a:t>hissiyot</a:t>
            </a:r>
            <a:r>
              <a:rPr lang="en-US" i="1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i="1" dirty="0" err="1">
                <a:solidFill>
                  <a:srgbClr val="0C0E0D"/>
                </a:solidFill>
                <a:latin typeface="Tahoma" panose="020B0604030504040204" pitchFamily="34" charset="0"/>
              </a:rPr>
              <a:t>idrok</a:t>
            </a:r>
            <a:r>
              <a:rPr lang="en-US" i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i="1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i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i="1" dirty="0" err="1">
                <a:solidFill>
                  <a:srgbClr val="0C0E0D"/>
                </a:solidFill>
                <a:latin typeface="Tahoma" panose="020B0604030504040204" pitchFamily="34" charset="0"/>
              </a:rPr>
              <a:t>aql</a:t>
            </a:r>
            <a:r>
              <a:rPr lang="en-US" i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i="1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kategoriyalarini</a:t>
            </a:r>
            <a:r>
              <a:rPr lang="en-US" i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i="1" dirty="0" err="1">
                <a:solidFill>
                  <a:srgbClr val="0C0E0D"/>
                </a:solidFill>
                <a:latin typeface="Tahoma" panose="020B0604030504040204" pitchFamily="34" charset="0"/>
              </a:rPr>
              <a:t>farqlaydi</a:t>
            </a:r>
            <a:r>
              <a:rPr lang="en-US" i="1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Kant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barcha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aprior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(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tajribada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ko‘rilmagan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)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xususiyatga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ekanligini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qayd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Kant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tajribaga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yo‘l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ochadigan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dastlabki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konstruktiv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sxemalar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talqin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bilayotgan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inson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hissiy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taassurotlar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xaosi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ustiga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tashlaydigan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taassurotlarni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tasniflash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ta'riflash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aloqani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oshiradigan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tushunchalar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to‘ri»ga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o‘xshatiladi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b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</a:br>
            <a:endParaRPr lang="en-US" b="0" i="0" dirty="0">
              <a:solidFill>
                <a:srgbClr val="0C0E0D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610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z-Cyrl-UZ" sz="3500" dirty="0"/>
              <a:t>O‘zbekistonda korrupsiyaga oid qonunlar va qarorlar tasnifi,  korrupsiyaga qarshi kurashning ahamiyati.</a:t>
            </a:r>
            <a:endParaRPr lang="en-US" sz="3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45160" y="2743811"/>
            <a:ext cx="103016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poraxo`rlik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davlatni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ich-ichidan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yemirishini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jahondagi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ba’zi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davlatlar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misolida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ko`rishimiz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mumkin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Ayni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masalada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Birlashgan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Millatlar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Tashkiloti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(BMT)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illatlarni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global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muammolardan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e’tirof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masalalariga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jiddiy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e’tibor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qaratib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kelmoqda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Xususan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BMT 2003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31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oktyabrda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“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konvensiya”ni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qabul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loyihasni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chiqish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uchun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ikki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davomida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130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ortiq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davlat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jalb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xalqaro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milliy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amaliyotini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yo`lga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qo`yish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hamda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oshirish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mexanizmlari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aks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ushbu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konvensiyani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2008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7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iyulda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ratifikatsiya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ko`ra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 </a:t>
            </a:r>
            <a:r>
              <a:rPr lang="en-US" dirty="0" err="1">
                <a:latin typeface="Tahoma" panose="020B0604030504040204" pitchFamily="34" charset="0"/>
                <a:hlinkClick r:id="rId2"/>
              </a:rPr>
              <a:t>jinoyatchilikka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jumladan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hamkorlikka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oid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ikki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tomonlama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hukumatlararo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idoralararo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kelishuvlar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tuzilgan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qabul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xalqaro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hujjatlarni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tasdiqlagan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947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1453" y="1228057"/>
            <a:ext cx="11031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Shuning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uchun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ham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mazkur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illatning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sabablarini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aniqlash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bartaraf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qamrovli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oshirilayapti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ushbu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toifadagi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jinoyatchilarga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nisbatan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kat’iy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ko`rilmokda.Davlat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xizmatchilari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mansabdor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shaxslarning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domiga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qolmasliklari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uchun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hukumatimiz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uzoq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muddatli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chora-tadbirlar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dasturlari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chiqardi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ijrosi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doimiy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nazorat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kelmoqda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2015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tasdiqlangan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Kompleks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rejasi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ijrosini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ta’minlash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maqsadida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Prezidenti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huzuridagi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Xavfsizlik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Kengashi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kotibi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Prezidenti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Davlat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maslahatchisining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birinchi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o`rinbosari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Bosh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tomonidan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2015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9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iyundagi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175-sonli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buyrug`i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chiqildi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ijro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uchun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joylarga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yetkazildi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Mazkur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buyruqda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markaziy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</a:t>
            </a:r>
            <a:r>
              <a:rPr lang="en-US" dirty="0" err="1">
                <a:latin typeface="Tahoma" panose="020B0604030504040204" pitchFamily="34" charset="0"/>
                <a:hlinkClick r:id="rId2"/>
              </a:rPr>
              <a:t>apparati</a:t>
            </a:r>
            <a:r>
              <a:rPr lang="en-US" dirty="0">
                <a:latin typeface="Tahoma" panose="020B0604030504040204" pitchFamily="34" charset="0"/>
                <a:hlinkClick r:id="rId2"/>
              </a:rPr>
              <a:t> </a:t>
            </a:r>
            <a:r>
              <a:rPr lang="en-US" dirty="0" err="1">
                <a:latin typeface="Tahoma" panose="020B0604030504040204" pitchFamily="34" charset="0"/>
                <a:hlinkClick r:id="rId2"/>
              </a:rPr>
              <a:t>boshqarmalari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mustaqil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bo`lim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xizmatlari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shuningdek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hududiy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tarkibiy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tuzilmalarga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Kompleks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rejasida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belgilangan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tadbirlar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yuzasidan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vazifalar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yuklatilgan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Jumladan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2015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19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iyundagi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“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chora-tadbirlari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to`g`risida”gi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186-sonli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buyrug`i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   “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komissiya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to`g`risida”gi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Nizom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komissiya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tarkibi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chora-tadbirlar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rejasi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harbiy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xizmatchi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odob-axloq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qoidalari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tasdiqlangan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609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1846" y="1157480"/>
            <a:ext cx="105114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Jumladan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2015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19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iyundagi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“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O`zbekiston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chora-tadbirlari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to`g`risida”gi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186-sonli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buyrug`i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   “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Favqulodda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komissiya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to`g`risida”gi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Nizom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komissiya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tarkibi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bo`yicha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chora-tadbirlar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rejasi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vazirlik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harbiy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xizmatchi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odob-axloq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qoidalari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tasdiqlangan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Mustaqillikning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ilk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kunlaridan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boshlab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mamlakatimizda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demokratik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huquqiy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davlat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kuchli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fuqarolik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jamiyati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qurishning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umumiy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strategiyasini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oshirish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doirasida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ustuvorligini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ta’minlash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fuqarolarning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huquq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erkinliklarini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himoya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sud-huquq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isloh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yuzasidan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qator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chora-tadbirlar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izchil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oshirib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kelinmoqda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Tarixan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qisqa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ichida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mamlakatda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qonuniylik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huquq-tartibotni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ta’minlashning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institutsional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huquqiy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</a:t>
            </a:r>
            <a:r>
              <a:rPr lang="en-US" dirty="0" err="1">
                <a:latin typeface="Tahoma" panose="020B0604030504040204" pitchFamily="34" charset="0"/>
                <a:hlinkClick r:id="rId2"/>
              </a:rPr>
              <a:t>asoslari</a:t>
            </a:r>
            <a:r>
              <a:rPr lang="en-US" dirty="0">
                <a:latin typeface="Tahoma" panose="020B0604030504040204" pitchFamily="34" charset="0"/>
                <a:hlinkClick r:id="rId2"/>
              </a:rPr>
              <a:t> </a:t>
            </a:r>
            <a:r>
              <a:rPr lang="en-US" dirty="0" err="1">
                <a:latin typeface="Tahoma" panose="020B0604030504040204" pitchFamily="34" charset="0"/>
                <a:hlinkClick r:id="rId2"/>
              </a:rPr>
              <a:t>shakllantirildi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kurashishning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samarali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yaratildi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Mazkur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yo‘nalishdagi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islohotlarni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amalga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oshirish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davomida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milliy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xalqaro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huquqning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umume’tirof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normalarini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singdirish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masalasiga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alohida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e’tibor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berildi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munosabat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2008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qabul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Birlashgan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Millatlar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Tashkilotining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korrupsiyaga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konvensiyasiga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(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Nyu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-York, 2003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yil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31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oktyabr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)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O‘zbekiston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Respublikasining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qo‘shilishi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to‘g‘risida»gi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aksini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topdi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71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500" dirty="0" err="1"/>
              <a:t>Foydalanilgan</a:t>
            </a:r>
            <a:r>
              <a:rPr lang="en-US" sz="3500" dirty="0"/>
              <a:t> </a:t>
            </a:r>
            <a:r>
              <a:rPr lang="en-US" sz="3500" dirty="0" err="1"/>
              <a:t>manbalar</a:t>
            </a:r>
            <a:r>
              <a:rPr lang="en-US" sz="3500" dirty="0"/>
              <a:t>: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Hozir.org</a:t>
            </a:r>
          </a:p>
          <a:p>
            <a:r>
              <a:rPr lang="en-US" dirty="0"/>
              <a:t>Wikipedia.com</a:t>
            </a:r>
          </a:p>
          <a:p>
            <a:r>
              <a:rPr lang="en-US" dirty="0"/>
              <a:t>Fayllar.org</a:t>
            </a:r>
          </a:p>
        </p:txBody>
      </p:sp>
    </p:spTree>
    <p:extLst>
      <p:ext uri="{BB962C8B-B14F-4D97-AF65-F5344CB8AC3E}">
        <p14:creationId xmlns:p14="http://schemas.microsoft.com/office/powerpoint/2010/main" val="381731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Cyrl-UZ" sz="3600" dirty="0"/>
              <a:t>Sharq va G‘arb falsafasida inson omili</a:t>
            </a: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Falsafa</a:t>
            </a:r>
            <a:r>
              <a:rPr lang="en-US" dirty="0"/>
              <a:t> </a:t>
            </a:r>
            <a:r>
              <a:rPr lang="en-US" dirty="0" err="1"/>
              <a:t>tarixida</a:t>
            </a:r>
            <a:r>
              <a:rPr lang="en-US" dirty="0"/>
              <a:t> </a:t>
            </a:r>
            <a:r>
              <a:rPr lang="en-US" dirty="0" err="1">
                <a:hlinkClick r:id="rId2"/>
              </a:rPr>
              <a:t>insonga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murojaat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etmagan</a:t>
            </a:r>
            <a:r>
              <a:rPr lang="en-US" dirty="0"/>
              <a:t>,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moddiy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ma'naviy</a:t>
            </a:r>
            <a:r>
              <a:rPr lang="en-US" dirty="0"/>
              <a:t> </a:t>
            </a:r>
            <a:r>
              <a:rPr lang="en-US" dirty="0" err="1"/>
              <a:t>borlig‘ining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tomonlarini</a:t>
            </a:r>
            <a:r>
              <a:rPr lang="en-US" dirty="0"/>
              <a:t> </a:t>
            </a:r>
            <a:r>
              <a:rPr lang="en-US" dirty="0" err="1"/>
              <a:t>bevosita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bilvosita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qilmagan</a:t>
            </a:r>
            <a:r>
              <a:rPr lang="en-US" dirty="0"/>
              <a:t> </a:t>
            </a:r>
            <a:r>
              <a:rPr lang="en-US" dirty="0" err="1"/>
              <a:t>faylasuf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falsafiy</a:t>
            </a:r>
            <a:r>
              <a:rPr lang="en-US" dirty="0"/>
              <a:t> </a:t>
            </a:r>
            <a:r>
              <a:rPr lang="en-US" dirty="0" err="1"/>
              <a:t>yo‘nalishni</a:t>
            </a:r>
            <a:r>
              <a:rPr lang="en-US" dirty="0"/>
              <a:t> </a:t>
            </a:r>
            <a:r>
              <a:rPr lang="en-US" dirty="0" err="1"/>
              <a:t>topish</a:t>
            </a:r>
            <a:r>
              <a:rPr lang="en-US" dirty="0"/>
              <a:t> </a:t>
            </a:r>
            <a:r>
              <a:rPr lang="en-US" dirty="0" err="1"/>
              <a:t>deyarli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emas.Aksariyat</a:t>
            </a:r>
            <a:r>
              <a:rPr lang="en-US" dirty="0"/>
              <a:t> </a:t>
            </a:r>
            <a:r>
              <a:rPr lang="en-US" dirty="0" err="1"/>
              <a:t>falsafiy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diniy</a:t>
            </a:r>
            <a:r>
              <a:rPr lang="en-US" dirty="0"/>
              <a:t> </a:t>
            </a:r>
            <a:r>
              <a:rPr lang="en-US" dirty="0" err="1"/>
              <a:t>tizimlar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olam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makrokosmga</a:t>
            </a:r>
            <a:r>
              <a:rPr lang="en-US" dirty="0"/>
              <a:t> </a:t>
            </a:r>
            <a:r>
              <a:rPr lang="en-US" dirty="0" err="1"/>
              <a:t>zid</a:t>
            </a:r>
            <a:r>
              <a:rPr lang="en-US" dirty="0"/>
              <a:t> </a:t>
            </a:r>
            <a:r>
              <a:rPr lang="en-US" dirty="0" err="1"/>
              <a:t>o‘laroq</a:t>
            </a:r>
            <a:r>
              <a:rPr lang="en-US" dirty="0"/>
              <a:t>, </a:t>
            </a:r>
            <a:r>
              <a:rPr lang="en-US" dirty="0" err="1"/>
              <a:t>insonga</a:t>
            </a:r>
            <a:r>
              <a:rPr lang="en-US" dirty="0"/>
              <a:t> </a:t>
            </a:r>
            <a:r>
              <a:rPr lang="en-US" dirty="0" err="1"/>
              <a:t>mikrokosm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Koinot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,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olamni</a:t>
            </a:r>
            <a:r>
              <a:rPr lang="en-US" dirty="0"/>
              <a:t> </a:t>
            </a:r>
            <a:r>
              <a:rPr lang="en-US" dirty="0" err="1"/>
              <a:t>tushunish</a:t>
            </a:r>
            <a:r>
              <a:rPr lang="en-US" dirty="0"/>
              <a:t> </a:t>
            </a:r>
            <a:r>
              <a:rPr lang="en-US" dirty="0" err="1"/>
              <a:t>kaliti</a:t>
            </a:r>
            <a:r>
              <a:rPr lang="en-US" dirty="0"/>
              <a:t> deb </a:t>
            </a:r>
            <a:r>
              <a:rPr lang="en-US" dirty="0" err="1"/>
              <a:t>hisoblaganlar</a:t>
            </a:r>
            <a:r>
              <a:rPr lang="en-US" dirty="0"/>
              <a:t>. </a:t>
            </a:r>
            <a:r>
              <a:rPr lang="en-US" dirty="0" err="1"/>
              <a:t>Faylasuflar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sirining</a:t>
            </a:r>
            <a:r>
              <a:rPr lang="en-US" dirty="0"/>
              <a:t> </a:t>
            </a:r>
            <a:r>
              <a:rPr lang="en-US" dirty="0" err="1"/>
              <a:t>tagiga</a:t>
            </a:r>
            <a:r>
              <a:rPr lang="en-US" dirty="0"/>
              <a:t> </a:t>
            </a:r>
            <a:r>
              <a:rPr lang="en-US" dirty="0" err="1"/>
              <a:t>yetish</a:t>
            </a:r>
            <a:r>
              <a:rPr lang="en-US" dirty="0"/>
              <a:t> </a:t>
            </a:r>
            <a:r>
              <a:rPr lang="en-US" dirty="0" err="1"/>
              <a:t>borliq</a:t>
            </a:r>
            <a:r>
              <a:rPr lang="en-US" dirty="0"/>
              <a:t> </a:t>
            </a:r>
            <a:r>
              <a:rPr lang="en-US" dirty="0" err="1"/>
              <a:t>jumbog‘ining</a:t>
            </a:r>
            <a:r>
              <a:rPr lang="en-US" dirty="0"/>
              <a:t> </a:t>
            </a:r>
            <a:r>
              <a:rPr lang="en-US" dirty="0" err="1"/>
              <a:t>tagiga</a:t>
            </a:r>
            <a:r>
              <a:rPr lang="en-US" dirty="0"/>
              <a:t> </a:t>
            </a:r>
            <a:r>
              <a:rPr lang="en-US" dirty="0" err="1"/>
              <a:t>yetish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barobar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qayta-qayta</a:t>
            </a:r>
            <a:r>
              <a:rPr lang="en-US" dirty="0"/>
              <a:t> </a:t>
            </a:r>
            <a:r>
              <a:rPr lang="en-US" dirty="0" err="1"/>
              <a:t>anglab</a:t>
            </a:r>
            <a:r>
              <a:rPr lang="en-US" dirty="0"/>
              <a:t> </a:t>
            </a:r>
            <a:r>
              <a:rPr lang="en-US" dirty="0" err="1"/>
              <a:t>yetganlar</a:t>
            </a:r>
            <a:r>
              <a:rPr lang="en-US" dirty="0"/>
              <a:t>.</a:t>
            </a:r>
          </a:p>
          <a:p>
            <a:r>
              <a:rPr lang="en-US" dirty="0"/>
              <a:t>Zero </a:t>
            </a:r>
            <a:r>
              <a:rPr lang="en-US" dirty="0" err="1"/>
              <a:t>Forobiy</a:t>
            </a:r>
            <a:r>
              <a:rPr lang="en-US" dirty="0"/>
              <a:t> </a:t>
            </a:r>
            <a:r>
              <a:rPr lang="en-US" dirty="0" err="1"/>
              <a:t>aytganidek</a:t>
            </a:r>
            <a:r>
              <a:rPr lang="en-US" dirty="0"/>
              <a:t> -”</a:t>
            </a:r>
            <a:r>
              <a:rPr lang="en-US" dirty="0" err="1"/>
              <a:t>Odamlar</a:t>
            </a:r>
            <a:r>
              <a:rPr lang="en-US" dirty="0"/>
              <a:t> </a:t>
            </a:r>
            <a:r>
              <a:rPr lang="en-US" dirty="0" err="1"/>
              <a:t>o‘zlarining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xususiyatlariga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ehtiyojlariga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tuzadilar</a:t>
            </a:r>
            <a:r>
              <a:rPr lang="en-US" dirty="0"/>
              <a:t>.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harakat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fe'llarini</a:t>
            </a:r>
            <a:r>
              <a:rPr lang="en-US" dirty="0"/>
              <a:t> </a:t>
            </a:r>
            <a:r>
              <a:rPr lang="en-US" dirty="0" err="1"/>
              <a:t>dastavval</a:t>
            </a:r>
            <a:r>
              <a:rPr lang="en-US" dirty="0"/>
              <a:t> bora-bora </a:t>
            </a:r>
            <a:r>
              <a:rPr lang="en-US" dirty="0" err="1"/>
              <a:t>odatlarga</a:t>
            </a:r>
            <a:r>
              <a:rPr lang="en-US" dirty="0"/>
              <a:t> </a:t>
            </a:r>
            <a:r>
              <a:rPr lang="en-US" dirty="0" err="1"/>
              <a:t>aylanadigan</a:t>
            </a:r>
            <a:r>
              <a:rPr lang="en-US" dirty="0"/>
              <a:t>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qobiliyatlar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”.</a:t>
            </a:r>
          </a:p>
          <a:p>
            <a:r>
              <a:rPr lang="en-US" dirty="0" err="1"/>
              <a:t>O‘z-o‘zingni</a:t>
            </a:r>
            <a:r>
              <a:rPr lang="en-US" dirty="0"/>
              <a:t> </a:t>
            </a:r>
            <a:r>
              <a:rPr lang="en-US" dirty="0" err="1"/>
              <a:t>angla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dunyoni</a:t>
            </a:r>
            <a:r>
              <a:rPr lang="en-US" dirty="0"/>
              <a:t> </a:t>
            </a:r>
            <a:r>
              <a:rPr lang="en-US" dirty="0" err="1"/>
              <a:t>anglaysan</a:t>
            </a:r>
            <a:r>
              <a:rPr lang="en-US" dirty="0"/>
              <a:t>. </a:t>
            </a:r>
            <a:r>
              <a:rPr lang="en-US" dirty="0" err="1"/>
              <a:t>Dunyoni</a:t>
            </a:r>
            <a:r>
              <a:rPr lang="en-US" dirty="0"/>
              <a:t>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teran</a:t>
            </a:r>
            <a:r>
              <a:rPr lang="en-US" dirty="0"/>
              <a:t> </a:t>
            </a:r>
            <a:r>
              <a:rPr lang="en-US" dirty="0" err="1"/>
              <a:t>qatlamlariga</a:t>
            </a:r>
            <a:r>
              <a:rPr lang="en-US" dirty="0"/>
              <a:t> </a:t>
            </a:r>
            <a:r>
              <a:rPr lang="en-US" dirty="0" err="1"/>
              <a:t>kirmasdan</a:t>
            </a:r>
            <a:r>
              <a:rPr lang="en-US" dirty="0"/>
              <a:t> </a:t>
            </a:r>
            <a:r>
              <a:rPr lang="en-US" dirty="0" err="1"/>
              <a:t>sirtdan</a:t>
            </a:r>
            <a:r>
              <a:rPr lang="en-US" dirty="0"/>
              <a:t> </a:t>
            </a:r>
            <a:r>
              <a:rPr lang="en-US" dirty="0" err="1"/>
              <a:t>bilishga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urinishlar</a:t>
            </a:r>
            <a:r>
              <a:rPr lang="en-US" dirty="0"/>
              <a:t> </a:t>
            </a:r>
            <a:r>
              <a:rPr lang="en-US" dirty="0" err="1"/>
              <a:t>narsalar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yuzaki</a:t>
            </a:r>
            <a:r>
              <a:rPr lang="en-US" dirty="0"/>
              <a:t> </a:t>
            </a:r>
            <a:r>
              <a:rPr lang="en-US" dirty="0" err="1"/>
              <a:t>tasavvur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</a:t>
            </a:r>
            <a:r>
              <a:rPr lang="en-US" dirty="0" err="1"/>
              <a:t>Insondan</a:t>
            </a:r>
            <a:r>
              <a:rPr lang="en-US" dirty="0"/>
              <a:t> </a:t>
            </a:r>
            <a:r>
              <a:rPr lang="en-US" dirty="0" err="1"/>
              <a:t>sirtga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harakat</a:t>
            </a:r>
            <a:r>
              <a:rPr lang="en-US" dirty="0"/>
              <a:t> </a:t>
            </a:r>
            <a:r>
              <a:rPr lang="en-US" dirty="0" err="1"/>
              <a:t>qiladigan</a:t>
            </a:r>
            <a:r>
              <a:rPr lang="en-US" dirty="0"/>
              <a:t> </a:t>
            </a:r>
            <a:r>
              <a:rPr lang="en-US" dirty="0" err="1"/>
              <a:t>bo‘lsak</a:t>
            </a:r>
            <a:r>
              <a:rPr lang="en-US" dirty="0"/>
              <a:t>, </a:t>
            </a:r>
            <a:r>
              <a:rPr lang="en-US" dirty="0" err="1"/>
              <a:t>narsalar</a:t>
            </a:r>
            <a:r>
              <a:rPr lang="en-US" dirty="0"/>
              <a:t> </a:t>
            </a:r>
            <a:r>
              <a:rPr lang="en-US" dirty="0" err="1"/>
              <a:t>mohiyatini</a:t>
            </a:r>
            <a:r>
              <a:rPr lang="en-US" dirty="0"/>
              <a:t> </a:t>
            </a:r>
            <a:r>
              <a:rPr lang="en-US" dirty="0" err="1"/>
              <a:t>hyech</a:t>
            </a:r>
            <a:r>
              <a:rPr lang="en-US" dirty="0"/>
              <a:t> </a:t>
            </a:r>
            <a:r>
              <a:rPr lang="en-US" dirty="0" err="1"/>
              <a:t>anglay</a:t>
            </a:r>
            <a:r>
              <a:rPr lang="en-US" dirty="0"/>
              <a:t> </a:t>
            </a:r>
            <a:r>
              <a:rPr lang="en-US" dirty="0" err="1"/>
              <a:t>olmaymiz</a:t>
            </a:r>
            <a:r>
              <a:rPr lang="en-US" dirty="0"/>
              <a:t>, zero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mohiyat</a:t>
            </a:r>
            <a:r>
              <a:rPr lang="en-US" dirty="0"/>
              <a:t>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o‘zida</a:t>
            </a:r>
            <a:r>
              <a:rPr lang="en-US" dirty="0"/>
              <a:t> </a:t>
            </a:r>
            <a:r>
              <a:rPr lang="en-US" dirty="0" err="1"/>
              <a:t>mujassamlashgan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4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2181" y="1556362"/>
            <a:ext cx="103100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o‘zini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dunyodan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oldinroq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ko‘proq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biladi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ayni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sababli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dunyoni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o‘zidan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keyin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o‘zi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orqali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anglab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yetadi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Falsafa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dunyoni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inson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orqali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ichdan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bilishdir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fan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tashqaridagi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dunyoni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yuzaki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bilish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demakdir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mutlaq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borliq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tashqarida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nisbiy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borliq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namoyon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bo‘ladi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Darhaqiqat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antik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davrdan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boshlab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bo‘lgan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qiziqish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kuchayib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dam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ma'lum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vaqt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pasayib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turgan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lekin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hyech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qachon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yo‘qolmagan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«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?»,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savol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bugungi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ham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avvalgidek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jahon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falsafasidagi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muhim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masalalardan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bo‘lib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qolmoqda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insoniyatning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o‘tkir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aql-zakovat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sohiblari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e'tiboridan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tushmay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ayni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vaqtda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o‘zining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uzil-kesil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e'tirof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etilgan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yechimini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topmay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kelmoqda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safar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mutafakkirlar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diqqat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markazidan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4"/>
              </a:rPr>
              <a:t>olar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4"/>
              </a:rPr>
              <a:t>ekan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mohiyatini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yangi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tarixiy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sharoitda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yangicha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nuqtai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nazardan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anglab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yetishga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harakat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qilib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qayta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qayta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yangidan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kashf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etganlar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Pirovardida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falsafa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fanida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insondan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murakkabroq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ziddiyatliroq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predmet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yo‘q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desak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hech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mubolag‘a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bo‘lmaydi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Falsafaning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yarim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yillik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tarixi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mobaynida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juda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ko‘p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ta'riflar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tavsiflar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berildi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ko‘p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sonli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sinonimlar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orttirdiki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falsafiy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tahlilning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boshqa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biron-bir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ob'ektida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bunday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holga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duch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kelish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mushkul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70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1296" y="1817557"/>
            <a:ext cx="9185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Falsafa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tarixida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inson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aqlli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mavjudot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siyosiy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hayvon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tabiat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gultoji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hayotning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boshi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ko‘chasi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hayotning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soxta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qadami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mehnat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qurollari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yasovchi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hayvon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o‘zlikni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anglash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qobiliyatiga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mavjudot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ma'naviy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va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erkin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mavjudot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hokazolar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sifatida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talqin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qilingan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96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Cyrl-UZ" sz="3600" dirty="0"/>
              <a:t>Jamiyatning ijtimoiy, siyosiy va ma’naviy tizimi</a:t>
            </a:r>
            <a:endParaRPr lang="en-US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9137" y="2550500"/>
            <a:ext cx="93537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202122"/>
                </a:solidFill>
                <a:latin typeface="Arial" panose="020B0604020202020204" pitchFamily="34" charset="0"/>
              </a:rPr>
              <a:t>Jamiyatning</a:t>
            </a: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02122"/>
                </a:solidFill>
                <a:latin typeface="Arial" panose="020B0604020202020204" pitchFamily="34" charset="0"/>
              </a:rPr>
              <a:t>tizimi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—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sifatida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tashkil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topgan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jamiyatning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muayyan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vazifalarni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amalga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oshiruvchi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ijtimoiy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muassasalari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majmui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partiyalar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kasaba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uyushmalari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diniy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tashkilotlar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shuningdek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maqsadlarni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koʻzlovchi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barcha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tashkilot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harakatlarni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ichiga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oladi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J.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s.t.ning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bosh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bugʻini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davlatdir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jamiyatning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ijtimoiy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muassasalari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huquqlari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qonuniy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manfaatlariga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rioya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etilishini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taʼminlaydi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ularga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ijtimoiy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hayotda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ishtirok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etish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uchun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teng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huquqiy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imkoniyatlar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yaratadi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—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ichki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tuzilishi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jihatlarining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oʻzaro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aloqalari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taʼsirining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eng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muhim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doimiy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xususiyatlarini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ifodalovchi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ijtimoiy-siyosiy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munosabatlar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ham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boʻlib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hokimiyatni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umuman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muassasalari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ularning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asosiy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tashkiliy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shakllarini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belgilab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beradi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bir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mamlakatning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mavjud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shart-sharoitlari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bagʻrida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shakllanadi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odatda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mamlakat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konstitutsiyasida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b.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qonun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hujjatlarida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mustahkamlab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qoʻyiladi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Jamiyat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demokratlasha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borgan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sari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xilma-xil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koʻrinishlari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faoliyatini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namoyon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eta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boradi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51371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1203" y="1627750"/>
            <a:ext cx="89985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Respublikasining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Konstitutsiyasida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shu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asosda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qabul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qilingan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qonunlar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hamda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boshqa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rasmiy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hujjatlarda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ifodasini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topgan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hokimiyatni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qonun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chiqaruvchi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hokimiyat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iekro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etuvchi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hokimiyat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sud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hokimiyatita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taqsimlash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tamoyili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asosida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tuzilgan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qonunda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belgilangan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tartibda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roʻyxatdan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oʻtkazilgan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kasaba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uyushmalari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partiyalar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(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Xalq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demokratik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partiyasi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(XDP),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Milliy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tiklanish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demokratik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partiyasi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Fidokorlar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milliy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demokratik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partiyasi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"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Adolat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sotsialdemokratik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partiyasi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), "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Xalq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birligi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harakati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Yoshlarning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"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Kamolot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"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ijtimoiy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harakati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diniy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tashkilot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birlashmalar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ijtimoiy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jamgʻarmalar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faoliyat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koʻrsatadi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Inson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huquqlari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boʻyicha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vakil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(ombudsman),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inson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huquqlari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boʻyicha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respublika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milliy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markazining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faoliyati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inson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huquqlariga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rioya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etishni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umummillat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darajasida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rivojlantirishga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qaratilgan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Oʻzbekistonning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siyosiy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tizimi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hozirgi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davrdagi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ilgʻor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demokratik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davlatlar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tajribasini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oʻzida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aks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ettiradi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r>
              <a:rPr lang="en-US" baseline="30000" dirty="0">
                <a:solidFill>
                  <a:srgbClr val="0645AD"/>
                </a:solidFill>
                <a:latin typeface="Arial" panose="020B0604020202020204" pitchFamily="34" charset="0"/>
                <a:hlinkClick r:id="rId2"/>
              </a:rPr>
              <a:t>[1]</a:t>
            </a:r>
            <a:endParaRPr lang="en-US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40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Cyrl-UZ" sz="3600" dirty="0"/>
              <a:t>Falsafada qonun va kategoriyalarning ijtimoiy jarayonlar dialektikasidagi roli.</a:t>
            </a:r>
            <a:endParaRPr lang="en-US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95402" y="2798907"/>
            <a:ext cx="96011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Falsafa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tarixida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kategoriyalarga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nisbatan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turli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yondoshuvlar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Sharq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an'anasida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ham,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qadimgi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Yunonistonda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ham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juftli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xususiyati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munosabatlarini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anglashga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qarama-qarshiliklar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birligini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tushuntirishga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urinishlar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jarayonida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borliqning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qarama-qarshiliklarini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birlashtiruvchi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yagona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topish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yo‘lida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izlanishlar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borilgan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Mazkur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yondashuv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natijasida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umumiy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fundamental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xususiyat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kasb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0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0511" y="1211603"/>
            <a:ext cx="107295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solish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formal-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mantiqiy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fikrlashning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umumiy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chiqishga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ilk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urinish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Aristotel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ijodi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bog‘liq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tarixida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Aristotel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antik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tizimga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soluvchisi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namoyon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Organon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ishonchli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haqiqiy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vositasi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qaralgan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(«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Organon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- lot.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orqanum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-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qurol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asbob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Aristotel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mantiqiy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asarlarining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umumiy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nomi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.) Bu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asarda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Aristotel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xususan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formal-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mantiqiy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ta'riflab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haqqoniy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ziddiyatsiz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demakdir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deb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ta'kidlagan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Ammo «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Metafizika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»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asarida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(lot.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metaphisica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–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butun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borliqning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ilk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ta'limot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)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Aristotel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olamning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umumiy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asoslariga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tavsif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berishga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harakat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materiya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shakl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sabab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zaruriyat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kabilar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so‘z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yuritadi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ichki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qarama-qarshiliklarini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tushunishni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nazarda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tutuvchi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ontologik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ma'no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yuklaydi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Bundan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yanglish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ekanligining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bosh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belgisi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borliqning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ta'limot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esa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– 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haqqoniy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ekanligining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bosh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belgisi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degan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xulosa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chiqadi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Biroq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borliq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qanday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ziddiyatlardan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mumkin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?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Hamonki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borliqning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ziddiyatligiga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ishora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qilmas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ekan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u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qanday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haqqoniy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bo‘lishi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mumkin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? Shu tariqa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formal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mantiq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o‘rtasida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farq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yuzaga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Keyinchalik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farq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formal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dialektik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mantiq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o‘rtasidagi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aylanadi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Formal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mantiq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biz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qanday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fikrlashimiz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lozimligini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ko‘rsatib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normativ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funksiyani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bajarish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uchun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mo‘ljallangan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fikrlash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cheklanadi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6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8014" y="1783190"/>
            <a:ext cx="972284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Yangi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(XVII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asr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)da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kategoriyalarning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0C0E0D"/>
                </a:solidFill>
                <a:latin typeface="Tahoma" panose="020B0604030504040204" pitchFamily="34" charset="0"/>
              </a:rPr>
              <a:t>tahlili</a:t>
            </a:r>
            <a:r>
              <a:rPr lang="en-US" b="1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fan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yanada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rivojlanadi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bosh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vazifasini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olimlar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qonunlarini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aniqlashda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ko‘radilar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Insonning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aqli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hodisalarining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o‘xshash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ta'sirlarida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muqarrar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tarzda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takrorlanuvchi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barqaror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aloqalar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mavjudligini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qadim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zamonlardayoq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payqagan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muhim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takrorlanuvchi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xossalar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fan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kategoriyalarida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qayd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etiladi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ularning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o‘rtasidagi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takrorlanuvchi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aloqalar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esa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tabiat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sifatida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tushuniladi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Fan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falsafa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qonunlari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muhim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xossalariga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ko‘ar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o‘xshash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ikkinchi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darajali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xossalariga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ko‘ra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esa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bir-biridan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farq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qiladigan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tabiiy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jarayonlar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rang-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barang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variantlarining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ideal invarianti</a:t>
            </a:r>
            <a:r>
              <a:rPr lang="en-US" baseline="30000" dirty="0">
                <a:solidFill>
                  <a:srgbClr val="0C0E0D"/>
                </a:solidFill>
                <a:latin typeface="Tahoma" panose="020B0604030504040204" pitchFamily="34" charset="0"/>
              </a:rPr>
              <a:t>1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 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hisoblanadi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Yangi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davr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faylasuflarining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asosiy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e'tibori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ilmiy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bilish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metodologiyasi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muammolariga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qaratiladi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Bunda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yuzaga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keladigan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katta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qiyinchilik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ziddiyatlar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birligi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anglab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yetilmagan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,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empirizm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ratsionalizm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dialogi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esa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empirizmning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tantanasi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tugagan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empirik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va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nazariy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bilimning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o‘zaro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nisbati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0C0E0D"/>
                </a:solidFill>
                <a:latin typeface="Tahoma" panose="020B0604030504040204" pitchFamily="34" charset="0"/>
              </a:rPr>
              <a:t>muammosidir</a:t>
            </a:r>
            <a:r>
              <a:rPr lang="en-US" dirty="0">
                <a:solidFill>
                  <a:srgbClr val="0C0E0D"/>
                </a:solidFill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29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2340</Words>
  <Application>Microsoft Office PowerPoint</Application>
  <PresentationFormat>Widescreen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Tahoma</vt:lpstr>
      <vt:lpstr>Times New Roman</vt:lpstr>
      <vt:lpstr>Wingdings 3</vt:lpstr>
      <vt:lpstr>Ion</vt:lpstr>
      <vt:lpstr>Reja:</vt:lpstr>
      <vt:lpstr>Sharq va G‘arb falsafasida inson omili</vt:lpstr>
      <vt:lpstr>PowerPoint Presentation</vt:lpstr>
      <vt:lpstr>PowerPoint Presentation</vt:lpstr>
      <vt:lpstr>Jamiyatning ijtimoiy, siyosiy va ma’naviy tizimi</vt:lpstr>
      <vt:lpstr>PowerPoint Presentation</vt:lpstr>
      <vt:lpstr>Falsafada qonun va kategoriyalarning ijtimoiy jarayonlar dialektikasidagi roli.</vt:lpstr>
      <vt:lpstr>PowerPoint Presentation</vt:lpstr>
      <vt:lpstr>PowerPoint Presentation</vt:lpstr>
      <vt:lpstr>PowerPoint Presentation</vt:lpstr>
      <vt:lpstr>PowerPoint Presentation</vt:lpstr>
      <vt:lpstr>O‘zbekistonda korrupsiyaga oid qonunlar va qarorlar tasnifi,  korrupsiyaga qarshi kurashning ahamiyati.</vt:lpstr>
      <vt:lpstr>PowerPoint Presentation</vt:lpstr>
      <vt:lpstr>PowerPoint Presentation</vt:lpstr>
      <vt:lpstr>Foydalanilgan manbalar: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Toshkent Axborot Texnologiyalar Universiteti Qarshi filiali KI fakulteti RI-11-21 guruh talabasi Asadov Ulug’bekning Falsafa fanidan tayorlagan  3-Musaqil ishi</dc:title>
  <dc:creator>ASUS</dc:creator>
  <cp:lastModifiedBy>Bekzod Duschanov</cp:lastModifiedBy>
  <cp:revision>5</cp:revision>
  <dcterms:created xsi:type="dcterms:W3CDTF">2022-06-04T06:45:58Z</dcterms:created>
  <dcterms:modified xsi:type="dcterms:W3CDTF">2025-07-12T12:24:31Z</dcterms:modified>
</cp:coreProperties>
</file>