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8" d="100"/>
          <a:sy n="108" d="100"/>
        </p:scale>
        <p:origin x="678"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268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Assalomu alaykum! Bugungi taqdimotimiz 'Raqamli Iqtisodiyot' faniga bag'ishlangan. Biz elektron to'lov tizimlari, fintech, raqamli bank va O'zbekistonda raqamli iqtisodiyot mavzularini ko'rib chiqamiz. Global fintech bozori 2024-yilda 7.3 trillion dollarni tashkil etib, tez rivojlanmoqda.</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Blockchain texnologiyasi markazlashmagan, shaffof va o'zgarmas ma'lumotlar bazasidir. Bitcoin (BTC) 2009-yilda Satoshi Nakamoto tomonidan yaratilgan birinchi kriptovalyutadir. Ethereum esa smart contract va DeFi platformalar uchun asos bo'lib xizmat qiladi. Stablecoins - dollar kabi barqaror valyutalarga bog'liq kripto - amaliy to'lovlar uchun ishlatiladi.</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Raqamli bank tizimi 4 bosqichda rivojlandi: Internet banking (1990-lar), Mobil banking (2000-lar), Neobank (2010-lar) va AI banking (2020-lar). Neobanks - filiali bo'lmagan to'liq raqamli banklar - tez rivojlanmoqda. Hozirda 2.5 milliard kishi mobil bankdan foydalanadi, global raqamli bank aktivlari esa 4.2 trillion dollarni tashkil etadi.</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AI va biometriya moliya sohsining xavfsizligi va qulayligini oshirishda hal qiluvchi rol o'ynamoqda. AI chatbotlar bank so'rovlarining 80% ni avtomatik hal qila oladi. Fraud detection tizimlari soxta tranzaksiyalarni 0.1 soniyada bloklaydi. Face ID 99.97% aniqlik bilan ishlaydi - bu an'anaviy paroldan 100x xavfsizroq.</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O'zbekistonda raqamli iqtisodiyot jadal rivojlanmoqda. 2020-yilda qabul qilingan 'Raqamli O'zbekiston – 2030' dasturi asosiy yo'naltiruvchi hujjatdir. Uzum Bank va TBC Bank neobank formatida faoliyat yuritmoqda. IT Park 1000+ IT kompaniyani o'z ichiga olgan ekotizim yaratdi. Mamlakat aholisining 68% internet imkoniyatiga ega, 62% smartfon ishlatadi.</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Kelajakda 5 ta asosiy texnologiya moliya sohasini tubdan o'zgartiradi: CBDC (Markaziy bank raqamli valyutasi), DeFi (markazlashmagan moliya), Web3, Metaverse commerce va AI Finance. O'zbekiston CBDC tadqiqot bosqichida turibdi. 2030-yilga kelib to'liq AI-boshqariladigan moliya tizimi real bo'lishi mumkin.</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Taqdimotimizni yakunlaymiz. Asosiy xulosalar: Raqamli iqtisodiyot 2030-yilga kelib 20.8 trillion dollarga yetadi. Naqd pulsiz iqtisodiyot jadallashmoqda, neobanks kuchaymoqda. Bitcoin mainstream aktiv. O'zbekistonda IT Park va Raqamli 2030 dasturi kuchli rivojlanish davom ettirmoqda. Kelajakda DeFi, Web3 va AI moliya sektorini tubdan o'zgartiradi. Manbalar: World Bank, IMF, Statista, O'zbekiston Markaziy Banki.</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Bu slayd taqdimotimizning to'liq tuzilmasini ko'rsatadi. Jami 10 ta asosiy mavzuni qamrab olamiz. Har bir mavzu raqamli iqtisodiyotning muhim jihatlarini ochib beradi.</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Raqamli iqtisodiyot – bu zamonaviy iqtisodiy tizimning asosi. U to'rtta asosiy ustunda qurilgan: raqamli infratuzilma, ma'lumotlar iqtisodiyoti, raqamli platformalar va avtomatlashtirish. 2030-yilga kelib, global raqamli iqtisodiyot 20.8 trillion dollarga yetishi bashorat qilinmoqda.</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Global raqamli iqtisodiyot jadal o'sib bormoqda. 2020-yilda 5.5 trillion dollar bo'lgan bu ko'rsatkich, 2024-yilda 11 trillion dollarga yetdi. 2030-yilga kelib 20.8 trillion dollarni tashkil etishi kutilmoqda. Bugungi kunda 4.9 milliard kishi internetdan foydalanadi – bu dunyo aholisining 67 foizini tashkil etadi.</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Elektron tijorat global miqyosda tez rivojlanmoqda. Retail e-commerce eng katta ulushni egallaydi (38%). O'zbekistonda e-tijorat hajmi 2024-yilda 2.1 milliard dollarga yetib, yillik 45% o'sish ko'rsatdi. Savdoning 72% mobil qurilmalar orqali amalga oshirilmoqda.</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Elektron to'lov tizimlarini global va mahalliy bo'yicha ko'rib chiqamiz. Visa (3.9 mlrd karta), Mastercard (2.9 mlrd) va PayPal (432 mln foydalanuvchi) global bozorning yetakchilari. O'zbekistonda Payme (12 mln+), Click (8 mln+), Uzcard (25 mln+ karta) va Humo (15 mln+) asosiy o'yin o'ynachilar. Humo va Uzcard - Markaziy bank tomonidan qo'llab-quvvatlanadigan milliy to'lov tizimlari.</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Elektron tijorat ikki tomonlama tabiata ega. Afzalliklari: 24/7 savdo imkoniyati, global bozorlarga kirish, xarajatlar kamayishi va real-time analitika. Muammolari: kiberxavfsizlik, firibgarlik holatlari, logistika qiyinchiliklari va har xil davlatlarda turlicha qonunchilik. Muvaffaqiyatli raqamli biznes uchun ikkala tomonni to'g'ri boshqarish zarur.</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Fintech - Financial Technology so'zlarining qisqartmasi. 1950-yillardan boshlangan bu rivojlanish jarayoni, kredit kartalardan tortib bugungi AI-bankingigacha bo'lgan yo'lni bosib o'tdi. Hozirda global fintech bozori 312 milliard dollarni tashkil etib, 26,000+ startap bu sohada faoliyat yuritmoqda. Fintech an'anaviy banklarga nisbatan 3 marta tezroq va 60% arzonroq xizmat ko'rsatadi.</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Fintech xizmatlari 5 ta asosiy kategoriyaga bo'linadi: Mobil to'lovlar (32%), Online kreditlash (24%), WealthTech (18%), InsurTech (14%) va RegTech (12%). BNPL - Buy Now Pay Later - yoshlar orasida ayniqsa ommabop bo'lib bormoqda. Robo-advisor xizmatlari esa avtomatik investitsiya portfelini boshqarish imkonini beradi.</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4754880" cy="685800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0"/>
            <a:ext cx="4754880" cy="6858000"/>
          </a:xfrm>
          <a:prstGeom prst="rect">
            <a:avLst/>
          </a:prstGeom>
          <a:solidFill>
            <a:srgbClr val="0A295C">
              <a:alpha val="6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274320" y="3931920"/>
            <a:ext cx="2194560" cy="2194560"/>
          </a:xfrm>
          <a:prstGeom prst="ellipse">
            <a:avLst/>
          </a:prstGeom>
          <a:solidFill>
            <a:srgbClr val="00B4D8">
              <a:alpha val="1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3017520" y="1188720"/>
            <a:ext cx="1280160" cy="1280160"/>
          </a:xfrm>
          <a:prstGeom prst="ellipse">
            <a:avLst/>
          </a:prstGeom>
          <a:solidFill>
            <a:srgbClr val="00B4D8">
              <a:alpha val="1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Oval 6"/>
          <p:cNvSpPr/>
          <p:nvPr/>
        </p:nvSpPr>
        <p:spPr>
          <a:xfrm>
            <a:off x="0" y="457200"/>
            <a:ext cx="914400" cy="914400"/>
          </a:xfrm>
          <a:prstGeom prst="ellipse">
            <a:avLst/>
          </a:prstGeom>
          <a:solidFill>
            <a:srgbClr val="00B4D8">
              <a:alpha val="1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029200" y="822960"/>
            <a:ext cx="6858000" cy="1005840"/>
          </a:xfrm>
          <a:prstGeom prst="rect">
            <a:avLst/>
          </a:prstGeom>
          <a:noFill/>
        </p:spPr>
        <p:txBody>
          <a:bodyPr wrap="square">
            <a:spAutoFit/>
          </a:bodyPr>
          <a:lstStyle/>
          <a:p>
            <a:pPr algn="l"/>
            <a:r>
              <a:rPr sz="5200" b="1" i="0">
                <a:solidFill>
                  <a:srgbClr val="FFFFFF"/>
                </a:solidFill>
                <a:latin typeface="Calibri"/>
              </a:rPr>
              <a:t>Raqamli</a:t>
            </a:r>
          </a:p>
        </p:txBody>
      </p:sp>
      <p:sp>
        <p:nvSpPr>
          <p:cNvPr id="11" name="TextBox 10"/>
          <p:cNvSpPr txBox="1"/>
          <p:nvPr/>
        </p:nvSpPr>
        <p:spPr>
          <a:xfrm>
            <a:off x="5029200" y="1691640"/>
            <a:ext cx="6858000" cy="1005840"/>
          </a:xfrm>
          <a:prstGeom prst="rect">
            <a:avLst/>
          </a:prstGeom>
          <a:noFill/>
        </p:spPr>
        <p:txBody>
          <a:bodyPr wrap="square">
            <a:spAutoFit/>
          </a:bodyPr>
          <a:lstStyle/>
          <a:p>
            <a:pPr algn="l"/>
            <a:r>
              <a:rPr sz="5200" b="1" i="0">
                <a:solidFill>
                  <a:srgbClr val="00B4D8"/>
                </a:solidFill>
                <a:latin typeface="Calibri"/>
              </a:rPr>
              <a:t>Iqtisodiyot</a:t>
            </a:r>
          </a:p>
        </p:txBody>
      </p:sp>
      <p:sp>
        <p:nvSpPr>
          <p:cNvPr id="12" name="TextBox 11"/>
          <p:cNvSpPr txBox="1"/>
          <p:nvPr/>
        </p:nvSpPr>
        <p:spPr>
          <a:xfrm>
            <a:off x="5029200" y="2606040"/>
            <a:ext cx="6858000" cy="502920"/>
          </a:xfrm>
          <a:prstGeom prst="rect">
            <a:avLst/>
          </a:prstGeom>
          <a:noFill/>
        </p:spPr>
        <p:txBody>
          <a:bodyPr wrap="square">
            <a:spAutoFit/>
          </a:bodyPr>
          <a:lstStyle/>
          <a:p>
            <a:pPr algn="l"/>
            <a:r>
              <a:rPr sz="2200" b="0" i="1">
                <a:solidFill>
                  <a:srgbClr val="D6E8FF"/>
                </a:solidFill>
                <a:latin typeface="Calibri"/>
              </a:rPr>
              <a:t>Digital Economy</a:t>
            </a:r>
          </a:p>
        </p:txBody>
      </p:sp>
      <p:sp>
        <p:nvSpPr>
          <p:cNvPr id="13" name="Rectangle 12"/>
          <p:cNvSpPr/>
          <p:nvPr/>
        </p:nvSpPr>
        <p:spPr>
          <a:xfrm>
            <a:off x="5029200" y="3246120"/>
            <a:ext cx="6766560" cy="4572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5029200" y="3401568"/>
            <a:ext cx="6766560" cy="502920"/>
          </a:xfrm>
          <a:prstGeom prst="rect">
            <a:avLst/>
          </a:prstGeom>
          <a:noFill/>
        </p:spPr>
        <p:txBody>
          <a:bodyPr wrap="square">
            <a:spAutoFit/>
          </a:bodyPr>
          <a:lstStyle/>
          <a:p>
            <a:pPr algn="l"/>
            <a:r>
              <a:rPr sz="1200" b="0" i="0">
                <a:solidFill>
                  <a:srgbClr val="D6E8FF"/>
                </a:solidFill>
                <a:latin typeface="Calibri"/>
              </a:rPr>
              <a:t>Elektron to'lov tizimlari • Fintech • Raqamli Bank • O'zbekistonda Raqamli Iqtisodiyot</a:t>
            </a:r>
          </a:p>
        </p:txBody>
      </p:sp>
      <p:sp>
        <p:nvSpPr>
          <p:cNvPr id="15" name="Rectangle 14"/>
          <p:cNvSpPr/>
          <p:nvPr/>
        </p:nvSpPr>
        <p:spPr>
          <a:xfrm>
            <a:off x="5029200" y="4114800"/>
            <a:ext cx="1920240" cy="1097280"/>
          </a:xfrm>
          <a:prstGeom prst="rect">
            <a:avLst/>
          </a:prstGeom>
          <a:solidFill>
            <a:srgbClr val="FFFFFF">
              <a:alpha val="9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5029200" y="4160520"/>
            <a:ext cx="1920240" cy="548640"/>
          </a:xfrm>
          <a:prstGeom prst="rect">
            <a:avLst/>
          </a:prstGeom>
          <a:noFill/>
        </p:spPr>
        <p:txBody>
          <a:bodyPr wrap="square">
            <a:spAutoFit/>
          </a:bodyPr>
          <a:lstStyle/>
          <a:p>
            <a:pPr algn="ctr"/>
            <a:r>
              <a:rPr sz="2400" b="1" i="0">
                <a:solidFill>
                  <a:srgbClr val="00B4D8"/>
                </a:solidFill>
                <a:latin typeface="Calibri"/>
              </a:rPr>
              <a:t>$7.3T</a:t>
            </a:r>
          </a:p>
        </p:txBody>
      </p:sp>
      <p:sp>
        <p:nvSpPr>
          <p:cNvPr id="17" name="TextBox 16"/>
          <p:cNvSpPr txBox="1"/>
          <p:nvPr/>
        </p:nvSpPr>
        <p:spPr>
          <a:xfrm>
            <a:off x="5029200" y="4645152"/>
            <a:ext cx="1920240" cy="502920"/>
          </a:xfrm>
          <a:prstGeom prst="rect">
            <a:avLst/>
          </a:prstGeom>
          <a:noFill/>
        </p:spPr>
        <p:txBody>
          <a:bodyPr wrap="square">
            <a:spAutoFit/>
          </a:bodyPr>
          <a:lstStyle/>
          <a:p>
            <a:pPr algn="ctr"/>
            <a:r>
              <a:rPr sz="950" b="0" i="0">
                <a:solidFill>
                  <a:srgbClr val="D6E8FF"/>
                </a:solidFill>
                <a:latin typeface="Calibri"/>
              </a:rPr>
              <a:t>Global Fintech
bozori</a:t>
            </a:r>
          </a:p>
        </p:txBody>
      </p:sp>
      <p:sp>
        <p:nvSpPr>
          <p:cNvPr id="18" name="Rectangle 17"/>
          <p:cNvSpPr/>
          <p:nvPr/>
        </p:nvSpPr>
        <p:spPr>
          <a:xfrm>
            <a:off x="7223760" y="4114800"/>
            <a:ext cx="1920240" cy="1097280"/>
          </a:xfrm>
          <a:prstGeom prst="rect">
            <a:avLst/>
          </a:prstGeom>
          <a:solidFill>
            <a:srgbClr val="FFFFFF">
              <a:alpha val="9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7223760" y="4160520"/>
            <a:ext cx="1920240" cy="548640"/>
          </a:xfrm>
          <a:prstGeom prst="rect">
            <a:avLst/>
          </a:prstGeom>
          <a:noFill/>
        </p:spPr>
        <p:txBody>
          <a:bodyPr wrap="square">
            <a:spAutoFit/>
          </a:bodyPr>
          <a:lstStyle/>
          <a:p>
            <a:pPr algn="ctr"/>
            <a:r>
              <a:rPr sz="2400" b="1" i="0">
                <a:solidFill>
                  <a:srgbClr val="00B4D8"/>
                </a:solidFill>
                <a:latin typeface="Calibri"/>
              </a:rPr>
              <a:t>85%</a:t>
            </a:r>
          </a:p>
        </p:txBody>
      </p:sp>
      <p:sp>
        <p:nvSpPr>
          <p:cNvPr id="20" name="TextBox 19"/>
          <p:cNvSpPr txBox="1"/>
          <p:nvPr/>
        </p:nvSpPr>
        <p:spPr>
          <a:xfrm>
            <a:off x="7223760" y="4645152"/>
            <a:ext cx="1920240" cy="502920"/>
          </a:xfrm>
          <a:prstGeom prst="rect">
            <a:avLst/>
          </a:prstGeom>
          <a:noFill/>
        </p:spPr>
        <p:txBody>
          <a:bodyPr wrap="square">
            <a:spAutoFit/>
          </a:bodyPr>
          <a:lstStyle/>
          <a:p>
            <a:pPr algn="ctr"/>
            <a:r>
              <a:rPr sz="950" b="0" i="0">
                <a:solidFill>
                  <a:srgbClr val="D6E8FF"/>
                </a:solidFill>
                <a:latin typeface="Calibri"/>
              </a:rPr>
              <a:t>O'zbekistonda
karta to'lovlari</a:t>
            </a:r>
          </a:p>
        </p:txBody>
      </p:sp>
      <p:sp>
        <p:nvSpPr>
          <p:cNvPr id="21" name="Rectangle 20"/>
          <p:cNvSpPr/>
          <p:nvPr/>
        </p:nvSpPr>
        <p:spPr>
          <a:xfrm>
            <a:off x="9418320" y="4114800"/>
            <a:ext cx="1920240" cy="1097280"/>
          </a:xfrm>
          <a:prstGeom prst="rect">
            <a:avLst/>
          </a:prstGeom>
          <a:solidFill>
            <a:srgbClr val="FFFFFF">
              <a:alpha val="9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9418320" y="4160520"/>
            <a:ext cx="1920240" cy="548640"/>
          </a:xfrm>
          <a:prstGeom prst="rect">
            <a:avLst/>
          </a:prstGeom>
          <a:noFill/>
        </p:spPr>
        <p:txBody>
          <a:bodyPr wrap="square">
            <a:spAutoFit/>
          </a:bodyPr>
          <a:lstStyle/>
          <a:p>
            <a:pPr algn="ctr"/>
            <a:r>
              <a:rPr sz="2400" b="1" i="0">
                <a:solidFill>
                  <a:srgbClr val="00B4D8"/>
                </a:solidFill>
                <a:latin typeface="Calibri"/>
              </a:rPr>
              <a:t>2030</a:t>
            </a:r>
          </a:p>
        </p:txBody>
      </p:sp>
      <p:sp>
        <p:nvSpPr>
          <p:cNvPr id="23" name="TextBox 22"/>
          <p:cNvSpPr txBox="1"/>
          <p:nvPr/>
        </p:nvSpPr>
        <p:spPr>
          <a:xfrm>
            <a:off x="9418320" y="4645152"/>
            <a:ext cx="1920240" cy="502920"/>
          </a:xfrm>
          <a:prstGeom prst="rect">
            <a:avLst/>
          </a:prstGeom>
          <a:noFill/>
        </p:spPr>
        <p:txBody>
          <a:bodyPr wrap="square">
            <a:spAutoFit/>
          </a:bodyPr>
          <a:lstStyle/>
          <a:p>
            <a:pPr algn="ctr"/>
            <a:r>
              <a:rPr sz="950" b="0" i="0">
                <a:solidFill>
                  <a:srgbClr val="D6E8FF"/>
                </a:solidFill>
                <a:latin typeface="Calibri"/>
              </a:rPr>
              <a:t>Raqamli O'zbekiston
Dasturi</a:t>
            </a:r>
          </a:p>
        </p:txBody>
      </p:sp>
      <p:sp>
        <p:nvSpPr>
          <p:cNvPr id="26" name="Rectangle 25"/>
          <p:cNvSpPr/>
          <p:nvPr/>
        </p:nvSpPr>
        <p:spPr>
          <a:xfrm>
            <a:off x="320040" y="100584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475488" y="1042416"/>
            <a:ext cx="3474720" cy="347472"/>
          </a:xfrm>
          <a:prstGeom prst="rect">
            <a:avLst/>
          </a:prstGeom>
          <a:noFill/>
        </p:spPr>
        <p:txBody>
          <a:bodyPr wrap="square">
            <a:spAutoFit/>
          </a:bodyPr>
          <a:lstStyle/>
          <a:p>
            <a:pPr algn="l"/>
            <a:r>
              <a:rPr sz="1200" b="0" i="0">
                <a:solidFill>
                  <a:srgbClr val="FFFFFF"/>
                </a:solidFill>
                <a:latin typeface="Calibri"/>
              </a:rPr>
              <a:t>Elektron To'lovlar</a:t>
            </a:r>
          </a:p>
        </p:txBody>
      </p:sp>
      <p:sp>
        <p:nvSpPr>
          <p:cNvPr id="28" name="Rectangle 27"/>
          <p:cNvSpPr/>
          <p:nvPr/>
        </p:nvSpPr>
        <p:spPr>
          <a:xfrm>
            <a:off x="320040" y="182880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475488" y="1865376"/>
            <a:ext cx="3474720" cy="347472"/>
          </a:xfrm>
          <a:prstGeom prst="rect">
            <a:avLst/>
          </a:prstGeom>
          <a:noFill/>
        </p:spPr>
        <p:txBody>
          <a:bodyPr wrap="square">
            <a:spAutoFit/>
          </a:bodyPr>
          <a:lstStyle/>
          <a:p>
            <a:pPr algn="l"/>
            <a:r>
              <a:rPr sz="1200" b="0" i="0">
                <a:solidFill>
                  <a:srgbClr val="FFFFFF"/>
                </a:solidFill>
                <a:latin typeface="Calibri"/>
              </a:rPr>
              <a:t>Fintech</a:t>
            </a:r>
          </a:p>
        </p:txBody>
      </p:sp>
      <p:sp>
        <p:nvSpPr>
          <p:cNvPr id="30" name="Rectangle 29"/>
          <p:cNvSpPr/>
          <p:nvPr/>
        </p:nvSpPr>
        <p:spPr>
          <a:xfrm>
            <a:off x="320040" y="265176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475488" y="2688336"/>
            <a:ext cx="3474720" cy="347472"/>
          </a:xfrm>
          <a:prstGeom prst="rect">
            <a:avLst/>
          </a:prstGeom>
          <a:noFill/>
        </p:spPr>
        <p:txBody>
          <a:bodyPr wrap="square">
            <a:spAutoFit/>
          </a:bodyPr>
          <a:lstStyle/>
          <a:p>
            <a:pPr algn="l"/>
            <a:r>
              <a:rPr sz="1200" b="0" i="0">
                <a:solidFill>
                  <a:srgbClr val="FFFFFF"/>
                </a:solidFill>
                <a:latin typeface="Calibri"/>
              </a:rPr>
              <a:t>Blockchain</a:t>
            </a:r>
          </a:p>
        </p:txBody>
      </p:sp>
      <p:sp>
        <p:nvSpPr>
          <p:cNvPr id="32" name="Rectangle 31"/>
          <p:cNvSpPr/>
          <p:nvPr/>
        </p:nvSpPr>
        <p:spPr>
          <a:xfrm>
            <a:off x="320040" y="347472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475488" y="3511296"/>
            <a:ext cx="3474720" cy="347472"/>
          </a:xfrm>
          <a:prstGeom prst="rect">
            <a:avLst/>
          </a:prstGeom>
          <a:noFill/>
        </p:spPr>
        <p:txBody>
          <a:bodyPr wrap="square">
            <a:spAutoFit/>
          </a:bodyPr>
          <a:lstStyle/>
          <a:p>
            <a:pPr algn="l"/>
            <a:r>
              <a:rPr sz="1200" b="0" i="0">
                <a:solidFill>
                  <a:srgbClr val="FFFFFF"/>
                </a:solidFill>
                <a:latin typeface="Calibri"/>
              </a:rPr>
              <a:t>Raqamli Bank</a:t>
            </a:r>
          </a:p>
        </p:txBody>
      </p:sp>
      <p:sp>
        <p:nvSpPr>
          <p:cNvPr id="34" name="Rectangle 33"/>
          <p:cNvSpPr/>
          <p:nvPr/>
        </p:nvSpPr>
        <p:spPr>
          <a:xfrm>
            <a:off x="320040" y="429768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475488" y="4334256"/>
            <a:ext cx="3474720" cy="347472"/>
          </a:xfrm>
          <a:prstGeom prst="rect">
            <a:avLst/>
          </a:prstGeom>
          <a:noFill/>
        </p:spPr>
        <p:txBody>
          <a:bodyPr wrap="square">
            <a:spAutoFit/>
          </a:bodyPr>
          <a:lstStyle/>
          <a:p>
            <a:pPr algn="l"/>
            <a:r>
              <a:rPr sz="1200" b="0" i="0">
                <a:solidFill>
                  <a:srgbClr val="FFFFFF"/>
                </a:solidFill>
                <a:latin typeface="Calibri"/>
              </a:rPr>
              <a:t>AI &amp; Biometriya</a:t>
            </a:r>
          </a:p>
        </p:txBody>
      </p:sp>
      <p:sp>
        <p:nvSpPr>
          <p:cNvPr id="36" name="Rectangle 35"/>
          <p:cNvSpPr/>
          <p:nvPr/>
        </p:nvSpPr>
        <p:spPr>
          <a:xfrm>
            <a:off x="320040" y="5120640"/>
            <a:ext cx="54864" cy="4114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p:cNvSpPr txBox="1"/>
          <p:nvPr/>
        </p:nvSpPr>
        <p:spPr>
          <a:xfrm>
            <a:off x="475488" y="5157216"/>
            <a:ext cx="3474720" cy="347472"/>
          </a:xfrm>
          <a:prstGeom prst="rect">
            <a:avLst/>
          </a:prstGeom>
          <a:noFill/>
        </p:spPr>
        <p:txBody>
          <a:bodyPr wrap="square">
            <a:spAutoFit/>
          </a:bodyPr>
          <a:lstStyle/>
          <a:p>
            <a:pPr algn="l"/>
            <a:r>
              <a:rPr sz="1200" b="0" i="0">
                <a:solidFill>
                  <a:srgbClr val="FFFFFF"/>
                </a:solidFill>
                <a:latin typeface="Calibri"/>
              </a:rPr>
              <a:t>O'zbekiston</a:t>
            </a:r>
          </a:p>
        </p:txBody>
      </p:sp>
      <p:sp>
        <p:nvSpPr>
          <p:cNvPr id="38" name="TextBox 37"/>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Kriptovalyuta va Blockchain Texnologiyasi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Desentralizatsiyalangan moliya tizimi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365760" y="1207008"/>
            <a:ext cx="5486400" cy="384048"/>
          </a:xfrm>
          <a:prstGeom prst="rect">
            <a:avLst/>
          </a:prstGeom>
          <a:noFill/>
        </p:spPr>
        <p:txBody>
          <a:bodyPr wrap="square">
            <a:spAutoFit/>
          </a:bodyPr>
          <a:lstStyle/>
          <a:p>
            <a:pPr algn="l"/>
            <a:r>
              <a:rPr sz="1400" b="1" i="0">
                <a:solidFill>
                  <a:srgbClr val="0A295C"/>
                </a:solidFill>
                <a:latin typeface="Calibri"/>
              </a:rPr>
              <a:t>⛓  Blockchain Qanday Ishlaydi:</a:t>
            </a:r>
          </a:p>
        </p:txBody>
      </p:sp>
      <p:sp>
        <p:nvSpPr>
          <p:cNvPr id="8" name="Rectangle 7"/>
          <p:cNvSpPr/>
          <p:nvPr/>
        </p:nvSpPr>
        <p:spPr>
          <a:xfrm>
            <a:off x="411480" y="1691640"/>
            <a:ext cx="1783080" cy="1508760"/>
          </a:xfrm>
          <a:prstGeom prst="rect">
            <a:avLst/>
          </a:prstGeom>
          <a:solidFill>
            <a:srgbClr val="FFFFFF"/>
          </a:solidFill>
          <a:ln w="254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411480" y="1691640"/>
            <a:ext cx="1783080" cy="38404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11480" y="1737360"/>
            <a:ext cx="1783080" cy="310896"/>
          </a:xfrm>
          <a:prstGeom prst="rect">
            <a:avLst/>
          </a:prstGeom>
          <a:noFill/>
        </p:spPr>
        <p:txBody>
          <a:bodyPr wrap="square">
            <a:spAutoFit/>
          </a:bodyPr>
          <a:lstStyle/>
          <a:p>
            <a:pPr algn="ctr"/>
            <a:r>
              <a:rPr sz="1100" b="1" i="0">
                <a:solidFill>
                  <a:srgbClr val="FFFFFF"/>
                </a:solidFill>
                <a:latin typeface="Calibri"/>
              </a:rPr>
              <a:t>Blok 1</a:t>
            </a:r>
          </a:p>
        </p:txBody>
      </p:sp>
      <p:sp>
        <p:nvSpPr>
          <p:cNvPr id="11" name="TextBox 10"/>
          <p:cNvSpPr txBox="1"/>
          <p:nvPr/>
        </p:nvSpPr>
        <p:spPr>
          <a:xfrm>
            <a:off x="484632" y="2130552"/>
            <a:ext cx="1627632" cy="274320"/>
          </a:xfrm>
          <a:prstGeom prst="rect">
            <a:avLst/>
          </a:prstGeom>
          <a:noFill/>
        </p:spPr>
        <p:txBody>
          <a:bodyPr wrap="square">
            <a:spAutoFit/>
          </a:bodyPr>
          <a:lstStyle/>
          <a:p>
            <a:pPr algn="l"/>
            <a:r>
              <a:rPr sz="900" b="0" i="1">
                <a:solidFill>
                  <a:srgbClr val="445566"/>
                </a:solidFill>
                <a:latin typeface="Calibri"/>
              </a:rPr>
              <a:t>Hash: 0a1b...</a:t>
            </a:r>
          </a:p>
        </p:txBody>
      </p:sp>
      <p:sp>
        <p:nvSpPr>
          <p:cNvPr id="12" name="TextBox 11"/>
          <p:cNvSpPr txBox="1"/>
          <p:nvPr/>
        </p:nvSpPr>
        <p:spPr>
          <a:xfrm>
            <a:off x="484632" y="2423160"/>
            <a:ext cx="1627632" cy="713232"/>
          </a:xfrm>
          <a:prstGeom prst="rect">
            <a:avLst/>
          </a:prstGeom>
          <a:noFill/>
        </p:spPr>
        <p:txBody>
          <a:bodyPr wrap="square">
            <a:spAutoFit/>
          </a:bodyPr>
          <a:lstStyle/>
          <a:p>
            <a:pPr algn="l"/>
            <a:r>
              <a:rPr sz="950" b="0" i="0">
                <a:solidFill>
                  <a:srgbClr val="445566"/>
                </a:solidFill>
                <a:latin typeface="Calibri"/>
              </a:rPr>
              <a:t>Tranzaksiya
ma'lumotlari</a:t>
            </a:r>
          </a:p>
        </p:txBody>
      </p:sp>
      <p:sp>
        <p:nvSpPr>
          <p:cNvPr id="13" name="TextBox 12"/>
          <p:cNvSpPr txBox="1"/>
          <p:nvPr/>
        </p:nvSpPr>
        <p:spPr>
          <a:xfrm>
            <a:off x="2194560" y="2304288"/>
            <a:ext cx="228600" cy="320040"/>
          </a:xfrm>
          <a:prstGeom prst="rect">
            <a:avLst/>
          </a:prstGeom>
          <a:noFill/>
        </p:spPr>
        <p:txBody>
          <a:bodyPr wrap="square">
            <a:spAutoFit/>
          </a:bodyPr>
          <a:lstStyle/>
          <a:p>
            <a:pPr algn="ctr"/>
            <a:r>
              <a:rPr sz="1600" b="1" i="0">
                <a:solidFill>
                  <a:srgbClr val="155EA8"/>
                </a:solidFill>
                <a:latin typeface="Calibri"/>
              </a:rPr>
              <a:t>→</a:t>
            </a:r>
          </a:p>
        </p:txBody>
      </p:sp>
      <p:sp>
        <p:nvSpPr>
          <p:cNvPr id="14" name="Rectangle 13"/>
          <p:cNvSpPr/>
          <p:nvPr/>
        </p:nvSpPr>
        <p:spPr>
          <a:xfrm>
            <a:off x="2423160" y="1691640"/>
            <a:ext cx="1783080" cy="1508760"/>
          </a:xfrm>
          <a:prstGeom prst="rect">
            <a:avLst/>
          </a:prstGeom>
          <a:solidFill>
            <a:srgbClr val="FFFFFF"/>
          </a:solidFill>
          <a:ln w="25400">
            <a:solidFill>
              <a:srgbClr val="0A29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2423160" y="1691640"/>
            <a:ext cx="1783080" cy="384048"/>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2423160" y="1737360"/>
            <a:ext cx="1783080" cy="310896"/>
          </a:xfrm>
          <a:prstGeom prst="rect">
            <a:avLst/>
          </a:prstGeom>
          <a:noFill/>
        </p:spPr>
        <p:txBody>
          <a:bodyPr wrap="square">
            <a:spAutoFit/>
          </a:bodyPr>
          <a:lstStyle/>
          <a:p>
            <a:pPr algn="ctr"/>
            <a:r>
              <a:rPr sz="1100" b="1" i="0">
                <a:solidFill>
                  <a:srgbClr val="FFFFFF"/>
                </a:solidFill>
                <a:latin typeface="Calibri"/>
              </a:rPr>
              <a:t>Blok 2</a:t>
            </a:r>
          </a:p>
        </p:txBody>
      </p:sp>
      <p:sp>
        <p:nvSpPr>
          <p:cNvPr id="17" name="TextBox 16"/>
          <p:cNvSpPr txBox="1"/>
          <p:nvPr/>
        </p:nvSpPr>
        <p:spPr>
          <a:xfrm>
            <a:off x="2496312" y="2130552"/>
            <a:ext cx="1627632" cy="274320"/>
          </a:xfrm>
          <a:prstGeom prst="rect">
            <a:avLst/>
          </a:prstGeom>
          <a:noFill/>
        </p:spPr>
        <p:txBody>
          <a:bodyPr wrap="square">
            <a:spAutoFit/>
          </a:bodyPr>
          <a:lstStyle/>
          <a:p>
            <a:pPr algn="l"/>
            <a:r>
              <a:rPr sz="900" b="0" i="1">
                <a:solidFill>
                  <a:srgbClr val="445566"/>
                </a:solidFill>
                <a:latin typeface="Calibri"/>
              </a:rPr>
              <a:t>Hash: 2c3d...</a:t>
            </a:r>
          </a:p>
        </p:txBody>
      </p:sp>
      <p:sp>
        <p:nvSpPr>
          <p:cNvPr id="18" name="TextBox 17"/>
          <p:cNvSpPr txBox="1"/>
          <p:nvPr/>
        </p:nvSpPr>
        <p:spPr>
          <a:xfrm>
            <a:off x="2496312" y="2423160"/>
            <a:ext cx="1627632" cy="713232"/>
          </a:xfrm>
          <a:prstGeom prst="rect">
            <a:avLst/>
          </a:prstGeom>
          <a:noFill/>
        </p:spPr>
        <p:txBody>
          <a:bodyPr wrap="square">
            <a:spAutoFit/>
          </a:bodyPr>
          <a:lstStyle/>
          <a:p>
            <a:pPr algn="l"/>
            <a:r>
              <a:rPr sz="950" b="0" i="0">
                <a:solidFill>
                  <a:srgbClr val="445566"/>
                </a:solidFill>
                <a:latin typeface="Calibri"/>
              </a:rPr>
              <a:t>Oldingi hash
dan bog'liq</a:t>
            </a:r>
          </a:p>
        </p:txBody>
      </p:sp>
      <p:sp>
        <p:nvSpPr>
          <p:cNvPr id="19" name="TextBox 18"/>
          <p:cNvSpPr txBox="1"/>
          <p:nvPr/>
        </p:nvSpPr>
        <p:spPr>
          <a:xfrm>
            <a:off x="4206240" y="2304288"/>
            <a:ext cx="228600" cy="320040"/>
          </a:xfrm>
          <a:prstGeom prst="rect">
            <a:avLst/>
          </a:prstGeom>
          <a:noFill/>
        </p:spPr>
        <p:txBody>
          <a:bodyPr wrap="square">
            <a:spAutoFit/>
          </a:bodyPr>
          <a:lstStyle/>
          <a:p>
            <a:pPr algn="ctr"/>
            <a:r>
              <a:rPr sz="1600" b="1" i="0">
                <a:solidFill>
                  <a:srgbClr val="155EA8"/>
                </a:solidFill>
                <a:latin typeface="Calibri"/>
              </a:rPr>
              <a:t>→</a:t>
            </a:r>
          </a:p>
        </p:txBody>
      </p:sp>
      <p:sp>
        <p:nvSpPr>
          <p:cNvPr id="20" name="Rectangle 19"/>
          <p:cNvSpPr/>
          <p:nvPr/>
        </p:nvSpPr>
        <p:spPr>
          <a:xfrm>
            <a:off x="4434840" y="1691640"/>
            <a:ext cx="1783080" cy="1508760"/>
          </a:xfrm>
          <a:prstGeom prst="rect">
            <a:avLst/>
          </a:prstGeom>
          <a:solidFill>
            <a:srgbClr val="FFFFFF"/>
          </a:solidFill>
          <a:ln w="25400">
            <a:solidFill>
              <a:srgbClr val="0083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4434840" y="1691640"/>
            <a:ext cx="1783080" cy="384048"/>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4434840" y="1737360"/>
            <a:ext cx="1783080" cy="310896"/>
          </a:xfrm>
          <a:prstGeom prst="rect">
            <a:avLst/>
          </a:prstGeom>
          <a:noFill/>
        </p:spPr>
        <p:txBody>
          <a:bodyPr wrap="square">
            <a:spAutoFit/>
          </a:bodyPr>
          <a:lstStyle/>
          <a:p>
            <a:pPr algn="ctr"/>
            <a:r>
              <a:rPr sz="1100" b="1" i="0">
                <a:solidFill>
                  <a:srgbClr val="FFFFFF"/>
                </a:solidFill>
                <a:latin typeface="Calibri"/>
              </a:rPr>
              <a:t>Blok 3</a:t>
            </a:r>
          </a:p>
        </p:txBody>
      </p:sp>
      <p:sp>
        <p:nvSpPr>
          <p:cNvPr id="23" name="TextBox 22"/>
          <p:cNvSpPr txBox="1"/>
          <p:nvPr/>
        </p:nvSpPr>
        <p:spPr>
          <a:xfrm>
            <a:off x="4507992" y="2130552"/>
            <a:ext cx="1627632" cy="274320"/>
          </a:xfrm>
          <a:prstGeom prst="rect">
            <a:avLst/>
          </a:prstGeom>
          <a:noFill/>
        </p:spPr>
        <p:txBody>
          <a:bodyPr wrap="square">
            <a:spAutoFit/>
          </a:bodyPr>
          <a:lstStyle/>
          <a:p>
            <a:pPr algn="l"/>
            <a:r>
              <a:rPr sz="900" b="0" i="1">
                <a:solidFill>
                  <a:srgbClr val="445566"/>
                </a:solidFill>
                <a:latin typeface="Calibri"/>
              </a:rPr>
              <a:t>Hash: 4e5f...</a:t>
            </a:r>
          </a:p>
        </p:txBody>
      </p:sp>
      <p:sp>
        <p:nvSpPr>
          <p:cNvPr id="24" name="TextBox 23"/>
          <p:cNvSpPr txBox="1"/>
          <p:nvPr/>
        </p:nvSpPr>
        <p:spPr>
          <a:xfrm>
            <a:off x="4507992" y="2423160"/>
            <a:ext cx="1627632" cy="713232"/>
          </a:xfrm>
          <a:prstGeom prst="rect">
            <a:avLst/>
          </a:prstGeom>
          <a:noFill/>
        </p:spPr>
        <p:txBody>
          <a:bodyPr wrap="square">
            <a:spAutoFit/>
          </a:bodyPr>
          <a:lstStyle/>
          <a:p>
            <a:pPr algn="l"/>
            <a:r>
              <a:rPr sz="950" b="0" i="0">
                <a:solidFill>
                  <a:srgbClr val="445566"/>
                </a:solidFill>
                <a:latin typeface="Calibri"/>
              </a:rPr>
              <a:t>Yangi blok
qo'shiladi</a:t>
            </a:r>
          </a:p>
        </p:txBody>
      </p:sp>
      <p:sp>
        <p:nvSpPr>
          <p:cNvPr id="25" name="TextBox 24"/>
          <p:cNvSpPr txBox="1"/>
          <p:nvPr/>
        </p:nvSpPr>
        <p:spPr>
          <a:xfrm>
            <a:off x="365760" y="3401568"/>
            <a:ext cx="5486400" cy="384048"/>
          </a:xfrm>
          <a:prstGeom prst="rect">
            <a:avLst/>
          </a:prstGeom>
          <a:noFill/>
        </p:spPr>
        <p:txBody>
          <a:bodyPr wrap="square">
            <a:spAutoFit/>
          </a:bodyPr>
          <a:lstStyle/>
          <a:p>
            <a:pPr algn="l"/>
            <a:r>
              <a:rPr sz="1400" b="1" i="0">
                <a:solidFill>
                  <a:srgbClr val="0A295C"/>
                </a:solidFill>
                <a:latin typeface="Calibri"/>
              </a:rPr>
              <a:t>💎  Asosiy Kriptovalyutalar:</a:t>
            </a:r>
          </a:p>
        </p:txBody>
      </p:sp>
      <p:sp>
        <p:nvSpPr>
          <p:cNvPr id="26" name="Rectangle 25"/>
          <p:cNvSpPr/>
          <p:nvPr/>
        </p:nvSpPr>
        <p:spPr>
          <a:xfrm>
            <a:off x="411480" y="3822191"/>
            <a:ext cx="1828800" cy="269748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411480" y="3822191"/>
            <a:ext cx="1828800" cy="4572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411480" y="3867912"/>
            <a:ext cx="1828800" cy="365760"/>
          </a:xfrm>
          <a:prstGeom prst="rect">
            <a:avLst/>
          </a:prstGeom>
          <a:noFill/>
        </p:spPr>
        <p:txBody>
          <a:bodyPr wrap="square">
            <a:spAutoFit/>
          </a:bodyPr>
          <a:lstStyle/>
          <a:p>
            <a:pPr algn="ctr"/>
            <a:r>
              <a:rPr sz="1300" b="1" i="0">
                <a:solidFill>
                  <a:srgbClr val="FFFFFF"/>
                </a:solidFill>
                <a:latin typeface="Calibri"/>
              </a:rPr>
              <a:t>₿BTC</a:t>
            </a:r>
          </a:p>
        </p:txBody>
      </p:sp>
      <p:sp>
        <p:nvSpPr>
          <p:cNvPr id="29" name="TextBox 28"/>
          <p:cNvSpPr txBox="1"/>
          <p:nvPr/>
        </p:nvSpPr>
        <p:spPr>
          <a:xfrm>
            <a:off x="411480" y="4334256"/>
            <a:ext cx="1828800" cy="347472"/>
          </a:xfrm>
          <a:prstGeom prst="rect">
            <a:avLst/>
          </a:prstGeom>
          <a:noFill/>
        </p:spPr>
        <p:txBody>
          <a:bodyPr wrap="square">
            <a:spAutoFit/>
          </a:bodyPr>
          <a:lstStyle/>
          <a:p>
            <a:pPr algn="ctr"/>
            <a:r>
              <a:rPr sz="1300" b="1" i="0">
                <a:solidFill>
                  <a:srgbClr val="0A295C"/>
                </a:solidFill>
                <a:latin typeface="Calibri"/>
              </a:rPr>
              <a:t>Bitcoin</a:t>
            </a:r>
          </a:p>
        </p:txBody>
      </p:sp>
      <p:sp>
        <p:nvSpPr>
          <p:cNvPr id="30" name="TextBox 29"/>
          <p:cNvSpPr txBox="1"/>
          <p:nvPr/>
        </p:nvSpPr>
        <p:spPr>
          <a:xfrm>
            <a:off x="411480" y="4663440"/>
            <a:ext cx="1828800" cy="347472"/>
          </a:xfrm>
          <a:prstGeom prst="rect">
            <a:avLst/>
          </a:prstGeom>
          <a:noFill/>
        </p:spPr>
        <p:txBody>
          <a:bodyPr wrap="square">
            <a:spAutoFit/>
          </a:bodyPr>
          <a:lstStyle/>
          <a:p>
            <a:pPr algn="ctr"/>
            <a:r>
              <a:rPr sz="1400" b="1" i="0">
                <a:solidFill>
                  <a:srgbClr val="00B4D8"/>
                </a:solidFill>
                <a:latin typeface="Calibri"/>
              </a:rPr>
              <a:t>$65,000+</a:t>
            </a:r>
          </a:p>
        </p:txBody>
      </p:sp>
      <p:sp>
        <p:nvSpPr>
          <p:cNvPr id="31" name="TextBox 30"/>
          <p:cNvSpPr txBox="1"/>
          <p:nvPr/>
        </p:nvSpPr>
        <p:spPr>
          <a:xfrm>
            <a:off x="502920" y="5010912"/>
            <a:ext cx="1645920" cy="1417320"/>
          </a:xfrm>
          <a:prstGeom prst="rect">
            <a:avLst/>
          </a:prstGeom>
          <a:noFill/>
        </p:spPr>
        <p:txBody>
          <a:bodyPr wrap="square">
            <a:spAutoFit/>
          </a:bodyPr>
          <a:lstStyle/>
          <a:p>
            <a:pPr algn="l"/>
            <a:r>
              <a:rPr sz="950" b="0" i="0">
                <a:solidFill>
                  <a:srgbClr val="445566"/>
                </a:solidFill>
                <a:latin typeface="Calibri"/>
              </a:rPr>
              <a:t>Birinchi kripto
Digital Gold
2009-yil</a:t>
            </a:r>
          </a:p>
        </p:txBody>
      </p:sp>
      <p:sp>
        <p:nvSpPr>
          <p:cNvPr id="32" name="Rectangle 31"/>
          <p:cNvSpPr/>
          <p:nvPr/>
        </p:nvSpPr>
        <p:spPr>
          <a:xfrm>
            <a:off x="2468880" y="3822191"/>
            <a:ext cx="1828800" cy="269748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2468880" y="3822191"/>
            <a:ext cx="1828800" cy="4572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2468880" y="3867912"/>
            <a:ext cx="1828800" cy="365760"/>
          </a:xfrm>
          <a:prstGeom prst="rect">
            <a:avLst/>
          </a:prstGeom>
          <a:noFill/>
        </p:spPr>
        <p:txBody>
          <a:bodyPr wrap="square">
            <a:spAutoFit/>
          </a:bodyPr>
          <a:lstStyle/>
          <a:p>
            <a:pPr algn="ctr"/>
            <a:r>
              <a:rPr sz="1300" b="1" i="0">
                <a:solidFill>
                  <a:srgbClr val="FFFFFF"/>
                </a:solidFill>
                <a:latin typeface="Calibri"/>
              </a:rPr>
              <a:t>ΞETH</a:t>
            </a:r>
          </a:p>
        </p:txBody>
      </p:sp>
      <p:sp>
        <p:nvSpPr>
          <p:cNvPr id="35" name="TextBox 34"/>
          <p:cNvSpPr txBox="1"/>
          <p:nvPr/>
        </p:nvSpPr>
        <p:spPr>
          <a:xfrm>
            <a:off x="2468880" y="4334256"/>
            <a:ext cx="1828800" cy="347472"/>
          </a:xfrm>
          <a:prstGeom prst="rect">
            <a:avLst/>
          </a:prstGeom>
          <a:noFill/>
        </p:spPr>
        <p:txBody>
          <a:bodyPr wrap="square">
            <a:spAutoFit/>
          </a:bodyPr>
          <a:lstStyle/>
          <a:p>
            <a:pPr algn="ctr"/>
            <a:r>
              <a:rPr sz="1300" b="1" i="0">
                <a:solidFill>
                  <a:srgbClr val="0A295C"/>
                </a:solidFill>
                <a:latin typeface="Calibri"/>
              </a:rPr>
              <a:t>Ethereum</a:t>
            </a:r>
          </a:p>
        </p:txBody>
      </p:sp>
      <p:sp>
        <p:nvSpPr>
          <p:cNvPr id="36" name="TextBox 35"/>
          <p:cNvSpPr txBox="1"/>
          <p:nvPr/>
        </p:nvSpPr>
        <p:spPr>
          <a:xfrm>
            <a:off x="2468880" y="4663440"/>
            <a:ext cx="1828800" cy="347472"/>
          </a:xfrm>
          <a:prstGeom prst="rect">
            <a:avLst/>
          </a:prstGeom>
          <a:noFill/>
        </p:spPr>
        <p:txBody>
          <a:bodyPr wrap="square">
            <a:spAutoFit/>
          </a:bodyPr>
          <a:lstStyle/>
          <a:p>
            <a:pPr algn="ctr"/>
            <a:r>
              <a:rPr sz="1400" b="1" i="0">
                <a:solidFill>
                  <a:srgbClr val="00B4D8"/>
                </a:solidFill>
                <a:latin typeface="Calibri"/>
              </a:rPr>
              <a:t>$3,200+</a:t>
            </a:r>
          </a:p>
        </p:txBody>
      </p:sp>
      <p:sp>
        <p:nvSpPr>
          <p:cNvPr id="37" name="TextBox 36"/>
          <p:cNvSpPr txBox="1"/>
          <p:nvPr/>
        </p:nvSpPr>
        <p:spPr>
          <a:xfrm>
            <a:off x="2560320" y="5010912"/>
            <a:ext cx="1645920" cy="1417320"/>
          </a:xfrm>
          <a:prstGeom prst="rect">
            <a:avLst/>
          </a:prstGeom>
          <a:noFill/>
        </p:spPr>
        <p:txBody>
          <a:bodyPr wrap="square">
            <a:spAutoFit/>
          </a:bodyPr>
          <a:lstStyle/>
          <a:p>
            <a:pPr algn="l"/>
            <a:r>
              <a:rPr sz="950" b="0" i="0">
                <a:solidFill>
                  <a:srgbClr val="445566"/>
                </a:solidFill>
                <a:latin typeface="Calibri"/>
              </a:rPr>
              <a:t>Smart contract
DeFi platforma
2015-yil</a:t>
            </a:r>
          </a:p>
        </p:txBody>
      </p:sp>
      <p:sp>
        <p:nvSpPr>
          <p:cNvPr id="38" name="Rectangle 37"/>
          <p:cNvSpPr/>
          <p:nvPr/>
        </p:nvSpPr>
        <p:spPr>
          <a:xfrm>
            <a:off x="4526280" y="3822191"/>
            <a:ext cx="1828800" cy="269748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Rectangle 38"/>
          <p:cNvSpPr/>
          <p:nvPr/>
        </p:nvSpPr>
        <p:spPr>
          <a:xfrm>
            <a:off x="4526280" y="3822191"/>
            <a:ext cx="1828800" cy="4572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4526280" y="3867912"/>
            <a:ext cx="1828800" cy="365760"/>
          </a:xfrm>
          <a:prstGeom prst="rect">
            <a:avLst/>
          </a:prstGeom>
          <a:noFill/>
        </p:spPr>
        <p:txBody>
          <a:bodyPr wrap="square">
            <a:spAutoFit/>
          </a:bodyPr>
          <a:lstStyle/>
          <a:p>
            <a:pPr algn="ctr"/>
            <a:r>
              <a:rPr sz="1300" b="1" i="0">
                <a:solidFill>
                  <a:srgbClr val="FFFFFF"/>
                </a:solidFill>
                <a:latin typeface="Calibri"/>
              </a:rPr>
              <a:t>🪙USDT</a:t>
            </a:r>
          </a:p>
        </p:txBody>
      </p:sp>
      <p:sp>
        <p:nvSpPr>
          <p:cNvPr id="41" name="TextBox 40"/>
          <p:cNvSpPr txBox="1"/>
          <p:nvPr/>
        </p:nvSpPr>
        <p:spPr>
          <a:xfrm>
            <a:off x="4526280" y="4334256"/>
            <a:ext cx="1828800" cy="347472"/>
          </a:xfrm>
          <a:prstGeom prst="rect">
            <a:avLst/>
          </a:prstGeom>
          <a:noFill/>
        </p:spPr>
        <p:txBody>
          <a:bodyPr wrap="square">
            <a:spAutoFit/>
          </a:bodyPr>
          <a:lstStyle/>
          <a:p>
            <a:pPr algn="ctr"/>
            <a:r>
              <a:rPr sz="1300" b="1" i="0">
                <a:solidFill>
                  <a:srgbClr val="0A295C"/>
                </a:solidFill>
                <a:latin typeface="Calibri"/>
              </a:rPr>
              <a:t>Stablecoin</a:t>
            </a:r>
          </a:p>
        </p:txBody>
      </p:sp>
      <p:sp>
        <p:nvSpPr>
          <p:cNvPr id="42" name="TextBox 41"/>
          <p:cNvSpPr txBox="1"/>
          <p:nvPr/>
        </p:nvSpPr>
        <p:spPr>
          <a:xfrm>
            <a:off x="4526280" y="4663440"/>
            <a:ext cx="1828800" cy="347472"/>
          </a:xfrm>
          <a:prstGeom prst="rect">
            <a:avLst/>
          </a:prstGeom>
          <a:noFill/>
        </p:spPr>
        <p:txBody>
          <a:bodyPr wrap="square">
            <a:spAutoFit/>
          </a:bodyPr>
          <a:lstStyle/>
          <a:p>
            <a:pPr algn="ctr"/>
            <a:r>
              <a:rPr sz="1400" b="1" i="0">
                <a:solidFill>
                  <a:srgbClr val="00B4D8"/>
                </a:solidFill>
                <a:latin typeface="Calibri"/>
              </a:rPr>
              <a:t>$1.00</a:t>
            </a:r>
          </a:p>
        </p:txBody>
      </p:sp>
      <p:sp>
        <p:nvSpPr>
          <p:cNvPr id="43" name="TextBox 42"/>
          <p:cNvSpPr txBox="1"/>
          <p:nvPr/>
        </p:nvSpPr>
        <p:spPr>
          <a:xfrm>
            <a:off x="4617720" y="5010912"/>
            <a:ext cx="1645920" cy="1417320"/>
          </a:xfrm>
          <a:prstGeom prst="rect">
            <a:avLst/>
          </a:prstGeom>
          <a:noFill/>
        </p:spPr>
        <p:txBody>
          <a:bodyPr wrap="square">
            <a:spAutoFit/>
          </a:bodyPr>
          <a:lstStyle/>
          <a:p>
            <a:pPr algn="l"/>
            <a:r>
              <a:rPr sz="950" b="0" i="0">
                <a:solidFill>
                  <a:srgbClr val="445566"/>
                </a:solidFill>
                <a:latin typeface="Calibri"/>
              </a:rPr>
              <a:t>USD ga bog'liq
Barqaror kurs
Tether/USDC</a:t>
            </a:r>
          </a:p>
        </p:txBody>
      </p:sp>
      <p:sp>
        <p:nvSpPr>
          <p:cNvPr id="44" name="Rectangle 43"/>
          <p:cNvSpPr/>
          <p:nvPr/>
        </p:nvSpPr>
        <p:spPr>
          <a:xfrm>
            <a:off x="6400800" y="1207008"/>
            <a:ext cx="5486400" cy="534924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6537960" y="1298448"/>
            <a:ext cx="5212080" cy="384048"/>
          </a:xfrm>
          <a:prstGeom prst="rect">
            <a:avLst/>
          </a:prstGeom>
          <a:noFill/>
        </p:spPr>
        <p:txBody>
          <a:bodyPr wrap="square">
            <a:spAutoFit/>
          </a:bodyPr>
          <a:lstStyle/>
          <a:p>
            <a:pPr algn="l"/>
            <a:r>
              <a:rPr sz="1400" b="1" i="0">
                <a:solidFill>
                  <a:srgbClr val="00B4D8"/>
                </a:solidFill>
                <a:latin typeface="Calibri"/>
              </a:rPr>
              <a:t>🔐  Blockchain Xususiyatlari</a:t>
            </a:r>
          </a:p>
        </p:txBody>
      </p:sp>
      <p:sp>
        <p:nvSpPr>
          <p:cNvPr id="46" name="Rectangle 45"/>
          <p:cNvSpPr/>
          <p:nvPr/>
        </p:nvSpPr>
        <p:spPr>
          <a:xfrm>
            <a:off x="6537960" y="182880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Rectangle 46"/>
          <p:cNvSpPr/>
          <p:nvPr/>
        </p:nvSpPr>
        <p:spPr>
          <a:xfrm>
            <a:off x="6537960" y="182880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TextBox 47"/>
          <p:cNvSpPr txBox="1"/>
          <p:nvPr/>
        </p:nvSpPr>
        <p:spPr>
          <a:xfrm>
            <a:off x="6693408" y="1883664"/>
            <a:ext cx="4937760" cy="292608"/>
          </a:xfrm>
          <a:prstGeom prst="rect">
            <a:avLst/>
          </a:prstGeom>
          <a:noFill/>
        </p:spPr>
        <p:txBody>
          <a:bodyPr wrap="square">
            <a:spAutoFit/>
          </a:bodyPr>
          <a:lstStyle/>
          <a:p>
            <a:pPr algn="l"/>
            <a:r>
              <a:rPr sz="1200" b="1" i="0">
                <a:solidFill>
                  <a:srgbClr val="FFFFFF"/>
                </a:solidFill>
                <a:latin typeface="Calibri"/>
              </a:rPr>
              <a:t>Markazlashmagan</a:t>
            </a:r>
          </a:p>
        </p:txBody>
      </p:sp>
      <p:sp>
        <p:nvSpPr>
          <p:cNvPr id="49" name="TextBox 48"/>
          <p:cNvSpPr txBox="1"/>
          <p:nvPr/>
        </p:nvSpPr>
        <p:spPr>
          <a:xfrm>
            <a:off x="6693408" y="2176272"/>
            <a:ext cx="4937760" cy="237744"/>
          </a:xfrm>
          <a:prstGeom prst="rect">
            <a:avLst/>
          </a:prstGeom>
          <a:noFill/>
        </p:spPr>
        <p:txBody>
          <a:bodyPr wrap="square">
            <a:spAutoFit/>
          </a:bodyPr>
          <a:lstStyle/>
          <a:p>
            <a:pPr algn="l"/>
            <a:r>
              <a:rPr sz="1000" b="0" i="0">
                <a:solidFill>
                  <a:srgbClr val="D6E8FF"/>
                </a:solidFill>
                <a:latin typeface="Calibri"/>
              </a:rPr>
              <a:t>Hech kim nazorat qilmaydi</a:t>
            </a:r>
          </a:p>
        </p:txBody>
      </p:sp>
      <p:sp>
        <p:nvSpPr>
          <p:cNvPr id="50" name="Rectangle 49"/>
          <p:cNvSpPr/>
          <p:nvPr/>
        </p:nvSpPr>
        <p:spPr>
          <a:xfrm>
            <a:off x="6537960" y="260604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1" name="Rectangle 50"/>
          <p:cNvSpPr/>
          <p:nvPr/>
        </p:nvSpPr>
        <p:spPr>
          <a:xfrm>
            <a:off x="6537960" y="260604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2" name="TextBox 51"/>
          <p:cNvSpPr txBox="1"/>
          <p:nvPr/>
        </p:nvSpPr>
        <p:spPr>
          <a:xfrm>
            <a:off x="6693408" y="2660904"/>
            <a:ext cx="4937760" cy="292608"/>
          </a:xfrm>
          <a:prstGeom prst="rect">
            <a:avLst/>
          </a:prstGeom>
          <a:noFill/>
        </p:spPr>
        <p:txBody>
          <a:bodyPr wrap="square">
            <a:spAutoFit/>
          </a:bodyPr>
          <a:lstStyle/>
          <a:p>
            <a:pPr algn="l"/>
            <a:r>
              <a:rPr sz="1200" b="1" i="0">
                <a:solidFill>
                  <a:srgbClr val="FFFFFF"/>
                </a:solidFill>
                <a:latin typeface="Calibri"/>
              </a:rPr>
              <a:t>Shaffoflik</a:t>
            </a:r>
          </a:p>
        </p:txBody>
      </p:sp>
      <p:sp>
        <p:nvSpPr>
          <p:cNvPr id="53" name="TextBox 52"/>
          <p:cNvSpPr txBox="1"/>
          <p:nvPr/>
        </p:nvSpPr>
        <p:spPr>
          <a:xfrm>
            <a:off x="6693408" y="2953512"/>
            <a:ext cx="4937760" cy="237744"/>
          </a:xfrm>
          <a:prstGeom prst="rect">
            <a:avLst/>
          </a:prstGeom>
          <a:noFill/>
        </p:spPr>
        <p:txBody>
          <a:bodyPr wrap="square">
            <a:spAutoFit/>
          </a:bodyPr>
          <a:lstStyle/>
          <a:p>
            <a:pPr algn="l"/>
            <a:r>
              <a:rPr sz="1000" b="0" i="0">
                <a:solidFill>
                  <a:srgbClr val="D6E8FF"/>
                </a:solidFill>
                <a:latin typeface="Calibri"/>
              </a:rPr>
              <a:t>Barcha tranzaksiyalar ochiq</a:t>
            </a:r>
          </a:p>
        </p:txBody>
      </p:sp>
      <p:sp>
        <p:nvSpPr>
          <p:cNvPr id="54" name="Rectangle 53"/>
          <p:cNvSpPr/>
          <p:nvPr/>
        </p:nvSpPr>
        <p:spPr>
          <a:xfrm>
            <a:off x="6537960" y="338328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5" name="Rectangle 54"/>
          <p:cNvSpPr/>
          <p:nvPr/>
        </p:nvSpPr>
        <p:spPr>
          <a:xfrm>
            <a:off x="6537960" y="338328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6" name="TextBox 55"/>
          <p:cNvSpPr txBox="1"/>
          <p:nvPr/>
        </p:nvSpPr>
        <p:spPr>
          <a:xfrm>
            <a:off x="6693408" y="3438144"/>
            <a:ext cx="4937760" cy="292608"/>
          </a:xfrm>
          <a:prstGeom prst="rect">
            <a:avLst/>
          </a:prstGeom>
          <a:noFill/>
        </p:spPr>
        <p:txBody>
          <a:bodyPr wrap="square">
            <a:spAutoFit/>
          </a:bodyPr>
          <a:lstStyle/>
          <a:p>
            <a:pPr algn="l"/>
            <a:r>
              <a:rPr sz="1200" b="1" i="0">
                <a:solidFill>
                  <a:srgbClr val="FFFFFF"/>
                </a:solidFill>
                <a:latin typeface="Calibri"/>
              </a:rPr>
              <a:t>O'zgarmas</a:t>
            </a:r>
          </a:p>
        </p:txBody>
      </p:sp>
      <p:sp>
        <p:nvSpPr>
          <p:cNvPr id="57" name="TextBox 56"/>
          <p:cNvSpPr txBox="1"/>
          <p:nvPr/>
        </p:nvSpPr>
        <p:spPr>
          <a:xfrm>
            <a:off x="6693408" y="3730752"/>
            <a:ext cx="4937760" cy="237744"/>
          </a:xfrm>
          <a:prstGeom prst="rect">
            <a:avLst/>
          </a:prstGeom>
          <a:noFill/>
        </p:spPr>
        <p:txBody>
          <a:bodyPr wrap="square">
            <a:spAutoFit/>
          </a:bodyPr>
          <a:lstStyle/>
          <a:p>
            <a:pPr algn="l"/>
            <a:r>
              <a:rPr sz="1000" b="0" i="0">
                <a:solidFill>
                  <a:srgbClr val="D6E8FF"/>
                </a:solidFill>
                <a:latin typeface="Calibri"/>
              </a:rPr>
              <a:t>Ma'lumot o'chirib bo'lmaydi</a:t>
            </a:r>
          </a:p>
        </p:txBody>
      </p:sp>
      <p:sp>
        <p:nvSpPr>
          <p:cNvPr id="58" name="Rectangle 57"/>
          <p:cNvSpPr/>
          <p:nvPr/>
        </p:nvSpPr>
        <p:spPr>
          <a:xfrm>
            <a:off x="6537960" y="416052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9" name="Rectangle 58"/>
          <p:cNvSpPr/>
          <p:nvPr/>
        </p:nvSpPr>
        <p:spPr>
          <a:xfrm>
            <a:off x="6537960" y="416052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0" name="TextBox 59"/>
          <p:cNvSpPr txBox="1"/>
          <p:nvPr/>
        </p:nvSpPr>
        <p:spPr>
          <a:xfrm>
            <a:off x="6693408" y="4215383"/>
            <a:ext cx="4937760" cy="292608"/>
          </a:xfrm>
          <a:prstGeom prst="rect">
            <a:avLst/>
          </a:prstGeom>
          <a:noFill/>
        </p:spPr>
        <p:txBody>
          <a:bodyPr wrap="square">
            <a:spAutoFit/>
          </a:bodyPr>
          <a:lstStyle/>
          <a:p>
            <a:pPr algn="l"/>
            <a:r>
              <a:rPr sz="1200" b="1" i="0">
                <a:solidFill>
                  <a:srgbClr val="FFFFFF"/>
                </a:solidFill>
                <a:latin typeface="Calibri"/>
              </a:rPr>
              <a:t>Xavfsiz</a:t>
            </a:r>
          </a:p>
        </p:txBody>
      </p:sp>
      <p:sp>
        <p:nvSpPr>
          <p:cNvPr id="61" name="TextBox 60"/>
          <p:cNvSpPr txBox="1"/>
          <p:nvPr/>
        </p:nvSpPr>
        <p:spPr>
          <a:xfrm>
            <a:off x="6693408" y="4507992"/>
            <a:ext cx="4937760" cy="237744"/>
          </a:xfrm>
          <a:prstGeom prst="rect">
            <a:avLst/>
          </a:prstGeom>
          <a:noFill/>
        </p:spPr>
        <p:txBody>
          <a:bodyPr wrap="square">
            <a:spAutoFit/>
          </a:bodyPr>
          <a:lstStyle/>
          <a:p>
            <a:pPr algn="l"/>
            <a:r>
              <a:rPr sz="1000" b="0" i="0">
                <a:solidFill>
                  <a:srgbClr val="D6E8FF"/>
                </a:solidFill>
                <a:latin typeface="Calibri"/>
              </a:rPr>
              <a:t>Kriptografik himoya</a:t>
            </a:r>
          </a:p>
        </p:txBody>
      </p:sp>
      <p:sp>
        <p:nvSpPr>
          <p:cNvPr id="62" name="Rectangle 61"/>
          <p:cNvSpPr/>
          <p:nvPr/>
        </p:nvSpPr>
        <p:spPr>
          <a:xfrm>
            <a:off x="6537960" y="493776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3" name="Rectangle 62"/>
          <p:cNvSpPr/>
          <p:nvPr/>
        </p:nvSpPr>
        <p:spPr>
          <a:xfrm>
            <a:off x="6537960" y="493776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4" name="TextBox 63"/>
          <p:cNvSpPr txBox="1"/>
          <p:nvPr/>
        </p:nvSpPr>
        <p:spPr>
          <a:xfrm>
            <a:off x="6693408" y="4992624"/>
            <a:ext cx="4937760" cy="292608"/>
          </a:xfrm>
          <a:prstGeom prst="rect">
            <a:avLst/>
          </a:prstGeom>
          <a:noFill/>
        </p:spPr>
        <p:txBody>
          <a:bodyPr wrap="square">
            <a:spAutoFit/>
          </a:bodyPr>
          <a:lstStyle/>
          <a:p>
            <a:pPr algn="l"/>
            <a:r>
              <a:rPr sz="1200" b="1" i="0">
                <a:solidFill>
                  <a:srgbClr val="FFFFFF"/>
                </a:solidFill>
                <a:latin typeface="Calibri"/>
              </a:rPr>
              <a:t>Smart Contract</a:t>
            </a:r>
          </a:p>
        </p:txBody>
      </p:sp>
      <p:sp>
        <p:nvSpPr>
          <p:cNvPr id="65" name="TextBox 64"/>
          <p:cNvSpPr txBox="1"/>
          <p:nvPr/>
        </p:nvSpPr>
        <p:spPr>
          <a:xfrm>
            <a:off x="6693408" y="5285232"/>
            <a:ext cx="4937760" cy="237744"/>
          </a:xfrm>
          <a:prstGeom prst="rect">
            <a:avLst/>
          </a:prstGeom>
          <a:noFill/>
        </p:spPr>
        <p:txBody>
          <a:bodyPr wrap="square">
            <a:spAutoFit/>
          </a:bodyPr>
          <a:lstStyle/>
          <a:p>
            <a:pPr algn="l"/>
            <a:r>
              <a:rPr sz="1000" b="0" i="0">
                <a:solidFill>
                  <a:srgbClr val="D6E8FF"/>
                </a:solidFill>
                <a:latin typeface="Calibri"/>
              </a:rPr>
              <a:t>Avtomatik bajariluvchi kod</a:t>
            </a:r>
          </a:p>
        </p:txBody>
      </p:sp>
      <p:sp>
        <p:nvSpPr>
          <p:cNvPr id="66" name="Rectangle 65"/>
          <p:cNvSpPr/>
          <p:nvPr/>
        </p:nvSpPr>
        <p:spPr>
          <a:xfrm>
            <a:off x="6537960" y="5715000"/>
            <a:ext cx="5212080" cy="658368"/>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7" name="Rectangle 66"/>
          <p:cNvSpPr/>
          <p:nvPr/>
        </p:nvSpPr>
        <p:spPr>
          <a:xfrm>
            <a:off x="6537960" y="5715000"/>
            <a:ext cx="73152" cy="6583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8" name="TextBox 67"/>
          <p:cNvSpPr txBox="1"/>
          <p:nvPr/>
        </p:nvSpPr>
        <p:spPr>
          <a:xfrm>
            <a:off x="6693408" y="5769864"/>
            <a:ext cx="4937760" cy="292608"/>
          </a:xfrm>
          <a:prstGeom prst="rect">
            <a:avLst/>
          </a:prstGeom>
          <a:noFill/>
        </p:spPr>
        <p:txBody>
          <a:bodyPr wrap="square">
            <a:spAutoFit/>
          </a:bodyPr>
          <a:lstStyle/>
          <a:p>
            <a:pPr algn="l"/>
            <a:r>
              <a:rPr sz="1200" b="1" i="0">
                <a:solidFill>
                  <a:srgbClr val="FFFFFF"/>
                </a:solidFill>
                <a:latin typeface="Calibri"/>
              </a:rPr>
              <a:t>DeFi</a:t>
            </a:r>
          </a:p>
        </p:txBody>
      </p:sp>
      <p:sp>
        <p:nvSpPr>
          <p:cNvPr id="69" name="TextBox 68"/>
          <p:cNvSpPr txBox="1"/>
          <p:nvPr/>
        </p:nvSpPr>
        <p:spPr>
          <a:xfrm>
            <a:off x="6693408" y="6062472"/>
            <a:ext cx="4937760" cy="237744"/>
          </a:xfrm>
          <a:prstGeom prst="rect">
            <a:avLst/>
          </a:prstGeom>
          <a:noFill/>
        </p:spPr>
        <p:txBody>
          <a:bodyPr wrap="square">
            <a:spAutoFit/>
          </a:bodyPr>
          <a:lstStyle/>
          <a:p>
            <a:pPr algn="l"/>
            <a:r>
              <a:rPr sz="1000" b="0" i="0">
                <a:solidFill>
                  <a:srgbClr val="D6E8FF"/>
                </a:solidFill>
                <a:latin typeface="Calibri"/>
              </a:rPr>
              <a:t>Desentralizatsiyalangan moliya</a:t>
            </a:r>
          </a:p>
        </p:txBody>
      </p:sp>
      <p:sp>
        <p:nvSpPr>
          <p:cNvPr id="70" name="TextBox 69"/>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Raqamli Bank Tizimi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Internet banking, mobil bank, neobank va AI banking</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2697480" cy="5212080"/>
          </a:xfrm>
          <a:prstGeom prst="rect">
            <a:avLst/>
          </a:prstGeom>
          <a:solidFill>
            <a:srgbClr val="FFFFFF">
              <a:alpha val="90000"/>
            </a:srgbClr>
          </a:solidFill>
          <a:ln w="127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65760" y="1234440"/>
            <a:ext cx="2697480" cy="804672"/>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325880" y="1280160"/>
            <a:ext cx="777240" cy="457200"/>
          </a:xfrm>
          <a:prstGeom prst="rect">
            <a:avLst/>
          </a:prstGeom>
          <a:noFill/>
        </p:spPr>
        <p:txBody>
          <a:bodyPr wrap="square">
            <a:spAutoFit/>
          </a:bodyPr>
          <a:lstStyle/>
          <a:p>
            <a:pPr algn="ctr"/>
            <a:r>
              <a:rPr sz="2400" b="0" i="0">
                <a:solidFill>
                  <a:srgbClr val="FFFFFF"/>
                </a:solidFill>
                <a:latin typeface="Calibri"/>
              </a:rPr>
              <a:t>🌐</a:t>
            </a:r>
          </a:p>
        </p:txBody>
      </p:sp>
      <p:sp>
        <p:nvSpPr>
          <p:cNvPr id="10" name="TextBox 9"/>
          <p:cNvSpPr txBox="1"/>
          <p:nvPr/>
        </p:nvSpPr>
        <p:spPr>
          <a:xfrm>
            <a:off x="457200" y="1691640"/>
            <a:ext cx="2514600" cy="292608"/>
          </a:xfrm>
          <a:prstGeom prst="rect">
            <a:avLst/>
          </a:prstGeom>
          <a:noFill/>
        </p:spPr>
        <p:txBody>
          <a:bodyPr wrap="square">
            <a:spAutoFit/>
          </a:bodyPr>
          <a:lstStyle/>
          <a:p>
            <a:pPr algn="ctr"/>
            <a:r>
              <a:rPr sz="1250" b="1" i="0">
                <a:solidFill>
                  <a:srgbClr val="FFFFFF"/>
                </a:solidFill>
                <a:latin typeface="Calibri"/>
              </a:rPr>
              <a:t>Internet Banking</a:t>
            </a:r>
          </a:p>
        </p:txBody>
      </p:sp>
      <p:sp>
        <p:nvSpPr>
          <p:cNvPr id="11" name="TextBox 10"/>
          <p:cNvSpPr txBox="1"/>
          <p:nvPr/>
        </p:nvSpPr>
        <p:spPr>
          <a:xfrm>
            <a:off x="457200" y="1965960"/>
            <a:ext cx="2514600" cy="237744"/>
          </a:xfrm>
          <a:prstGeom prst="rect">
            <a:avLst/>
          </a:prstGeom>
          <a:noFill/>
        </p:spPr>
        <p:txBody>
          <a:bodyPr wrap="square">
            <a:spAutoFit/>
          </a:bodyPr>
          <a:lstStyle/>
          <a:p>
            <a:pPr algn="ctr"/>
            <a:r>
              <a:rPr sz="900" b="0" i="1">
                <a:solidFill>
                  <a:srgbClr val="FFFFFF"/>
                </a:solidFill>
                <a:latin typeface="Calibri"/>
              </a:rPr>
              <a:t>1990-yillardan</a:t>
            </a:r>
          </a:p>
        </p:txBody>
      </p:sp>
      <p:sp>
        <p:nvSpPr>
          <p:cNvPr id="12" name="TextBox 11"/>
          <p:cNvSpPr txBox="1"/>
          <p:nvPr/>
        </p:nvSpPr>
        <p:spPr>
          <a:xfrm>
            <a:off x="502920" y="2331720"/>
            <a:ext cx="2423160" cy="457200"/>
          </a:xfrm>
          <a:prstGeom prst="rect">
            <a:avLst/>
          </a:prstGeom>
          <a:noFill/>
        </p:spPr>
        <p:txBody>
          <a:bodyPr wrap="square">
            <a:spAutoFit/>
          </a:bodyPr>
          <a:lstStyle/>
          <a:p>
            <a:pPr algn="l"/>
            <a:r>
              <a:rPr sz="1050" b="0" i="0">
                <a:solidFill>
                  <a:srgbClr val="D6E8FF"/>
                </a:solidFill>
                <a:latin typeface="Calibri"/>
              </a:rPr>
              <a:t>▸  Onlayn hisob boshqaruv</a:t>
            </a:r>
          </a:p>
        </p:txBody>
      </p:sp>
      <p:sp>
        <p:nvSpPr>
          <p:cNvPr id="13" name="TextBox 12"/>
          <p:cNvSpPr txBox="1"/>
          <p:nvPr/>
        </p:nvSpPr>
        <p:spPr>
          <a:xfrm>
            <a:off x="502920" y="2862072"/>
            <a:ext cx="2423160" cy="457200"/>
          </a:xfrm>
          <a:prstGeom prst="rect">
            <a:avLst/>
          </a:prstGeom>
          <a:noFill/>
        </p:spPr>
        <p:txBody>
          <a:bodyPr wrap="square">
            <a:spAutoFit/>
          </a:bodyPr>
          <a:lstStyle/>
          <a:p>
            <a:pPr algn="l"/>
            <a:r>
              <a:rPr sz="1050" b="0" i="0">
                <a:solidFill>
                  <a:srgbClr val="D6E8FF"/>
                </a:solidFill>
                <a:latin typeface="Calibri"/>
              </a:rPr>
              <a:t>▸  Pul o'tkazmalari</a:t>
            </a:r>
          </a:p>
        </p:txBody>
      </p:sp>
      <p:sp>
        <p:nvSpPr>
          <p:cNvPr id="14" name="TextBox 13"/>
          <p:cNvSpPr txBox="1"/>
          <p:nvPr/>
        </p:nvSpPr>
        <p:spPr>
          <a:xfrm>
            <a:off x="502920" y="3392424"/>
            <a:ext cx="2423160" cy="457200"/>
          </a:xfrm>
          <a:prstGeom prst="rect">
            <a:avLst/>
          </a:prstGeom>
          <a:noFill/>
        </p:spPr>
        <p:txBody>
          <a:bodyPr wrap="square">
            <a:spAutoFit/>
          </a:bodyPr>
          <a:lstStyle/>
          <a:p>
            <a:pPr algn="l"/>
            <a:r>
              <a:rPr sz="1050" b="0" i="0">
                <a:solidFill>
                  <a:srgbClr val="D6E8FF"/>
                </a:solidFill>
                <a:latin typeface="Calibri"/>
              </a:rPr>
              <a:t>▸  Ko'chmas mulk sug'urtasi</a:t>
            </a:r>
          </a:p>
        </p:txBody>
      </p:sp>
      <p:sp>
        <p:nvSpPr>
          <p:cNvPr id="15" name="TextBox 14"/>
          <p:cNvSpPr txBox="1"/>
          <p:nvPr/>
        </p:nvSpPr>
        <p:spPr>
          <a:xfrm>
            <a:off x="502920" y="3922775"/>
            <a:ext cx="2423160" cy="457200"/>
          </a:xfrm>
          <a:prstGeom prst="rect">
            <a:avLst/>
          </a:prstGeom>
          <a:noFill/>
        </p:spPr>
        <p:txBody>
          <a:bodyPr wrap="square">
            <a:spAutoFit/>
          </a:bodyPr>
          <a:lstStyle/>
          <a:p>
            <a:pPr algn="l"/>
            <a:r>
              <a:rPr sz="1050" b="0" i="0">
                <a:solidFill>
                  <a:srgbClr val="D6E8FF"/>
                </a:solidFill>
                <a:latin typeface="Calibri"/>
              </a:rPr>
              <a:t>▸  24/7 kirish imkoniyati</a:t>
            </a:r>
          </a:p>
        </p:txBody>
      </p:sp>
      <p:sp>
        <p:nvSpPr>
          <p:cNvPr id="16" name="TextBox 15"/>
          <p:cNvSpPr txBox="1"/>
          <p:nvPr/>
        </p:nvSpPr>
        <p:spPr>
          <a:xfrm>
            <a:off x="502920" y="4453127"/>
            <a:ext cx="2423160" cy="457200"/>
          </a:xfrm>
          <a:prstGeom prst="rect">
            <a:avLst/>
          </a:prstGeom>
          <a:noFill/>
        </p:spPr>
        <p:txBody>
          <a:bodyPr wrap="square">
            <a:spAutoFit/>
          </a:bodyPr>
          <a:lstStyle/>
          <a:p>
            <a:pPr algn="l"/>
            <a:r>
              <a:rPr sz="1050" b="0" i="0">
                <a:solidFill>
                  <a:srgbClr val="D6E8FF"/>
                </a:solidFill>
                <a:latin typeface="Calibri"/>
              </a:rPr>
              <a:t>▸  Kredit ariza online</a:t>
            </a:r>
          </a:p>
        </p:txBody>
      </p:sp>
      <p:sp>
        <p:nvSpPr>
          <p:cNvPr id="17" name="Rectangle 16"/>
          <p:cNvSpPr/>
          <p:nvPr/>
        </p:nvSpPr>
        <p:spPr>
          <a:xfrm>
            <a:off x="3246120" y="1234440"/>
            <a:ext cx="2697480" cy="5212080"/>
          </a:xfrm>
          <a:prstGeom prst="rect">
            <a:avLst/>
          </a:prstGeom>
          <a:solidFill>
            <a:srgbClr val="FFFFFF">
              <a:alpha val="90000"/>
            </a:srgbClr>
          </a:solidFill>
          <a:ln w="12700">
            <a:solidFill>
              <a:srgbClr val="0A29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3246120" y="1234440"/>
            <a:ext cx="2697480" cy="804672"/>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206240" y="1280160"/>
            <a:ext cx="777240" cy="457200"/>
          </a:xfrm>
          <a:prstGeom prst="rect">
            <a:avLst/>
          </a:prstGeom>
          <a:noFill/>
        </p:spPr>
        <p:txBody>
          <a:bodyPr wrap="square">
            <a:spAutoFit/>
          </a:bodyPr>
          <a:lstStyle/>
          <a:p>
            <a:pPr algn="ctr"/>
            <a:r>
              <a:rPr sz="2400" b="0" i="0">
                <a:solidFill>
                  <a:srgbClr val="FFFFFF"/>
                </a:solidFill>
                <a:latin typeface="Calibri"/>
              </a:rPr>
              <a:t>📱</a:t>
            </a:r>
          </a:p>
        </p:txBody>
      </p:sp>
      <p:sp>
        <p:nvSpPr>
          <p:cNvPr id="20" name="TextBox 19"/>
          <p:cNvSpPr txBox="1"/>
          <p:nvPr/>
        </p:nvSpPr>
        <p:spPr>
          <a:xfrm>
            <a:off x="3337560" y="1691640"/>
            <a:ext cx="2514600" cy="292608"/>
          </a:xfrm>
          <a:prstGeom prst="rect">
            <a:avLst/>
          </a:prstGeom>
          <a:noFill/>
        </p:spPr>
        <p:txBody>
          <a:bodyPr wrap="square">
            <a:spAutoFit/>
          </a:bodyPr>
          <a:lstStyle/>
          <a:p>
            <a:pPr algn="ctr"/>
            <a:r>
              <a:rPr sz="1250" b="1" i="0">
                <a:solidFill>
                  <a:srgbClr val="FFFFFF"/>
                </a:solidFill>
                <a:latin typeface="Calibri"/>
              </a:rPr>
              <a:t>Mobil Banking</a:t>
            </a:r>
          </a:p>
        </p:txBody>
      </p:sp>
      <p:sp>
        <p:nvSpPr>
          <p:cNvPr id="21" name="TextBox 20"/>
          <p:cNvSpPr txBox="1"/>
          <p:nvPr/>
        </p:nvSpPr>
        <p:spPr>
          <a:xfrm>
            <a:off x="3337560" y="1965960"/>
            <a:ext cx="2514600" cy="237744"/>
          </a:xfrm>
          <a:prstGeom prst="rect">
            <a:avLst/>
          </a:prstGeom>
          <a:noFill/>
        </p:spPr>
        <p:txBody>
          <a:bodyPr wrap="square">
            <a:spAutoFit/>
          </a:bodyPr>
          <a:lstStyle/>
          <a:p>
            <a:pPr algn="ctr"/>
            <a:r>
              <a:rPr sz="900" b="0" i="1">
                <a:solidFill>
                  <a:srgbClr val="FFFFFF"/>
                </a:solidFill>
                <a:latin typeface="Calibri"/>
              </a:rPr>
              <a:t>2000-yillardan</a:t>
            </a:r>
          </a:p>
        </p:txBody>
      </p:sp>
      <p:sp>
        <p:nvSpPr>
          <p:cNvPr id="22" name="TextBox 21"/>
          <p:cNvSpPr txBox="1"/>
          <p:nvPr/>
        </p:nvSpPr>
        <p:spPr>
          <a:xfrm>
            <a:off x="3383279" y="2331720"/>
            <a:ext cx="2423160" cy="457200"/>
          </a:xfrm>
          <a:prstGeom prst="rect">
            <a:avLst/>
          </a:prstGeom>
          <a:noFill/>
        </p:spPr>
        <p:txBody>
          <a:bodyPr wrap="square">
            <a:spAutoFit/>
          </a:bodyPr>
          <a:lstStyle/>
          <a:p>
            <a:pPr algn="l"/>
            <a:r>
              <a:rPr sz="1050" b="0" i="0">
                <a:solidFill>
                  <a:srgbClr val="D6E8FF"/>
                </a:solidFill>
                <a:latin typeface="Calibri"/>
              </a:rPr>
              <a:t>▸  Ilovadan to'lov</a:t>
            </a:r>
          </a:p>
        </p:txBody>
      </p:sp>
      <p:sp>
        <p:nvSpPr>
          <p:cNvPr id="23" name="TextBox 22"/>
          <p:cNvSpPr txBox="1"/>
          <p:nvPr/>
        </p:nvSpPr>
        <p:spPr>
          <a:xfrm>
            <a:off x="3383279" y="2862072"/>
            <a:ext cx="2423160" cy="457200"/>
          </a:xfrm>
          <a:prstGeom prst="rect">
            <a:avLst/>
          </a:prstGeom>
          <a:noFill/>
        </p:spPr>
        <p:txBody>
          <a:bodyPr wrap="square">
            <a:spAutoFit/>
          </a:bodyPr>
          <a:lstStyle/>
          <a:p>
            <a:pPr algn="l"/>
            <a:r>
              <a:rPr sz="1050" b="0" i="0">
                <a:solidFill>
                  <a:srgbClr val="D6E8FF"/>
                </a:solidFill>
                <a:latin typeface="Calibri"/>
              </a:rPr>
              <a:t>▸  QR-kod skanerlash</a:t>
            </a:r>
          </a:p>
        </p:txBody>
      </p:sp>
      <p:sp>
        <p:nvSpPr>
          <p:cNvPr id="24" name="TextBox 23"/>
          <p:cNvSpPr txBox="1"/>
          <p:nvPr/>
        </p:nvSpPr>
        <p:spPr>
          <a:xfrm>
            <a:off x="3383279" y="3392424"/>
            <a:ext cx="2423160" cy="457200"/>
          </a:xfrm>
          <a:prstGeom prst="rect">
            <a:avLst/>
          </a:prstGeom>
          <a:noFill/>
        </p:spPr>
        <p:txBody>
          <a:bodyPr wrap="square">
            <a:spAutoFit/>
          </a:bodyPr>
          <a:lstStyle/>
          <a:p>
            <a:pPr algn="l"/>
            <a:r>
              <a:rPr sz="1050" b="0" i="0">
                <a:solidFill>
                  <a:srgbClr val="D6E8FF"/>
                </a:solidFill>
                <a:latin typeface="Calibri"/>
              </a:rPr>
              <a:t>▸  Push-xabarnomalar</a:t>
            </a:r>
          </a:p>
        </p:txBody>
      </p:sp>
      <p:sp>
        <p:nvSpPr>
          <p:cNvPr id="25" name="TextBox 24"/>
          <p:cNvSpPr txBox="1"/>
          <p:nvPr/>
        </p:nvSpPr>
        <p:spPr>
          <a:xfrm>
            <a:off x="3383279" y="3922775"/>
            <a:ext cx="2423160" cy="457200"/>
          </a:xfrm>
          <a:prstGeom prst="rect">
            <a:avLst/>
          </a:prstGeom>
          <a:noFill/>
        </p:spPr>
        <p:txBody>
          <a:bodyPr wrap="square">
            <a:spAutoFit/>
          </a:bodyPr>
          <a:lstStyle/>
          <a:p>
            <a:pPr algn="l"/>
            <a:r>
              <a:rPr sz="1050" b="0" i="0">
                <a:solidFill>
                  <a:srgbClr val="D6E8FF"/>
                </a:solidFill>
                <a:latin typeface="Calibri"/>
              </a:rPr>
              <a:t>▸  Biometrik kirish</a:t>
            </a:r>
          </a:p>
        </p:txBody>
      </p:sp>
      <p:sp>
        <p:nvSpPr>
          <p:cNvPr id="26" name="TextBox 25"/>
          <p:cNvSpPr txBox="1"/>
          <p:nvPr/>
        </p:nvSpPr>
        <p:spPr>
          <a:xfrm>
            <a:off x="3383279" y="4453127"/>
            <a:ext cx="2423160" cy="457200"/>
          </a:xfrm>
          <a:prstGeom prst="rect">
            <a:avLst/>
          </a:prstGeom>
          <a:noFill/>
        </p:spPr>
        <p:txBody>
          <a:bodyPr wrap="square">
            <a:spAutoFit/>
          </a:bodyPr>
          <a:lstStyle/>
          <a:p>
            <a:pPr algn="l"/>
            <a:r>
              <a:rPr sz="1050" b="0" i="0">
                <a:solidFill>
                  <a:srgbClr val="D6E8FF"/>
                </a:solidFill>
                <a:latin typeface="Calibri"/>
              </a:rPr>
              <a:t>▸  Realtime balans</a:t>
            </a:r>
          </a:p>
        </p:txBody>
      </p:sp>
      <p:sp>
        <p:nvSpPr>
          <p:cNvPr id="27" name="Rectangle 26"/>
          <p:cNvSpPr/>
          <p:nvPr/>
        </p:nvSpPr>
        <p:spPr>
          <a:xfrm>
            <a:off x="6126480" y="1234440"/>
            <a:ext cx="2697480" cy="5212080"/>
          </a:xfrm>
          <a:prstGeom prst="rect">
            <a:avLst/>
          </a:prstGeom>
          <a:solidFill>
            <a:srgbClr val="FFFFFF">
              <a:alpha val="90000"/>
            </a:srgbClr>
          </a:solidFill>
          <a:ln w="12700">
            <a:solidFill>
              <a:srgbClr val="0083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Rectangle 27"/>
          <p:cNvSpPr/>
          <p:nvPr/>
        </p:nvSpPr>
        <p:spPr>
          <a:xfrm>
            <a:off x="6126480" y="1234440"/>
            <a:ext cx="2697480" cy="804672"/>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7086600" y="1280160"/>
            <a:ext cx="777240" cy="457200"/>
          </a:xfrm>
          <a:prstGeom prst="rect">
            <a:avLst/>
          </a:prstGeom>
          <a:noFill/>
        </p:spPr>
        <p:txBody>
          <a:bodyPr wrap="square">
            <a:spAutoFit/>
          </a:bodyPr>
          <a:lstStyle/>
          <a:p>
            <a:pPr algn="ctr"/>
            <a:r>
              <a:rPr sz="2400" b="0" i="0">
                <a:solidFill>
                  <a:srgbClr val="FFFFFF"/>
                </a:solidFill>
                <a:latin typeface="Calibri"/>
              </a:rPr>
              <a:t>🏦</a:t>
            </a:r>
          </a:p>
        </p:txBody>
      </p:sp>
      <p:sp>
        <p:nvSpPr>
          <p:cNvPr id="30" name="TextBox 29"/>
          <p:cNvSpPr txBox="1"/>
          <p:nvPr/>
        </p:nvSpPr>
        <p:spPr>
          <a:xfrm>
            <a:off x="6217920" y="1691640"/>
            <a:ext cx="2514600" cy="292608"/>
          </a:xfrm>
          <a:prstGeom prst="rect">
            <a:avLst/>
          </a:prstGeom>
          <a:noFill/>
        </p:spPr>
        <p:txBody>
          <a:bodyPr wrap="square">
            <a:spAutoFit/>
          </a:bodyPr>
          <a:lstStyle/>
          <a:p>
            <a:pPr algn="ctr"/>
            <a:r>
              <a:rPr sz="1250" b="1" i="0">
                <a:solidFill>
                  <a:srgbClr val="FFFFFF"/>
                </a:solidFill>
                <a:latin typeface="Calibri"/>
              </a:rPr>
              <a:t>Neobank</a:t>
            </a:r>
          </a:p>
        </p:txBody>
      </p:sp>
      <p:sp>
        <p:nvSpPr>
          <p:cNvPr id="31" name="TextBox 30"/>
          <p:cNvSpPr txBox="1"/>
          <p:nvPr/>
        </p:nvSpPr>
        <p:spPr>
          <a:xfrm>
            <a:off x="6217920" y="1965960"/>
            <a:ext cx="2514600" cy="237744"/>
          </a:xfrm>
          <a:prstGeom prst="rect">
            <a:avLst/>
          </a:prstGeom>
          <a:noFill/>
        </p:spPr>
        <p:txBody>
          <a:bodyPr wrap="square">
            <a:spAutoFit/>
          </a:bodyPr>
          <a:lstStyle/>
          <a:p>
            <a:pPr algn="ctr"/>
            <a:r>
              <a:rPr sz="900" b="0" i="1">
                <a:solidFill>
                  <a:srgbClr val="FFFFFF"/>
                </a:solidFill>
                <a:latin typeface="Calibri"/>
              </a:rPr>
              <a:t>2010-yillardan</a:t>
            </a:r>
          </a:p>
        </p:txBody>
      </p:sp>
      <p:sp>
        <p:nvSpPr>
          <p:cNvPr id="32" name="TextBox 31"/>
          <p:cNvSpPr txBox="1"/>
          <p:nvPr/>
        </p:nvSpPr>
        <p:spPr>
          <a:xfrm>
            <a:off x="6263640" y="2331720"/>
            <a:ext cx="2423160" cy="457200"/>
          </a:xfrm>
          <a:prstGeom prst="rect">
            <a:avLst/>
          </a:prstGeom>
          <a:noFill/>
        </p:spPr>
        <p:txBody>
          <a:bodyPr wrap="square">
            <a:spAutoFit/>
          </a:bodyPr>
          <a:lstStyle/>
          <a:p>
            <a:pPr algn="l"/>
            <a:r>
              <a:rPr sz="1050" b="0" i="0">
                <a:solidFill>
                  <a:srgbClr val="D6E8FF"/>
                </a:solidFill>
                <a:latin typeface="Calibri"/>
              </a:rPr>
              <a:t>▸  100% raqamli bank</a:t>
            </a:r>
          </a:p>
        </p:txBody>
      </p:sp>
      <p:sp>
        <p:nvSpPr>
          <p:cNvPr id="33" name="TextBox 32"/>
          <p:cNvSpPr txBox="1"/>
          <p:nvPr/>
        </p:nvSpPr>
        <p:spPr>
          <a:xfrm>
            <a:off x="6263640" y="2862072"/>
            <a:ext cx="2423160" cy="457200"/>
          </a:xfrm>
          <a:prstGeom prst="rect">
            <a:avLst/>
          </a:prstGeom>
          <a:noFill/>
        </p:spPr>
        <p:txBody>
          <a:bodyPr wrap="square">
            <a:spAutoFit/>
          </a:bodyPr>
          <a:lstStyle/>
          <a:p>
            <a:pPr algn="l"/>
            <a:r>
              <a:rPr sz="1050" b="0" i="0">
                <a:solidFill>
                  <a:srgbClr val="D6E8FF"/>
                </a:solidFill>
                <a:latin typeface="Calibri"/>
              </a:rPr>
              <a:t>▸  Filial yo'q, faqat app</a:t>
            </a:r>
          </a:p>
        </p:txBody>
      </p:sp>
      <p:sp>
        <p:nvSpPr>
          <p:cNvPr id="34" name="TextBox 33"/>
          <p:cNvSpPr txBox="1"/>
          <p:nvPr/>
        </p:nvSpPr>
        <p:spPr>
          <a:xfrm>
            <a:off x="6263640" y="3392424"/>
            <a:ext cx="2423160" cy="457200"/>
          </a:xfrm>
          <a:prstGeom prst="rect">
            <a:avLst/>
          </a:prstGeom>
          <a:noFill/>
        </p:spPr>
        <p:txBody>
          <a:bodyPr wrap="square">
            <a:spAutoFit/>
          </a:bodyPr>
          <a:lstStyle/>
          <a:p>
            <a:pPr algn="l"/>
            <a:r>
              <a:rPr sz="1050" b="0" i="0">
                <a:solidFill>
                  <a:srgbClr val="D6E8FF"/>
                </a:solidFill>
                <a:latin typeface="Calibri"/>
              </a:rPr>
              <a:t>▸  0 ta sarf-xarajat</a:t>
            </a:r>
          </a:p>
        </p:txBody>
      </p:sp>
      <p:sp>
        <p:nvSpPr>
          <p:cNvPr id="35" name="TextBox 34"/>
          <p:cNvSpPr txBox="1"/>
          <p:nvPr/>
        </p:nvSpPr>
        <p:spPr>
          <a:xfrm>
            <a:off x="6263640" y="3922775"/>
            <a:ext cx="2423160" cy="457200"/>
          </a:xfrm>
          <a:prstGeom prst="rect">
            <a:avLst/>
          </a:prstGeom>
          <a:noFill/>
        </p:spPr>
        <p:txBody>
          <a:bodyPr wrap="square">
            <a:spAutoFit/>
          </a:bodyPr>
          <a:lstStyle/>
          <a:p>
            <a:pPr algn="l"/>
            <a:r>
              <a:rPr sz="1050" b="0" i="0">
                <a:solidFill>
                  <a:srgbClr val="D6E8FF"/>
                </a:solidFill>
                <a:latin typeface="Calibri"/>
              </a:rPr>
              <a:t>▸  Instant hisob ochish</a:t>
            </a:r>
          </a:p>
        </p:txBody>
      </p:sp>
      <p:sp>
        <p:nvSpPr>
          <p:cNvPr id="36" name="TextBox 35"/>
          <p:cNvSpPr txBox="1"/>
          <p:nvPr/>
        </p:nvSpPr>
        <p:spPr>
          <a:xfrm>
            <a:off x="6263640" y="4453127"/>
            <a:ext cx="2423160" cy="457200"/>
          </a:xfrm>
          <a:prstGeom prst="rect">
            <a:avLst/>
          </a:prstGeom>
          <a:noFill/>
        </p:spPr>
        <p:txBody>
          <a:bodyPr wrap="square">
            <a:spAutoFit/>
          </a:bodyPr>
          <a:lstStyle/>
          <a:p>
            <a:pPr algn="l"/>
            <a:r>
              <a:rPr sz="1050" b="0" i="0">
                <a:solidFill>
                  <a:srgbClr val="D6E8FF"/>
                </a:solidFill>
                <a:latin typeface="Calibri"/>
              </a:rPr>
              <a:t>▸  API-first arxitektura</a:t>
            </a:r>
          </a:p>
        </p:txBody>
      </p:sp>
      <p:sp>
        <p:nvSpPr>
          <p:cNvPr id="37" name="Rectangle 36"/>
          <p:cNvSpPr/>
          <p:nvPr/>
        </p:nvSpPr>
        <p:spPr>
          <a:xfrm>
            <a:off x="9006840" y="1234440"/>
            <a:ext cx="2697480" cy="5212080"/>
          </a:xfrm>
          <a:prstGeom prst="rect">
            <a:avLst/>
          </a:prstGeom>
          <a:solidFill>
            <a:srgbClr val="FFFFFF">
              <a:alpha val="90000"/>
            </a:srgbClr>
          </a:solidFill>
          <a:ln w="12700">
            <a:solidFill>
              <a:srgbClr val="6B3F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9006840" y="1234440"/>
            <a:ext cx="2697480" cy="804672"/>
          </a:xfrm>
          <a:prstGeom prst="rect">
            <a:avLst/>
          </a:prstGeom>
          <a:solidFill>
            <a:srgbClr val="6B3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9966960" y="1280160"/>
            <a:ext cx="777240" cy="457200"/>
          </a:xfrm>
          <a:prstGeom prst="rect">
            <a:avLst/>
          </a:prstGeom>
          <a:noFill/>
        </p:spPr>
        <p:txBody>
          <a:bodyPr wrap="square">
            <a:spAutoFit/>
          </a:bodyPr>
          <a:lstStyle/>
          <a:p>
            <a:pPr algn="ctr"/>
            <a:r>
              <a:rPr sz="2400" b="0" i="0">
                <a:solidFill>
                  <a:srgbClr val="FFFFFF"/>
                </a:solidFill>
                <a:latin typeface="Calibri"/>
              </a:rPr>
              <a:t>🤖</a:t>
            </a:r>
          </a:p>
        </p:txBody>
      </p:sp>
      <p:sp>
        <p:nvSpPr>
          <p:cNvPr id="40" name="TextBox 39"/>
          <p:cNvSpPr txBox="1"/>
          <p:nvPr/>
        </p:nvSpPr>
        <p:spPr>
          <a:xfrm>
            <a:off x="9098280" y="1691640"/>
            <a:ext cx="2514600" cy="292608"/>
          </a:xfrm>
          <a:prstGeom prst="rect">
            <a:avLst/>
          </a:prstGeom>
          <a:noFill/>
        </p:spPr>
        <p:txBody>
          <a:bodyPr wrap="square">
            <a:spAutoFit/>
          </a:bodyPr>
          <a:lstStyle/>
          <a:p>
            <a:pPr algn="ctr"/>
            <a:r>
              <a:rPr sz="1250" b="1" i="0">
                <a:solidFill>
                  <a:srgbClr val="FFFFFF"/>
                </a:solidFill>
                <a:latin typeface="Calibri"/>
              </a:rPr>
              <a:t>AI Banking</a:t>
            </a:r>
          </a:p>
        </p:txBody>
      </p:sp>
      <p:sp>
        <p:nvSpPr>
          <p:cNvPr id="41" name="TextBox 40"/>
          <p:cNvSpPr txBox="1"/>
          <p:nvPr/>
        </p:nvSpPr>
        <p:spPr>
          <a:xfrm>
            <a:off x="9098280" y="1965960"/>
            <a:ext cx="2514600" cy="237744"/>
          </a:xfrm>
          <a:prstGeom prst="rect">
            <a:avLst/>
          </a:prstGeom>
          <a:noFill/>
        </p:spPr>
        <p:txBody>
          <a:bodyPr wrap="square">
            <a:spAutoFit/>
          </a:bodyPr>
          <a:lstStyle/>
          <a:p>
            <a:pPr algn="ctr"/>
            <a:r>
              <a:rPr sz="900" b="0" i="1">
                <a:solidFill>
                  <a:srgbClr val="FFFFFF"/>
                </a:solidFill>
                <a:latin typeface="Calibri"/>
              </a:rPr>
              <a:t>2020-yillardan</a:t>
            </a:r>
          </a:p>
        </p:txBody>
      </p:sp>
      <p:sp>
        <p:nvSpPr>
          <p:cNvPr id="42" name="TextBox 41"/>
          <p:cNvSpPr txBox="1"/>
          <p:nvPr/>
        </p:nvSpPr>
        <p:spPr>
          <a:xfrm>
            <a:off x="9144000" y="2331720"/>
            <a:ext cx="2423160" cy="457200"/>
          </a:xfrm>
          <a:prstGeom prst="rect">
            <a:avLst/>
          </a:prstGeom>
          <a:noFill/>
        </p:spPr>
        <p:txBody>
          <a:bodyPr wrap="square">
            <a:spAutoFit/>
          </a:bodyPr>
          <a:lstStyle/>
          <a:p>
            <a:pPr algn="l"/>
            <a:r>
              <a:rPr sz="1050" b="0" i="0">
                <a:solidFill>
                  <a:srgbClr val="D6E8FF"/>
                </a:solidFill>
                <a:latin typeface="Calibri"/>
              </a:rPr>
              <a:t>▸  Chatbot xizmat</a:t>
            </a:r>
          </a:p>
        </p:txBody>
      </p:sp>
      <p:sp>
        <p:nvSpPr>
          <p:cNvPr id="43" name="TextBox 42"/>
          <p:cNvSpPr txBox="1"/>
          <p:nvPr/>
        </p:nvSpPr>
        <p:spPr>
          <a:xfrm>
            <a:off x="9144000" y="2862072"/>
            <a:ext cx="2423160" cy="457200"/>
          </a:xfrm>
          <a:prstGeom prst="rect">
            <a:avLst/>
          </a:prstGeom>
          <a:noFill/>
        </p:spPr>
        <p:txBody>
          <a:bodyPr wrap="square">
            <a:spAutoFit/>
          </a:bodyPr>
          <a:lstStyle/>
          <a:p>
            <a:pPr algn="l"/>
            <a:r>
              <a:rPr sz="1050" b="0" i="0">
                <a:solidFill>
                  <a:srgbClr val="D6E8FF"/>
                </a:solidFill>
                <a:latin typeface="Calibri"/>
              </a:rPr>
              <a:t>▸  Fraud detection</a:t>
            </a:r>
          </a:p>
        </p:txBody>
      </p:sp>
      <p:sp>
        <p:nvSpPr>
          <p:cNvPr id="44" name="TextBox 43"/>
          <p:cNvSpPr txBox="1"/>
          <p:nvPr/>
        </p:nvSpPr>
        <p:spPr>
          <a:xfrm>
            <a:off x="9144000" y="3392424"/>
            <a:ext cx="2423160" cy="457200"/>
          </a:xfrm>
          <a:prstGeom prst="rect">
            <a:avLst/>
          </a:prstGeom>
          <a:noFill/>
        </p:spPr>
        <p:txBody>
          <a:bodyPr wrap="square">
            <a:spAutoFit/>
          </a:bodyPr>
          <a:lstStyle/>
          <a:p>
            <a:pPr algn="l"/>
            <a:r>
              <a:rPr sz="1050" b="0" i="0">
                <a:solidFill>
                  <a:srgbClr val="D6E8FF"/>
                </a:solidFill>
                <a:latin typeface="Calibri"/>
              </a:rPr>
              <a:t>▸  Kredit skoring AI</a:t>
            </a:r>
          </a:p>
        </p:txBody>
      </p:sp>
      <p:sp>
        <p:nvSpPr>
          <p:cNvPr id="45" name="TextBox 44"/>
          <p:cNvSpPr txBox="1"/>
          <p:nvPr/>
        </p:nvSpPr>
        <p:spPr>
          <a:xfrm>
            <a:off x="9144000" y="3922775"/>
            <a:ext cx="2423160" cy="457200"/>
          </a:xfrm>
          <a:prstGeom prst="rect">
            <a:avLst/>
          </a:prstGeom>
          <a:noFill/>
        </p:spPr>
        <p:txBody>
          <a:bodyPr wrap="square">
            <a:spAutoFit/>
          </a:bodyPr>
          <a:lstStyle/>
          <a:p>
            <a:pPr algn="l"/>
            <a:r>
              <a:rPr sz="1050" b="0" i="0">
                <a:solidFill>
                  <a:srgbClr val="D6E8FF"/>
                </a:solidFill>
                <a:latin typeface="Calibri"/>
              </a:rPr>
              <a:t>▸  Personalized offers</a:t>
            </a:r>
          </a:p>
        </p:txBody>
      </p:sp>
      <p:sp>
        <p:nvSpPr>
          <p:cNvPr id="46" name="TextBox 45"/>
          <p:cNvSpPr txBox="1"/>
          <p:nvPr/>
        </p:nvSpPr>
        <p:spPr>
          <a:xfrm>
            <a:off x="9144000" y="4453127"/>
            <a:ext cx="2423160" cy="457200"/>
          </a:xfrm>
          <a:prstGeom prst="rect">
            <a:avLst/>
          </a:prstGeom>
          <a:noFill/>
        </p:spPr>
        <p:txBody>
          <a:bodyPr wrap="square">
            <a:spAutoFit/>
          </a:bodyPr>
          <a:lstStyle/>
          <a:p>
            <a:pPr algn="l"/>
            <a:r>
              <a:rPr sz="1050" b="0" i="0">
                <a:solidFill>
                  <a:srgbClr val="D6E8FF"/>
                </a:solidFill>
                <a:latin typeface="Calibri"/>
              </a:rPr>
              <a:t>▸  Predictive analytics</a:t>
            </a:r>
          </a:p>
        </p:txBody>
      </p:sp>
      <p:sp>
        <p:nvSpPr>
          <p:cNvPr id="47" name="Rectangle 46"/>
          <p:cNvSpPr/>
          <p:nvPr/>
        </p:nvSpPr>
        <p:spPr>
          <a:xfrm>
            <a:off x="365760" y="6510528"/>
            <a:ext cx="11430000" cy="20116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TextBox 47"/>
          <p:cNvSpPr txBox="1"/>
          <p:nvPr/>
        </p:nvSpPr>
        <p:spPr>
          <a:xfrm>
            <a:off x="457200" y="6565392"/>
            <a:ext cx="2743200" cy="164592"/>
          </a:xfrm>
          <a:prstGeom prst="rect">
            <a:avLst/>
          </a:prstGeom>
          <a:noFill/>
        </p:spPr>
        <p:txBody>
          <a:bodyPr wrap="square">
            <a:spAutoFit/>
          </a:bodyPr>
          <a:lstStyle/>
          <a:p>
            <a:pPr algn="l"/>
            <a:r>
              <a:rPr sz="800" b="0" i="0">
                <a:solidFill>
                  <a:srgbClr val="0A295C"/>
                </a:solidFill>
                <a:latin typeface="Calibri"/>
              </a:rPr>
              <a:t>2.5 mlrd — Mobil bank foydalanuvchi</a:t>
            </a:r>
          </a:p>
        </p:txBody>
      </p:sp>
      <p:sp>
        <p:nvSpPr>
          <p:cNvPr id="49" name="TextBox 48"/>
          <p:cNvSpPr txBox="1"/>
          <p:nvPr/>
        </p:nvSpPr>
        <p:spPr>
          <a:xfrm>
            <a:off x="3337560" y="6565392"/>
            <a:ext cx="2743200" cy="164592"/>
          </a:xfrm>
          <a:prstGeom prst="rect">
            <a:avLst/>
          </a:prstGeom>
          <a:noFill/>
        </p:spPr>
        <p:txBody>
          <a:bodyPr wrap="square">
            <a:spAutoFit/>
          </a:bodyPr>
          <a:lstStyle/>
          <a:p>
            <a:pPr algn="l"/>
            <a:r>
              <a:rPr sz="800" b="0" i="0">
                <a:solidFill>
                  <a:srgbClr val="0A295C"/>
                </a:solidFill>
                <a:latin typeface="Calibri"/>
              </a:rPr>
              <a:t>$4.2T — Raqamli bank aktivlari</a:t>
            </a:r>
          </a:p>
        </p:txBody>
      </p:sp>
      <p:sp>
        <p:nvSpPr>
          <p:cNvPr id="50" name="TextBox 49"/>
          <p:cNvSpPr txBox="1"/>
          <p:nvPr/>
        </p:nvSpPr>
        <p:spPr>
          <a:xfrm>
            <a:off x="6217920" y="6565392"/>
            <a:ext cx="2743200" cy="164592"/>
          </a:xfrm>
          <a:prstGeom prst="rect">
            <a:avLst/>
          </a:prstGeom>
          <a:noFill/>
        </p:spPr>
        <p:txBody>
          <a:bodyPr wrap="square">
            <a:spAutoFit/>
          </a:bodyPr>
          <a:lstStyle/>
          <a:p>
            <a:pPr algn="l"/>
            <a:r>
              <a:rPr sz="800" b="0" i="0">
                <a:solidFill>
                  <a:srgbClr val="0A295C"/>
                </a:solidFill>
                <a:latin typeface="Calibri"/>
              </a:rPr>
              <a:t>185+ — Global neobank</a:t>
            </a:r>
          </a:p>
        </p:txBody>
      </p:sp>
      <p:sp>
        <p:nvSpPr>
          <p:cNvPr id="51" name="TextBox 50"/>
          <p:cNvSpPr txBox="1"/>
          <p:nvPr/>
        </p:nvSpPr>
        <p:spPr>
          <a:xfrm>
            <a:off x="9098280" y="6565392"/>
            <a:ext cx="2743200" cy="164592"/>
          </a:xfrm>
          <a:prstGeom prst="rect">
            <a:avLst/>
          </a:prstGeom>
          <a:noFill/>
        </p:spPr>
        <p:txBody>
          <a:bodyPr wrap="square">
            <a:spAutoFit/>
          </a:bodyPr>
          <a:lstStyle/>
          <a:p>
            <a:pPr algn="l"/>
            <a:r>
              <a:rPr sz="800" b="0" i="0">
                <a:solidFill>
                  <a:srgbClr val="0A295C"/>
                </a:solidFill>
                <a:latin typeface="Calibri"/>
              </a:rPr>
              <a:t>70% — Mijozlar raqamlashni afzal ko'radi</a:t>
            </a:r>
          </a:p>
        </p:txBody>
      </p:sp>
      <p:sp>
        <p:nvSpPr>
          <p:cNvPr id="52" name="TextBox 51"/>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Sun'iy Intellekt va Biometrik Autentifikatsiya</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AI chatbot • Fraud detection • Face ID • Fingerprint</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07008"/>
            <a:ext cx="5394960" cy="53949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548640" y="1298448"/>
            <a:ext cx="5120640" cy="411480"/>
          </a:xfrm>
          <a:prstGeom prst="rect">
            <a:avLst/>
          </a:prstGeom>
          <a:noFill/>
        </p:spPr>
        <p:txBody>
          <a:bodyPr wrap="square">
            <a:spAutoFit/>
          </a:bodyPr>
          <a:lstStyle/>
          <a:p>
            <a:pPr algn="l"/>
            <a:r>
              <a:rPr sz="1500" b="1" i="0">
                <a:solidFill>
                  <a:srgbClr val="00B4D8"/>
                </a:solidFill>
                <a:latin typeface="Calibri"/>
              </a:rPr>
              <a:t>🤖  Sun'iy Intellekt (AI)</a:t>
            </a:r>
          </a:p>
        </p:txBody>
      </p:sp>
      <p:sp>
        <p:nvSpPr>
          <p:cNvPr id="9" name="Rectangle 8"/>
          <p:cNvSpPr/>
          <p:nvPr/>
        </p:nvSpPr>
        <p:spPr>
          <a:xfrm>
            <a:off x="502920" y="1828800"/>
            <a:ext cx="5120640" cy="987552"/>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94360" y="2084832"/>
            <a:ext cx="457200" cy="457200"/>
          </a:xfrm>
          <a:prstGeom prst="rect">
            <a:avLst/>
          </a:prstGeom>
          <a:noFill/>
        </p:spPr>
        <p:txBody>
          <a:bodyPr wrap="square">
            <a:spAutoFit/>
          </a:bodyPr>
          <a:lstStyle/>
          <a:p>
            <a:pPr algn="l"/>
            <a:r>
              <a:rPr sz="1800" b="0" i="0">
                <a:solidFill>
                  <a:srgbClr val="FFFFFF"/>
                </a:solidFill>
                <a:latin typeface="Calibri"/>
              </a:rPr>
              <a:t>💬</a:t>
            </a:r>
          </a:p>
        </p:txBody>
      </p:sp>
      <p:sp>
        <p:nvSpPr>
          <p:cNvPr id="11" name="TextBox 10"/>
          <p:cNvSpPr txBox="1"/>
          <p:nvPr/>
        </p:nvSpPr>
        <p:spPr>
          <a:xfrm>
            <a:off x="1115568" y="1901952"/>
            <a:ext cx="4389120" cy="347472"/>
          </a:xfrm>
          <a:prstGeom prst="rect">
            <a:avLst/>
          </a:prstGeom>
          <a:noFill/>
        </p:spPr>
        <p:txBody>
          <a:bodyPr wrap="square">
            <a:spAutoFit/>
          </a:bodyPr>
          <a:lstStyle/>
          <a:p>
            <a:pPr algn="l"/>
            <a:r>
              <a:rPr sz="1200" b="1" i="0">
                <a:solidFill>
                  <a:srgbClr val="00B4D8"/>
                </a:solidFill>
                <a:latin typeface="Calibri"/>
              </a:rPr>
              <a:t>AI Chatbotlar</a:t>
            </a:r>
          </a:p>
        </p:txBody>
      </p:sp>
      <p:sp>
        <p:nvSpPr>
          <p:cNvPr id="12" name="TextBox 11"/>
          <p:cNvSpPr txBox="1"/>
          <p:nvPr/>
        </p:nvSpPr>
        <p:spPr>
          <a:xfrm>
            <a:off x="1115568" y="2249424"/>
            <a:ext cx="4370832" cy="502920"/>
          </a:xfrm>
          <a:prstGeom prst="rect">
            <a:avLst/>
          </a:prstGeom>
          <a:noFill/>
        </p:spPr>
        <p:txBody>
          <a:bodyPr wrap="square">
            <a:spAutoFit/>
          </a:bodyPr>
          <a:lstStyle/>
          <a:p>
            <a:pPr algn="l"/>
            <a:r>
              <a:rPr sz="1000" b="0" i="0">
                <a:solidFill>
                  <a:srgbClr val="D6E8FF"/>
                </a:solidFill>
                <a:latin typeface="Calibri"/>
              </a:rPr>
              <a:t>7/24 mijoz xizmati, NLP texnologiyasi asosida ishlaydi. Bank so'rovlarining 80% avtomatik hal qilinadi.</a:t>
            </a:r>
          </a:p>
        </p:txBody>
      </p:sp>
      <p:sp>
        <p:nvSpPr>
          <p:cNvPr id="13" name="Rectangle 12"/>
          <p:cNvSpPr/>
          <p:nvPr/>
        </p:nvSpPr>
        <p:spPr>
          <a:xfrm>
            <a:off x="502920" y="2971800"/>
            <a:ext cx="5120640" cy="987552"/>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594360" y="3227832"/>
            <a:ext cx="457200" cy="457200"/>
          </a:xfrm>
          <a:prstGeom prst="rect">
            <a:avLst/>
          </a:prstGeom>
          <a:noFill/>
        </p:spPr>
        <p:txBody>
          <a:bodyPr wrap="square">
            <a:spAutoFit/>
          </a:bodyPr>
          <a:lstStyle/>
          <a:p>
            <a:pPr algn="l"/>
            <a:r>
              <a:rPr sz="1800" b="0" i="0">
                <a:solidFill>
                  <a:srgbClr val="FFFFFF"/>
                </a:solidFill>
                <a:latin typeface="Calibri"/>
              </a:rPr>
              <a:t>🔍</a:t>
            </a:r>
          </a:p>
        </p:txBody>
      </p:sp>
      <p:sp>
        <p:nvSpPr>
          <p:cNvPr id="15" name="TextBox 14"/>
          <p:cNvSpPr txBox="1"/>
          <p:nvPr/>
        </p:nvSpPr>
        <p:spPr>
          <a:xfrm>
            <a:off x="1115568" y="3044952"/>
            <a:ext cx="4389120" cy="347472"/>
          </a:xfrm>
          <a:prstGeom prst="rect">
            <a:avLst/>
          </a:prstGeom>
          <a:noFill/>
        </p:spPr>
        <p:txBody>
          <a:bodyPr wrap="square">
            <a:spAutoFit/>
          </a:bodyPr>
          <a:lstStyle/>
          <a:p>
            <a:pPr algn="l"/>
            <a:r>
              <a:rPr sz="1200" b="1" i="0">
                <a:solidFill>
                  <a:srgbClr val="00B4D8"/>
                </a:solidFill>
                <a:latin typeface="Calibri"/>
              </a:rPr>
              <a:t>Fraud Detection</a:t>
            </a:r>
          </a:p>
        </p:txBody>
      </p:sp>
      <p:sp>
        <p:nvSpPr>
          <p:cNvPr id="16" name="TextBox 15"/>
          <p:cNvSpPr txBox="1"/>
          <p:nvPr/>
        </p:nvSpPr>
        <p:spPr>
          <a:xfrm>
            <a:off x="1115568" y="3392424"/>
            <a:ext cx="4370832" cy="502920"/>
          </a:xfrm>
          <a:prstGeom prst="rect">
            <a:avLst/>
          </a:prstGeom>
          <a:noFill/>
        </p:spPr>
        <p:txBody>
          <a:bodyPr wrap="square">
            <a:spAutoFit/>
          </a:bodyPr>
          <a:lstStyle/>
          <a:p>
            <a:pPr algn="l"/>
            <a:r>
              <a:rPr sz="1000" b="0" i="0">
                <a:solidFill>
                  <a:srgbClr val="D6E8FF"/>
                </a:solidFill>
                <a:latin typeface="Calibri"/>
              </a:rPr>
              <a:t>Real vaqtda shubhali tranzaksiyalarni aniqlash. Soxta to'lovlarni 0.1 soniyada bloklash.</a:t>
            </a:r>
          </a:p>
        </p:txBody>
      </p:sp>
      <p:sp>
        <p:nvSpPr>
          <p:cNvPr id="17" name="Rectangle 16"/>
          <p:cNvSpPr/>
          <p:nvPr/>
        </p:nvSpPr>
        <p:spPr>
          <a:xfrm>
            <a:off x="502920" y="4114800"/>
            <a:ext cx="5120640" cy="987552"/>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594360" y="4370832"/>
            <a:ext cx="457200" cy="457200"/>
          </a:xfrm>
          <a:prstGeom prst="rect">
            <a:avLst/>
          </a:prstGeom>
          <a:noFill/>
        </p:spPr>
        <p:txBody>
          <a:bodyPr wrap="square">
            <a:spAutoFit/>
          </a:bodyPr>
          <a:lstStyle/>
          <a:p>
            <a:pPr algn="l"/>
            <a:r>
              <a:rPr sz="1800" b="0" i="0">
                <a:solidFill>
                  <a:srgbClr val="FFFFFF"/>
                </a:solidFill>
                <a:latin typeface="Calibri"/>
              </a:rPr>
              <a:t>📈</a:t>
            </a:r>
          </a:p>
        </p:txBody>
      </p:sp>
      <p:sp>
        <p:nvSpPr>
          <p:cNvPr id="19" name="TextBox 18"/>
          <p:cNvSpPr txBox="1"/>
          <p:nvPr/>
        </p:nvSpPr>
        <p:spPr>
          <a:xfrm>
            <a:off x="1115568" y="4187952"/>
            <a:ext cx="4389120" cy="347472"/>
          </a:xfrm>
          <a:prstGeom prst="rect">
            <a:avLst/>
          </a:prstGeom>
          <a:noFill/>
        </p:spPr>
        <p:txBody>
          <a:bodyPr wrap="square">
            <a:spAutoFit/>
          </a:bodyPr>
          <a:lstStyle/>
          <a:p>
            <a:pPr algn="l"/>
            <a:r>
              <a:rPr sz="1200" b="1" i="0">
                <a:solidFill>
                  <a:srgbClr val="00B4D8"/>
                </a:solidFill>
                <a:latin typeface="Calibri"/>
              </a:rPr>
              <a:t>Kredit Skoring</a:t>
            </a:r>
          </a:p>
        </p:txBody>
      </p:sp>
      <p:sp>
        <p:nvSpPr>
          <p:cNvPr id="20" name="TextBox 19"/>
          <p:cNvSpPr txBox="1"/>
          <p:nvPr/>
        </p:nvSpPr>
        <p:spPr>
          <a:xfrm>
            <a:off x="1115568" y="4535424"/>
            <a:ext cx="4370832" cy="502920"/>
          </a:xfrm>
          <a:prstGeom prst="rect">
            <a:avLst/>
          </a:prstGeom>
          <a:noFill/>
        </p:spPr>
        <p:txBody>
          <a:bodyPr wrap="square">
            <a:spAutoFit/>
          </a:bodyPr>
          <a:lstStyle/>
          <a:p>
            <a:pPr algn="l"/>
            <a:r>
              <a:rPr sz="1000" b="0" i="0">
                <a:solidFill>
                  <a:srgbClr val="D6E8FF"/>
                </a:solidFill>
                <a:latin typeface="Calibri"/>
              </a:rPr>
              <a:t>An'anaviy kredit tarixidan tashqari 1000+ parametr asosida baholash.</a:t>
            </a:r>
          </a:p>
        </p:txBody>
      </p:sp>
      <p:sp>
        <p:nvSpPr>
          <p:cNvPr id="21" name="Rectangle 20"/>
          <p:cNvSpPr/>
          <p:nvPr/>
        </p:nvSpPr>
        <p:spPr>
          <a:xfrm>
            <a:off x="502920" y="5257800"/>
            <a:ext cx="5120640" cy="987552"/>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594360" y="5513832"/>
            <a:ext cx="457200" cy="457200"/>
          </a:xfrm>
          <a:prstGeom prst="rect">
            <a:avLst/>
          </a:prstGeom>
          <a:noFill/>
        </p:spPr>
        <p:txBody>
          <a:bodyPr wrap="square">
            <a:spAutoFit/>
          </a:bodyPr>
          <a:lstStyle/>
          <a:p>
            <a:pPr algn="l"/>
            <a:r>
              <a:rPr sz="1800" b="0" i="0">
                <a:solidFill>
                  <a:srgbClr val="FFFFFF"/>
                </a:solidFill>
                <a:latin typeface="Calibri"/>
              </a:rPr>
              <a:t>🎯</a:t>
            </a:r>
          </a:p>
        </p:txBody>
      </p:sp>
      <p:sp>
        <p:nvSpPr>
          <p:cNvPr id="23" name="TextBox 22"/>
          <p:cNvSpPr txBox="1"/>
          <p:nvPr/>
        </p:nvSpPr>
        <p:spPr>
          <a:xfrm>
            <a:off x="1115568" y="5330952"/>
            <a:ext cx="4389120" cy="347472"/>
          </a:xfrm>
          <a:prstGeom prst="rect">
            <a:avLst/>
          </a:prstGeom>
          <a:noFill/>
        </p:spPr>
        <p:txBody>
          <a:bodyPr wrap="square">
            <a:spAutoFit/>
          </a:bodyPr>
          <a:lstStyle/>
          <a:p>
            <a:pPr algn="l"/>
            <a:r>
              <a:rPr sz="1200" b="1" i="0">
                <a:solidFill>
                  <a:srgbClr val="00B4D8"/>
                </a:solidFill>
                <a:latin typeface="Calibri"/>
              </a:rPr>
              <a:t>Personalizatsiya</a:t>
            </a:r>
          </a:p>
        </p:txBody>
      </p:sp>
      <p:sp>
        <p:nvSpPr>
          <p:cNvPr id="24" name="TextBox 23"/>
          <p:cNvSpPr txBox="1"/>
          <p:nvPr/>
        </p:nvSpPr>
        <p:spPr>
          <a:xfrm>
            <a:off x="1115568" y="5678424"/>
            <a:ext cx="4370832" cy="502920"/>
          </a:xfrm>
          <a:prstGeom prst="rect">
            <a:avLst/>
          </a:prstGeom>
          <a:noFill/>
        </p:spPr>
        <p:txBody>
          <a:bodyPr wrap="square">
            <a:spAutoFit/>
          </a:bodyPr>
          <a:lstStyle/>
          <a:p>
            <a:pPr algn="l"/>
            <a:r>
              <a:rPr sz="1000" b="0" i="0">
                <a:solidFill>
                  <a:srgbClr val="D6E8FF"/>
                </a:solidFill>
                <a:latin typeface="Calibri"/>
              </a:rPr>
              <a:t>Foydalanuvchi xulqini o'rganib, individual tavsiyalar berish.</a:t>
            </a:r>
          </a:p>
        </p:txBody>
      </p:sp>
      <p:sp>
        <p:nvSpPr>
          <p:cNvPr id="25" name="Rectangle 24"/>
          <p:cNvSpPr/>
          <p:nvPr/>
        </p:nvSpPr>
        <p:spPr>
          <a:xfrm>
            <a:off x="6217920" y="1207008"/>
            <a:ext cx="5669280" cy="5394960"/>
          </a:xfrm>
          <a:prstGeom prst="rect">
            <a:avLst/>
          </a:prstGeom>
          <a:solidFill>
            <a:srgbClr val="D6E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400800" y="1298448"/>
            <a:ext cx="5394960" cy="411480"/>
          </a:xfrm>
          <a:prstGeom prst="rect">
            <a:avLst/>
          </a:prstGeom>
          <a:noFill/>
        </p:spPr>
        <p:txBody>
          <a:bodyPr wrap="square">
            <a:spAutoFit/>
          </a:bodyPr>
          <a:lstStyle/>
          <a:p>
            <a:pPr algn="l"/>
            <a:r>
              <a:rPr sz="1500" b="1" i="0">
                <a:solidFill>
                  <a:srgbClr val="0A295C"/>
                </a:solidFill>
                <a:latin typeface="Calibri"/>
              </a:rPr>
              <a:t>🔐  Biometrik Autentifikatsiya</a:t>
            </a:r>
          </a:p>
        </p:txBody>
      </p:sp>
      <p:sp>
        <p:nvSpPr>
          <p:cNvPr id="27" name="Rectangle 26"/>
          <p:cNvSpPr/>
          <p:nvPr/>
        </p:nvSpPr>
        <p:spPr>
          <a:xfrm>
            <a:off x="6355080" y="1828800"/>
            <a:ext cx="5394960" cy="987552"/>
          </a:xfrm>
          <a:prstGeom prst="rect">
            <a:avLst/>
          </a:prstGeom>
          <a:solidFill>
            <a:srgbClr val="FFFFFF"/>
          </a:solidFill>
          <a:ln w="127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Rectangle 27"/>
          <p:cNvSpPr/>
          <p:nvPr/>
        </p:nvSpPr>
        <p:spPr>
          <a:xfrm>
            <a:off x="6355080" y="1828800"/>
            <a:ext cx="91440" cy="987552"/>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6510528" y="2048256"/>
            <a:ext cx="502920" cy="502920"/>
          </a:xfrm>
          <a:prstGeom prst="rect">
            <a:avLst/>
          </a:prstGeom>
          <a:noFill/>
        </p:spPr>
        <p:txBody>
          <a:bodyPr wrap="square">
            <a:spAutoFit/>
          </a:bodyPr>
          <a:lstStyle/>
          <a:p>
            <a:pPr algn="l"/>
            <a:r>
              <a:rPr sz="2000" b="0" i="0">
                <a:solidFill>
                  <a:srgbClr val="FFFFFF"/>
                </a:solidFill>
                <a:latin typeface="Calibri"/>
              </a:rPr>
              <a:t>👤</a:t>
            </a:r>
          </a:p>
        </p:txBody>
      </p:sp>
      <p:sp>
        <p:nvSpPr>
          <p:cNvPr id="30" name="TextBox 29"/>
          <p:cNvSpPr txBox="1"/>
          <p:nvPr/>
        </p:nvSpPr>
        <p:spPr>
          <a:xfrm>
            <a:off x="7059168" y="1901952"/>
            <a:ext cx="4480560" cy="347472"/>
          </a:xfrm>
          <a:prstGeom prst="rect">
            <a:avLst/>
          </a:prstGeom>
          <a:noFill/>
        </p:spPr>
        <p:txBody>
          <a:bodyPr wrap="square">
            <a:spAutoFit/>
          </a:bodyPr>
          <a:lstStyle/>
          <a:p>
            <a:pPr algn="l"/>
            <a:r>
              <a:rPr sz="1200" b="1" i="0">
                <a:solidFill>
                  <a:srgbClr val="0A295C"/>
                </a:solidFill>
                <a:latin typeface="Calibri"/>
              </a:rPr>
              <a:t>Face ID</a:t>
            </a:r>
          </a:p>
        </p:txBody>
      </p:sp>
      <p:sp>
        <p:nvSpPr>
          <p:cNvPr id="31" name="TextBox 30"/>
          <p:cNvSpPr txBox="1"/>
          <p:nvPr/>
        </p:nvSpPr>
        <p:spPr>
          <a:xfrm>
            <a:off x="7059168" y="2249424"/>
            <a:ext cx="4480560" cy="502920"/>
          </a:xfrm>
          <a:prstGeom prst="rect">
            <a:avLst/>
          </a:prstGeom>
          <a:noFill/>
        </p:spPr>
        <p:txBody>
          <a:bodyPr wrap="square">
            <a:spAutoFit/>
          </a:bodyPr>
          <a:lstStyle/>
          <a:p>
            <a:pPr algn="l"/>
            <a:r>
              <a:rPr sz="1050" b="0" i="0">
                <a:solidFill>
                  <a:srgbClr val="445566"/>
                </a:solidFill>
                <a:latin typeface="Calibri"/>
              </a:rPr>
              <a:t>Yuz tanish texnologiyasi. 99.97% aniqlik. 3D infra-qizil skanerlash asosida.</a:t>
            </a:r>
          </a:p>
        </p:txBody>
      </p:sp>
      <p:sp>
        <p:nvSpPr>
          <p:cNvPr id="32" name="Rectangle 31"/>
          <p:cNvSpPr/>
          <p:nvPr/>
        </p:nvSpPr>
        <p:spPr>
          <a:xfrm>
            <a:off x="6355080" y="2971800"/>
            <a:ext cx="5394960" cy="987552"/>
          </a:xfrm>
          <a:prstGeom prst="rect">
            <a:avLst/>
          </a:prstGeom>
          <a:solidFill>
            <a:srgbClr val="FFFFFF"/>
          </a:solidFill>
          <a:ln w="12700">
            <a:solidFill>
              <a:srgbClr val="0A29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6355080" y="2971800"/>
            <a:ext cx="91440" cy="987552"/>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6510528" y="3191256"/>
            <a:ext cx="502920" cy="502920"/>
          </a:xfrm>
          <a:prstGeom prst="rect">
            <a:avLst/>
          </a:prstGeom>
          <a:noFill/>
        </p:spPr>
        <p:txBody>
          <a:bodyPr wrap="square">
            <a:spAutoFit/>
          </a:bodyPr>
          <a:lstStyle/>
          <a:p>
            <a:pPr algn="l"/>
            <a:r>
              <a:rPr sz="2000" b="0" i="0">
                <a:solidFill>
                  <a:srgbClr val="FFFFFF"/>
                </a:solidFill>
                <a:latin typeface="Calibri"/>
              </a:rPr>
              <a:t>👆</a:t>
            </a:r>
          </a:p>
        </p:txBody>
      </p:sp>
      <p:sp>
        <p:nvSpPr>
          <p:cNvPr id="35" name="TextBox 34"/>
          <p:cNvSpPr txBox="1"/>
          <p:nvPr/>
        </p:nvSpPr>
        <p:spPr>
          <a:xfrm>
            <a:off x="7059168" y="3044952"/>
            <a:ext cx="4480560" cy="347472"/>
          </a:xfrm>
          <a:prstGeom prst="rect">
            <a:avLst/>
          </a:prstGeom>
          <a:noFill/>
        </p:spPr>
        <p:txBody>
          <a:bodyPr wrap="square">
            <a:spAutoFit/>
          </a:bodyPr>
          <a:lstStyle/>
          <a:p>
            <a:pPr algn="l"/>
            <a:r>
              <a:rPr sz="1200" b="1" i="0">
                <a:solidFill>
                  <a:srgbClr val="0A295C"/>
                </a:solidFill>
                <a:latin typeface="Calibri"/>
              </a:rPr>
              <a:t>Fingerprint</a:t>
            </a:r>
          </a:p>
        </p:txBody>
      </p:sp>
      <p:sp>
        <p:nvSpPr>
          <p:cNvPr id="36" name="TextBox 35"/>
          <p:cNvSpPr txBox="1"/>
          <p:nvPr/>
        </p:nvSpPr>
        <p:spPr>
          <a:xfrm>
            <a:off x="7059168" y="3392424"/>
            <a:ext cx="4480560" cy="502920"/>
          </a:xfrm>
          <a:prstGeom prst="rect">
            <a:avLst/>
          </a:prstGeom>
          <a:noFill/>
        </p:spPr>
        <p:txBody>
          <a:bodyPr wrap="square">
            <a:spAutoFit/>
          </a:bodyPr>
          <a:lstStyle/>
          <a:p>
            <a:pPr algn="l"/>
            <a:r>
              <a:rPr sz="1050" b="0" i="0">
                <a:solidFill>
                  <a:srgbClr val="445566"/>
                </a:solidFill>
                <a:latin typeface="Calibri"/>
              </a:rPr>
              <a:t>Barmoq izi skaneri. Bank ilovalarining 78% da qo'llaniladi.</a:t>
            </a:r>
          </a:p>
        </p:txBody>
      </p:sp>
      <p:sp>
        <p:nvSpPr>
          <p:cNvPr id="37" name="Rectangle 36"/>
          <p:cNvSpPr/>
          <p:nvPr/>
        </p:nvSpPr>
        <p:spPr>
          <a:xfrm>
            <a:off x="6355080" y="4114800"/>
            <a:ext cx="5394960" cy="987552"/>
          </a:xfrm>
          <a:prstGeom prst="rect">
            <a:avLst/>
          </a:prstGeom>
          <a:solidFill>
            <a:srgbClr val="FFFFFF"/>
          </a:solidFill>
          <a:ln w="12700">
            <a:solidFill>
              <a:srgbClr val="0083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6355080" y="4114800"/>
            <a:ext cx="91440" cy="987552"/>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6510528" y="4334256"/>
            <a:ext cx="502920" cy="502920"/>
          </a:xfrm>
          <a:prstGeom prst="rect">
            <a:avLst/>
          </a:prstGeom>
          <a:noFill/>
        </p:spPr>
        <p:txBody>
          <a:bodyPr wrap="square">
            <a:spAutoFit/>
          </a:bodyPr>
          <a:lstStyle/>
          <a:p>
            <a:pPr algn="l"/>
            <a:r>
              <a:rPr sz="2000" b="0" i="0">
                <a:solidFill>
                  <a:srgbClr val="FFFFFF"/>
                </a:solidFill>
                <a:latin typeface="Calibri"/>
              </a:rPr>
              <a:t>👁</a:t>
            </a:r>
          </a:p>
        </p:txBody>
      </p:sp>
      <p:sp>
        <p:nvSpPr>
          <p:cNvPr id="40" name="TextBox 39"/>
          <p:cNvSpPr txBox="1"/>
          <p:nvPr/>
        </p:nvSpPr>
        <p:spPr>
          <a:xfrm>
            <a:off x="7059168" y="4187952"/>
            <a:ext cx="4480560" cy="347472"/>
          </a:xfrm>
          <a:prstGeom prst="rect">
            <a:avLst/>
          </a:prstGeom>
          <a:noFill/>
        </p:spPr>
        <p:txBody>
          <a:bodyPr wrap="square">
            <a:spAutoFit/>
          </a:bodyPr>
          <a:lstStyle/>
          <a:p>
            <a:pPr algn="l"/>
            <a:r>
              <a:rPr sz="1200" b="1" i="0">
                <a:solidFill>
                  <a:srgbClr val="0A295C"/>
                </a:solidFill>
                <a:latin typeface="Calibri"/>
              </a:rPr>
              <a:t>Iris Scan</a:t>
            </a:r>
          </a:p>
        </p:txBody>
      </p:sp>
      <p:sp>
        <p:nvSpPr>
          <p:cNvPr id="41" name="TextBox 40"/>
          <p:cNvSpPr txBox="1"/>
          <p:nvPr/>
        </p:nvSpPr>
        <p:spPr>
          <a:xfrm>
            <a:off x="7059168" y="4535424"/>
            <a:ext cx="4480560" cy="502920"/>
          </a:xfrm>
          <a:prstGeom prst="rect">
            <a:avLst/>
          </a:prstGeom>
          <a:noFill/>
        </p:spPr>
        <p:txBody>
          <a:bodyPr wrap="square">
            <a:spAutoFit/>
          </a:bodyPr>
          <a:lstStyle/>
          <a:p>
            <a:pPr algn="l"/>
            <a:r>
              <a:rPr sz="1050" b="0" i="0">
                <a:solidFill>
                  <a:srgbClr val="445566"/>
                </a:solidFill>
                <a:latin typeface="Calibri"/>
              </a:rPr>
              <a:t>Ko'z qorachig'i skanerlash. Eng xavfsiz biometrik usul.</a:t>
            </a:r>
          </a:p>
        </p:txBody>
      </p:sp>
      <p:sp>
        <p:nvSpPr>
          <p:cNvPr id="42" name="Rectangle 41"/>
          <p:cNvSpPr/>
          <p:nvPr/>
        </p:nvSpPr>
        <p:spPr>
          <a:xfrm>
            <a:off x="6355080" y="5257800"/>
            <a:ext cx="5394960" cy="987552"/>
          </a:xfrm>
          <a:prstGeom prst="rect">
            <a:avLst/>
          </a:prstGeom>
          <a:solidFill>
            <a:srgbClr val="FFFFFF"/>
          </a:solidFill>
          <a:ln w="12700">
            <a:solidFill>
              <a:srgbClr val="1A9E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Rectangle 42"/>
          <p:cNvSpPr/>
          <p:nvPr/>
        </p:nvSpPr>
        <p:spPr>
          <a:xfrm>
            <a:off x="6355080" y="5257800"/>
            <a:ext cx="91440" cy="987552"/>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p:cNvSpPr txBox="1"/>
          <p:nvPr/>
        </p:nvSpPr>
        <p:spPr>
          <a:xfrm>
            <a:off x="6510528" y="5477256"/>
            <a:ext cx="502920" cy="502920"/>
          </a:xfrm>
          <a:prstGeom prst="rect">
            <a:avLst/>
          </a:prstGeom>
          <a:noFill/>
        </p:spPr>
        <p:txBody>
          <a:bodyPr wrap="square">
            <a:spAutoFit/>
          </a:bodyPr>
          <a:lstStyle/>
          <a:p>
            <a:pPr algn="l"/>
            <a:r>
              <a:rPr sz="2000" b="0" i="0">
                <a:solidFill>
                  <a:srgbClr val="FFFFFF"/>
                </a:solidFill>
                <a:latin typeface="Calibri"/>
              </a:rPr>
              <a:t>🗣</a:t>
            </a:r>
          </a:p>
        </p:txBody>
      </p:sp>
      <p:sp>
        <p:nvSpPr>
          <p:cNvPr id="45" name="TextBox 44"/>
          <p:cNvSpPr txBox="1"/>
          <p:nvPr/>
        </p:nvSpPr>
        <p:spPr>
          <a:xfrm>
            <a:off x="7059168" y="5330952"/>
            <a:ext cx="4480560" cy="347472"/>
          </a:xfrm>
          <a:prstGeom prst="rect">
            <a:avLst/>
          </a:prstGeom>
          <a:noFill/>
        </p:spPr>
        <p:txBody>
          <a:bodyPr wrap="square">
            <a:spAutoFit/>
          </a:bodyPr>
          <a:lstStyle/>
          <a:p>
            <a:pPr algn="l"/>
            <a:r>
              <a:rPr sz="1200" b="1" i="0">
                <a:solidFill>
                  <a:srgbClr val="0A295C"/>
                </a:solidFill>
                <a:latin typeface="Calibri"/>
              </a:rPr>
              <a:t>Voice Auth</a:t>
            </a:r>
          </a:p>
        </p:txBody>
      </p:sp>
      <p:sp>
        <p:nvSpPr>
          <p:cNvPr id="46" name="TextBox 45"/>
          <p:cNvSpPr txBox="1"/>
          <p:nvPr/>
        </p:nvSpPr>
        <p:spPr>
          <a:xfrm>
            <a:off x="7059168" y="5678424"/>
            <a:ext cx="4480560" cy="502920"/>
          </a:xfrm>
          <a:prstGeom prst="rect">
            <a:avLst/>
          </a:prstGeom>
          <a:noFill/>
        </p:spPr>
        <p:txBody>
          <a:bodyPr wrap="square">
            <a:spAutoFit/>
          </a:bodyPr>
          <a:lstStyle/>
          <a:p>
            <a:pPr algn="l"/>
            <a:r>
              <a:rPr sz="1050" b="0" i="0">
                <a:solidFill>
                  <a:srgbClr val="445566"/>
                </a:solidFill>
                <a:latin typeface="Calibri"/>
              </a:rPr>
              <a:t>Ovoz orqali autentifikatsiya. Bank qo'ng'iroqlari uchun.</a:t>
            </a:r>
          </a:p>
        </p:txBody>
      </p:sp>
      <p:sp>
        <p:nvSpPr>
          <p:cNvPr id="47" name="Rectangle 46"/>
          <p:cNvSpPr/>
          <p:nvPr/>
        </p:nvSpPr>
        <p:spPr>
          <a:xfrm>
            <a:off x="365760" y="6647688"/>
            <a:ext cx="11430000" cy="6400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TextBox 47"/>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O'zbekistonda Raqamli Iqtisodiyot</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Raqamli O'zbekiston – 2030 Strategiyasi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11430000" cy="804672"/>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548640" y="1389888"/>
            <a:ext cx="11064240" cy="502920"/>
          </a:xfrm>
          <a:prstGeom prst="rect">
            <a:avLst/>
          </a:prstGeom>
          <a:noFill/>
        </p:spPr>
        <p:txBody>
          <a:bodyPr wrap="square">
            <a:spAutoFit/>
          </a:bodyPr>
          <a:lstStyle/>
          <a:p>
            <a:pPr algn="ctr"/>
            <a:r>
              <a:rPr sz="1350" b="1" i="0">
                <a:solidFill>
                  <a:srgbClr val="FFFFFF"/>
                </a:solidFill>
                <a:latin typeface="Calibri"/>
              </a:rPr>
              <a:t>🎯  "Raqamli O'zbekiston – 2030" Davlat Dasturi  |  2020-yil qabul qilingan</a:t>
            </a:r>
          </a:p>
        </p:txBody>
      </p:sp>
      <p:sp>
        <p:nvSpPr>
          <p:cNvPr id="9" name="Rectangle 8"/>
          <p:cNvSpPr/>
          <p:nvPr/>
        </p:nvSpPr>
        <p:spPr>
          <a:xfrm>
            <a:off x="365760" y="2194560"/>
            <a:ext cx="3657600" cy="1874519"/>
          </a:xfrm>
          <a:prstGeom prst="rect">
            <a:avLst/>
          </a:prstGeom>
          <a:solidFill>
            <a:srgbClr val="0E2A4D"/>
          </a:solidFill>
          <a:ln w="127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365760" y="2194560"/>
            <a:ext cx="3657600" cy="50292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75488" y="2286000"/>
            <a:ext cx="3438144" cy="347472"/>
          </a:xfrm>
          <a:prstGeom prst="rect">
            <a:avLst/>
          </a:prstGeom>
          <a:noFill/>
        </p:spPr>
        <p:txBody>
          <a:bodyPr wrap="square">
            <a:spAutoFit/>
          </a:bodyPr>
          <a:lstStyle/>
          <a:p>
            <a:pPr algn="l"/>
            <a:r>
              <a:rPr sz="1400" b="1" i="0">
                <a:solidFill>
                  <a:srgbClr val="FFFFFF"/>
                </a:solidFill>
                <a:latin typeface="Calibri"/>
              </a:rPr>
              <a:t>🏦  Uzum Bank</a:t>
            </a:r>
          </a:p>
        </p:txBody>
      </p:sp>
      <p:sp>
        <p:nvSpPr>
          <p:cNvPr id="12" name="TextBox 11"/>
          <p:cNvSpPr txBox="1"/>
          <p:nvPr/>
        </p:nvSpPr>
        <p:spPr>
          <a:xfrm>
            <a:off x="502920" y="2834639"/>
            <a:ext cx="3383280" cy="1143000"/>
          </a:xfrm>
          <a:prstGeom prst="rect">
            <a:avLst/>
          </a:prstGeom>
          <a:noFill/>
        </p:spPr>
        <p:txBody>
          <a:bodyPr wrap="square">
            <a:spAutoFit/>
          </a:bodyPr>
          <a:lstStyle/>
          <a:p>
            <a:pPr algn="l"/>
            <a:r>
              <a:rPr sz="1100" b="0" i="0">
                <a:solidFill>
                  <a:srgbClr val="D6E8FF"/>
                </a:solidFill>
                <a:latin typeface="Calibri"/>
              </a:rPr>
              <a:t>100% raqamli
Neobank formati
3 mln+ foydalanuvchi</a:t>
            </a:r>
          </a:p>
        </p:txBody>
      </p:sp>
      <p:sp>
        <p:nvSpPr>
          <p:cNvPr id="13" name="Rectangle 12"/>
          <p:cNvSpPr/>
          <p:nvPr/>
        </p:nvSpPr>
        <p:spPr>
          <a:xfrm>
            <a:off x="4270248" y="2194560"/>
            <a:ext cx="3657600" cy="1874519"/>
          </a:xfrm>
          <a:prstGeom prst="rect">
            <a:avLst/>
          </a:prstGeom>
          <a:solidFill>
            <a:srgbClr val="0E2A4D"/>
          </a:solidFill>
          <a:ln w="12700">
            <a:solidFill>
              <a:srgbClr val="0A29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270248" y="2194560"/>
            <a:ext cx="3657600" cy="50292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4379976" y="2286000"/>
            <a:ext cx="3438144" cy="347472"/>
          </a:xfrm>
          <a:prstGeom prst="rect">
            <a:avLst/>
          </a:prstGeom>
          <a:noFill/>
        </p:spPr>
        <p:txBody>
          <a:bodyPr wrap="square">
            <a:spAutoFit/>
          </a:bodyPr>
          <a:lstStyle/>
          <a:p>
            <a:pPr algn="l"/>
            <a:r>
              <a:rPr sz="1400" b="1" i="0">
                <a:solidFill>
                  <a:srgbClr val="FFFFFF"/>
                </a:solidFill>
                <a:latin typeface="Calibri"/>
              </a:rPr>
              <a:t>🏛  TBC Bank</a:t>
            </a:r>
          </a:p>
        </p:txBody>
      </p:sp>
      <p:sp>
        <p:nvSpPr>
          <p:cNvPr id="16" name="TextBox 15"/>
          <p:cNvSpPr txBox="1"/>
          <p:nvPr/>
        </p:nvSpPr>
        <p:spPr>
          <a:xfrm>
            <a:off x="4407408" y="2834639"/>
            <a:ext cx="3383280" cy="1143000"/>
          </a:xfrm>
          <a:prstGeom prst="rect">
            <a:avLst/>
          </a:prstGeom>
          <a:noFill/>
        </p:spPr>
        <p:txBody>
          <a:bodyPr wrap="square">
            <a:spAutoFit/>
          </a:bodyPr>
          <a:lstStyle/>
          <a:p>
            <a:pPr algn="l"/>
            <a:r>
              <a:rPr sz="1100" b="0" i="0">
                <a:solidFill>
                  <a:srgbClr val="D6E8FF"/>
                </a:solidFill>
                <a:latin typeface="Calibri"/>
              </a:rPr>
              <a:t>Gruziya neobanki
O'zbekistonga kirdi
2021-yil</a:t>
            </a:r>
          </a:p>
        </p:txBody>
      </p:sp>
      <p:sp>
        <p:nvSpPr>
          <p:cNvPr id="17" name="Rectangle 16"/>
          <p:cNvSpPr/>
          <p:nvPr/>
        </p:nvSpPr>
        <p:spPr>
          <a:xfrm>
            <a:off x="8174736" y="2194560"/>
            <a:ext cx="3657600" cy="1874519"/>
          </a:xfrm>
          <a:prstGeom prst="rect">
            <a:avLst/>
          </a:prstGeom>
          <a:solidFill>
            <a:srgbClr val="0E2A4D"/>
          </a:solidFill>
          <a:ln w="12700">
            <a:solidFill>
              <a:srgbClr val="0083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8174736" y="2194560"/>
            <a:ext cx="3657600" cy="502920"/>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8284463" y="2286000"/>
            <a:ext cx="3438144" cy="347472"/>
          </a:xfrm>
          <a:prstGeom prst="rect">
            <a:avLst/>
          </a:prstGeom>
          <a:noFill/>
        </p:spPr>
        <p:txBody>
          <a:bodyPr wrap="square">
            <a:spAutoFit/>
          </a:bodyPr>
          <a:lstStyle/>
          <a:p>
            <a:pPr algn="l"/>
            <a:r>
              <a:rPr sz="1400" b="1" i="0">
                <a:solidFill>
                  <a:srgbClr val="FFFFFF"/>
                </a:solidFill>
                <a:latin typeface="Calibri"/>
              </a:rPr>
              <a:t>💳  Payme</a:t>
            </a:r>
          </a:p>
        </p:txBody>
      </p:sp>
      <p:sp>
        <p:nvSpPr>
          <p:cNvPr id="20" name="TextBox 19"/>
          <p:cNvSpPr txBox="1"/>
          <p:nvPr/>
        </p:nvSpPr>
        <p:spPr>
          <a:xfrm>
            <a:off x="8311896" y="2834639"/>
            <a:ext cx="3383280" cy="1143000"/>
          </a:xfrm>
          <a:prstGeom prst="rect">
            <a:avLst/>
          </a:prstGeom>
          <a:noFill/>
        </p:spPr>
        <p:txBody>
          <a:bodyPr wrap="square">
            <a:spAutoFit/>
          </a:bodyPr>
          <a:lstStyle/>
          <a:p>
            <a:pPr algn="l"/>
            <a:r>
              <a:rPr sz="1100" b="0" i="0">
                <a:solidFill>
                  <a:srgbClr val="D6E8FF"/>
                </a:solidFill>
                <a:latin typeface="Calibri"/>
              </a:rPr>
              <a:t>Yetakchi to'lov app
12 mln+ foydalanuvchi
2013-yil asos.</a:t>
            </a:r>
          </a:p>
        </p:txBody>
      </p:sp>
      <p:sp>
        <p:nvSpPr>
          <p:cNvPr id="21" name="Rectangle 20"/>
          <p:cNvSpPr/>
          <p:nvPr/>
        </p:nvSpPr>
        <p:spPr>
          <a:xfrm>
            <a:off x="365760" y="4279392"/>
            <a:ext cx="3657600" cy="1874519"/>
          </a:xfrm>
          <a:prstGeom prst="rect">
            <a:avLst/>
          </a:prstGeom>
          <a:solidFill>
            <a:srgbClr val="0E2A4D"/>
          </a:solidFill>
          <a:ln w="12700">
            <a:solidFill>
              <a:srgbClr val="1A6B6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365760" y="4279392"/>
            <a:ext cx="3657600" cy="502920"/>
          </a:xfrm>
          <a:prstGeom prst="rect">
            <a:avLst/>
          </a:prstGeom>
          <a:solidFill>
            <a:srgbClr val="1A6B6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475488" y="4370831"/>
            <a:ext cx="3438144" cy="347472"/>
          </a:xfrm>
          <a:prstGeom prst="rect">
            <a:avLst/>
          </a:prstGeom>
          <a:noFill/>
        </p:spPr>
        <p:txBody>
          <a:bodyPr wrap="square">
            <a:spAutoFit/>
          </a:bodyPr>
          <a:lstStyle/>
          <a:p>
            <a:pPr algn="l"/>
            <a:r>
              <a:rPr sz="1400" b="1" i="0">
                <a:solidFill>
                  <a:srgbClr val="FFFFFF"/>
                </a:solidFill>
                <a:latin typeface="Calibri"/>
              </a:rPr>
              <a:t>📲  Click</a:t>
            </a:r>
          </a:p>
        </p:txBody>
      </p:sp>
      <p:sp>
        <p:nvSpPr>
          <p:cNvPr id="24" name="TextBox 23"/>
          <p:cNvSpPr txBox="1"/>
          <p:nvPr/>
        </p:nvSpPr>
        <p:spPr>
          <a:xfrm>
            <a:off x="502920" y="4919472"/>
            <a:ext cx="3383280" cy="1143000"/>
          </a:xfrm>
          <a:prstGeom prst="rect">
            <a:avLst/>
          </a:prstGeom>
          <a:noFill/>
        </p:spPr>
        <p:txBody>
          <a:bodyPr wrap="square">
            <a:spAutoFit/>
          </a:bodyPr>
          <a:lstStyle/>
          <a:p>
            <a:pPr algn="l"/>
            <a:r>
              <a:rPr sz="1100" b="0" i="0">
                <a:solidFill>
                  <a:srgbClr val="D6E8FF"/>
                </a:solidFill>
                <a:latin typeface="Calibri"/>
              </a:rPr>
              <a:t>Ko'p funksiyali
To'lov agregator
8 mln+ foydalanuvchi</a:t>
            </a:r>
          </a:p>
        </p:txBody>
      </p:sp>
      <p:sp>
        <p:nvSpPr>
          <p:cNvPr id="25" name="Rectangle 24"/>
          <p:cNvSpPr/>
          <p:nvPr/>
        </p:nvSpPr>
        <p:spPr>
          <a:xfrm>
            <a:off x="4270248" y="4279392"/>
            <a:ext cx="3657600" cy="1874519"/>
          </a:xfrm>
          <a:prstGeom prst="rect">
            <a:avLst/>
          </a:prstGeom>
          <a:solidFill>
            <a:srgbClr val="0E2A4D"/>
          </a:solidFill>
          <a:ln w="12700">
            <a:solidFill>
              <a:srgbClr val="6B3F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4270248" y="4279392"/>
            <a:ext cx="3657600" cy="502920"/>
          </a:xfrm>
          <a:prstGeom prst="rect">
            <a:avLst/>
          </a:prstGeom>
          <a:solidFill>
            <a:srgbClr val="6B3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4379976" y="4370831"/>
            <a:ext cx="3438144" cy="347472"/>
          </a:xfrm>
          <a:prstGeom prst="rect">
            <a:avLst/>
          </a:prstGeom>
          <a:noFill/>
        </p:spPr>
        <p:txBody>
          <a:bodyPr wrap="square">
            <a:spAutoFit/>
          </a:bodyPr>
          <a:lstStyle/>
          <a:p>
            <a:pPr algn="l"/>
            <a:r>
              <a:rPr sz="1400" b="1" i="0">
                <a:solidFill>
                  <a:srgbClr val="FFFFFF"/>
                </a:solidFill>
                <a:latin typeface="Calibri"/>
              </a:rPr>
              <a:t>🏗  IT Park</a:t>
            </a:r>
          </a:p>
        </p:txBody>
      </p:sp>
      <p:sp>
        <p:nvSpPr>
          <p:cNvPr id="28" name="TextBox 27"/>
          <p:cNvSpPr txBox="1"/>
          <p:nvPr/>
        </p:nvSpPr>
        <p:spPr>
          <a:xfrm>
            <a:off x="4407408" y="4919472"/>
            <a:ext cx="3383280" cy="1143000"/>
          </a:xfrm>
          <a:prstGeom prst="rect">
            <a:avLst/>
          </a:prstGeom>
          <a:noFill/>
        </p:spPr>
        <p:txBody>
          <a:bodyPr wrap="square">
            <a:spAutoFit/>
          </a:bodyPr>
          <a:lstStyle/>
          <a:p>
            <a:pPr algn="l"/>
            <a:r>
              <a:rPr sz="1100" b="0" i="0">
                <a:solidFill>
                  <a:srgbClr val="D6E8FF"/>
                </a:solidFill>
                <a:latin typeface="Calibri"/>
              </a:rPr>
              <a:t>Soliq imtiyozlari
1000+ IT kompaniya
Paytaxt rezidenti</a:t>
            </a:r>
          </a:p>
        </p:txBody>
      </p:sp>
      <p:sp>
        <p:nvSpPr>
          <p:cNvPr id="29" name="Rectangle 28"/>
          <p:cNvSpPr/>
          <p:nvPr/>
        </p:nvSpPr>
        <p:spPr>
          <a:xfrm>
            <a:off x="8174736" y="4279392"/>
            <a:ext cx="3657600" cy="1874519"/>
          </a:xfrm>
          <a:prstGeom prst="rect">
            <a:avLst/>
          </a:prstGeom>
          <a:solidFill>
            <a:srgbClr val="0E2A4D"/>
          </a:solidFill>
          <a:ln w="12700">
            <a:solidFill>
              <a:srgbClr val="1A9E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ectangle 29"/>
          <p:cNvSpPr/>
          <p:nvPr/>
        </p:nvSpPr>
        <p:spPr>
          <a:xfrm>
            <a:off x="8174736" y="4279392"/>
            <a:ext cx="3657600" cy="502920"/>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8284463" y="4370831"/>
            <a:ext cx="3438144" cy="347472"/>
          </a:xfrm>
          <a:prstGeom prst="rect">
            <a:avLst/>
          </a:prstGeom>
          <a:noFill/>
        </p:spPr>
        <p:txBody>
          <a:bodyPr wrap="square">
            <a:spAutoFit/>
          </a:bodyPr>
          <a:lstStyle/>
          <a:p>
            <a:pPr algn="l"/>
            <a:r>
              <a:rPr sz="1400" b="1" i="0">
                <a:solidFill>
                  <a:srgbClr val="FFFFFF"/>
                </a:solidFill>
                <a:latin typeface="Calibri"/>
              </a:rPr>
              <a:t>📡  E-Gov</a:t>
            </a:r>
          </a:p>
        </p:txBody>
      </p:sp>
      <p:sp>
        <p:nvSpPr>
          <p:cNvPr id="32" name="TextBox 31"/>
          <p:cNvSpPr txBox="1"/>
          <p:nvPr/>
        </p:nvSpPr>
        <p:spPr>
          <a:xfrm>
            <a:off x="8311896" y="4919472"/>
            <a:ext cx="3383280" cy="1143000"/>
          </a:xfrm>
          <a:prstGeom prst="rect">
            <a:avLst/>
          </a:prstGeom>
          <a:noFill/>
        </p:spPr>
        <p:txBody>
          <a:bodyPr wrap="square">
            <a:spAutoFit/>
          </a:bodyPr>
          <a:lstStyle/>
          <a:p>
            <a:pPr algn="l"/>
            <a:r>
              <a:rPr sz="1100" b="0" i="0">
                <a:solidFill>
                  <a:srgbClr val="D6E8FF"/>
                </a:solidFill>
                <a:latin typeface="Calibri"/>
              </a:rPr>
              <a:t>Davlat xizmatlari
my.gov.uz portali
Raqamli hujjatlar</a:t>
            </a:r>
          </a:p>
        </p:txBody>
      </p:sp>
      <p:sp>
        <p:nvSpPr>
          <p:cNvPr id="33" name="Rectangle 32"/>
          <p:cNvSpPr/>
          <p:nvPr/>
        </p:nvSpPr>
        <p:spPr>
          <a:xfrm>
            <a:off x="11887200" y="1234440"/>
            <a:ext cx="301752" cy="5486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57200" y="6236208"/>
            <a:ext cx="11247120" cy="347472"/>
          </a:xfrm>
          <a:prstGeom prst="rect">
            <a:avLst/>
          </a:prstGeom>
          <a:noFill/>
        </p:spPr>
        <p:txBody>
          <a:bodyPr wrap="square">
            <a:spAutoFit/>
          </a:bodyPr>
          <a:lstStyle/>
          <a:p>
            <a:pPr algn="ctr"/>
            <a:r>
              <a:rPr sz="1200" b="1" i="0">
                <a:solidFill>
                  <a:srgbClr val="00B4D8"/>
                </a:solidFill>
                <a:latin typeface="Calibri"/>
              </a:rPr>
              <a:t>📊 O'zbekiston Raqamlari</a:t>
            </a:r>
          </a:p>
        </p:txBody>
      </p:sp>
      <p:sp>
        <p:nvSpPr>
          <p:cNvPr id="35" name="TextBox 34"/>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Istiqbollar va Imkoniyatlar</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Kelajak texnologiyalari: AI • CBDC • DeFi • Web3 • Metaverse</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2148840" cy="5394960"/>
          </a:xfrm>
          <a:prstGeom prst="rect">
            <a:avLst/>
          </a:prstGeom>
          <a:solidFill>
            <a:srgbClr val="FFFFFF"/>
          </a:solidFill>
          <a:ln w="25400">
            <a:solidFill>
              <a:srgbClr val="0A29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65760" y="1234440"/>
            <a:ext cx="2148840" cy="100584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143000" y="1280160"/>
            <a:ext cx="594360" cy="457200"/>
          </a:xfrm>
          <a:prstGeom prst="rect">
            <a:avLst/>
          </a:prstGeom>
          <a:noFill/>
        </p:spPr>
        <p:txBody>
          <a:bodyPr wrap="square">
            <a:spAutoFit/>
          </a:bodyPr>
          <a:lstStyle/>
          <a:p>
            <a:pPr algn="ctr"/>
            <a:r>
              <a:rPr sz="2400" b="0" i="0">
                <a:solidFill>
                  <a:srgbClr val="FFFFFF"/>
                </a:solidFill>
                <a:latin typeface="Calibri"/>
              </a:rPr>
              <a:t>🏛</a:t>
            </a:r>
          </a:p>
        </p:txBody>
      </p:sp>
      <p:sp>
        <p:nvSpPr>
          <p:cNvPr id="10" name="TextBox 9"/>
          <p:cNvSpPr txBox="1"/>
          <p:nvPr/>
        </p:nvSpPr>
        <p:spPr>
          <a:xfrm>
            <a:off x="411480" y="1691640"/>
            <a:ext cx="2057400" cy="347472"/>
          </a:xfrm>
          <a:prstGeom prst="rect">
            <a:avLst/>
          </a:prstGeom>
          <a:noFill/>
        </p:spPr>
        <p:txBody>
          <a:bodyPr wrap="square">
            <a:spAutoFit/>
          </a:bodyPr>
          <a:lstStyle/>
          <a:p>
            <a:pPr algn="ctr"/>
            <a:r>
              <a:rPr sz="1400" b="1" i="0">
                <a:solidFill>
                  <a:srgbClr val="FFFFFF"/>
                </a:solidFill>
                <a:latin typeface="Calibri"/>
              </a:rPr>
              <a:t>CBDC</a:t>
            </a:r>
          </a:p>
        </p:txBody>
      </p:sp>
      <p:sp>
        <p:nvSpPr>
          <p:cNvPr id="11" name="TextBox 10"/>
          <p:cNvSpPr txBox="1"/>
          <p:nvPr/>
        </p:nvSpPr>
        <p:spPr>
          <a:xfrm>
            <a:off x="411480" y="2029968"/>
            <a:ext cx="2057400" cy="365760"/>
          </a:xfrm>
          <a:prstGeom prst="rect">
            <a:avLst/>
          </a:prstGeom>
          <a:noFill/>
        </p:spPr>
        <p:txBody>
          <a:bodyPr wrap="square">
            <a:spAutoFit/>
          </a:bodyPr>
          <a:lstStyle/>
          <a:p>
            <a:pPr algn="ctr"/>
            <a:r>
              <a:rPr sz="900" b="0" i="1">
                <a:solidFill>
                  <a:srgbClr val="FFFFFF"/>
                </a:solidFill>
                <a:latin typeface="Calibri"/>
              </a:rPr>
              <a:t>Central Bank
Digital Currency</a:t>
            </a:r>
          </a:p>
        </p:txBody>
      </p:sp>
      <p:sp>
        <p:nvSpPr>
          <p:cNvPr id="12" name="TextBox 11"/>
          <p:cNvSpPr txBox="1"/>
          <p:nvPr/>
        </p:nvSpPr>
        <p:spPr>
          <a:xfrm>
            <a:off x="475488" y="2542032"/>
            <a:ext cx="1920240" cy="512064"/>
          </a:xfrm>
          <a:prstGeom prst="rect">
            <a:avLst/>
          </a:prstGeom>
          <a:noFill/>
        </p:spPr>
        <p:txBody>
          <a:bodyPr wrap="square">
            <a:spAutoFit/>
          </a:bodyPr>
          <a:lstStyle/>
          <a:p>
            <a:pPr algn="l"/>
            <a:r>
              <a:rPr sz="1000" b="0" i="0">
                <a:solidFill>
                  <a:srgbClr val="445566"/>
                </a:solidFill>
                <a:latin typeface="Calibri"/>
              </a:rPr>
              <a:t>▸  Markaziy bank raqamli valyutasi</a:t>
            </a:r>
          </a:p>
        </p:txBody>
      </p:sp>
      <p:sp>
        <p:nvSpPr>
          <p:cNvPr id="13" name="TextBox 12"/>
          <p:cNvSpPr txBox="1"/>
          <p:nvPr/>
        </p:nvSpPr>
        <p:spPr>
          <a:xfrm>
            <a:off x="475488" y="3127248"/>
            <a:ext cx="1920240" cy="512064"/>
          </a:xfrm>
          <a:prstGeom prst="rect">
            <a:avLst/>
          </a:prstGeom>
          <a:noFill/>
        </p:spPr>
        <p:txBody>
          <a:bodyPr wrap="square">
            <a:spAutoFit/>
          </a:bodyPr>
          <a:lstStyle/>
          <a:p>
            <a:pPr algn="l"/>
            <a:r>
              <a:rPr sz="1000" b="0" i="0">
                <a:solidFill>
                  <a:srgbClr val="445566"/>
                </a:solidFill>
                <a:latin typeface="Calibri"/>
              </a:rPr>
              <a:t>▸  O'zbekiston CBDC tadqiqot bosqichida</a:t>
            </a:r>
          </a:p>
        </p:txBody>
      </p:sp>
      <p:sp>
        <p:nvSpPr>
          <p:cNvPr id="14" name="TextBox 13"/>
          <p:cNvSpPr txBox="1"/>
          <p:nvPr/>
        </p:nvSpPr>
        <p:spPr>
          <a:xfrm>
            <a:off x="475488" y="3712463"/>
            <a:ext cx="1920240" cy="512064"/>
          </a:xfrm>
          <a:prstGeom prst="rect">
            <a:avLst/>
          </a:prstGeom>
          <a:noFill/>
        </p:spPr>
        <p:txBody>
          <a:bodyPr wrap="square">
            <a:spAutoFit/>
          </a:bodyPr>
          <a:lstStyle/>
          <a:p>
            <a:pPr algn="l"/>
            <a:r>
              <a:rPr sz="1000" b="0" i="0">
                <a:solidFill>
                  <a:srgbClr val="445566"/>
                </a:solidFill>
                <a:latin typeface="Calibri"/>
              </a:rPr>
              <a:t>▸  Pul muomalasini optimallashtirish</a:t>
            </a:r>
          </a:p>
        </p:txBody>
      </p:sp>
      <p:sp>
        <p:nvSpPr>
          <p:cNvPr id="15" name="TextBox 14"/>
          <p:cNvSpPr txBox="1"/>
          <p:nvPr/>
        </p:nvSpPr>
        <p:spPr>
          <a:xfrm>
            <a:off x="475488" y="4297679"/>
            <a:ext cx="1920240" cy="512064"/>
          </a:xfrm>
          <a:prstGeom prst="rect">
            <a:avLst/>
          </a:prstGeom>
          <a:noFill/>
        </p:spPr>
        <p:txBody>
          <a:bodyPr wrap="square">
            <a:spAutoFit/>
          </a:bodyPr>
          <a:lstStyle/>
          <a:p>
            <a:pPr algn="l"/>
            <a:r>
              <a:rPr sz="1000" b="0" i="0">
                <a:solidFill>
                  <a:srgbClr val="445566"/>
                </a:solidFill>
                <a:latin typeface="Calibri"/>
              </a:rPr>
              <a:t>▸  Cross-border to'lovlar</a:t>
            </a:r>
          </a:p>
        </p:txBody>
      </p:sp>
      <p:sp>
        <p:nvSpPr>
          <p:cNvPr id="16" name="TextBox 15"/>
          <p:cNvSpPr txBox="1"/>
          <p:nvPr/>
        </p:nvSpPr>
        <p:spPr>
          <a:xfrm>
            <a:off x="475488" y="4882896"/>
            <a:ext cx="1920240" cy="512064"/>
          </a:xfrm>
          <a:prstGeom prst="rect">
            <a:avLst/>
          </a:prstGeom>
          <a:noFill/>
        </p:spPr>
        <p:txBody>
          <a:bodyPr wrap="square">
            <a:spAutoFit/>
          </a:bodyPr>
          <a:lstStyle/>
          <a:p>
            <a:pPr algn="l"/>
            <a:r>
              <a:rPr sz="1000" b="0" i="0">
                <a:solidFill>
                  <a:srgbClr val="445566"/>
                </a:solidFill>
                <a:latin typeface="Calibri"/>
              </a:rPr>
              <a:t>▸  Moliyaviy inklyuzivlik</a:t>
            </a:r>
          </a:p>
        </p:txBody>
      </p:sp>
      <p:sp>
        <p:nvSpPr>
          <p:cNvPr id="17" name="Rectangle 16"/>
          <p:cNvSpPr/>
          <p:nvPr/>
        </p:nvSpPr>
        <p:spPr>
          <a:xfrm>
            <a:off x="2697479" y="1234440"/>
            <a:ext cx="2148840" cy="5394960"/>
          </a:xfrm>
          <a:prstGeom prst="rect">
            <a:avLst/>
          </a:prstGeom>
          <a:solidFill>
            <a:srgbClr val="FFFFFF"/>
          </a:solidFill>
          <a:ln w="25400">
            <a:solidFill>
              <a:srgbClr val="0083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2697479" y="1234440"/>
            <a:ext cx="2148840" cy="1005840"/>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3474720" y="1280160"/>
            <a:ext cx="594360" cy="457200"/>
          </a:xfrm>
          <a:prstGeom prst="rect">
            <a:avLst/>
          </a:prstGeom>
          <a:noFill/>
        </p:spPr>
        <p:txBody>
          <a:bodyPr wrap="square">
            <a:spAutoFit/>
          </a:bodyPr>
          <a:lstStyle/>
          <a:p>
            <a:pPr algn="ctr"/>
            <a:r>
              <a:rPr sz="2400" b="0" i="0">
                <a:solidFill>
                  <a:srgbClr val="FFFFFF"/>
                </a:solidFill>
                <a:latin typeface="Calibri"/>
              </a:rPr>
              <a:t>⛓</a:t>
            </a:r>
          </a:p>
        </p:txBody>
      </p:sp>
      <p:sp>
        <p:nvSpPr>
          <p:cNvPr id="20" name="TextBox 19"/>
          <p:cNvSpPr txBox="1"/>
          <p:nvPr/>
        </p:nvSpPr>
        <p:spPr>
          <a:xfrm>
            <a:off x="2743199" y="1691640"/>
            <a:ext cx="2057400" cy="347472"/>
          </a:xfrm>
          <a:prstGeom prst="rect">
            <a:avLst/>
          </a:prstGeom>
          <a:noFill/>
        </p:spPr>
        <p:txBody>
          <a:bodyPr wrap="square">
            <a:spAutoFit/>
          </a:bodyPr>
          <a:lstStyle/>
          <a:p>
            <a:pPr algn="ctr"/>
            <a:r>
              <a:rPr sz="1400" b="1" i="0">
                <a:solidFill>
                  <a:srgbClr val="FFFFFF"/>
                </a:solidFill>
                <a:latin typeface="Calibri"/>
              </a:rPr>
              <a:t>DeFi</a:t>
            </a:r>
          </a:p>
        </p:txBody>
      </p:sp>
      <p:sp>
        <p:nvSpPr>
          <p:cNvPr id="21" name="TextBox 20"/>
          <p:cNvSpPr txBox="1"/>
          <p:nvPr/>
        </p:nvSpPr>
        <p:spPr>
          <a:xfrm>
            <a:off x="2743199" y="2029968"/>
            <a:ext cx="2057400" cy="365760"/>
          </a:xfrm>
          <a:prstGeom prst="rect">
            <a:avLst/>
          </a:prstGeom>
          <a:noFill/>
        </p:spPr>
        <p:txBody>
          <a:bodyPr wrap="square">
            <a:spAutoFit/>
          </a:bodyPr>
          <a:lstStyle/>
          <a:p>
            <a:pPr algn="ctr"/>
            <a:r>
              <a:rPr sz="900" b="0" i="1">
                <a:solidFill>
                  <a:srgbClr val="FFFFFF"/>
                </a:solidFill>
                <a:latin typeface="Calibri"/>
              </a:rPr>
              <a:t>Decentralized
Finance</a:t>
            </a:r>
          </a:p>
        </p:txBody>
      </p:sp>
      <p:sp>
        <p:nvSpPr>
          <p:cNvPr id="22" name="TextBox 21"/>
          <p:cNvSpPr txBox="1"/>
          <p:nvPr/>
        </p:nvSpPr>
        <p:spPr>
          <a:xfrm>
            <a:off x="2807208" y="2542032"/>
            <a:ext cx="1920240" cy="512064"/>
          </a:xfrm>
          <a:prstGeom prst="rect">
            <a:avLst/>
          </a:prstGeom>
          <a:noFill/>
        </p:spPr>
        <p:txBody>
          <a:bodyPr wrap="square">
            <a:spAutoFit/>
          </a:bodyPr>
          <a:lstStyle/>
          <a:p>
            <a:pPr algn="l"/>
            <a:r>
              <a:rPr sz="1000" b="0" i="0">
                <a:solidFill>
                  <a:srgbClr val="445566"/>
                </a:solidFill>
                <a:latin typeface="Calibri"/>
              </a:rPr>
              <a:t>▸  Markazlashmagan moliya</a:t>
            </a:r>
          </a:p>
        </p:txBody>
      </p:sp>
      <p:sp>
        <p:nvSpPr>
          <p:cNvPr id="23" name="TextBox 22"/>
          <p:cNvSpPr txBox="1"/>
          <p:nvPr/>
        </p:nvSpPr>
        <p:spPr>
          <a:xfrm>
            <a:off x="2807208" y="3127248"/>
            <a:ext cx="1920240" cy="512064"/>
          </a:xfrm>
          <a:prstGeom prst="rect">
            <a:avLst/>
          </a:prstGeom>
          <a:noFill/>
        </p:spPr>
        <p:txBody>
          <a:bodyPr wrap="square">
            <a:spAutoFit/>
          </a:bodyPr>
          <a:lstStyle/>
          <a:p>
            <a:pPr algn="l"/>
            <a:r>
              <a:rPr sz="1000" b="0" i="0">
                <a:solidFill>
                  <a:srgbClr val="445566"/>
                </a:solidFill>
                <a:latin typeface="Calibri"/>
              </a:rPr>
              <a:t>▸  Smart contract asosida</a:t>
            </a:r>
          </a:p>
        </p:txBody>
      </p:sp>
      <p:sp>
        <p:nvSpPr>
          <p:cNvPr id="24" name="TextBox 23"/>
          <p:cNvSpPr txBox="1"/>
          <p:nvPr/>
        </p:nvSpPr>
        <p:spPr>
          <a:xfrm>
            <a:off x="2807208" y="3712463"/>
            <a:ext cx="1920240" cy="512064"/>
          </a:xfrm>
          <a:prstGeom prst="rect">
            <a:avLst/>
          </a:prstGeom>
          <a:noFill/>
        </p:spPr>
        <p:txBody>
          <a:bodyPr wrap="square">
            <a:spAutoFit/>
          </a:bodyPr>
          <a:lstStyle/>
          <a:p>
            <a:pPr algn="l"/>
            <a:r>
              <a:rPr sz="1000" b="0" i="0">
                <a:solidFill>
                  <a:srgbClr val="445566"/>
                </a:solidFill>
                <a:latin typeface="Calibri"/>
              </a:rPr>
              <a:t>▸  Intermediarsiz kredit</a:t>
            </a:r>
          </a:p>
        </p:txBody>
      </p:sp>
      <p:sp>
        <p:nvSpPr>
          <p:cNvPr id="25" name="TextBox 24"/>
          <p:cNvSpPr txBox="1"/>
          <p:nvPr/>
        </p:nvSpPr>
        <p:spPr>
          <a:xfrm>
            <a:off x="2807208" y="4297679"/>
            <a:ext cx="1920240" cy="512064"/>
          </a:xfrm>
          <a:prstGeom prst="rect">
            <a:avLst/>
          </a:prstGeom>
          <a:noFill/>
        </p:spPr>
        <p:txBody>
          <a:bodyPr wrap="square">
            <a:spAutoFit/>
          </a:bodyPr>
          <a:lstStyle/>
          <a:p>
            <a:pPr algn="l"/>
            <a:r>
              <a:rPr sz="1000" b="0" i="0">
                <a:solidFill>
                  <a:srgbClr val="445566"/>
                </a:solidFill>
                <a:latin typeface="Calibri"/>
              </a:rPr>
              <a:t>▸  Likvidlik hovuzlari</a:t>
            </a:r>
          </a:p>
        </p:txBody>
      </p:sp>
      <p:sp>
        <p:nvSpPr>
          <p:cNvPr id="26" name="TextBox 25"/>
          <p:cNvSpPr txBox="1"/>
          <p:nvPr/>
        </p:nvSpPr>
        <p:spPr>
          <a:xfrm>
            <a:off x="2807208" y="4882896"/>
            <a:ext cx="1920240" cy="512064"/>
          </a:xfrm>
          <a:prstGeom prst="rect">
            <a:avLst/>
          </a:prstGeom>
          <a:noFill/>
        </p:spPr>
        <p:txBody>
          <a:bodyPr wrap="square">
            <a:spAutoFit/>
          </a:bodyPr>
          <a:lstStyle/>
          <a:p>
            <a:pPr algn="l"/>
            <a:r>
              <a:rPr sz="1000" b="0" i="0">
                <a:solidFill>
                  <a:srgbClr val="445566"/>
                </a:solidFill>
                <a:latin typeface="Calibri"/>
              </a:rPr>
              <a:t>▸  APY daromad imkoniyati</a:t>
            </a:r>
          </a:p>
        </p:txBody>
      </p:sp>
      <p:sp>
        <p:nvSpPr>
          <p:cNvPr id="27" name="Rectangle 26"/>
          <p:cNvSpPr/>
          <p:nvPr/>
        </p:nvSpPr>
        <p:spPr>
          <a:xfrm>
            <a:off x="5029200" y="1234440"/>
            <a:ext cx="2148840" cy="5394960"/>
          </a:xfrm>
          <a:prstGeom prst="rect">
            <a:avLst/>
          </a:prstGeom>
          <a:solidFill>
            <a:srgbClr val="FFFFFF"/>
          </a:solidFill>
          <a:ln w="25400">
            <a:solidFill>
              <a:srgbClr val="6B3F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Rectangle 27"/>
          <p:cNvSpPr/>
          <p:nvPr/>
        </p:nvSpPr>
        <p:spPr>
          <a:xfrm>
            <a:off x="5029200" y="1234440"/>
            <a:ext cx="2148840" cy="1005840"/>
          </a:xfrm>
          <a:prstGeom prst="rect">
            <a:avLst/>
          </a:prstGeom>
          <a:solidFill>
            <a:srgbClr val="6B3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5806440" y="1280160"/>
            <a:ext cx="594360" cy="457200"/>
          </a:xfrm>
          <a:prstGeom prst="rect">
            <a:avLst/>
          </a:prstGeom>
          <a:noFill/>
        </p:spPr>
        <p:txBody>
          <a:bodyPr wrap="square">
            <a:spAutoFit/>
          </a:bodyPr>
          <a:lstStyle/>
          <a:p>
            <a:pPr algn="ctr"/>
            <a:r>
              <a:rPr sz="2400" b="0" i="0">
                <a:solidFill>
                  <a:srgbClr val="FFFFFF"/>
                </a:solidFill>
                <a:latin typeface="Calibri"/>
              </a:rPr>
              <a:t>🌐</a:t>
            </a:r>
          </a:p>
        </p:txBody>
      </p:sp>
      <p:sp>
        <p:nvSpPr>
          <p:cNvPr id="30" name="TextBox 29"/>
          <p:cNvSpPr txBox="1"/>
          <p:nvPr/>
        </p:nvSpPr>
        <p:spPr>
          <a:xfrm>
            <a:off x="5074920" y="1691640"/>
            <a:ext cx="2057400" cy="347472"/>
          </a:xfrm>
          <a:prstGeom prst="rect">
            <a:avLst/>
          </a:prstGeom>
          <a:noFill/>
        </p:spPr>
        <p:txBody>
          <a:bodyPr wrap="square">
            <a:spAutoFit/>
          </a:bodyPr>
          <a:lstStyle/>
          <a:p>
            <a:pPr algn="ctr"/>
            <a:r>
              <a:rPr sz="1400" b="1" i="0">
                <a:solidFill>
                  <a:srgbClr val="FFFFFF"/>
                </a:solidFill>
                <a:latin typeface="Calibri"/>
              </a:rPr>
              <a:t>Web3</a:t>
            </a:r>
          </a:p>
        </p:txBody>
      </p:sp>
      <p:sp>
        <p:nvSpPr>
          <p:cNvPr id="31" name="TextBox 30"/>
          <p:cNvSpPr txBox="1"/>
          <p:nvPr/>
        </p:nvSpPr>
        <p:spPr>
          <a:xfrm>
            <a:off x="5074920" y="2029968"/>
            <a:ext cx="2057400" cy="365760"/>
          </a:xfrm>
          <a:prstGeom prst="rect">
            <a:avLst/>
          </a:prstGeom>
          <a:noFill/>
        </p:spPr>
        <p:txBody>
          <a:bodyPr wrap="square">
            <a:spAutoFit/>
          </a:bodyPr>
          <a:lstStyle/>
          <a:p>
            <a:pPr algn="ctr"/>
            <a:r>
              <a:rPr sz="900" b="0" i="1">
                <a:solidFill>
                  <a:srgbClr val="FFFFFF"/>
                </a:solidFill>
                <a:latin typeface="Calibri"/>
              </a:rPr>
              <a:t>Internet
Navbatdagi Avlodi</a:t>
            </a:r>
          </a:p>
        </p:txBody>
      </p:sp>
      <p:sp>
        <p:nvSpPr>
          <p:cNvPr id="32" name="TextBox 31"/>
          <p:cNvSpPr txBox="1"/>
          <p:nvPr/>
        </p:nvSpPr>
        <p:spPr>
          <a:xfrm>
            <a:off x="5138928" y="2542032"/>
            <a:ext cx="1920240" cy="512064"/>
          </a:xfrm>
          <a:prstGeom prst="rect">
            <a:avLst/>
          </a:prstGeom>
          <a:noFill/>
        </p:spPr>
        <p:txBody>
          <a:bodyPr wrap="square">
            <a:spAutoFit/>
          </a:bodyPr>
          <a:lstStyle/>
          <a:p>
            <a:pPr algn="l"/>
            <a:r>
              <a:rPr sz="1000" b="0" i="0">
                <a:solidFill>
                  <a:srgbClr val="445566"/>
                </a:solidFill>
                <a:latin typeface="Calibri"/>
              </a:rPr>
              <a:t>▸  Foydalanuvchi egaligi</a:t>
            </a:r>
          </a:p>
        </p:txBody>
      </p:sp>
      <p:sp>
        <p:nvSpPr>
          <p:cNvPr id="33" name="TextBox 32"/>
          <p:cNvSpPr txBox="1"/>
          <p:nvPr/>
        </p:nvSpPr>
        <p:spPr>
          <a:xfrm>
            <a:off x="5138928" y="3127248"/>
            <a:ext cx="1920240" cy="512064"/>
          </a:xfrm>
          <a:prstGeom prst="rect">
            <a:avLst/>
          </a:prstGeom>
          <a:noFill/>
        </p:spPr>
        <p:txBody>
          <a:bodyPr wrap="square">
            <a:spAutoFit/>
          </a:bodyPr>
          <a:lstStyle/>
          <a:p>
            <a:pPr algn="l"/>
            <a:r>
              <a:rPr sz="1000" b="0" i="0">
                <a:solidFill>
                  <a:srgbClr val="445566"/>
                </a:solidFill>
                <a:latin typeface="Calibri"/>
              </a:rPr>
              <a:t>▸  DAO tashkilotlari</a:t>
            </a:r>
          </a:p>
        </p:txBody>
      </p:sp>
      <p:sp>
        <p:nvSpPr>
          <p:cNvPr id="34" name="TextBox 33"/>
          <p:cNvSpPr txBox="1"/>
          <p:nvPr/>
        </p:nvSpPr>
        <p:spPr>
          <a:xfrm>
            <a:off x="5138928" y="3712463"/>
            <a:ext cx="1920240" cy="512064"/>
          </a:xfrm>
          <a:prstGeom prst="rect">
            <a:avLst/>
          </a:prstGeom>
          <a:noFill/>
        </p:spPr>
        <p:txBody>
          <a:bodyPr wrap="square">
            <a:spAutoFit/>
          </a:bodyPr>
          <a:lstStyle/>
          <a:p>
            <a:pPr algn="l"/>
            <a:r>
              <a:rPr sz="1000" b="0" i="0">
                <a:solidFill>
                  <a:srgbClr val="445566"/>
                </a:solidFill>
                <a:latin typeface="Calibri"/>
              </a:rPr>
              <a:t>▸  NFT va raqamli mulk</a:t>
            </a:r>
          </a:p>
        </p:txBody>
      </p:sp>
      <p:sp>
        <p:nvSpPr>
          <p:cNvPr id="35" name="TextBox 34"/>
          <p:cNvSpPr txBox="1"/>
          <p:nvPr/>
        </p:nvSpPr>
        <p:spPr>
          <a:xfrm>
            <a:off x="5138928" y="4297679"/>
            <a:ext cx="1920240" cy="512064"/>
          </a:xfrm>
          <a:prstGeom prst="rect">
            <a:avLst/>
          </a:prstGeom>
          <a:noFill/>
        </p:spPr>
        <p:txBody>
          <a:bodyPr wrap="square">
            <a:spAutoFit/>
          </a:bodyPr>
          <a:lstStyle/>
          <a:p>
            <a:pPr algn="l"/>
            <a:r>
              <a:rPr sz="1000" b="0" i="0">
                <a:solidFill>
                  <a:srgbClr val="445566"/>
                </a:solidFill>
                <a:latin typeface="Calibri"/>
              </a:rPr>
              <a:t>▸  Tokenizatsiya</a:t>
            </a:r>
          </a:p>
        </p:txBody>
      </p:sp>
      <p:sp>
        <p:nvSpPr>
          <p:cNvPr id="36" name="TextBox 35"/>
          <p:cNvSpPr txBox="1"/>
          <p:nvPr/>
        </p:nvSpPr>
        <p:spPr>
          <a:xfrm>
            <a:off x="5138928" y="4882896"/>
            <a:ext cx="1920240" cy="512064"/>
          </a:xfrm>
          <a:prstGeom prst="rect">
            <a:avLst/>
          </a:prstGeom>
          <a:noFill/>
        </p:spPr>
        <p:txBody>
          <a:bodyPr wrap="square">
            <a:spAutoFit/>
          </a:bodyPr>
          <a:lstStyle/>
          <a:p>
            <a:pPr algn="l"/>
            <a:r>
              <a:rPr sz="1000" b="0" i="0">
                <a:solidFill>
                  <a:srgbClr val="445566"/>
                </a:solidFill>
                <a:latin typeface="Calibri"/>
              </a:rPr>
              <a:t>▸  Desentralizatsiya</a:t>
            </a:r>
          </a:p>
        </p:txBody>
      </p:sp>
      <p:sp>
        <p:nvSpPr>
          <p:cNvPr id="37" name="Rectangle 36"/>
          <p:cNvSpPr/>
          <p:nvPr/>
        </p:nvSpPr>
        <p:spPr>
          <a:xfrm>
            <a:off x="7360919" y="1234440"/>
            <a:ext cx="2148840" cy="5394960"/>
          </a:xfrm>
          <a:prstGeom prst="rect">
            <a:avLst/>
          </a:prstGeom>
          <a:solidFill>
            <a:srgbClr val="FFFFFF"/>
          </a:solidFill>
          <a:ln w="25400">
            <a:solidFill>
              <a:srgbClr val="D68B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7360919" y="1234440"/>
            <a:ext cx="2148840" cy="1005840"/>
          </a:xfrm>
          <a:prstGeom prst="rect">
            <a:avLst/>
          </a:prstGeom>
          <a:solidFill>
            <a:srgbClr val="D68B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8138159" y="1280160"/>
            <a:ext cx="594360" cy="457200"/>
          </a:xfrm>
          <a:prstGeom prst="rect">
            <a:avLst/>
          </a:prstGeom>
          <a:noFill/>
        </p:spPr>
        <p:txBody>
          <a:bodyPr wrap="square">
            <a:spAutoFit/>
          </a:bodyPr>
          <a:lstStyle/>
          <a:p>
            <a:pPr algn="ctr"/>
            <a:r>
              <a:rPr sz="2400" b="0" i="0">
                <a:solidFill>
                  <a:srgbClr val="FFFFFF"/>
                </a:solidFill>
                <a:latin typeface="Calibri"/>
              </a:rPr>
              <a:t>🥽</a:t>
            </a:r>
          </a:p>
        </p:txBody>
      </p:sp>
      <p:sp>
        <p:nvSpPr>
          <p:cNvPr id="40" name="TextBox 39"/>
          <p:cNvSpPr txBox="1"/>
          <p:nvPr/>
        </p:nvSpPr>
        <p:spPr>
          <a:xfrm>
            <a:off x="7406640" y="1691640"/>
            <a:ext cx="2057400" cy="347472"/>
          </a:xfrm>
          <a:prstGeom prst="rect">
            <a:avLst/>
          </a:prstGeom>
          <a:noFill/>
        </p:spPr>
        <p:txBody>
          <a:bodyPr wrap="square">
            <a:spAutoFit/>
          </a:bodyPr>
          <a:lstStyle/>
          <a:p>
            <a:pPr algn="ctr"/>
            <a:r>
              <a:rPr sz="1400" b="1" i="0">
                <a:solidFill>
                  <a:srgbClr val="FFFFFF"/>
                </a:solidFill>
                <a:latin typeface="Calibri"/>
              </a:rPr>
              <a:t>Metaverse</a:t>
            </a:r>
          </a:p>
        </p:txBody>
      </p:sp>
      <p:sp>
        <p:nvSpPr>
          <p:cNvPr id="41" name="TextBox 40"/>
          <p:cNvSpPr txBox="1"/>
          <p:nvPr/>
        </p:nvSpPr>
        <p:spPr>
          <a:xfrm>
            <a:off x="7406640" y="2029968"/>
            <a:ext cx="2057400" cy="365760"/>
          </a:xfrm>
          <a:prstGeom prst="rect">
            <a:avLst/>
          </a:prstGeom>
          <a:noFill/>
        </p:spPr>
        <p:txBody>
          <a:bodyPr wrap="square">
            <a:spAutoFit/>
          </a:bodyPr>
          <a:lstStyle/>
          <a:p>
            <a:pPr algn="ctr"/>
            <a:r>
              <a:rPr sz="900" b="0" i="1">
                <a:solidFill>
                  <a:srgbClr val="FFFFFF"/>
                </a:solidFill>
                <a:latin typeface="Calibri"/>
              </a:rPr>
              <a:t>Virtual
Iqtisodiyot</a:t>
            </a:r>
          </a:p>
        </p:txBody>
      </p:sp>
      <p:sp>
        <p:nvSpPr>
          <p:cNvPr id="42" name="TextBox 41"/>
          <p:cNvSpPr txBox="1"/>
          <p:nvPr/>
        </p:nvSpPr>
        <p:spPr>
          <a:xfrm>
            <a:off x="7470647" y="2542032"/>
            <a:ext cx="1920240" cy="512064"/>
          </a:xfrm>
          <a:prstGeom prst="rect">
            <a:avLst/>
          </a:prstGeom>
          <a:noFill/>
        </p:spPr>
        <p:txBody>
          <a:bodyPr wrap="square">
            <a:spAutoFit/>
          </a:bodyPr>
          <a:lstStyle/>
          <a:p>
            <a:pPr algn="l"/>
            <a:r>
              <a:rPr sz="1000" b="0" i="0">
                <a:solidFill>
                  <a:srgbClr val="445566"/>
                </a:solidFill>
                <a:latin typeface="Calibri"/>
              </a:rPr>
              <a:t>▸  Virtual savdo maydonlari</a:t>
            </a:r>
          </a:p>
        </p:txBody>
      </p:sp>
      <p:sp>
        <p:nvSpPr>
          <p:cNvPr id="43" name="TextBox 42"/>
          <p:cNvSpPr txBox="1"/>
          <p:nvPr/>
        </p:nvSpPr>
        <p:spPr>
          <a:xfrm>
            <a:off x="7470647" y="3127248"/>
            <a:ext cx="1920240" cy="512064"/>
          </a:xfrm>
          <a:prstGeom prst="rect">
            <a:avLst/>
          </a:prstGeom>
          <a:noFill/>
        </p:spPr>
        <p:txBody>
          <a:bodyPr wrap="square">
            <a:spAutoFit/>
          </a:bodyPr>
          <a:lstStyle/>
          <a:p>
            <a:pPr algn="l"/>
            <a:r>
              <a:rPr sz="1000" b="0" i="0">
                <a:solidFill>
                  <a:srgbClr val="445566"/>
                </a:solidFill>
                <a:latin typeface="Calibri"/>
              </a:rPr>
              <a:t>▸  Raqamli ko'chmas mulk</a:t>
            </a:r>
          </a:p>
        </p:txBody>
      </p:sp>
      <p:sp>
        <p:nvSpPr>
          <p:cNvPr id="44" name="TextBox 43"/>
          <p:cNvSpPr txBox="1"/>
          <p:nvPr/>
        </p:nvSpPr>
        <p:spPr>
          <a:xfrm>
            <a:off x="7470647" y="3712463"/>
            <a:ext cx="1920240" cy="512064"/>
          </a:xfrm>
          <a:prstGeom prst="rect">
            <a:avLst/>
          </a:prstGeom>
          <a:noFill/>
        </p:spPr>
        <p:txBody>
          <a:bodyPr wrap="square">
            <a:spAutoFit/>
          </a:bodyPr>
          <a:lstStyle/>
          <a:p>
            <a:pPr algn="l"/>
            <a:r>
              <a:rPr sz="1000" b="0" i="0">
                <a:solidFill>
                  <a:srgbClr val="445566"/>
                </a:solidFill>
                <a:latin typeface="Calibri"/>
              </a:rPr>
              <a:t>▸  Avatar iqtisodiyoti</a:t>
            </a:r>
          </a:p>
        </p:txBody>
      </p:sp>
      <p:sp>
        <p:nvSpPr>
          <p:cNvPr id="45" name="TextBox 44"/>
          <p:cNvSpPr txBox="1"/>
          <p:nvPr/>
        </p:nvSpPr>
        <p:spPr>
          <a:xfrm>
            <a:off x="7470647" y="4297679"/>
            <a:ext cx="1920240" cy="512064"/>
          </a:xfrm>
          <a:prstGeom prst="rect">
            <a:avLst/>
          </a:prstGeom>
          <a:noFill/>
        </p:spPr>
        <p:txBody>
          <a:bodyPr wrap="square">
            <a:spAutoFit/>
          </a:bodyPr>
          <a:lstStyle/>
          <a:p>
            <a:pPr algn="l"/>
            <a:r>
              <a:rPr sz="1000" b="0" i="0">
                <a:solidFill>
                  <a:srgbClr val="445566"/>
                </a:solidFill>
                <a:latin typeface="Calibri"/>
              </a:rPr>
              <a:t>▸  Immersiv banking</a:t>
            </a:r>
          </a:p>
        </p:txBody>
      </p:sp>
      <p:sp>
        <p:nvSpPr>
          <p:cNvPr id="46" name="TextBox 45"/>
          <p:cNvSpPr txBox="1"/>
          <p:nvPr/>
        </p:nvSpPr>
        <p:spPr>
          <a:xfrm>
            <a:off x="7470647" y="4882896"/>
            <a:ext cx="1920240" cy="512064"/>
          </a:xfrm>
          <a:prstGeom prst="rect">
            <a:avLst/>
          </a:prstGeom>
          <a:noFill/>
        </p:spPr>
        <p:txBody>
          <a:bodyPr wrap="square">
            <a:spAutoFit/>
          </a:bodyPr>
          <a:lstStyle/>
          <a:p>
            <a:pPr algn="l"/>
            <a:r>
              <a:rPr sz="1000" b="0" i="0">
                <a:solidFill>
                  <a:srgbClr val="445566"/>
                </a:solidFill>
                <a:latin typeface="Calibri"/>
              </a:rPr>
              <a:t>▸  Virtual konferenslar</a:t>
            </a:r>
          </a:p>
        </p:txBody>
      </p:sp>
      <p:sp>
        <p:nvSpPr>
          <p:cNvPr id="47" name="Rectangle 46"/>
          <p:cNvSpPr/>
          <p:nvPr/>
        </p:nvSpPr>
        <p:spPr>
          <a:xfrm>
            <a:off x="9692640" y="1234440"/>
            <a:ext cx="2148840" cy="5394960"/>
          </a:xfrm>
          <a:prstGeom prst="rect">
            <a:avLst/>
          </a:prstGeom>
          <a:solidFill>
            <a:srgbClr val="FFFFFF"/>
          </a:solidFill>
          <a:ln w="254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Rectangle 47"/>
          <p:cNvSpPr/>
          <p:nvPr/>
        </p:nvSpPr>
        <p:spPr>
          <a:xfrm>
            <a:off x="9692640" y="1234440"/>
            <a:ext cx="2148840" cy="100584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10469880" y="1280160"/>
            <a:ext cx="594360" cy="457200"/>
          </a:xfrm>
          <a:prstGeom prst="rect">
            <a:avLst/>
          </a:prstGeom>
          <a:noFill/>
        </p:spPr>
        <p:txBody>
          <a:bodyPr wrap="square">
            <a:spAutoFit/>
          </a:bodyPr>
          <a:lstStyle/>
          <a:p>
            <a:pPr algn="ctr"/>
            <a:r>
              <a:rPr sz="2400" b="0" i="0">
                <a:solidFill>
                  <a:srgbClr val="FFFFFF"/>
                </a:solidFill>
                <a:latin typeface="Calibri"/>
              </a:rPr>
              <a:t>🤖</a:t>
            </a:r>
          </a:p>
        </p:txBody>
      </p:sp>
      <p:sp>
        <p:nvSpPr>
          <p:cNvPr id="50" name="TextBox 49"/>
          <p:cNvSpPr txBox="1"/>
          <p:nvPr/>
        </p:nvSpPr>
        <p:spPr>
          <a:xfrm>
            <a:off x="9738360" y="1691640"/>
            <a:ext cx="2057400" cy="347472"/>
          </a:xfrm>
          <a:prstGeom prst="rect">
            <a:avLst/>
          </a:prstGeom>
          <a:noFill/>
        </p:spPr>
        <p:txBody>
          <a:bodyPr wrap="square">
            <a:spAutoFit/>
          </a:bodyPr>
          <a:lstStyle/>
          <a:p>
            <a:pPr algn="ctr"/>
            <a:r>
              <a:rPr sz="1400" b="1" i="0">
                <a:solidFill>
                  <a:srgbClr val="FFFFFF"/>
                </a:solidFill>
                <a:latin typeface="Calibri"/>
              </a:rPr>
              <a:t>AI Finance</a:t>
            </a:r>
          </a:p>
        </p:txBody>
      </p:sp>
      <p:sp>
        <p:nvSpPr>
          <p:cNvPr id="51" name="TextBox 50"/>
          <p:cNvSpPr txBox="1"/>
          <p:nvPr/>
        </p:nvSpPr>
        <p:spPr>
          <a:xfrm>
            <a:off x="9738360" y="2029968"/>
            <a:ext cx="2057400" cy="365760"/>
          </a:xfrm>
          <a:prstGeom prst="rect">
            <a:avLst/>
          </a:prstGeom>
          <a:noFill/>
        </p:spPr>
        <p:txBody>
          <a:bodyPr wrap="square">
            <a:spAutoFit/>
          </a:bodyPr>
          <a:lstStyle/>
          <a:p>
            <a:pPr algn="ctr"/>
            <a:r>
              <a:rPr sz="900" b="0" i="1">
                <a:solidFill>
                  <a:srgbClr val="FFFFFF"/>
                </a:solidFill>
                <a:latin typeface="Calibri"/>
              </a:rPr>
              <a:t>Aqlli
Moliyaviy Tizim</a:t>
            </a:r>
          </a:p>
        </p:txBody>
      </p:sp>
      <p:sp>
        <p:nvSpPr>
          <p:cNvPr id="52" name="TextBox 51"/>
          <p:cNvSpPr txBox="1"/>
          <p:nvPr/>
        </p:nvSpPr>
        <p:spPr>
          <a:xfrm>
            <a:off x="9802367" y="2542032"/>
            <a:ext cx="1920240" cy="512064"/>
          </a:xfrm>
          <a:prstGeom prst="rect">
            <a:avLst/>
          </a:prstGeom>
          <a:noFill/>
        </p:spPr>
        <p:txBody>
          <a:bodyPr wrap="square">
            <a:spAutoFit/>
          </a:bodyPr>
          <a:lstStyle/>
          <a:p>
            <a:pPr algn="l"/>
            <a:r>
              <a:rPr sz="1000" b="0" i="0">
                <a:solidFill>
                  <a:srgbClr val="445566"/>
                </a:solidFill>
                <a:latin typeface="Calibri"/>
              </a:rPr>
              <a:t>▸  Autonomous banking</a:t>
            </a:r>
          </a:p>
        </p:txBody>
      </p:sp>
      <p:sp>
        <p:nvSpPr>
          <p:cNvPr id="53" name="TextBox 52"/>
          <p:cNvSpPr txBox="1"/>
          <p:nvPr/>
        </p:nvSpPr>
        <p:spPr>
          <a:xfrm>
            <a:off x="9802367" y="3127248"/>
            <a:ext cx="1920240" cy="512064"/>
          </a:xfrm>
          <a:prstGeom prst="rect">
            <a:avLst/>
          </a:prstGeom>
          <a:noFill/>
        </p:spPr>
        <p:txBody>
          <a:bodyPr wrap="square">
            <a:spAutoFit/>
          </a:bodyPr>
          <a:lstStyle/>
          <a:p>
            <a:pPr algn="l"/>
            <a:r>
              <a:rPr sz="1000" b="0" i="0">
                <a:solidFill>
                  <a:srgbClr val="445566"/>
                </a:solidFill>
                <a:latin typeface="Calibri"/>
              </a:rPr>
              <a:t>▸  Predictive portfolio</a:t>
            </a:r>
          </a:p>
        </p:txBody>
      </p:sp>
      <p:sp>
        <p:nvSpPr>
          <p:cNvPr id="54" name="TextBox 53"/>
          <p:cNvSpPr txBox="1"/>
          <p:nvPr/>
        </p:nvSpPr>
        <p:spPr>
          <a:xfrm>
            <a:off x="9802367" y="3712463"/>
            <a:ext cx="1920240" cy="512064"/>
          </a:xfrm>
          <a:prstGeom prst="rect">
            <a:avLst/>
          </a:prstGeom>
          <a:noFill/>
        </p:spPr>
        <p:txBody>
          <a:bodyPr wrap="square">
            <a:spAutoFit/>
          </a:bodyPr>
          <a:lstStyle/>
          <a:p>
            <a:pPr algn="l"/>
            <a:r>
              <a:rPr sz="1000" b="0" i="0">
                <a:solidFill>
                  <a:srgbClr val="445566"/>
                </a:solidFill>
                <a:latin typeface="Calibri"/>
              </a:rPr>
              <a:t>▸  AI underwriting</a:t>
            </a:r>
          </a:p>
        </p:txBody>
      </p:sp>
      <p:sp>
        <p:nvSpPr>
          <p:cNvPr id="55" name="TextBox 54"/>
          <p:cNvSpPr txBox="1"/>
          <p:nvPr/>
        </p:nvSpPr>
        <p:spPr>
          <a:xfrm>
            <a:off x="9802367" y="4297679"/>
            <a:ext cx="1920240" cy="512064"/>
          </a:xfrm>
          <a:prstGeom prst="rect">
            <a:avLst/>
          </a:prstGeom>
          <a:noFill/>
        </p:spPr>
        <p:txBody>
          <a:bodyPr wrap="square">
            <a:spAutoFit/>
          </a:bodyPr>
          <a:lstStyle/>
          <a:p>
            <a:pPr algn="l"/>
            <a:r>
              <a:rPr sz="1000" b="0" i="0">
                <a:solidFill>
                  <a:srgbClr val="445566"/>
                </a:solidFill>
                <a:latin typeface="Calibri"/>
              </a:rPr>
              <a:t>▸  Generative finance</a:t>
            </a:r>
          </a:p>
        </p:txBody>
      </p:sp>
      <p:sp>
        <p:nvSpPr>
          <p:cNvPr id="56" name="TextBox 55"/>
          <p:cNvSpPr txBox="1"/>
          <p:nvPr/>
        </p:nvSpPr>
        <p:spPr>
          <a:xfrm>
            <a:off x="9802367" y="4882896"/>
            <a:ext cx="1920240" cy="512064"/>
          </a:xfrm>
          <a:prstGeom prst="rect">
            <a:avLst/>
          </a:prstGeom>
          <a:noFill/>
        </p:spPr>
        <p:txBody>
          <a:bodyPr wrap="square">
            <a:spAutoFit/>
          </a:bodyPr>
          <a:lstStyle/>
          <a:p>
            <a:pPr algn="l"/>
            <a:r>
              <a:rPr sz="1000" b="0" i="0">
                <a:solidFill>
                  <a:srgbClr val="445566"/>
                </a:solidFill>
                <a:latin typeface="Calibri"/>
              </a:rPr>
              <a:t>▸  AGI va moliya</a:t>
            </a:r>
          </a:p>
        </p:txBody>
      </p:sp>
      <p:sp>
        <p:nvSpPr>
          <p:cNvPr id="57" name="Rectangle 56"/>
          <p:cNvSpPr/>
          <p:nvPr/>
        </p:nvSpPr>
        <p:spPr>
          <a:xfrm>
            <a:off x="365760" y="6601968"/>
            <a:ext cx="11430000" cy="9144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8" name="TextBox 57"/>
          <p:cNvSpPr txBox="1"/>
          <p:nvPr/>
        </p:nvSpPr>
        <p:spPr>
          <a:xfrm>
            <a:off x="457200" y="6647688"/>
            <a:ext cx="2103120" cy="182880"/>
          </a:xfrm>
          <a:prstGeom prst="rect">
            <a:avLst/>
          </a:prstGeom>
          <a:noFill/>
        </p:spPr>
        <p:txBody>
          <a:bodyPr wrap="square">
            <a:spAutoFit/>
          </a:bodyPr>
          <a:lstStyle/>
          <a:p>
            <a:pPr algn="ctr"/>
            <a:r>
              <a:rPr sz="900" b="1" i="0">
                <a:solidFill>
                  <a:srgbClr val="0A295C"/>
                </a:solidFill>
                <a:latin typeface="Calibri"/>
              </a:rPr>
              <a:t>2025</a:t>
            </a:r>
          </a:p>
        </p:txBody>
      </p:sp>
      <p:sp>
        <p:nvSpPr>
          <p:cNvPr id="59" name="TextBox 58"/>
          <p:cNvSpPr txBox="1"/>
          <p:nvPr/>
        </p:nvSpPr>
        <p:spPr>
          <a:xfrm>
            <a:off x="2743200" y="6647688"/>
            <a:ext cx="2103120" cy="182880"/>
          </a:xfrm>
          <a:prstGeom prst="rect">
            <a:avLst/>
          </a:prstGeom>
          <a:noFill/>
        </p:spPr>
        <p:txBody>
          <a:bodyPr wrap="square">
            <a:spAutoFit/>
          </a:bodyPr>
          <a:lstStyle/>
          <a:p>
            <a:pPr algn="ctr"/>
            <a:r>
              <a:rPr sz="900" b="1" i="0">
                <a:solidFill>
                  <a:srgbClr val="0A295C"/>
                </a:solidFill>
                <a:latin typeface="Calibri"/>
              </a:rPr>
              <a:t>2026</a:t>
            </a:r>
          </a:p>
        </p:txBody>
      </p:sp>
      <p:sp>
        <p:nvSpPr>
          <p:cNvPr id="60" name="TextBox 59"/>
          <p:cNvSpPr txBox="1"/>
          <p:nvPr/>
        </p:nvSpPr>
        <p:spPr>
          <a:xfrm>
            <a:off x="5029200" y="6647688"/>
            <a:ext cx="2103120" cy="182880"/>
          </a:xfrm>
          <a:prstGeom prst="rect">
            <a:avLst/>
          </a:prstGeom>
          <a:noFill/>
        </p:spPr>
        <p:txBody>
          <a:bodyPr wrap="square">
            <a:spAutoFit/>
          </a:bodyPr>
          <a:lstStyle/>
          <a:p>
            <a:pPr algn="ctr"/>
            <a:r>
              <a:rPr sz="900" b="1" i="0">
                <a:solidFill>
                  <a:srgbClr val="0A295C"/>
                </a:solidFill>
                <a:latin typeface="Calibri"/>
              </a:rPr>
              <a:t>2027</a:t>
            </a:r>
          </a:p>
        </p:txBody>
      </p:sp>
      <p:sp>
        <p:nvSpPr>
          <p:cNvPr id="61" name="TextBox 60"/>
          <p:cNvSpPr txBox="1"/>
          <p:nvPr/>
        </p:nvSpPr>
        <p:spPr>
          <a:xfrm>
            <a:off x="7315200" y="6647688"/>
            <a:ext cx="2103120" cy="182880"/>
          </a:xfrm>
          <a:prstGeom prst="rect">
            <a:avLst/>
          </a:prstGeom>
          <a:noFill/>
        </p:spPr>
        <p:txBody>
          <a:bodyPr wrap="square">
            <a:spAutoFit/>
          </a:bodyPr>
          <a:lstStyle/>
          <a:p>
            <a:pPr algn="ctr"/>
            <a:r>
              <a:rPr sz="900" b="1" i="0">
                <a:solidFill>
                  <a:srgbClr val="0A295C"/>
                </a:solidFill>
                <a:latin typeface="Calibri"/>
              </a:rPr>
              <a:t>2028</a:t>
            </a:r>
          </a:p>
        </p:txBody>
      </p:sp>
      <p:sp>
        <p:nvSpPr>
          <p:cNvPr id="62" name="TextBox 61"/>
          <p:cNvSpPr txBox="1"/>
          <p:nvPr/>
        </p:nvSpPr>
        <p:spPr>
          <a:xfrm>
            <a:off x="9601200" y="6647688"/>
            <a:ext cx="2103120" cy="182880"/>
          </a:xfrm>
          <a:prstGeom prst="rect">
            <a:avLst/>
          </a:prstGeom>
          <a:noFill/>
        </p:spPr>
        <p:txBody>
          <a:bodyPr wrap="square">
            <a:spAutoFit/>
          </a:bodyPr>
          <a:lstStyle/>
          <a:p>
            <a:pPr algn="ctr"/>
            <a:r>
              <a:rPr sz="900" b="1" i="0">
                <a:solidFill>
                  <a:srgbClr val="0A295C"/>
                </a:solidFill>
                <a:latin typeface="Calibri"/>
              </a:rPr>
              <a:t>2030</a:t>
            </a:r>
          </a:p>
        </p:txBody>
      </p:sp>
      <p:sp>
        <p:nvSpPr>
          <p:cNvPr id="63" name="TextBox 62"/>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6858000"/>
          </a:xfrm>
          <a:prstGeom prst="rect">
            <a:avLst/>
          </a:prstGeom>
          <a:solidFill>
            <a:srgbClr val="155EA8">
              <a:alpha val="1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9601200" y="4572000"/>
            <a:ext cx="2743200" cy="2743200"/>
          </a:xfrm>
          <a:prstGeom prst="ellipse">
            <a:avLst/>
          </a:prstGeom>
          <a:solidFill>
            <a:srgbClr val="00B4D8">
              <a:alpha val="1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0" y="0"/>
            <a:ext cx="1828800" cy="1828800"/>
          </a:xfrm>
          <a:prstGeom prst="ellipse">
            <a:avLst/>
          </a:prstGeom>
          <a:solidFill>
            <a:srgbClr val="00B4D8">
              <a:alpha val="1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8412480" y="182879"/>
            <a:ext cx="1463040" cy="1463040"/>
          </a:xfrm>
          <a:prstGeom prst="ellipse">
            <a:avLst/>
          </a:prstGeom>
          <a:solidFill>
            <a:srgbClr val="00B4D8">
              <a:alpha val="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320040"/>
            <a:ext cx="11430000" cy="777240"/>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457200" y="411480"/>
            <a:ext cx="11247120" cy="594360"/>
          </a:xfrm>
          <a:prstGeom prst="rect">
            <a:avLst/>
          </a:prstGeom>
          <a:noFill/>
        </p:spPr>
        <p:txBody>
          <a:bodyPr wrap="square">
            <a:spAutoFit/>
          </a:bodyPr>
          <a:lstStyle/>
          <a:p>
            <a:pPr algn="ctr"/>
            <a:r>
              <a:rPr sz="2400" b="1" i="0">
                <a:solidFill>
                  <a:srgbClr val="FFFFFF"/>
                </a:solidFill>
                <a:latin typeface="Calibri"/>
              </a:rPr>
              <a:t>✅  XULOSA VA ASOSIY XULOSALAR</a:t>
            </a:r>
          </a:p>
        </p:txBody>
      </p:sp>
      <p:sp>
        <p:nvSpPr>
          <p:cNvPr id="9" name="Rectangle 8"/>
          <p:cNvSpPr/>
          <p:nvPr/>
        </p:nvSpPr>
        <p:spPr>
          <a:xfrm>
            <a:off x="365760" y="1298448"/>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365760" y="1298448"/>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11480" y="1865376"/>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12" name="TextBox 11"/>
          <p:cNvSpPr txBox="1"/>
          <p:nvPr/>
        </p:nvSpPr>
        <p:spPr>
          <a:xfrm>
            <a:off x="960120" y="1408176"/>
            <a:ext cx="2971800" cy="384048"/>
          </a:xfrm>
          <a:prstGeom prst="rect">
            <a:avLst/>
          </a:prstGeom>
          <a:noFill/>
        </p:spPr>
        <p:txBody>
          <a:bodyPr wrap="square">
            <a:spAutoFit/>
          </a:bodyPr>
          <a:lstStyle/>
          <a:p>
            <a:pPr algn="l"/>
            <a:r>
              <a:rPr sz="1200" b="1" i="0">
                <a:solidFill>
                  <a:srgbClr val="00B4D8"/>
                </a:solidFill>
                <a:latin typeface="Calibri"/>
              </a:rPr>
              <a:t>Raqamli Iqtisodiyot</a:t>
            </a:r>
          </a:p>
        </p:txBody>
      </p:sp>
      <p:sp>
        <p:nvSpPr>
          <p:cNvPr id="13" name="TextBox 12"/>
          <p:cNvSpPr txBox="1"/>
          <p:nvPr/>
        </p:nvSpPr>
        <p:spPr>
          <a:xfrm>
            <a:off x="960120" y="1810512"/>
            <a:ext cx="2971800" cy="1115568"/>
          </a:xfrm>
          <a:prstGeom prst="rect">
            <a:avLst/>
          </a:prstGeom>
          <a:noFill/>
        </p:spPr>
        <p:txBody>
          <a:bodyPr wrap="square">
            <a:spAutoFit/>
          </a:bodyPr>
          <a:lstStyle/>
          <a:p>
            <a:pPr algn="l"/>
            <a:r>
              <a:rPr sz="1050" b="0" i="0">
                <a:solidFill>
                  <a:srgbClr val="FFFFFF"/>
                </a:solidFill>
                <a:latin typeface="Calibri"/>
              </a:rPr>
              <a:t>2030-yilga kelib $20.8T ga yetadi. Barcha sohalarga ta'sir ko'rsatadi.</a:t>
            </a:r>
          </a:p>
        </p:txBody>
      </p:sp>
      <p:sp>
        <p:nvSpPr>
          <p:cNvPr id="14" name="Rectangle 13"/>
          <p:cNvSpPr/>
          <p:nvPr/>
        </p:nvSpPr>
        <p:spPr>
          <a:xfrm>
            <a:off x="4270248" y="1298448"/>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270248" y="1298448"/>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315968" y="1865376"/>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17" name="TextBox 16"/>
          <p:cNvSpPr txBox="1"/>
          <p:nvPr/>
        </p:nvSpPr>
        <p:spPr>
          <a:xfrm>
            <a:off x="4864608" y="1408176"/>
            <a:ext cx="2971800" cy="384048"/>
          </a:xfrm>
          <a:prstGeom prst="rect">
            <a:avLst/>
          </a:prstGeom>
          <a:noFill/>
        </p:spPr>
        <p:txBody>
          <a:bodyPr wrap="square">
            <a:spAutoFit/>
          </a:bodyPr>
          <a:lstStyle/>
          <a:p>
            <a:pPr algn="l"/>
            <a:r>
              <a:rPr sz="1200" b="1" i="0">
                <a:solidFill>
                  <a:srgbClr val="00B4D8"/>
                </a:solidFill>
                <a:latin typeface="Calibri"/>
              </a:rPr>
              <a:t>To'lov Inqilobi</a:t>
            </a:r>
          </a:p>
        </p:txBody>
      </p:sp>
      <p:sp>
        <p:nvSpPr>
          <p:cNvPr id="18" name="TextBox 17"/>
          <p:cNvSpPr txBox="1"/>
          <p:nvPr/>
        </p:nvSpPr>
        <p:spPr>
          <a:xfrm>
            <a:off x="4864608" y="1810512"/>
            <a:ext cx="2971800" cy="1115568"/>
          </a:xfrm>
          <a:prstGeom prst="rect">
            <a:avLst/>
          </a:prstGeom>
          <a:noFill/>
        </p:spPr>
        <p:txBody>
          <a:bodyPr wrap="square">
            <a:spAutoFit/>
          </a:bodyPr>
          <a:lstStyle/>
          <a:p>
            <a:pPr algn="l"/>
            <a:r>
              <a:rPr sz="1050" b="0" i="0">
                <a:solidFill>
                  <a:srgbClr val="FFFFFF"/>
                </a:solidFill>
                <a:latin typeface="Calibri"/>
              </a:rPr>
              <a:t>Naqd pulsiz iqtisodiyotga o'tish jadallashmoqda. Kontaktsiz to'lovlar dominant.</a:t>
            </a:r>
          </a:p>
        </p:txBody>
      </p:sp>
      <p:sp>
        <p:nvSpPr>
          <p:cNvPr id="19" name="Rectangle 18"/>
          <p:cNvSpPr/>
          <p:nvPr/>
        </p:nvSpPr>
        <p:spPr>
          <a:xfrm>
            <a:off x="8174736" y="1298448"/>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8174736" y="1298448"/>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220456" y="1865376"/>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22" name="TextBox 21"/>
          <p:cNvSpPr txBox="1"/>
          <p:nvPr/>
        </p:nvSpPr>
        <p:spPr>
          <a:xfrm>
            <a:off x="8769096" y="1408176"/>
            <a:ext cx="2971800" cy="384048"/>
          </a:xfrm>
          <a:prstGeom prst="rect">
            <a:avLst/>
          </a:prstGeom>
          <a:noFill/>
        </p:spPr>
        <p:txBody>
          <a:bodyPr wrap="square">
            <a:spAutoFit/>
          </a:bodyPr>
          <a:lstStyle/>
          <a:p>
            <a:pPr algn="l"/>
            <a:r>
              <a:rPr sz="1200" b="1" i="0">
                <a:solidFill>
                  <a:srgbClr val="00B4D8"/>
                </a:solidFill>
                <a:latin typeface="Calibri"/>
              </a:rPr>
              <a:t>Bank Transformatsiyasi</a:t>
            </a:r>
          </a:p>
        </p:txBody>
      </p:sp>
      <p:sp>
        <p:nvSpPr>
          <p:cNvPr id="23" name="TextBox 22"/>
          <p:cNvSpPr txBox="1"/>
          <p:nvPr/>
        </p:nvSpPr>
        <p:spPr>
          <a:xfrm>
            <a:off x="8769096" y="1810512"/>
            <a:ext cx="2971800" cy="1115568"/>
          </a:xfrm>
          <a:prstGeom prst="rect">
            <a:avLst/>
          </a:prstGeom>
          <a:noFill/>
        </p:spPr>
        <p:txBody>
          <a:bodyPr wrap="square">
            <a:spAutoFit/>
          </a:bodyPr>
          <a:lstStyle/>
          <a:p>
            <a:pPr algn="l"/>
            <a:r>
              <a:rPr sz="1050" b="0" i="0">
                <a:solidFill>
                  <a:srgbClr val="FFFFFF"/>
                </a:solidFill>
                <a:latin typeface="Calibri"/>
              </a:rPr>
              <a:t>Neobanks an'anaviy banklarni siqib chiqarmoqda. AI bankingning kelajagi yorqin.</a:t>
            </a:r>
          </a:p>
        </p:txBody>
      </p:sp>
      <p:sp>
        <p:nvSpPr>
          <p:cNvPr id="24" name="Rectangle 23"/>
          <p:cNvSpPr/>
          <p:nvPr/>
        </p:nvSpPr>
        <p:spPr>
          <a:xfrm>
            <a:off x="365760" y="3236976"/>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365760" y="3236976"/>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411480" y="3803904"/>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27" name="TextBox 26"/>
          <p:cNvSpPr txBox="1"/>
          <p:nvPr/>
        </p:nvSpPr>
        <p:spPr>
          <a:xfrm>
            <a:off x="960120" y="3346704"/>
            <a:ext cx="2971800" cy="384048"/>
          </a:xfrm>
          <a:prstGeom prst="rect">
            <a:avLst/>
          </a:prstGeom>
          <a:noFill/>
        </p:spPr>
        <p:txBody>
          <a:bodyPr wrap="square">
            <a:spAutoFit/>
          </a:bodyPr>
          <a:lstStyle/>
          <a:p>
            <a:pPr algn="l"/>
            <a:r>
              <a:rPr sz="1200" b="1" i="0">
                <a:solidFill>
                  <a:srgbClr val="00B4D8"/>
                </a:solidFill>
                <a:latin typeface="Calibri"/>
              </a:rPr>
              <a:t>Kriptovalyuta</a:t>
            </a:r>
          </a:p>
        </p:txBody>
      </p:sp>
      <p:sp>
        <p:nvSpPr>
          <p:cNvPr id="28" name="TextBox 27"/>
          <p:cNvSpPr txBox="1"/>
          <p:nvPr/>
        </p:nvSpPr>
        <p:spPr>
          <a:xfrm>
            <a:off x="960120" y="3749039"/>
            <a:ext cx="2971800" cy="1115568"/>
          </a:xfrm>
          <a:prstGeom prst="rect">
            <a:avLst/>
          </a:prstGeom>
          <a:noFill/>
        </p:spPr>
        <p:txBody>
          <a:bodyPr wrap="square">
            <a:spAutoFit/>
          </a:bodyPr>
          <a:lstStyle/>
          <a:p>
            <a:pPr algn="l"/>
            <a:r>
              <a:rPr sz="1050" b="0" i="0">
                <a:solidFill>
                  <a:srgbClr val="FFFFFF"/>
                </a:solidFill>
                <a:latin typeface="Calibri"/>
              </a:rPr>
              <a:t>Bitcoin mainstream aktiv maqomini oldi. CBDC davlat kriptovalyutasiga yo'l ochadi.</a:t>
            </a:r>
          </a:p>
        </p:txBody>
      </p:sp>
      <p:sp>
        <p:nvSpPr>
          <p:cNvPr id="29" name="Rectangle 28"/>
          <p:cNvSpPr/>
          <p:nvPr/>
        </p:nvSpPr>
        <p:spPr>
          <a:xfrm>
            <a:off x="4270248" y="3236976"/>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ectangle 29"/>
          <p:cNvSpPr/>
          <p:nvPr/>
        </p:nvSpPr>
        <p:spPr>
          <a:xfrm>
            <a:off x="4270248" y="3236976"/>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4315968" y="3803904"/>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32" name="TextBox 31"/>
          <p:cNvSpPr txBox="1"/>
          <p:nvPr/>
        </p:nvSpPr>
        <p:spPr>
          <a:xfrm>
            <a:off x="4864608" y="3346704"/>
            <a:ext cx="2971800" cy="384048"/>
          </a:xfrm>
          <a:prstGeom prst="rect">
            <a:avLst/>
          </a:prstGeom>
          <a:noFill/>
        </p:spPr>
        <p:txBody>
          <a:bodyPr wrap="square">
            <a:spAutoFit/>
          </a:bodyPr>
          <a:lstStyle/>
          <a:p>
            <a:pPr algn="l"/>
            <a:r>
              <a:rPr sz="1200" b="1" i="0">
                <a:solidFill>
                  <a:srgbClr val="00B4D8"/>
                </a:solidFill>
                <a:latin typeface="Calibri"/>
              </a:rPr>
              <a:t>O'zbekiston</a:t>
            </a:r>
          </a:p>
        </p:txBody>
      </p:sp>
      <p:sp>
        <p:nvSpPr>
          <p:cNvPr id="33" name="TextBox 32"/>
          <p:cNvSpPr txBox="1"/>
          <p:nvPr/>
        </p:nvSpPr>
        <p:spPr>
          <a:xfrm>
            <a:off x="4864608" y="3749039"/>
            <a:ext cx="2971800" cy="1115568"/>
          </a:xfrm>
          <a:prstGeom prst="rect">
            <a:avLst/>
          </a:prstGeom>
          <a:noFill/>
        </p:spPr>
        <p:txBody>
          <a:bodyPr wrap="square">
            <a:spAutoFit/>
          </a:bodyPr>
          <a:lstStyle/>
          <a:p>
            <a:pPr algn="l"/>
            <a:r>
              <a:rPr sz="1050" b="0" i="0">
                <a:solidFill>
                  <a:srgbClr val="FFFFFF"/>
                </a:solidFill>
                <a:latin typeface="Calibri"/>
              </a:rPr>
              <a:t>IT Park, Raqamli 2030 dasturi va neobank bozori kuchli rivojlanmoqda.</a:t>
            </a:r>
          </a:p>
        </p:txBody>
      </p:sp>
      <p:sp>
        <p:nvSpPr>
          <p:cNvPr id="34" name="Rectangle 33"/>
          <p:cNvSpPr/>
          <p:nvPr/>
        </p:nvSpPr>
        <p:spPr>
          <a:xfrm>
            <a:off x="8174736" y="3236976"/>
            <a:ext cx="3657600" cy="173736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Rectangle 34"/>
          <p:cNvSpPr/>
          <p:nvPr/>
        </p:nvSpPr>
        <p:spPr>
          <a:xfrm>
            <a:off x="8174736" y="3236976"/>
            <a:ext cx="502920" cy="1737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8220456" y="3803904"/>
            <a:ext cx="411480" cy="502920"/>
          </a:xfrm>
          <a:prstGeom prst="rect">
            <a:avLst/>
          </a:prstGeom>
          <a:noFill/>
        </p:spPr>
        <p:txBody>
          <a:bodyPr wrap="square">
            <a:spAutoFit/>
          </a:bodyPr>
          <a:lstStyle/>
          <a:p>
            <a:pPr algn="ctr"/>
            <a:r>
              <a:rPr sz="1800" b="0" i="0">
                <a:solidFill>
                  <a:srgbClr val="FFFFFF"/>
                </a:solidFill>
                <a:latin typeface="Calibri"/>
              </a:rPr>
              <a:t>🤖</a:t>
            </a:r>
          </a:p>
        </p:txBody>
      </p:sp>
      <p:sp>
        <p:nvSpPr>
          <p:cNvPr id="37" name="TextBox 36"/>
          <p:cNvSpPr txBox="1"/>
          <p:nvPr/>
        </p:nvSpPr>
        <p:spPr>
          <a:xfrm>
            <a:off x="8769096" y="3346704"/>
            <a:ext cx="2971800" cy="384048"/>
          </a:xfrm>
          <a:prstGeom prst="rect">
            <a:avLst/>
          </a:prstGeom>
          <a:noFill/>
        </p:spPr>
        <p:txBody>
          <a:bodyPr wrap="square">
            <a:spAutoFit/>
          </a:bodyPr>
          <a:lstStyle/>
          <a:p>
            <a:pPr algn="l"/>
            <a:r>
              <a:rPr sz="1200" b="1" i="0">
                <a:solidFill>
                  <a:srgbClr val="00B4D8"/>
                </a:solidFill>
                <a:latin typeface="Calibri"/>
              </a:rPr>
              <a:t>Kelajak</a:t>
            </a:r>
          </a:p>
        </p:txBody>
      </p:sp>
      <p:sp>
        <p:nvSpPr>
          <p:cNvPr id="38" name="TextBox 37"/>
          <p:cNvSpPr txBox="1"/>
          <p:nvPr/>
        </p:nvSpPr>
        <p:spPr>
          <a:xfrm>
            <a:off x="8769096" y="3749039"/>
            <a:ext cx="2971800" cy="1115568"/>
          </a:xfrm>
          <a:prstGeom prst="rect">
            <a:avLst/>
          </a:prstGeom>
          <a:noFill/>
        </p:spPr>
        <p:txBody>
          <a:bodyPr wrap="square">
            <a:spAutoFit/>
          </a:bodyPr>
          <a:lstStyle/>
          <a:p>
            <a:pPr algn="l"/>
            <a:r>
              <a:rPr sz="1050" b="0" i="0">
                <a:solidFill>
                  <a:srgbClr val="FFFFFF"/>
                </a:solidFill>
                <a:latin typeface="Calibri"/>
              </a:rPr>
              <a:t>DeFi, Web3, Metaverse va AGI moliya sektorini tubdan o'zgartiradi.</a:t>
            </a:r>
          </a:p>
        </p:txBody>
      </p:sp>
      <p:sp>
        <p:nvSpPr>
          <p:cNvPr id="39" name="Rectangle 38"/>
          <p:cNvSpPr/>
          <p:nvPr/>
        </p:nvSpPr>
        <p:spPr>
          <a:xfrm>
            <a:off x="365760" y="5285232"/>
            <a:ext cx="11430000" cy="1298448"/>
          </a:xfrm>
          <a:prstGeom prst="rect">
            <a:avLst/>
          </a:prstGeom>
          <a:solidFill>
            <a:srgbClr val="FFFFFF">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548640" y="5349240"/>
            <a:ext cx="11064240" cy="347472"/>
          </a:xfrm>
          <a:prstGeom prst="rect">
            <a:avLst/>
          </a:prstGeom>
          <a:noFill/>
        </p:spPr>
        <p:txBody>
          <a:bodyPr wrap="square">
            <a:spAutoFit/>
          </a:bodyPr>
          <a:lstStyle/>
          <a:p>
            <a:pPr algn="l"/>
            <a:r>
              <a:rPr sz="1200" b="1" i="0">
                <a:solidFill>
                  <a:srgbClr val="00B4D8"/>
                </a:solidFill>
                <a:latin typeface="Calibri"/>
              </a:rPr>
              <a:t>📚  Foydalanilgan Manbalar</a:t>
            </a:r>
          </a:p>
        </p:txBody>
      </p:sp>
      <p:sp>
        <p:nvSpPr>
          <p:cNvPr id="41" name="TextBox 40"/>
          <p:cNvSpPr txBox="1"/>
          <p:nvPr/>
        </p:nvSpPr>
        <p:spPr>
          <a:xfrm>
            <a:off x="548640" y="5687568"/>
            <a:ext cx="11064240" cy="777240"/>
          </a:xfrm>
          <a:prstGeom prst="rect">
            <a:avLst/>
          </a:prstGeom>
          <a:noFill/>
        </p:spPr>
        <p:txBody>
          <a:bodyPr wrap="square">
            <a:spAutoFit/>
          </a:bodyPr>
          <a:lstStyle/>
          <a:p>
            <a:pPr algn="l"/>
            <a:r>
              <a:rPr sz="950" b="0" i="1">
                <a:solidFill>
                  <a:srgbClr val="FFFFFF"/>
                </a:solidFill>
                <a:latin typeface="Calibri"/>
              </a:rPr>
              <a:t>World Bank (2024) • IMF Digital Money Report (2024) • Statista Fintech Market (2024) • O'zbekiston Markaziy Banki • IT Park O'zbekiston • McKinsey Global Fintech Report (2024)</a:t>
            </a:r>
          </a:p>
        </p:txBody>
      </p:sp>
      <p:sp>
        <p:nvSpPr>
          <p:cNvPr id="42" name="Rectangle 41"/>
          <p:cNvSpPr/>
          <p:nvPr/>
        </p:nvSpPr>
        <p:spPr>
          <a:xfrm>
            <a:off x="0" y="6656832"/>
            <a:ext cx="12188952" cy="201168"/>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274320" y="6675120"/>
            <a:ext cx="11612880" cy="164592"/>
          </a:xfrm>
          <a:prstGeom prst="rect">
            <a:avLst/>
          </a:prstGeom>
          <a:noFill/>
        </p:spPr>
        <p:txBody>
          <a:bodyPr wrap="square">
            <a:spAutoFit/>
          </a:bodyPr>
          <a:lstStyle/>
          <a:p>
            <a:pPr algn="ctr"/>
            <a:r>
              <a:rPr sz="900" b="0" i="0">
                <a:solidFill>
                  <a:srgbClr val="D6E8FF"/>
                </a:solidFill>
                <a:latin typeface="Calibri"/>
              </a:rPr>
              <a:t>Raqamli Iqtisodiyot | Akademik Taqdimot | 2025</a:t>
            </a:r>
          </a:p>
        </p:txBody>
      </p:sp>
      <p:sp>
        <p:nvSpPr>
          <p:cNvPr id="44" name="TextBox 43"/>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Mundarija</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Taqdimot tuzilishi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65760" y="1234440"/>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65760" y="1435608"/>
            <a:ext cx="566928" cy="502920"/>
          </a:xfrm>
          <a:prstGeom prst="rect">
            <a:avLst/>
          </a:prstGeom>
          <a:noFill/>
        </p:spPr>
        <p:txBody>
          <a:bodyPr wrap="square">
            <a:spAutoFit/>
          </a:bodyPr>
          <a:lstStyle/>
          <a:p>
            <a:pPr algn="ctr"/>
            <a:r>
              <a:rPr sz="1800" b="1" i="0">
                <a:solidFill>
                  <a:srgbClr val="FFFFFF"/>
                </a:solidFill>
                <a:latin typeface="Calibri"/>
              </a:rPr>
              <a:t>06</a:t>
            </a:r>
          </a:p>
        </p:txBody>
      </p:sp>
      <p:sp>
        <p:nvSpPr>
          <p:cNvPr id="10" name="TextBox 9"/>
          <p:cNvSpPr txBox="1"/>
          <p:nvPr/>
        </p:nvSpPr>
        <p:spPr>
          <a:xfrm>
            <a:off x="1024128" y="1307592"/>
            <a:ext cx="4846320" cy="411480"/>
          </a:xfrm>
          <a:prstGeom prst="rect">
            <a:avLst/>
          </a:prstGeom>
          <a:noFill/>
        </p:spPr>
        <p:txBody>
          <a:bodyPr wrap="square">
            <a:spAutoFit/>
          </a:bodyPr>
          <a:lstStyle/>
          <a:p>
            <a:pPr algn="l"/>
            <a:r>
              <a:rPr sz="1300" b="1" i="0">
                <a:solidFill>
                  <a:srgbClr val="0A295C"/>
                </a:solidFill>
                <a:latin typeface="Calibri"/>
              </a:rPr>
              <a:t>Elektron To'lov Tizimlari</a:t>
            </a:r>
          </a:p>
        </p:txBody>
      </p:sp>
      <p:sp>
        <p:nvSpPr>
          <p:cNvPr id="11" name="TextBox 10"/>
          <p:cNvSpPr txBox="1"/>
          <p:nvPr/>
        </p:nvSpPr>
        <p:spPr>
          <a:xfrm>
            <a:off x="1024128" y="1709928"/>
            <a:ext cx="4846320" cy="347472"/>
          </a:xfrm>
          <a:prstGeom prst="rect">
            <a:avLst/>
          </a:prstGeom>
          <a:noFill/>
        </p:spPr>
        <p:txBody>
          <a:bodyPr wrap="square">
            <a:spAutoFit/>
          </a:bodyPr>
          <a:lstStyle/>
          <a:p>
            <a:pPr algn="l"/>
            <a:r>
              <a:rPr sz="1000" b="0" i="0">
                <a:solidFill>
                  <a:srgbClr val="445566"/>
                </a:solidFill>
                <a:latin typeface="Calibri"/>
              </a:rPr>
              <a:t>Visa, Mastercard, Payme, Click, Uzcard</a:t>
            </a:r>
          </a:p>
        </p:txBody>
      </p:sp>
      <p:sp>
        <p:nvSpPr>
          <p:cNvPr id="12" name="Rectangle 11"/>
          <p:cNvSpPr/>
          <p:nvPr/>
        </p:nvSpPr>
        <p:spPr>
          <a:xfrm>
            <a:off x="365760" y="2313432"/>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65760" y="2313432"/>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65760" y="2514600"/>
            <a:ext cx="566928" cy="502920"/>
          </a:xfrm>
          <a:prstGeom prst="rect">
            <a:avLst/>
          </a:prstGeom>
          <a:noFill/>
        </p:spPr>
        <p:txBody>
          <a:bodyPr wrap="square">
            <a:spAutoFit/>
          </a:bodyPr>
          <a:lstStyle/>
          <a:p>
            <a:pPr algn="ctr"/>
            <a:r>
              <a:rPr sz="1800" b="1" i="0">
                <a:solidFill>
                  <a:srgbClr val="FFFFFF"/>
                </a:solidFill>
                <a:latin typeface="Calibri"/>
              </a:rPr>
              <a:t>07</a:t>
            </a:r>
          </a:p>
        </p:txBody>
      </p:sp>
      <p:sp>
        <p:nvSpPr>
          <p:cNvPr id="15" name="TextBox 14"/>
          <p:cNvSpPr txBox="1"/>
          <p:nvPr/>
        </p:nvSpPr>
        <p:spPr>
          <a:xfrm>
            <a:off x="1024128" y="2386584"/>
            <a:ext cx="4846320" cy="411480"/>
          </a:xfrm>
          <a:prstGeom prst="rect">
            <a:avLst/>
          </a:prstGeom>
          <a:noFill/>
        </p:spPr>
        <p:txBody>
          <a:bodyPr wrap="square">
            <a:spAutoFit/>
          </a:bodyPr>
          <a:lstStyle/>
          <a:p>
            <a:pPr algn="l"/>
            <a:r>
              <a:rPr sz="1300" b="1" i="0">
                <a:solidFill>
                  <a:srgbClr val="0A295C"/>
                </a:solidFill>
                <a:latin typeface="Calibri"/>
              </a:rPr>
              <a:t>Elektron Tijorat</a:t>
            </a:r>
          </a:p>
        </p:txBody>
      </p:sp>
      <p:sp>
        <p:nvSpPr>
          <p:cNvPr id="16" name="TextBox 15"/>
          <p:cNvSpPr txBox="1"/>
          <p:nvPr/>
        </p:nvSpPr>
        <p:spPr>
          <a:xfrm>
            <a:off x="1024128" y="2788920"/>
            <a:ext cx="4846320" cy="347472"/>
          </a:xfrm>
          <a:prstGeom prst="rect">
            <a:avLst/>
          </a:prstGeom>
          <a:noFill/>
        </p:spPr>
        <p:txBody>
          <a:bodyPr wrap="square">
            <a:spAutoFit/>
          </a:bodyPr>
          <a:lstStyle/>
          <a:p>
            <a:pPr algn="l"/>
            <a:r>
              <a:rPr sz="1000" b="0" i="0">
                <a:solidFill>
                  <a:srgbClr val="445566"/>
                </a:solidFill>
                <a:latin typeface="Calibri"/>
              </a:rPr>
              <a:t>Afzalliklar va muammolar</a:t>
            </a:r>
          </a:p>
        </p:txBody>
      </p:sp>
      <p:sp>
        <p:nvSpPr>
          <p:cNvPr id="17" name="Rectangle 16"/>
          <p:cNvSpPr/>
          <p:nvPr/>
        </p:nvSpPr>
        <p:spPr>
          <a:xfrm>
            <a:off x="365760" y="3392424"/>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365760" y="3392424"/>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365760" y="3593592"/>
            <a:ext cx="566928" cy="502920"/>
          </a:xfrm>
          <a:prstGeom prst="rect">
            <a:avLst/>
          </a:prstGeom>
          <a:noFill/>
        </p:spPr>
        <p:txBody>
          <a:bodyPr wrap="square">
            <a:spAutoFit/>
          </a:bodyPr>
          <a:lstStyle/>
          <a:p>
            <a:pPr algn="ctr"/>
            <a:r>
              <a:rPr sz="1800" b="1" i="0">
                <a:solidFill>
                  <a:srgbClr val="FFFFFF"/>
                </a:solidFill>
                <a:latin typeface="Calibri"/>
              </a:rPr>
              <a:t>08</a:t>
            </a:r>
          </a:p>
        </p:txBody>
      </p:sp>
      <p:sp>
        <p:nvSpPr>
          <p:cNvPr id="20" name="TextBox 19"/>
          <p:cNvSpPr txBox="1"/>
          <p:nvPr/>
        </p:nvSpPr>
        <p:spPr>
          <a:xfrm>
            <a:off x="1024128" y="3465576"/>
            <a:ext cx="4846320" cy="411480"/>
          </a:xfrm>
          <a:prstGeom prst="rect">
            <a:avLst/>
          </a:prstGeom>
          <a:noFill/>
        </p:spPr>
        <p:txBody>
          <a:bodyPr wrap="square">
            <a:spAutoFit/>
          </a:bodyPr>
          <a:lstStyle/>
          <a:p>
            <a:pPr algn="l"/>
            <a:r>
              <a:rPr sz="1300" b="1" i="0">
                <a:solidFill>
                  <a:srgbClr val="0A295C"/>
                </a:solidFill>
                <a:latin typeface="Calibri"/>
              </a:rPr>
              <a:t>Fintech Tushunchasi</a:t>
            </a:r>
          </a:p>
        </p:txBody>
      </p:sp>
      <p:sp>
        <p:nvSpPr>
          <p:cNvPr id="21" name="TextBox 20"/>
          <p:cNvSpPr txBox="1"/>
          <p:nvPr/>
        </p:nvSpPr>
        <p:spPr>
          <a:xfrm>
            <a:off x="1024128" y="3867912"/>
            <a:ext cx="4846320" cy="347472"/>
          </a:xfrm>
          <a:prstGeom prst="rect">
            <a:avLst/>
          </a:prstGeom>
          <a:noFill/>
        </p:spPr>
        <p:txBody>
          <a:bodyPr wrap="square">
            <a:spAutoFit/>
          </a:bodyPr>
          <a:lstStyle/>
          <a:p>
            <a:pPr algn="l"/>
            <a:r>
              <a:rPr sz="1000" b="0" i="0">
                <a:solidFill>
                  <a:srgbClr val="445566"/>
                </a:solidFill>
                <a:latin typeface="Calibri"/>
              </a:rPr>
              <a:t>Moliyaviy texnologiyalar rivojlanishi</a:t>
            </a:r>
          </a:p>
        </p:txBody>
      </p:sp>
      <p:sp>
        <p:nvSpPr>
          <p:cNvPr id="22" name="Rectangle 21"/>
          <p:cNvSpPr/>
          <p:nvPr/>
        </p:nvSpPr>
        <p:spPr>
          <a:xfrm>
            <a:off x="365760" y="4471416"/>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365760" y="4471416"/>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365760" y="4672584"/>
            <a:ext cx="566928" cy="502920"/>
          </a:xfrm>
          <a:prstGeom prst="rect">
            <a:avLst/>
          </a:prstGeom>
          <a:noFill/>
        </p:spPr>
        <p:txBody>
          <a:bodyPr wrap="square">
            <a:spAutoFit/>
          </a:bodyPr>
          <a:lstStyle/>
          <a:p>
            <a:pPr algn="ctr"/>
            <a:r>
              <a:rPr sz="1800" b="1" i="0">
                <a:solidFill>
                  <a:srgbClr val="FFFFFF"/>
                </a:solidFill>
                <a:latin typeface="Calibri"/>
              </a:rPr>
              <a:t>09</a:t>
            </a:r>
          </a:p>
        </p:txBody>
      </p:sp>
      <p:sp>
        <p:nvSpPr>
          <p:cNvPr id="25" name="TextBox 24"/>
          <p:cNvSpPr txBox="1"/>
          <p:nvPr/>
        </p:nvSpPr>
        <p:spPr>
          <a:xfrm>
            <a:off x="1024128" y="4544568"/>
            <a:ext cx="4846320" cy="411480"/>
          </a:xfrm>
          <a:prstGeom prst="rect">
            <a:avLst/>
          </a:prstGeom>
          <a:noFill/>
        </p:spPr>
        <p:txBody>
          <a:bodyPr wrap="square">
            <a:spAutoFit/>
          </a:bodyPr>
          <a:lstStyle/>
          <a:p>
            <a:pPr algn="l"/>
            <a:r>
              <a:rPr sz="1300" b="1" i="0">
                <a:solidFill>
                  <a:srgbClr val="0A295C"/>
                </a:solidFill>
                <a:latin typeface="Calibri"/>
              </a:rPr>
              <a:t>Fintech Xizmatlari</a:t>
            </a:r>
          </a:p>
        </p:txBody>
      </p:sp>
      <p:sp>
        <p:nvSpPr>
          <p:cNvPr id="26" name="TextBox 25"/>
          <p:cNvSpPr txBox="1"/>
          <p:nvPr/>
        </p:nvSpPr>
        <p:spPr>
          <a:xfrm>
            <a:off x="1024128" y="4946904"/>
            <a:ext cx="4846320" cy="347472"/>
          </a:xfrm>
          <a:prstGeom prst="rect">
            <a:avLst/>
          </a:prstGeom>
          <a:noFill/>
        </p:spPr>
        <p:txBody>
          <a:bodyPr wrap="square">
            <a:spAutoFit/>
          </a:bodyPr>
          <a:lstStyle/>
          <a:p>
            <a:pPr algn="l"/>
            <a:r>
              <a:rPr sz="1000" b="0" i="0">
                <a:solidFill>
                  <a:srgbClr val="445566"/>
                </a:solidFill>
                <a:latin typeface="Calibri"/>
              </a:rPr>
              <a:t>Mobil to'lov, kreditlash, robo-advisor</a:t>
            </a:r>
          </a:p>
        </p:txBody>
      </p:sp>
      <p:sp>
        <p:nvSpPr>
          <p:cNvPr id="27" name="Rectangle 26"/>
          <p:cNvSpPr/>
          <p:nvPr/>
        </p:nvSpPr>
        <p:spPr>
          <a:xfrm>
            <a:off x="365760" y="5550408"/>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Rectangle 27"/>
          <p:cNvSpPr/>
          <p:nvPr/>
        </p:nvSpPr>
        <p:spPr>
          <a:xfrm>
            <a:off x="365760" y="5550408"/>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365760" y="5751576"/>
            <a:ext cx="566928" cy="502920"/>
          </a:xfrm>
          <a:prstGeom prst="rect">
            <a:avLst/>
          </a:prstGeom>
          <a:noFill/>
        </p:spPr>
        <p:txBody>
          <a:bodyPr wrap="square">
            <a:spAutoFit/>
          </a:bodyPr>
          <a:lstStyle/>
          <a:p>
            <a:pPr algn="ctr"/>
            <a:r>
              <a:rPr sz="1800" b="1" i="0">
                <a:solidFill>
                  <a:srgbClr val="FFFFFF"/>
                </a:solidFill>
                <a:latin typeface="Calibri"/>
              </a:rPr>
              <a:t>10</a:t>
            </a:r>
          </a:p>
        </p:txBody>
      </p:sp>
      <p:sp>
        <p:nvSpPr>
          <p:cNvPr id="30" name="TextBox 29"/>
          <p:cNvSpPr txBox="1"/>
          <p:nvPr/>
        </p:nvSpPr>
        <p:spPr>
          <a:xfrm>
            <a:off x="1024128" y="5623560"/>
            <a:ext cx="4846320" cy="411480"/>
          </a:xfrm>
          <a:prstGeom prst="rect">
            <a:avLst/>
          </a:prstGeom>
          <a:noFill/>
        </p:spPr>
        <p:txBody>
          <a:bodyPr wrap="square">
            <a:spAutoFit/>
          </a:bodyPr>
          <a:lstStyle/>
          <a:p>
            <a:pPr algn="l"/>
            <a:r>
              <a:rPr sz="1300" b="1" i="0">
                <a:solidFill>
                  <a:srgbClr val="0A295C"/>
                </a:solidFill>
                <a:latin typeface="Calibri"/>
              </a:rPr>
              <a:t>Kriptovalyuta &amp; Blockchain</a:t>
            </a:r>
          </a:p>
        </p:txBody>
      </p:sp>
      <p:sp>
        <p:nvSpPr>
          <p:cNvPr id="31" name="TextBox 30"/>
          <p:cNvSpPr txBox="1"/>
          <p:nvPr/>
        </p:nvSpPr>
        <p:spPr>
          <a:xfrm>
            <a:off x="1024128" y="6025896"/>
            <a:ext cx="4846320" cy="347472"/>
          </a:xfrm>
          <a:prstGeom prst="rect">
            <a:avLst/>
          </a:prstGeom>
          <a:noFill/>
        </p:spPr>
        <p:txBody>
          <a:bodyPr wrap="square">
            <a:spAutoFit/>
          </a:bodyPr>
          <a:lstStyle/>
          <a:p>
            <a:pPr algn="l"/>
            <a:r>
              <a:rPr sz="1000" b="0" i="0">
                <a:solidFill>
                  <a:srgbClr val="445566"/>
                </a:solidFill>
                <a:latin typeface="Calibri"/>
              </a:rPr>
              <a:t>Bitcoin, Ethereum, DeFi</a:t>
            </a:r>
          </a:p>
        </p:txBody>
      </p:sp>
      <p:sp>
        <p:nvSpPr>
          <p:cNvPr id="32" name="Rectangle 31"/>
          <p:cNvSpPr/>
          <p:nvPr/>
        </p:nvSpPr>
        <p:spPr>
          <a:xfrm>
            <a:off x="6355080" y="1234440"/>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6355080" y="1234440"/>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6355080" y="1435608"/>
            <a:ext cx="566928" cy="502920"/>
          </a:xfrm>
          <a:prstGeom prst="rect">
            <a:avLst/>
          </a:prstGeom>
          <a:noFill/>
        </p:spPr>
        <p:txBody>
          <a:bodyPr wrap="square">
            <a:spAutoFit/>
          </a:bodyPr>
          <a:lstStyle/>
          <a:p>
            <a:pPr algn="ctr"/>
            <a:r>
              <a:rPr sz="1800" b="1" i="0">
                <a:solidFill>
                  <a:srgbClr val="FFFFFF"/>
                </a:solidFill>
                <a:latin typeface="Calibri"/>
              </a:rPr>
              <a:t>11</a:t>
            </a:r>
          </a:p>
        </p:txBody>
      </p:sp>
      <p:sp>
        <p:nvSpPr>
          <p:cNvPr id="35" name="TextBox 34"/>
          <p:cNvSpPr txBox="1"/>
          <p:nvPr/>
        </p:nvSpPr>
        <p:spPr>
          <a:xfrm>
            <a:off x="7013448" y="1307592"/>
            <a:ext cx="4846320" cy="411480"/>
          </a:xfrm>
          <a:prstGeom prst="rect">
            <a:avLst/>
          </a:prstGeom>
          <a:noFill/>
        </p:spPr>
        <p:txBody>
          <a:bodyPr wrap="square">
            <a:spAutoFit/>
          </a:bodyPr>
          <a:lstStyle/>
          <a:p>
            <a:pPr algn="l"/>
            <a:r>
              <a:rPr sz="1300" b="1" i="0">
                <a:solidFill>
                  <a:srgbClr val="0A295C"/>
                </a:solidFill>
                <a:latin typeface="Calibri"/>
              </a:rPr>
              <a:t>Raqamli Bank Tizimi</a:t>
            </a:r>
          </a:p>
        </p:txBody>
      </p:sp>
      <p:sp>
        <p:nvSpPr>
          <p:cNvPr id="36" name="TextBox 35"/>
          <p:cNvSpPr txBox="1"/>
          <p:nvPr/>
        </p:nvSpPr>
        <p:spPr>
          <a:xfrm>
            <a:off x="7013448" y="1709928"/>
            <a:ext cx="4846320" cy="347472"/>
          </a:xfrm>
          <a:prstGeom prst="rect">
            <a:avLst/>
          </a:prstGeom>
          <a:noFill/>
        </p:spPr>
        <p:txBody>
          <a:bodyPr wrap="square">
            <a:spAutoFit/>
          </a:bodyPr>
          <a:lstStyle/>
          <a:p>
            <a:pPr algn="l"/>
            <a:r>
              <a:rPr sz="1000" b="0" i="0">
                <a:solidFill>
                  <a:srgbClr val="445566"/>
                </a:solidFill>
                <a:latin typeface="Calibri"/>
              </a:rPr>
              <a:t>Internet, mobil, neobank, AI banking</a:t>
            </a:r>
          </a:p>
        </p:txBody>
      </p:sp>
      <p:sp>
        <p:nvSpPr>
          <p:cNvPr id="37" name="Rectangle 36"/>
          <p:cNvSpPr/>
          <p:nvPr/>
        </p:nvSpPr>
        <p:spPr>
          <a:xfrm>
            <a:off x="6355080" y="2313432"/>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6355080" y="2313432"/>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6355080" y="2514600"/>
            <a:ext cx="566928" cy="502920"/>
          </a:xfrm>
          <a:prstGeom prst="rect">
            <a:avLst/>
          </a:prstGeom>
          <a:noFill/>
        </p:spPr>
        <p:txBody>
          <a:bodyPr wrap="square">
            <a:spAutoFit/>
          </a:bodyPr>
          <a:lstStyle/>
          <a:p>
            <a:pPr algn="ctr"/>
            <a:r>
              <a:rPr sz="1800" b="1" i="0">
                <a:solidFill>
                  <a:srgbClr val="FFFFFF"/>
                </a:solidFill>
                <a:latin typeface="Calibri"/>
              </a:rPr>
              <a:t>12</a:t>
            </a:r>
          </a:p>
        </p:txBody>
      </p:sp>
      <p:sp>
        <p:nvSpPr>
          <p:cNvPr id="40" name="TextBox 39"/>
          <p:cNvSpPr txBox="1"/>
          <p:nvPr/>
        </p:nvSpPr>
        <p:spPr>
          <a:xfrm>
            <a:off x="7013448" y="2386584"/>
            <a:ext cx="4846320" cy="411480"/>
          </a:xfrm>
          <a:prstGeom prst="rect">
            <a:avLst/>
          </a:prstGeom>
          <a:noFill/>
        </p:spPr>
        <p:txBody>
          <a:bodyPr wrap="square">
            <a:spAutoFit/>
          </a:bodyPr>
          <a:lstStyle/>
          <a:p>
            <a:pPr algn="l"/>
            <a:r>
              <a:rPr sz="1300" b="1" i="0">
                <a:solidFill>
                  <a:srgbClr val="0A295C"/>
                </a:solidFill>
                <a:latin typeface="Calibri"/>
              </a:rPr>
              <a:t>Sun'iy Intellekt &amp; Biometriya</a:t>
            </a:r>
          </a:p>
        </p:txBody>
      </p:sp>
      <p:sp>
        <p:nvSpPr>
          <p:cNvPr id="41" name="TextBox 40"/>
          <p:cNvSpPr txBox="1"/>
          <p:nvPr/>
        </p:nvSpPr>
        <p:spPr>
          <a:xfrm>
            <a:off x="7013448" y="2788920"/>
            <a:ext cx="4846320" cy="347472"/>
          </a:xfrm>
          <a:prstGeom prst="rect">
            <a:avLst/>
          </a:prstGeom>
          <a:noFill/>
        </p:spPr>
        <p:txBody>
          <a:bodyPr wrap="square">
            <a:spAutoFit/>
          </a:bodyPr>
          <a:lstStyle/>
          <a:p>
            <a:pPr algn="l"/>
            <a:r>
              <a:rPr sz="1000" b="0" i="0">
                <a:solidFill>
                  <a:srgbClr val="445566"/>
                </a:solidFill>
                <a:latin typeface="Calibri"/>
              </a:rPr>
              <a:t>AI chatbot, Face ID, fraud detection</a:t>
            </a:r>
          </a:p>
        </p:txBody>
      </p:sp>
      <p:sp>
        <p:nvSpPr>
          <p:cNvPr id="42" name="Rectangle 41"/>
          <p:cNvSpPr/>
          <p:nvPr/>
        </p:nvSpPr>
        <p:spPr>
          <a:xfrm>
            <a:off x="6355080" y="3392424"/>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Rectangle 42"/>
          <p:cNvSpPr/>
          <p:nvPr/>
        </p:nvSpPr>
        <p:spPr>
          <a:xfrm>
            <a:off x="6355080" y="3392424"/>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p:cNvSpPr txBox="1"/>
          <p:nvPr/>
        </p:nvSpPr>
        <p:spPr>
          <a:xfrm>
            <a:off x="6355080" y="3593592"/>
            <a:ext cx="566928" cy="502920"/>
          </a:xfrm>
          <a:prstGeom prst="rect">
            <a:avLst/>
          </a:prstGeom>
          <a:noFill/>
        </p:spPr>
        <p:txBody>
          <a:bodyPr wrap="square">
            <a:spAutoFit/>
          </a:bodyPr>
          <a:lstStyle/>
          <a:p>
            <a:pPr algn="ctr"/>
            <a:r>
              <a:rPr sz="1800" b="1" i="0">
                <a:solidFill>
                  <a:srgbClr val="FFFFFF"/>
                </a:solidFill>
                <a:latin typeface="Calibri"/>
              </a:rPr>
              <a:t>13</a:t>
            </a:r>
          </a:p>
        </p:txBody>
      </p:sp>
      <p:sp>
        <p:nvSpPr>
          <p:cNvPr id="45" name="TextBox 44"/>
          <p:cNvSpPr txBox="1"/>
          <p:nvPr/>
        </p:nvSpPr>
        <p:spPr>
          <a:xfrm>
            <a:off x="7013448" y="3465576"/>
            <a:ext cx="4846320" cy="411480"/>
          </a:xfrm>
          <a:prstGeom prst="rect">
            <a:avLst/>
          </a:prstGeom>
          <a:noFill/>
        </p:spPr>
        <p:txBody>
          <a:bodyPr wrap="square">
            <a:spAutoFit/>
          </a:bodyPr>
          <a:lstStyle/>
          <a:p>
            <a:pPr algn="l"/>
            <a:r>
              <a:rPr sz="1300" b="1" i="0">
                <a:solidFill>
                  <a:srgbClr val="0A295C"/>
                </a:solidFill>
                <a:latin typeface="Calibri"/>
              </a:rPr>
              <a:t>O'zbekistonda Raqamli Iqtisodiyot</a:t>
            </a:r>
          </a:p>
        </p:txBody>
      </p:sp>
      <p:sp>
        <p:nvSpPr>
          <p:cNvPr id="46" name="TextBox 45"/>
          <p:cNvSpPr txBox="1"/>
          <p:nvPr/>
        </p:nvSpPr>
        <p:spPr>
          <a:xfrm>
            <a:off x="7013448" y="3867912"/>
            <a:ext cx="4846320" cy="347472"/>
          </a:xfrm>
          <a:prstGeom prst="rect">
            <a:avLst/>
          </a:prstGeom>
          <a:noFill/>
        </p:spPr>
        <p:txBody>
          <a:bodyPr wrap="square">
            <a:spAutoFit/>
          </a:bodyPr>
          <a:lstStyle/>
          <a:p>
            <a:pPr algn="l"/>
            <a:r>
              <a:rPr sz="1000" b="0" i="0">
                <a:solidFill>
                  <a:srgbClr val="445566"/>
                </a:solidFill>
                <a:latin typeface="Calibri"/>
              </a:rPr>
              <a:t>IT Park, Uzum, TBC, Payme</a:t>
            </a:r>
          </a:p>
        </p:txBody>
      </p:sp>
      <p:sp>
        <p:nvSpPr>
          <p:cNvPr id="47" name="Rectangle 46"/>
          <p:cNvSpPr/>
          <p:nvPr/>
        </p:nvSpPr>
        <p:spPr>
          <a:xfrm>
            <a:off x="6355080" y="4471416"/>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Rectangle 47"/>
          <p:cNvSpPr/>
          <p:nvPr/>
        </p:nvSpPr>
        <p:spPr>
          <a:xfrm>
            <a:off x="6355080" y="4471416"/>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6355080" y="4672584"/>
            <a:ext cx="566928" cy="502920"/>
          </a:xfrm>
          <a:prstGeom prst="rect">
            <a:avLst/>
          </a:prstGeom>
          <a:noFill/>
        </p:spPr>
        <p:txBody>
          <a:bodyPr wrap="square">
            <a:spAutoFit/>
          </a:bodyPr>
          <a:lstStyle/>
          <a:p>
            <a:pPr algn="ctr"/>
            <a:r>
              <a:rPr sz="1800" b="1" i="0">
                <a:solidFill>
                  <a:srgbClr val="FFFFFF"/>
                </a:solidFill>
                <a:latin typeface="Calibri"/>
              </a:rPr>
              <a:t>14</a:t>
            </a:r>
          </a:p>
        </p:txBody>
      </p:sp>
      <p:sp>
        <p:nvSpPr>
          <p:cNvPr id="50" name="TextBox 49"/>
          <p:cNvSpPr txBox="1"/>
          <p:nvPr/>
        </p:nvSpPr>
        <p:spPr>
          <a:xfrm>
            <a:off x="7013448" y="4544568"/>
            <a:ext cx="4846320" cy="411480"/>
          </a:xfrm>
          <a:prstGeom prst="rect">
            <a:avLst/>
          </a:prstGeom>
          <a:noFill/>
        </p:spPr>
        <p:txBody>
          <a:bodyPr wrap="square">
            <a:spAutoFit/>
          </a:bodyPr>
          <a:lstStyle/>
          <a:p>
            <a:pPr algn="l"/>
            <a:r>
              <a:rPr sz="1300" b="1" i="0">
                <a:solidFill>
                  <a:srgbClr val="0A295C"/>
                </a:solidFill>
                <a:latin typeface="Calibri"/>
              </a:rPr>
              <a:t>Istiqbollar &amp; Imkoniyatlar</a:t>
            </a:r>
          </a:p>
        </p:txBody>
      </p:sp>
      <p:sp>
        <p:nvSpPr>
          <p:cNvPr id="51" name="TextBox 50"/>
          <p:cNvSpPr txBox="1"/>
          <p:nvPr/>
        </p:nvSpPr>
        <p:spPr>
          <a:xfrm>
            <a:off x="7013448" y="4946904"/>
            <a:ext cx="4846320" cy="347472"/>
          </a:xfrm>
          <a:prstGeom prst="rect">
            <a:avLst/>
          </a:prstGeom>
          <a:noFill/>
        </p:spPr>
        <p:txBody>
          <a:bodyPr wrap="square">
            <a:spAutoFit/>
          </a:bodyPr>
          <a:lstStyle/>
          <a:p>
            <a:pPr algn="l"/>
            <a:r>
              <a:rPr sz="1000" b="0" i="0">
                <a:solidFill>
                  <a:srgbClr val="445566"/>
                </a:solidFill>
                <a:latin typeface="Calibri"/>
              </a:rPr>
              <a:t>CBDC, DeFi, Web3, Metaverse</a:t>
            </a:r>
          </a:p>
        </p:txBody>
      </p:sp>
      <p:sp>
        <p:nvSpPr>
          <p:cNvPr id="52" name="Rectangle 51"/>
          <p:cNvSpPr/>
          <p:nvPr/>
        </p:nvSpPr>
        <p:spPr>
          <a:xfrm>
            <a:off x="6355080" y="5550408"/>
            <a:ext cx="5669280" cy="932688"/>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Rectangle 52"/>
          <p:cNvSpPr/>
          <p:nvPr/>
        </p:nvSpPr>
        <p:spPr>
          <a:xfrm>
            <a:off x="6355080" y="5550408"/>
            <a:ext cx="566928" cy="93268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4" name="TextBox 53"/>
          <p:cNvSpPr txBox="1"/>
          <p:nvPr/>
        </p:nvSpPr>
        <p:spPr>
          <a:xfrm>
            <a:off x="6355080" y="5751576"/>
            <a:ext cx="566928" cy="502920"/>
          </a:xfrm>
          <a:prstGeom prst="rect">
            <a:avLst/>
          </a:prstGeom>
          <a:noFill/>
        </p:spPr>
        <p:txBody>
          <a:bodyPr wrap="square">
            <a:spAutoFit/>
          </a:bodyPr>
          <a:lstStyle/>
          <a:p>
            <a:pPr algn="ctr"/>
            <a:r>
              <a:rPr sz="1800" b="1" i="0">
                <a:solidFill>
                  <a:srgbClr val="FFFFFF"/>
                </a:solidFill>
                <a:latin typeface="Calibri"/>
              </a:rPr>
              <a:t>15</a:t>
            </a:r>
          </a:p>
        </p:txBody>
      </p:sp>
      <p:sp>
        <p:nvSpPr>
          <p:cNvPr id="55" name="TextBox 54"/>
          <p:cNvSpPr txBox="1"/>
          <p:nvPr/>
        </p:nvSpPr>
        <p:spPr>
          <a:xfrm>
            <a:off x="7013448" y="5623560"/>
            <a:ext cx="4846320" cy="411480"/>
          </a:xfrm>
          <a:prstGeom prst="rect">
            <a:avLst/>
          </a:prstGeom>
          <a:noFill/>
        </p:spPr>
        <p:txBody>
          <a:bodyPr wrap="square">
            <a:spAutoFit/>
          </a:bodyPr>
          <a:lstStyle/>
          <a:p>
            <a:pPr algn="l"/>
            <a:r>
              <a:rPr sz="1300" b="1" i="0">
                <a:solidFill>
                  <a:srgbClr val="0A295C"/>
                </a:solidFill>
                <a:latin typeface="Calibri"/>
              </a:rPr>
              <a:t>Xulosa &amp; Adabiyotlar</a:t>
            </a:r>
          </a:p>
        </p:txBody>
      </p:sp>
      <p:sp>
        <p:nvSpPr>
          <p:cNvPr id="56" name="TextBox 55"/>
          <p:cNvSpPr txBox="1"/>
          <p:nvPr/>
        </p:nvSpPr>
        <p:spPr>
          <a:xfrm>
            <a:off x="7013448" y="6025896"/>
            <a:ext cx="4846320" cy="347472"/>
          </a:xfrm>
          <a:prstGeom prst="rect">
            <a:avLst/>
          </a:prstGeom>
          <a:noFill/>
        </p:spPr>
        <p:txBody>
          <a:bodyPr wrap="square">
            <a:spAutoFit/>
          </a:bodyPr>
          <a:lstStyle/>
          <a:p>
            <a:pPr algn="l"/>
            <a:r>
              <a:rPr sz="1000" b="0" i="0">
                <a:solidFill>
                  <a:srgbClr val="445566"/>
                </a:solidFill>
                <a:latin typeface="Calibri"/>
              </a:rPr>
              <a:t>Asosiy xulosalar va manbalar</a:t>
            </a:r>
          </a:p>
        </p:txBody>
      </p:sp>
      <p:sp>
        <p:nvSpPr>
          <p:cNvPr id="57" name="TextBox 56"/>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6858000"/>
          </a:xfrm>
          <a:prstGeom prst="rect">
            <a:avLst/>
          </a:prstGeom>
          <a:solidFill>
            <a:srgbClr val="155EA8">
              <a:alpha val="1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Raqamli Iqtisodiyot Nima?</a:t>
            </a:r>
          </a:p>
        </p:txBody>
      </p:sp>
      <p:sp>
        <p:nvSpPr>
          <p:cNvPr id="6" name="TextBox 5"/>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Digital Economy – ta'rif va mohiyat</a:t>
            </a:r>
          </a:p>
        </p:txBody>
      </p:sp>
      <p:sp>
        <p:nvSpPr>
          <p:cNvPr id="7" name="Rectangle 6"/>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365760" y="1234440"/>
            <a:ext cx="7315200" cy="1417320"/>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365760" y="1234440"/>
            <a:ext cx="91440" cy="141732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594360" y="1298448"/>
            <a:ext cx="6858000" cy="411480"/>
          </a:xfrm>
          <a:prstGeom prst="rect">
            <a:avLst/>
          </a:prstGeom>
          <a:noFill/>
        </p:spPr>
        <p:txBody>
          <a:bodyPr wrap="square">
            <a:spAutoFit/>
          </a:bodyPr>
          <a:lstStyle/>
          <a:p>
            <a:pPr algn="l"/>
            <a:r>
              <a:rPr sz="1400" b="1" i="0">
                <a:solidFill>
                  <a:srgbClr val="00B4D8"/>
                </a:solidFill>
                <a:latin typeface="Calibri"/>
              </a:rPr>
              <a:t>Ta'rif:</a:t>
            </a:r>
          </a:p>
        </p:txBody>
      </p:sp>
      <p:sp>
        <p:nvSpPr>
          <p:cNvPr id="12" name="TextBox 11"/>
          <p:cNvSpPr txBox="1"/>
          <p:nvPr/>
        </p:nvSpPr>
        <p:spPr>
          <a:xfrm>
            <a:off x="594360" y="1664208"/>
            <a:ext cx="6858000" cy="868680"/>
          </a:xfrm>
          <a:prstGeom prst="rect">
            <a:avLst/>
          </a:prstGeom>
          <a:noFill/>
        </p:spPr>
        <p:txBody>
          <a:bodyPr wrap="square">
            <a:spAutoFit/>
          </a:bodyPr>
          <a:lstStyle/>
          <a:p>
            <a:pPr algn="l"/>
            <a:r>
              <a:rPr sz="1250" b="0" i="1">
                <a:solidFill>
                  <a:srgbClr val="FFFFFF"/>
                </a:solidFill>
                <a:latin typeface="Calibri"/>
              </a:rPr>
              <a:t>"Raqamli iqtisodiyot – bu raqamli texnologiyalar asosida ishlaydigan iqtisodiy faoliyat bo'lib, internet, ma'lumotlar va raqamli platformalar orqali qiymat yaratadi."</a:t>
            </a:r>
          </a:p>
        </p:txBody>
      </p:sp>
      <p:sp>
        <p:nvSpPr>
          <p:cNvPr id="13" name="Rectangle 12"/>
          <p:cNvSpPr/>
          <p:nvPr/>
        </p:nvSpPr>
        <p:spPr>
          <a:xfrm>
            <a:off x="365760" y="2834640"/>
            <a:ext cx="2697480" cy="329184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1417319" y="2999232"/>
            <a:ext cx="594360" cy="502920"/>
          </a:xfrm>
          <a:prstGeom prst="rect">
            <a:avLst/>
          </a:prstGeom>
          <a:noFill/>
        </p:spPr>
        <p:txBody>
          <a:bodyPr wrap="square">
            <a:spAutoFit/>
          </a:bodyPr>
          <a:lstStyle/>
          <a:p>
            <a:pPr algn="ctr"/>
            <a:r>
              <a:rPr sz="2400" b="0" i="0">
                <a:solidFill>
                  <a:srgbClr val="FFFFFF"/>
                </a:solidFill>
                <a:latin typeface="Calibri"/>
              </a:rPr>
              <a:t>💡</a:t>
            </a:r>
          </a:p>
        </p:txBody>
      </p:sp>
      <p:sp>
        <p:nvSpPr>
          <p:cNvPr id="15" name="TextBox 14"/>
          <p:cNvSpPr txBox="1"/>
          <p:nvPr/>
        </p:nvSpPr>
        <p:spPr>
          <a:xfrm>
            <a:off x="457200" y="3493008"/>
            <a:ext cx="2514600" cy="594360"/>
          </a:xfrm>
          <a:prstGeom prst="rect">
            <a:avLst/>
          </a:prstGeom>
          <a:noFill/>
        </p:spPr>
        <p:txBody>
          <a:bodyPr wrap="square">
            <a:spAutoFit/>
          </a:bodyPr>
          <a:lstStyle/>
          <a:p>
            <a:pPr algn="ctr"/>
            <a:r>
              <a:rPr sz="1300" b="1" i="0">
                <a:solidFill>
                  <a:srgbClr val="00B4D8"/>
                </a:solidFill>
                <a:latin typeface="Calibri"/>
              </a:rPr>
              <a:t>Raqamli
Infratuzilma</a:t>
            </a:r>
          </a:p>
        </p:txBody>
      </p:sp>
      <p:sp>
        <p:nvSpPr>
          <p:cNvPr id="16" name="TextBox 15"/>
          <p:cNvSpPr txBox="1"/>
          <p:nvPr/>
        </p:nvSpPr>
        <p:spPr>
          <a:xfrm>
            <a:off x="548640" y="4133087"/>
            <a:ext cx="2377440" cy="457200"/>
          </a:xfrm>
          <a:prstGeom prst="rect">
            <a:avLst/>
          </a:prstGeom>
          <a:noFill/>
        </p:spPr>
        <p:txBody>
          <a:bodyPr wrap="square">
            <a:spAutoFit/>
          </a:bodyPr>
          <a:lstStyle/>
          <a:p>
            <a:pPr algn="l"/>
            <a:r>
              <a:rPr sz="1100" b="0" i="0">
                <a:solidFill>
                  <a:srgbClr val="D6E8FF"/>
                </a:solidFill>
                <a:latin typeface="Calibri"/>
              </a:rPr>
              <a:t>▸  Internet tarmog'i</a:t>
            </a:r>
          </a:p>
        </p:txBody>
      </p:sp>
      <p:sp>
        <p:nvSpPr>
          <p:cNvPr id="17" name="TextBox 16"/>
          <p:cNvSpPr txBox="1"/>
          <p:nvPr/>
        </p:nvSpPr>
        <p:spPr>
          <a:xfrm>
            <a:off x="548640" y="4700016"/>
            <a:ext cx="2377440" cy="457200"/>
          </a:xfrm>
          <a:prstGeom prst="rect">
            <a:avLst/>
          </a:prstGeom>
          <a:noFill/>
        </p:spPr>
        <p:txBody>
          <a:bodyPr wrap="square">
            <a:spAutoFit/>
          </a:bodyPr>
          <a:lstStyle/>
          <a:p>
            <a:pPr algn="l"/>
            <a:r>
              <a:rPr sz="1100" b="0" i="0">
                <a:solidFill>
                  <a:srgbClr val="D6E8FF"/>
                </a:solidFill>
                <a:latin typeface="Calibri"/>
              </a:rPr>
              <a:t>▸  Bulut hisoblash</a:t>
            </a:r>
          </a:p>
        </p:txBody>
      </p:sp>
      <p:sp>
        <p:nvSpPr>
          <p:cNvPr id="18" name="TextBox 17"/>
          <p:cNvSpPr txBox="1"/>
          <p:nvPr/>
        </p:nvSpPr>
        <p:spPr>
          <a:xfrm>
            <a:off x="548640" y="5266944"/>
            <a:ext cx="2377440" cy="457200"/>
          </a:xfrm>
          <a:prstGeom prst="rect">
            <a:avLst/>
          </a:prstGeom>
          <a:noFill/>
        </p:spPr>
        <p:txBody>
          <a:bodyPr wrap="square">
            <a:spAutoFit/>
          </a:bodyPr>
          <a:lstStyle/>
          <a:p>
            <a:pPr algn="l"/>
            <a:r>
              <a:rPr sz="1100" b="0" i="0">
                <a:solidFill>
                  <a:srgbClr val="D6E8FF"/>
                </a:solidFill>
                <a:latin typeface="Calibri"/>
              </a:rPr>
              <a:t>▸  5G texnologiyasi</a:t>
            </a:r>
          </a:p>
        </p:txBody>
      </p:sp>
      <p:sp>
        <p:nvSpPr>
          <p:cNvPr id="19" name="Rectangle 18"/>
          <p:cNvSpPr/>
          <p:nvPr/>
        </p:nvSpPr>
        <p:spPr>
          <a:xfrm>
            <a:off x="3291840" y="2834640"/>
            <a:ext cx="2697480" cy="329184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4343400" y="2999232"/>
            <a:ext cx="594360" cy="502920"/>
          </a:xfrm>
          <a:prstGeom prst="rect">
            <a:avLst/>
          </a:prstGeom>
          <a:noFill/>
        </p:spPr>
        <p:txBody>
          <a:bodyPr wrap="square">
            <a:spAutoFit/>
          </a:bodyPr>
          <a:lstStyle/>
          <a:p>
            <a:pPr algn="ctr"/>
            <a:r>
              <a:rPr sz="2400" b="0" i="0">
                <a:solidFill>
                  <a:srgbClr val="FFFFFF"/>
                </a:solidFill>
                <a:latin typeface="Calibri"/>
              </a:rPr>
              <a:t>📊</a:t>
            </a:r>
          </a:p>
        </p:txBody>
      </p:sp>
      <p:sp>
        <p:nvSpPr>
          <p:cNvPr id="21" name="TextBox 20"/>
          <p:cNvSpPr txBox="1"/>
          <p:nvPr/>
        </p:nvSpPr>
        <p:spPr>
          <a:xfrm>
            <a:off x="3383280" y="3493008"/>
            <a:ext cx="2514600" cy="594360"/>
          </a:xfrm>
          <a:prstGeom prst="rect">
            <a:avLst/>
          </a:prstGeom>
          <a:noFill/>
        </p:spPr>
        <p:txBody>
          <a:bodyPr wrap="square">
            <a:spAutoFit/>
          </a:bodyPr>
          <a:lstStyle/>
          <a:p>
            <a:pPr algn="ctr"/>
            <a:r>
              <a:rPr sz="1300" b="1" i="0">
                <a:solidFill>
                  <a:srgbClr val="00B4D8"/>
                </a:solidFill>
                <a:latin typeface="Calibri"/>
              </a:rPr>
              <a:t>Ma'lumotlar
Iqtisodiyoti</a:t>
            </a:r>
          </a:p>
        </p:txBody>
      </p:sp>
      <p:sp>
        <p:nvSpPr>
          <p:cNvPr id="22" name="TextBox 21"/>
          <p:cNvSpPr txBox="1"/>
          <p:nvPr/>
        </p:nvSpPr>
        <p:spPr>
          <a:xfrm>
            <a:off x="3474720" y="4133087"/>
            <a:ext cx="2377440" cy="457200"/>
          </a:xfrm>
          <a:prstGeom prst="rect">
            <a:avLst/>
          </a:prstGeom>
          <a:noFill/>
        </p:spPr>
        <p:txBody>
          <a:bodyPr wrap="square">
            <a:spAutoFit/>
          </a:bodyPr>
          <a:lstStyle/>
          <a:p>
            <a:pPr algn="l"/>
            <a:r>
              <a:rPr sz="1100" b="0" i="0">
                <a:solidFill>
                  <a:srgbClr val="D6E8FF"/>
                </a:solidFill>
                <a:latin typeface="Calibri"/>
              </a:rPr>
              <a:t>▸  Big Data tahlili</a:t>
            </a:r>
          </a:p>
        </p:txBody>
      </p:sp>
      <p:sp>
        <p:nvSpPr>
          <p:cNvPr id="23" name="TextBox 22"/>
          <p:cNvSpPr txBox="1"/>
          <p:nvPr/>
        </p:nvSpPr>
        <p:spPr>
          <a:xfrm>
            <a:off x="3474720" y="4700016"/>
            <a:ext cx="2377440" cy="457200"/>
          </a:xfrm>
          <a:prstGeom prst="rect">
            <a:avLst/>
          </a:prstGeom>
          <a:noFill/>
        </p:spPr>
        <p:txBody>
          <a:bodyPr wrap="square">
            <a:spAutoFit/>
          </a:bodyPr>
          <a:lstStyle/>
          <a:p>
            <a:pPr algn="l"/>
            <a:r>
              <a:rPr sz="1100" b="0" i="0">
                <a:solidFill>
                  <a:srgbClr val="D6E8FF"/>
                </a:solidFill>
                <a:latin typeface="Calibri"/>
              </a:rPr>
              <a:t>▸  Predictive analytics</a:t>
            </a:r>
          </a:p>
        </p:txBody>
      </p:sp>
      <p:sp>
        <p:nvSpPr>
          <p:cNvPr id="24" name="TextBox 23"/>
          <p:cNvSpPr txBox="1"/>
          <p:nvPr/>
        </p:nvSpPr>
        <p:spPr>
          <a:xfrm>
            <a:off x="3474720" y="5266944"/>
            <a:ext cx="2377440" cy="457200"/>
          </a:xfrm>
          <a:prstGeom prst="rect">
            <a:avLst/>
          </a:prstGeom>
          <a:noFill/>
        </p:spPr>
        <p:txBody>
          <a:bodyPr wrap="square">
            <a:spAutoFit/>
          </a:bodyPr>
          <a:lstStyle/>
          <a:p>
            <a:pPr algn="l"/>
            <a:r>
              <a:rPr sz="1100" b="0" i="0">
                <a:solidFill>
                  <a:srgbClr val="D6E8FF"/>
                </a:solidFill>
                <a:latin typeface="Calibri"/>
              </a:rPr>
              <a:t>▸  Real-time ma'lumot</a:t>
            </a:r>
          </a:p>
        </p:txBody>
      </p:sp>
      <p:sp>
        <p:nvSpPr>
          <p:cNvPr id="25" name="Rectangle 24"/>
          <p:cNvSpPr/>
          <p:nvPr/>
        </p:nvSpPr>
        <p:spPr>
          <a:xfrm>
            <a:off x="6217920" y="2834640"/>
            <a:ext cx="2697480" cy="329184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7269480" y="2999232"/>
            <a:ext cx="594360" cy="502920"/>
          </a:xfrm>
          <a:prstGeom prst="rect">
            <a:avLst/>
          </a:prstGeom>
          <a:noFill/>
        </p:spPr>
        <p:txBody>
          <a:bodyPr wrap="square">
            <a:spAutoFit/>
          </a:bodyPr>
          <a:lstStyle/>
          <a:p>
            <a:pPr algn="ctr"/>
            <a:r>
              <a:rPr sz="2400" b="0" i="0">
                <a:solidFill>
                  <a:srgbClr val="FFFFFF"/>
                </a:solidFill>
                <a:latin typeface="Calibri"/>
              </a:rPr>
              <a:t>🔗</a:t>
            </a:r>
          </a:p>
        </p:txBody>
      </p:sp>
      <p:sp>
        <p:nvSpPr>
          <p:cNvPr id="27" name="TextBox 26"/>
          <p:cNvSpPr txBox="1"/>
          <p:nvPr/>
        </p:nvSpPr>
        <p:spPr>
          <a:xfrm>
            <a:off x="6309360" y="3493008"/>
            <a:ext cx="2514600" cy="594360"/>
          </a:xfrm>
          <a:prstGeom prst="rect">
            <a:avLst/>
          </a:prstGeom>
          <a:noFill/>
        </p:spPr>
        <p:txBody>
          <a:bodyPr wrap="square">
            <a:spAutoFit/>
          </a:bodyPr>
          <a:lstStyle/>
          <a:p>
            <a:pPr algn="ctr"/>
            <a:r>
              <a:rPr sz="1300" b="1" i="0">
                <a:solidFill>
                  <a:srgbClr val="00B4D8"/>
                </a:solidFill>
                <a:latin typeface="Calibri"/>
              </a:rPr>
              <a:t>Raqamli
Platformalar</a:t>
            </a:r>
          </a:p>
        </p:txBody>
      </p:sp>
      <p:sp>
        <p:nvSpPr>
          <p:cNvPr id="28" name="TextBox 27"/>
          <p:cNvSpPr txBox="1"/>
          <p:nvPr/>
        </p:nvSpPr>
        <p:spPr>
          <a:xfrm>
            <a:off x="6400800" y="4133087"/>
            <a:ext cx="2377440" cy="457200"/>
          </a:xfrm>
          <a:prstGeom prst="rect">
            <a:avLst/>
          </a:prstGeom>
          <a:noFill/>
        </p:spPr>
        <p:txBody>
          <a:bodyPr wrap="square">
            <a:spAutoFit/>
          </a:bodyPr>
          <a:lstStyle/>
          <a:p>
            <a:pPr algn="l"/>
            <a:r>
              <a:rPr sz="1100" b="0" i="0">
                <a:solidFill>
                  <a:srgbClr val="D6E8FF"/>
                </a:solidFill>
                <a:latin typeface="Calibri"/>
              </a:rPr>
              <a:t>▸  E-commerce</a:t>
            </a:r>
          </a:p>
        </p:txBody>
      </p:sp>
      <p:sp>
        <p:nvSpPr>
          <p:cNvPr id="29" name="TextBox 28"/>
          <p:cNvSpPr txBox="1"/>
          <p:nvPr/>
        </p:nvSpPr>
        <p:spPr>
          <a:xfrm>
            <a:off x="6400800" y="4700016"/>
            <a:ext cx="2377440" cy="457200"/>
          </a:xfrm>
          <a:prstGeom prst="rect">
            <a:avLst/>
          </a:prstGeom>
          <a:noFill/>
        </p:spPr>
        <p:txBody>
          <a:bodyPr wrap="square">
            <a:spAutoFit/>
          </a:bodyPr>
          <a:lstStyle/>
          <a:p>
            <a:pPr algn="l"/>
            <a:r>
              <a:rPr sz="1100" b="0" i="0">
                <a:solidFill>
                  <a:srgbClr val="D6E8FF"/>
                </a:solidFill>
                <a:latin typeface="Calibri"/>
              </a:rPr>
              <a:t>▸  Fintech platformalar</a:t>
            </a:r>
          </a:p>
        </p:txBody>
      </p:sp>
      <p:sp>
        <p:nvSpPr>
          <p:cNvPr id="30" name="TextBox 29"/>
          <p:cNvSpPr txBox="1"/>
          <p:nvPr/>
        </p:nvSpPr>
        <p:spPr>
          <a:xfrm>
            <a:off x="6400800" y="5266944"/>
            <a:ext cx="2377440" cy="457200"/>
          </a:xfrm>
          <a:prstGeom prst="rect">
            <a:avLst/>
          </a:prstGeom>
          <a:noFill/>
        </p:spPr>
        <p:txBody>
          <a:bodyPr wrap="square">
            <a:spAutoFit/>
          </a:bodyPr>
          <a:lstStyle/>
          <a:p>
            <a:pPr algn="l"/>
            <a:r>
              <a:rPr sz="1100" b="0" i="0">
                <a:solidFill>
                  <a:srgbClr val="D6E8FF"/>
                </a:solidFill>
                <a:latin typeface="Calibri"/>
              </a:rPr>
              <a:t>▸  Marketplace</a:t>
            </a:r>
          </a:p>
        </p:txBody>
      </p:sp>
      <p:sp>
        <p:nvSpPr>
          <p:cNvPr id="31" name="Rectangle 30"/>
          <p:cNvSpPr/>
          <p:nvPr/>
        </p:nvSpPr>
        <p:spPr>
          <a:xfrm>
            <a:off x="9144000" y="2834640"/>
            <a:ext cx="2697480" cy="3291840"/>
          </a:xfrm>
          <a:prstGeom prst="rect">
            <a:avLst/>
          </a:prstGeom>
          <a:solidFill>
            <a:srgbClr val="0E2A4D"/>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10195560" y="2999232"/>
            <a:ext cx="594360" cy="502920"/>
          </a:xfrm>
          <a:prstGeom prst="rect">
            <a:avLst/>
          </a:prstGeom>
          <a:noFill/>
        </p:spPr>
        <p:txBody>
          <a:bodyPr wrap="square">
            <a:spAutoFit/>
          </a:bodyPr>
          <a:lstStyle/>
          <a:p>
            <a:pPr algn="ctr"/>
            <a:r>
              <a:rPr sz="2400" b="0" i="0">
                <a:solidFill>
                  <a:srgbClr val="FFFFFF"/>
                </a:solidFill>
                <a:latin typeface="Calibri"/>
              </a:rPr>
              <a:t>🤖</a:t>
            </a:r>
          </a:p>
        </p:txBody>
      </p:sp>
      <p:sp>
        <p:nvSpPr>
          <p:cNvPr id="33" name="TextBox 32"/>
          <p:cNvSpPr txBox="1"/>
          <p:nvPr/>
        </p:nvSpPr>
        <p:spPr>
          <a:xfrm>
            <a:off x="9235440" y="3493008"/>
            <a:ext cx="2514600" cy="594360"/>
          </a:xfrm>
          <a:prstGeom prst="rect">
            <a:avLst/>
          </a:prstGeom>
          <a:noFill/>
        </p:spPr>
        <p:txBody>
          <a:bodyPr wrap="square">
            <a:spAutoFit/>
          </a:bodyPr>
          <a:lstStyle/>
          <a:p>
            <a:pPr algn="ctr"/>
            <a:r>
              <a:rPr sz="1300" b="1" i="0">
                <a:solidFill>
                  <a:srgbClr val="00B4D8"/>
                </a:solidFill>
                <a:latin typeface="Calibri"/>
              </a:rPr>
              <a:t>Avtomatlashtirish</a:t>
            </a:r>
          </a:p>
        </p:txBody>
      </p:sp>
      <p:sp>
        <p:nvSpPr>
          <p:cNvPr id="34" name="TextBox 33"/>
          <p:cNvSpPr txBox="1"/>
          <p:nvPr/>
        </p:nvSpPr>
        <p:spPr>
          <a:xfrm>
            <a:off x="9326880" y="4133087"/>
            <a:ext cx="2377440" cy="457200"/>
          </a:xfrm>
          <a:prstGeom prst="rect">
            <a:avLst/>
          </a:prstGeom>
          <a:noFill/>
        </p:spPr>
        <p:txBody>
          <a:bodyPr wrap="square">
            <a:spAutoFit/>
          </a:bodyPr>
          <a:lstStyle/>
          <a:p>
            <a:pPr algn="l"/>
            <a:r>
              <a:rPr sz="1100" b="0" i="0">
                <a:solidFill>
                  <a:srgbClr val="D6E8FF"/>
                </a:solidFill>
                <a:latin typeface="Calibri"/>
              </a:rPr>
              <a:t>▸  AI &amp; ML</a:t>
            </a:r>
          </a:p>
        </p:txBody>
      </p:sp>
      <p:sp>
        <p:nvSpPr>
          <p:cNvPr id="35" name="TextBox 34"/>
          <p:cNvSpPr txBox="1"/>
          <p:nvPr/>
        </p:nvSpPr>
        <p:spPr>
          <a:xfrm>
            <a:off x="9326880" y="4700016"/>
            <a:ext cx="2377440" cy="457200"/>
          </a:xfrm>
          <a:prstGeom prst="rect">
            <a:avLst/>
          </a:prstGeom>
          <a:noFill/>
        </p:spPr>
        <p:txBody>
          <a:bodyPr wrap="square">
            <a:spAutoFit/>
          </a:bodyPr>
          <a:lstStyle/>
          <a:p>
            <a:pPr algn="l"/>
            <a:r>
              <a:rPr sz="1100" b="0" i="0">
                <a:solidFill>
                  <a:srgbClr val="D6E8FF"/>
                </a:solidFill>
                <a:latin typeface="Calibri"/>
              </a:rPr>
              <a:t>▸  Robototexnika</a:t>
            </a:r>
          </a:p>
        </p:txBody>
      </p:sp>
      <p:sp>
        <p:nvSpPr>
          <p:cNvPr id="36" name="TextBox 35"/>
          <p:cNvSpPr txBox="1"/>
          <p:nvPr/>
        </p:nvSpPr>
        <p:spPr>
          <a:xfrm>
            <a:off x="9326880" y="5266944"/>
            <a:ext cx="2377440" cy="457200"/>
          </a:xfrm>
          <a:prstGeom prst="rect">
            <a:avLst/>
          </a:prstGeom>
          <a:noFill/>
        </p:spPr>
        <p:txBody>
          <a:bodyPr wrap="square">
            <a:spAutoFit/>
          </a:bodyPr>
          <a:lstStyle/>
          <a:p>
            <a:pPr algn="l"/>
            <a:r>
              <a:rPr sz="1100" b="0" i="0">
                <a:solidFill>
                  <a:srgbClr val="D6E8FF"/>
                </a:solidFill>
                <a:latin typeface="Calibri"/>
              </a:rPr>
              <a:t>▸  Smart automation</a:t>
            </a:r>
          </a:p>
        </p:txBody>
      </p:sp>
      <p:sp>
        <p:nvSpPr>
          <p:cNvPr id="37" name="Rectangle 36"/>
          <p:cNvSpPr/>
          <p:nvPr/>
        </p:nvSpPr>
        <p:spPr>
          <a:xfrm>
            <a:off x="7955279" y="1234440"/>
            <a:ext cx="3840480" cy="1417320"/>
          </a:xfrm>
          <a:prstGeom prst="rect">
            <a:avLst/>
          </a:prstGeom>
          <a:solidFill>
            <a:srgbClr val="00B4D8">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8092440" y="1298448"/>
            <a:ext cx="3566160" cy="411480"/>
          </a:xfrm>
          <a:prstGeom prst="rect">
            <a:avLst/>
          </a:prstGeom>
          <a:noFill/>
        </p:spPr>
        <p:txBody>
          <a:bodyPr wrap="square">
            <a:spAutoFit/>
          </a:bodyPr>
          <a:lstStyle/>
          <a:p>
            <a:pPr algn="ctr"/>
            <a:r>
              <a:rPr sz="1200" b="0" i="0">
                <a:solidFill>
                  <a:srgbClr val="D6E8FF"/>
                </a:solidFill>
                <a:latin typeface="Calibri"/>
              </a:rPr>
              <a:t>2030-yilga kelib</a:t>
            </a:r>
          </a:p>
        </p:txBody>
      </p:sp>
      <p:sp>
        <p:nvSpPr>
          <p:cNvPr id="39" name="TextBox 38"/>
          <p:cNvSpPr txBox="1"/>
          <p:nvPr/>
        </p:nvSpPr>
        <p:spPr>
          <a:xfrm>
            <a:off x="8092440" y="1645920"/>
            <a:ext cx="3566160" cy="640080"/>
          </a:xfrm>
          <a:prstGeom prst="rect">
            <a:avLst/>
          </a:prstGeom>
          <a:noFill/>
        </p:spPr>
        <p:txBody>
          <a:bodyPr wrap="square">
            <a:spAutoFit/>
          </a:bodyPr>
          <a:lstStyle/>
          <a:p>
            <a:pPr algn="ctr"/>
            <a:r>
              <a:rPr sz="3600" b="1" i="0">
                <a:solidFill>
                  <a:srgbClr val="FFFFFF"/>
                </a:solidFill>
                <a:latin typeface="Calibri"/>
              </a:rPr>
              <a:t>$20.8T</a:t>
            </a:r>
          </a:p>
        </p:txBody>
      </p:sp>
      <p:sp>
        <p:nvSpPr>
          <p:cNvPr id="40" name="TextBox 39"/>
          <p:cNvSpPr txBox="1"/>
          <p:nvPr/>
        </p:nvSpPr>
        <p:spPr>
          <a:xfrm>
            <a:off x="8092440" y="2286000"/>
            <a:ext cx="3566160" cy="320040"/>
          </a:xfrm>
          <a:prstGeom prst="rect">
            <a:avLst/>
          </a:prstGeom>
          <a:noFill/>
        </p:spPr>
        <p:txBody>
          <a:bodyPr wrap="square">
            <a:spAutoFit/>
          </a:bodyPr>
          <a:lstStyle/>
          <a:p>
            <a:pPr algn="ctr"/>
            <a:r>
              <a:rPr sz="1100" b="0" i="0">
                <a:solidFill>
                  <a:srgbClr val="D6E8FF"/>
                </a:solidFill>
                <a:latin typeface="Calibri"/>
              </a:rPr>
              <a:t>global raqamli iqtisodiyot hajmi</a:t>
            </a:r>
          </a:p>
        </p:txBody>
      </p:sp>
      <p:sp>
        <p:nvSpPr>
          <p:cNvPr id="41" name="TextBox 40"/>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03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Global Raqamli Iqtisodiyot Statistikasi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2020–2030 prognoz ko'rsatkichlari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Picture 6" descr="image.png"/>
          <p:cNvPicPr>
            <a:picLocks noChangeAspect="1"/>
          </p:cNvPicPr>
          <p:nvPr/>
        </p:nvPicPr>
        <p:blipFill>
          <a:blip r:embed="rId3"/>
          <a:stretch>
            <a:fillRect/>
          </a:stretch>
        </p:blipFill>
        <p:spPr>
          <a:xfrm>
            <a:off x="365760" y="1188720"/>
            <a:ext cx="6583680" cy="3657600"/>
          </a:xfrm>
          <a:prstGeom prst="rect">
            <a:avLst/>
          </a:prstGeom>
        </p:spPr>
      </p:pic>
      <p:sp>
        <p:nvSpPr>
          <p:cNvPr id="8" name="Rectangle 7"/>
          <p:cNvSpPr/>
          <p:nvPr/>
        </p:nvSpPr>
        <p:spPr>
          <a:xfrm>
            <a:off x="7315200" y="1280160"/>
            <a:ext cx="4572000" cy="91440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7315200" y="1280160"/>
            <a:ext cx="109728" cy="914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516368" y="1353312"/>
            <a:ext cx="4206240" cy="457200"/>
          </a:xfrm>
          <a:prstGeom prst="rect">
            <a:avLst/>
          </a:prstGeom>
          <a:noFill/>
        </p:spPr>
        <p:txBody>
          <a:bodyPr wrap="square">
            <a:spAutoFit/>
          </a:bodyPr>
          <a:lstStyle/>
          <a:p>
            <a:pPr algn="l"/>
            <a:r>
              <a:rPr sz="2000" b="1" i="0">
                <a:solidFill>
                  <a:srgbClr val="0A295C"/>
                </a:solidFill>
                <a:latin typeface="Calibri"/>
              </a:rPr>
              <a:t>4.9 mlrd</a:t>
            </a:r>
          </a:p>
        </p:txBody>
      </p:sp>
      <p:sp>
        <p:nvSpPr>
          <p:cNvPr id="11" name="TextBox 10"/>
          <p:cNvSpPr txBox="1"/>
          <p:nvPr/>
        </p:nvSpPr>
        <p:spPr>
          <a:xfrm>
            <a:off x="7516368" y="1792224"/>
            <a:ext cx="4206240" cy="310896"/>
          </a:xfrm>
          <a:prstGeom prst="rect">
            <a:avLst/>
          </a:prstGeom>
          <a:noFill/>
        </p:spPr>
        <p:txBody>
          <a:bodyPr wrap="square">
            <a:spAutoFit/>
          </a:bodyPr>
          <a:lstStyle/>
          <a:p>
            <a:pPr algn="l"/>
            <a:r>
              <a:rPr sz="1050" b="0" i="0">
                <a:solidFill>
                  <a:srgbClr val="445566"/>
                </a:solidFill>
                <a:latin typeface="Calibri"/>
              </a:rPr>
              <a:t>internet foydalanuvchi</a:t>
            </a:r>
          </a:p>
        </p:txBody>
      </p:sp>
      <p:sp>
        <p:nvSpPr>
          <p:cNvPr id="12" name="Rectangle 11"/>
          <p:cNvSpPr/>
          <p:nvPr/>
        </p:nvSpPr>
        <p:spPr>
          <a:xfrm>
            <a:off x="7315200" y="2359152"/>
            <a:ext cx="4572000" cy="91440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7315200" y="2359152"/>
            <a:ext cx="109728" cy="914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7516368" y="2432304"/>
            <a:ext cx="4206240" cy="457200"/>
          </a:xfrm>
          <a:prstGeom prst="rect">
            <a:avLst/>
          </a:prstGeom>
          <a:noFill/>
        </p:spPr>
        <p:txBody>
          <a:bodyPr wrap="square">
            <a:spAutoFit/>
          </a:bodyPr>
          <a:lstStyle/>
          <a:p>
            <a:pPr algn="l"/>
            <a:r>
              <a:rPr sz="2000" b="1" i="0">
                <a:solidFill>
                  <a:srgbClr val="0A295C"/>
                </a:solidFill>
                <a:latin typeface="Calibri"/>
              </a:rPr>
              <a:t>67%</a:t>
            </a:r>
          </a:p>
        </p:txBody>
      </p:sp>
      <p:sp>
        <p:nvSpPr>
          <p:cNvPr id="15" name="TextBox 14"/>
          <p:cNvSpPr txBox="1"/>
          <p:nvPr/>
        </p:nvSpPr>
        <p:spPr>
          <a:xfrm>
            <a:off x="7516368" y="2871216"/>
            <a:ext cx="4206240" cy="310896"/>
          </a:xfrm>
          <a:prstGeom prst="rect">
            <a:avLst/>
          </a:prstGeom>
          <a:noFill/>
        </p:spPr>
        <p:txBody>
          <a:bodyPr wrap="square">
            <a:spAutoFit/>
          </a:bodyPr>
          <a:lstStyle/>
          <a:p>
            <a:pPr algn="l"/>
            <a:r>
              <a:rPr sz="1050" b="0" i="0">
                <a:solidFill>
                  <a:srgbClr val="445566"/>
                </a:solidFill>
                <a:latin typeface="Calibri"/>
              </a:rPr>
              <a:t>dunyo aholisi online</a:t>
            </a:r>
          </a:p>
        </p:txBody>
      </p:sp>
      <p:sp>
        <p:nvSpPr>
          <p:cNvPr id="16" name="Rectangle 15"/>
          <p:cNvSpPr/>
          <p:nvPr/>
        </p:nvSpPr>
        <p:spPr>
          <a:xfrm>
            <a:off x="7315200" y="3438144"/>
            <a:ext cx="4572000" cy="91440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7315200" y="3438144"/>
            <a:ext cx="109728" cy="914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7516368" y="3511296"/>
            <a:ext cx="4206240" cy="457200"/>
          </a:xfrm>
          <a:prstGeom prst="rect">
            <a:avLst/>
          </a:prstGeom>
          <a:noFill/>
        </p:spPr>
        <p:txBody>
          <a:bodyPr wrap="square">
            <a:spAutoFit/>
          </a:bodyPr>
          <a:lstStyle/>
          <a:p>
            <a:pPr algn="l"/>
            <a:r>
              <a:rPr sz="2000" b="1" i="0">
                <a:solidFill>
                  <a:srgbClr val="0A295C"/>
                </a:solidFill>
                <a:latin typeface="Calibri"/>
              </a:rPr>
              <a:t>$6.3T</a:t>
            </a:r>
          </a:p>
        </p:txBody>
      </p:sp>
      <p:sp>
        <p:nvSpPr>
          <p:cNvPr id="19" name="TextBox 18"/>
          <p:cNvSpPr txBox="1"/>
          <p:nvPr/>
        </p:nvSpPr>
        <p:spPr>
          <a:xfrm>
            <a:off x="7516368" y="3950208"/>
            <a:ext cx="4206240" cy="310896"/>
          </a:xfrm>
          <a:prstGeom prst="rect">
            <a:avLst/>
          </a:prstGeom>
          <a:noFill/>
        </p:spPr>
        <p:txBody>
          <a:bodyPr wrap="square">
            <a:spAutoFit/>
          </a:bodyPr>
          <a:lstStyle/>
          <a:p>
            <a:pPr algn="l"/>
            <a:r>
              <a:rPr sz="1050" b="0" i="0">
                <a:solidFill>
                  <a:srgbClr val="445566"/>
                </a:solidFill>
                <a:latin typeface="Calibri"/>
              </a:rPr>
              <a:t>e-commerce hajmi 2024</a:t>
            </a:r>
          </a:p>
        </p:txBody>
      </p:sp>
      <p:sp>
        <p:nvSpPr>
          <p:cNvPr id="20" name="Rectangle 19"/>
          <p:cNvSpPr/>
          <p:nvPr/>
        </p:nvSpPr>
        <p:spPr>
          <a:xfrm>
            <a:off x="7315200" y="4517136"/>
            <a:ext cx="4572000" cy="91440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315200" y="4517136"/>
            <a:ext cx="109728" cy="914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516368" y="4590288"/>
            <a:ext cx="4206240" cy="457200"/>
          </a:xfrm>
          <a:prstGeom prst="rect">
            <a:avLst/>
          </a:prstGeom>
          <a:noFill/>
        </p:spPr>
        <p:txBody>
          <a:bodyPr wrap="square">
            <a:spAutoFit/>
          </a:bodyPr>
          <a:lstStyle/>
          <a:p>
            <a:pPr algn="l"/>
            <a:r>
              <a:rPr sz="2000" b="1" i="0">
                <a:solidFill>
                  <a:srgbClr val="0A295C"/>
                </a:solidFill>
                <a:latin typeface="Calibri"/>
              </a:rPr>
              <a:t>$312 mlrd</a:t>
            </a:r>
          </a:p>
        </p:txBody>
      </p:sp>
      <p:sp>
        <p:nvSpPr>
          <p:cNvPr id="23" name="TextBox 22"/>
          <p:cNvSpPr txBox="1"/>
          <p:nvPr/>
        </p:nvSpPr>
        <p:spPr>
          <a:xfrm>
            <a:off x="7516368" y="5029200"/>
            <a:ext cx="4206240" cy="310896"/>
          </a:xfrm>
          <a:prstGeom prst="rect">
            <a:avLst/>
          </a:prstGeom>
          <a:noFill/>
        </p:spPr>
        <p:txBody>
          <a:bodyPr wrap="square">
            <a:spAutoFit/>
          </a:bodyPr>
          <a:lstStyle/>
          <a:p>
            <a:pPr algn="l"/>
            <a:r>
              <a:rPr sz="1050" b="0" i="0">
                <a:solidFill>
                  <a:srgbClr val="445566"/>
                </a:solidFill>
                <a:latin typeface="Calibri"/>
              </a:rPr>
              <a:t>global fintech 2024</a:t>
            </a:r>
          </a:p>
        </p:txBody>
      </p:sp>
      <p:sp>
        <p:nvSpPr>
          <p:cNvPr id="24" name="Rectangle 23"/>
          <p:cNvSpPr/>
          <p:nvPr/>
        </p:nvSpPr>
        <p:spPr>
          <a:xfrm>
            <a:off x="7315200" y="5596127"/>
            <a:ext cx="4572000" cy="91440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7315200" y="5596127"/>
            <a:ext cx="109728" cy="9144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7516368" y="5669279"/>
            <a:ext cx="4206240" cy="457200"/>
          </a:xfrm>
          <a:prstGeom prst="rect">
            <a:avLst/>
          </a:prstGeom>
          <a:noFill/>
        </p:spPr>
        <p:txBody>
          <a:bodyPr wrap="square">
            <a:spAutoFit/>
          </a:bodyPr>
          <a:lstStyle/>
          <a:p>
            <a:pPr algn="l"/>
            <a:r>
              <a:rPr sz="2000" b="1" i="0">
                <a:solidFill>
                  <a:srgbClr val="0A295C"/>
                </a:solidFill>
                <a:latin typeface="Calibri"/>
              </a:rPr>
              <a:t>185+</a:t>
            </a:r>
          </a:p>
        </p:txBody>
      </p:sp>
      <p:sp>
        <p:nvSpPr>
          <p:cNvPr id="27" name="TextBox 26"/>
          <p:cNvSpPr txBox="1"/>
          <p:nvPr/>
        </p:nvSpPr>
        <p:spPr>
          <a:xfrm>
            <a:off x="7516368" y="6108192"/>
            <a:ext cx="4206240" cy="310896"/>
          </a:xfrm>
          <a:prstGeom prst="rect">
            <a:avLst/>
          </a:prstGeom>
          <a:noFill/>
        </p:spPr>
        <p:txBody>
          <a:bodyPr wrap="square">
            <a:spAutoFit/>
          </a:bodyPr>
          <a:lstStyle/>
          <a:p>
            <a:pPr algn="l"/>
            <a:r>
              <a:rPr sz="1050" b="0" i="0">
                <a:solidFill>
                  <a:srgbClr val="445566"/>
                </a:solidFill>
                <a:latin typeface="Calibri"/>
              </a:rPr>
              <a:t>neobank butun dunyo</a:t>
            </a:r>
          </a:p>
        </p:txBody>
      </p:sp>
      <p:sp>
        <p:nvSpPr>
          <p:cNvPr id="28" name="TextBox 27"/>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04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Elektron Tijorat Rivojlanishi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E-commerce – global va O'zbekiston ko'rsatkichlari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Picture 6" descr="image.png"/>
          <p:cNvPicPr>
            <a:picLocks noChangeAspect="1"/>
          </p:cNvPicPr>
          <p:nvPr/>
        </p:nvPicPr>
        <p:blipFill>
          <a:blip r:embed="rId3"/>
          <a:stretch>
            <a:fillRect/>
          </a:stretch>
        </p:blipFill>
        <p:spPr>
          <a:xfrm>
            <a:off x="274320" y="1188720"/>
            <a:ext cx="4389120" cy="3840480"/>
          </a:xfrm>
          <a:prstGeom prst="rect">
            <a:avLst/>
          </a:prstGeom>
        </p:spPr>
      </p:pic>
      <p:pic>
        <p:nvPicPr>
          <p:cNvPr id="8" name="Picture 7" descr="image.png"/>
          <p:cNvPicPr>
            <a:picLocks noChangeAspect="1"/>
          </p:cNvPicPr>
          <p:nvPr/>
        </p:nvPicPr>
        <p:blipFill>
          <a:blip r:embed="rId4"/>
          <a:stretch>
            <a:fillRect/>
          </a:stretch>
        </p:blipFill>
        <p:spPr>
          <a:xfrm>
            <a:off x="4846320" y="1188720"/>
            <a:ext cx="4389120" cy="3291840"/>
          </a:xfrm>
          <a:prstGeom prst="rect">
            <a:avLst/>
          </a:prstGeom>
        </p:spPr>
      </p:pic>
      <p:sp>
        <p:nvSpPr>
          <p:cNvPr id="9" name="Rectangle 8"/>
          <p:cNvSpPr/>
          <p:nvPr/>
        </p:nvSpPr>
        <p:spPr>
          <a:xfrm>
            <a:off x="4846320" y="4709160"/>
            <a:ext cx="6949440" cy="420624"/>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983480" y="4754880"/>
            <a:ext cx="6766560" cy="347472"/>
          </a:xfrm>
          <a:prstGeom prst="rect">
            <a:avLst/>
          </a:prstGeom>
          <a:noFill/>
        </p:spPr>
        <p:txBody>
          <a:bodyPr wrap="square">
            <a:spAutoFit/>
          </a:bodyPr>
          <a:lstStyle/>
          <a:p>
            <a:pPr algn="l"/>
            <a:r>
              <a:rPr sz="1100" b="0" i="0">
                <a:solidFill>
                  <a:srgbClr val="FFFFFF"/>
                </a:solidFill>
                <a:latin typeface="Calibri"/>
              </a:rPr>
              <a:t>✓  O'zbekistonda 2024-yilda e-tijorat hajmi 2.1 mlrd $</a:t>
            </a:r>
          </a:p>
        </p:txBody>
      </p:sp>
      <p:sp>
        <p:nvSpPr>
          <p:cNvPr id="11" name="Rectangle 10"/>
          <p:cNvSpPr/>
          <p:nvPr/>
        </p:nvSpPr>
        <p:spPr>
          <a:xfrm>
            <a:off x="4846320" y="5212080"/>
            <a:ext cx="6949440" cy="420624"/>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983480" y="5257800"/>
            <a:ext cx="6766560" cy="347472"/>
          </a:xfrm>
          <a:prstGeom prst="rect">
            <a:avLst/>
          </a:prstGeom>
          <a:noFill/>
        </p:spPr>
        <p:txBody>
          <a:bodyPr wrap="square">
            <a:spAutoFit/>
          </a:bodyPr>
          <a:lstStyle/>
          <a:p>
            <a:pPr algn="l"/>
            <a:r>
              <a:rPr sz="1100" b="0" i="0">
                <a:solidFill>
                  <a:srgbClr val="FFFFFF"/>
                </a:solidFill>
                <a:latin typeface="Calibri"/>
              </a:rPr>
              <a:t>✓  Yillik o'sish sur'ati: +45%</a:t>
            </a:r>
          </a:p>
        </p:txBody>
      </p:sp>
      <p:sp>
        <p:nvSpPr>
          <p:cNvPr id="13" name="Rectangle 12"/>
          <p:cNvSpPr/>
          <p:nvPr/>
        </p:nvSpPr>
        <p:spPr>
          <a:xfrm>
            <a:off x="4846320" y="5715000"/>
            <a:ext cx="6949440" cy="420624"/>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983480" y="5760720"/>
            <a:ext cx="6766560" cy="347472"/>
          </a:xfrm>
          <a:prstGeom prst="rect">
            <a:avLst/>
          </a:prstGeom>
          <a:noFill/>
        </p:spPr>
        <p:txBody>
          <a:bodyPr wrap="square">
            <a:spAutoFit/>
          </a:bodyPr>
          <a:lstStyle/>
          <a:p>
            <a:pPr algn="l"/>
            <a:r>
              <a:rPr sz="1100" b="0" i="0">
                <a:solidFill>
                  <a:srgbClr val="FFFFFF"/>
                </a:solidFill>
                <a:latin typeface="Calibri"/>
              </a:rPr>
              <a:t>✓  Eng ommabop kategoriya: kiyim-kechak (28%)</a:t>
            </a:r>
          </a:p>
        </p:txBody>
      </p:sp>
      <p:sp>
        <p:nvSpPr>
          <p:cNvPr id="15" name="Rectangle 14"/>
          <p:cNvSpPr/>
          <p:nvPr/>
        </p:nvSpPr>
        <p:spPr>
          <a:xfrm>
            <a:off x="4846320" y="6217920"/>
            <a:ext cx="6949440" cy="420624"/>
          </a:xfrm>
          <a:prstGeom prst="rect">
            <a:avLst/>
          </a:prstGeom>
          <a:solidFill>
            <a:srgbClr val="FFFFFF">
              <a:alpha val="88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983480" y="6263640"/>
            <a:ext cx="6766560" cy="347472"/>
          </a:xfrm>
          <a:prstGeom prst="rect">
            <a:avLst/>
          </a:prstGeom>
          <a:noFill/>
        </p:spPr>
        <p:txBody>
          <a:bodyPr wrap="square">
            <a:spAutoFit/>
          </a:bodyPr>
          <a:lstStyle/>
          <a:p>
            <a:pPr algn="l"/>
            <a:r>
              <a:rPr sz="1100" b="0" i="0">
                <a:solidFill>
                  <a:srgbClr val="FFFFFF"/>
                </a:solidFill>
                <a:latin typeface="Calibri"/>
              </a:rPr>
              <a:t>✓  Mobil qurilmalar orqali: 72% savdo</a:t>
            </a:r>
          </a:p>
        </p:txBody>
      </p:sp>
      <p:sp>
        <p:nvSpPr>
          <p:cNvPr id="17" name="TextBox 16"/>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05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Elektron To'lov Tizimlari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Global va mahalliy to'lov platformalari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365760" y="1188720"/>
            <a:ext cx="5760720" cy="411480"/>
          </a:xfrm>
          <a:prstGeom prst="rect">
            <a:avLst/>
          </a:prstGeom>
          <a:noFill/>
        </p:spPr>
        <p:txBody>
          <a:bodyPr wrap="square">
            <a:spAutoFit/>
          </a:bodyPr>
          <a:lstStyle/>
          <a:p>
            <a:pPr algn="l"/>
            <a:r>
              <a:rPr sz="1500" b="1" i="0">
                <a:solidFill>
                  <a:srgbClr val="0A295C"/>
                </a:solidFill>
                <a:latin typeface="Calibri"/>
              </a:rPr>
              <a:t>🌐  Global To'lov Tizimlari</a:t>
            </a:r>
          </a:p>
        </p:txBody>
      </p:sp>
      <p:sp>
        <p:nvSpPr>
          <p:cNvPr id="8" name="Rectangle 7"/>
          <p:cNvSpPr/>
          <p:nvPr/>
        </p:nvSpPr>
        <p:spPr>
          <a:xfrm>
            <a:off x="365760" y="1600200"/>
            <a:ext cx="352044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365760" y="1600200"/>
            <a:ext cx="3520440" cy="5943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365760" y="1664208"/>
            <a:ext cx="3520440" cy="457200"/>
          </a:xfrm>
          <a:prstGeom prst="rect">
            <a:avLst/>
          </a:prstGeom>
          <a:noFill/>
        </p:spPr>
        <p:txBody>
          <a:bodyPr wrap="square">
            <a:spAutoFit/>
          </a:bodyPr>
          <a:lstStyle/>
          <a:p>
            <a:pPr algn="ctr"/>
            <a:r>
              <a:rPr sz="2000" b="1" i="0">
                <a:solidFill>
                  <a:srgbClr val="FFFFFF"/>
                </a:solidFill>
                <a:latin typeface="Calibri"/>
              </a:rPr>
              <a:t>VISA</a:t>
            </a:r>
          </a:p>
        </p:txBody>
      </p:sp>
      <p:sp>
        <p:nvSpPr>
          <p:cNvPr id="11" name="TextBox 10"/>
          <p:cNvSpPr txBox="1"/>
          <p:nvPr/>
        </p:nvSpPr>
        <p:spPr>
          <a:xfrm>
            <a:off x="502920" y="2267712"/>
            <a:ext cx="3246120" cy="1417320"/>
          </a:xfrm>
          <a:prstGeom prst="rect">
            <a:avLst/>
          </a:prstGeom>
          <a:noFill/>
        </p:spPr>
        <p:txBody>
          <a:bodyPr wrap="square">
            <a:spAutoFit/>
          </a:bodyPr>
          <a:lstStyle/>
          <a:p>
            <a:pPr algn="l"/>
            <a:r>
              <a:rPr sz="1100" b="0" i="0">
                <a:solidFill>
                  <a:srgbClr val="445566"/>
                </a:solidFill>
                <a:latin typeface="Calibri"/>
              </a:rPr>
              <a:t>1958-yil asos.
3.9 mlrd karta
200+ davlat</a:t>
            </a:r>
          </a:p>
        </p:txBody>
      </p:sp>
      <p:sp>
        <p:nvSpPr>
          <p:cNvPr id="12" name="Rectangle 11"/>
          <p:cNvSpPr/>
          <p:nvPr/>
        </p:nvSpPr>
        <p:spPr>
          <a:xfrm>
            <a:off x="4160520" y="1600200"/>
            <a:ext cx="352044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160520" y="1600200"/>
            <a:ext cx="3520440" cy="5943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160520" y="1664208"/>
            <a:ext cx="3520440" cy="457200"/>
          </a:xfrm>
          <a:prstGeom prst="rect">
            <a:avLst/>
          </a:prstGeom>
          <a:noFill/>
        </p:spPr>
        <p:txBody>
          <a:bodyPr wrap="square">
            <a:spAutoFit/>
          </a:bodyPr>
          <a:lstStyle/>
          <a:p>
            <a:pPr algn="ctr"/>
            <a:r>
              <a:rPr sz="2000" b="1" i="0">
                <a:solidFill>
                  <a:srgbClr val="FFFFFF"/>
                </a:solidFill>
                <a:latin typeface="Calibri"/>
              </a:rPr>
              <a:t>MASTERCARD</a:t>
            </a:r>
          </a:p>
        </p:txBody>
      </p:sp>
      <p:sp>
        <p:nvSpPr>
          <p:cNvPr id="15" name="TextBox 14"/>
          <p:cNvSpPr txBox="1"/>
          <p:nvPr/>
        </p:nvSpPr>
        <p:spPr>
          <a:xfrm>
            <a:off x="4297680" y="2267712"/>
            <a:ext cx="3246120" cy="1417320"/>
          </a:xfrm>
          <a:prstGeom prst="rect">
            <a:avLst/>
          </a:prstGeom>
          <a:noFill/>
        </p:spPr>
        <p:txBody>
          <a:bodyPr wrap="square">
            <a:spAutoFit/>
          </a:bodyPr>
          <a:lstStyle/>
          <a:p>
            <a:pPr algn="l"/>
            <a:r>
              <a:rPr sz="1100" b="0" i="0">
                <a:solidFill>
                  <a:srgbClr val="445566"/>
                </a:solidFill>
                <a:latin typeface="Calibri"/>
              </a:rPr>
              <a:t>1966-yil asos.
2.9 mlrd karta
210+ davlat</a:t>
            </a:r>
          </a:p>
        </p:txBody>
      </p:sp>
      <p:sp>
        <p:nvSpPr>
          <p:cNvPr id="16" name="Rectangle 15"/>
          <p:cNvSpPr/>
          <p:nvPr/>
        </p:nvSpPr>
        <p:spPr>
          <a:xfrm>
            <a:off x="7955280" y="1600200"/>
            <a:ext cx="352044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7955280" y="1600200"/>
            <a:ext cx="35204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7955280" y="1664208"/>
            <a:ext cx="3520440" cy="457200"/>
          </a:xfrm>
          <a:prstGeom prst="rect">
            <a:avLst/>
          </a:prstGeom>
          <a:noFill/>
        </p:spPr>
        <p:txBody>
          <a:bodyPr wrap="square">
            <a:spAutoFit/>
          </a:bodyPr>
          <a:lstStyle/>
          <a:p>
            <a:pPr algn="ctr"/>
            <a:r>
              <a:rPr sz="2000" b="1" i="0">
                <a:solidFill>
                  <a:srgbClr val="FFFFFF"/>
                </a:solidFill>
                <a:latin typeface="Calibri"/>
              </a:rPr>
              <a:t>PAYPAL</a:t>
            </a:r>
          </a:p>
        </p:txBody>
      </p:sp>
      <p:sp>
        <p:nvSpPr>
          <p:cNvPr id="19" name="TextBox 18"/>
          <p:cNvSpPr txBox="1"/>
          <p:nvPr/>
        </p:nvSpPr>
        <p:spPr>
          <a:xfrm>
            <a:off x="8092440" y="2267712"/>
            <a:ext cx="3246120" cy="1417320"/>
          </a:xfrm>
          <a:prstGeom prst="rect">
            <a:avLst/>
          </a:prstGeom>
          <a:noFill/>
        </p:spPr>
        <p:txBody>
          <a:bodyPr wrap="square">
            <a:spAutoFit/>
          </a:bodyPr>
          <a:lstStyle/>
          <a:p>
            <a:pPr algn="l"/>
            <a:r>
              <a:rPr sz="1100" b="0" i="0">
                <a:solidFill>
                  <a:srgbClr val="445566"/>
                </a:solidFill>
                <a:latin typeface="Calibri"/>
              </a:rPr>
              <a:t>1998-yil asos.
432 mln foydalanuvchi
200+ valyuta</a:t>
            </a:r>
          </a:p>
        </p:txBody>
      </p:sp>
      <p:sp>
        <p:nvSpPr>
          <p:cNvPr id="20" name="TextBox 19"/>
          <p:cNvSpPr txBox="1"/>
          <p:nvPr/>
        </p:nvSpPr>
        <p:spPr>
          <a:xfrm>
            <a:off x="365760" y="3858768"/>
            <a:ext cx="5760720" cy="411480"/>
          </a:xfrm>
          <a:prstGeom prst="rect">
            <a:avLst/>
          </a:prstGeom>
          <a:noFill/>
        </p:spPr>
        <p:txBody>
          <a:bodyPr wrap="square">
            <a:spAutoFit/>
          </a:bodyPr>
          <a:lstStyle/>
          <a:p>
            <a:pPr algn="l"/>
            <a:r>
              <a:rPr sz="1500" b="1" i="0">
                <a:solidFill>
                  <a:srgbClr val="0A295C"/>
                </a:solidFill>
                <a:latin typeface="Calibri"/>
              </a:rPr>
              <a:t>🇺🇿  O'zbek To'lov Tizimlari</a:t>
            </a:r>
          </a:p>
        </p:txBody>
      </p:sp>
      <p:sp>
        <p:nvSpPr>
          <p:cNvPr id="21" name="Rectangle 20"/>
          <p:cNvSpPr/>
          <p:nvPr/>
        </p:nvSpPr>
        <p:spPr>
          <a:xfrm>
            <a:off x="365760" y="4279392"/>
            <a:ext cx="265176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365760" y="4279392"/>
            <a:ext cx="2651760" cy="50292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365760" y="4325112"/>
            <a:ext cx="2651760" cy="411480"/>
          </a:xfrm>
          <a:prstGeom prst="rect">
            <a:avLst/>
          </a:prstGeom>
          <a:noFill/>
        </p:spPr>
        <p:txBody>
          <a:bodyPr wrap="square">
            <a:spAutoFit/>
          </a:bodyPr>
          <a:lstStyle/>
          <a:p>
            <a:pPr algn="ctr"/>
            <a:r>
              <a:rPr sz="1600" b="1" i="0">
                <a:solidFill>
                  <a:srgbClr val="FFFFFF"/>
                </a:solidFill>
                <a:latin typeface="Calibri"/>
              </a:rPr>
              <a:t>PAYME</a:t>
            </a:r>
          </a:p>
        </p:txBody>
      </p:sp>
      <p:sp>
        <p:nvSpPr>
          <p:cNvPr id="24" name="TextBox 23"/>
          <p:cNvSpPr txBox="1"/>
          <p:nvPr/>
        </p:nvSpPr>
        <p:spPr>
          <a:xfrm>
            <a:off x="475488" y="4846320"/>
            <a:ext cx="2432304" cy="1508760"/>
          </a:xfrm>
          <a:prstGeom prst="rect">
            <a:avLst/>
          </a:prstGeom>
          <a:noFill/>
        </p:spPr>
        <p:txBody>
          <a:bodyPr wrap="square">
            <a:spAutoFit/>
          </a:bodyPr>
          <a:lstStyle/>
          <a:p>
            <a:pPr algn="l"/>
            <a:r>
              <a:rPr sz="1050" b="0" i="0">
                <a:solidFill>
                  <a:srgbClr val="445566"/>
                </a:solidFill>
                <a:latin typeface="Calibri"/>
              </a:rPr>
              <a:t>2013-yil
12 mln+ foydalanuvchi
Top-1 to'lov ilovasi</a:t>
            </a:r>
          </a:p>
        </p:txBody>
      </p:sp>
      <p:sp>
        <p:nvSpPr>
          <p:cNvPr id="25" name="Rectangle 24"/>
          <p:cNvSpPr/>
          <p:nvPr/>
        </p:nvSpPr>
        <p:spPr>
          <a:xfrm>
            <a:off x="3246120" y="4279392"/>
            <a:ext cx="265176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3246120" y="4279392"/>
            <a:ext cx="2651760" cy="50292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3246120" y="4325112"/>
            <a:ext cx="2651760" cy="411480"/>
          </a:xfrm>
          <a:prstGeom prst="rect">
            <a:avLst/>
          </a:prstGeom>
          <a:noFill/>
        </p:spPr>
        <p:txBody>
          <a:bodyPr wrap="square">
            <a:spAutoFit/>
          </a:bodyPr>
          <a:lstStyle/>
          <a:p>
            <a:pPr algn="ctr"/>
            <a:r>
              <a:rPr sz="1600" b="1" i="0">
                <a:solidFill>
                  <a:srgbClr val="FFFFFF"/>
                </a:solidFill>
                <a:latin typeface="Calibri"/>
              </a:rPr>
              <a:t>CLICK</a:t>
            </a:r>
          </a:p>
        </p:txBody>
      </p:sp>
      <p:sp>
        <p:nvSpPr>
          <p:cNvPr id="28" name="TextBox 27"/>
          <p:cNvSpPr txBox="1"/>
          <p:nvPr/>
        </p:nvSpPr>
        <p:spPr>
          <a:xfrm>
            <a:off x="3355848" y="4846320"/>
            <a:ext cx="2432304" cy="1508760"/>
          </a:xfrm>
          <a:prstGeom prst="rect">
            <a:avLst/>
          </a:prstGeom>
          <a:noFill/>
        </p:spPr>
        <p:txBody>
          <a:bodyPr wrap="square">
            <a:spAutoFit/>
          </a:bodyPr>
          <a:lstStyle/>
          <a:p>
            <a:pPr algn="l"/>
            <a:r>
              <a:rPr sz="1050" b="0" i="0">
                <a:solidFill>
                  <a:srgbClr val="445566"/>
                </a:solidFill>
                <a:latin typeface="Calibri"/>
              </a:rPr>
              <a:t>2015-yil
8 mln+ foydalanuvchi
Bank va bozor</a:t>
            </a:r>
          </a:p>
        </p:txBody>
      </p:sp>
      <p:sp>
        <p:nvSpPr>
          <p:cNvPr id="29" name="Rectangle 28"/>
          <p:cNvSpPr/>
          <p:nvPr/>
        </p:nvSpPr>
        <p:spPr>
          <a:xfrm>
            <a:off x="6126480" y="4279392"/>
            <a:ext cx="265176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ectangle 29"/>
          <p:cNvSpPr/>
          <p:nvPr/>
        </p:nvSpPr>
        <p:spPr>
          <a:xfrm>
            <a:off x="6126480" y="4279392"/>
            <a:ext cx="2651760" cy="502920"/>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6126480" y="4325112"/>
            <a:ext cx="2651760" cy="411480"/>
          </a:xfrm>
          <a:prstGeom prst="rect">
            <a:avLst/>
          </a:prstGeom>
          <a:noFill/>
        </p:spPr>
        <p:txBody>
          <a:bodyPr wrap="square">
            <a:spAutoFit/>
          </a:bodyPr>
          <a:lstStyle/>
          <a:p>
            <a:pPr algn="ctr"/>
            <a:r>
              <a:rPr sz="1600" b="1" i="0">
                <a:solidFill>
                  <a:srgbClr val="FFFFFF"/>
                </a:solidFill>
                <a:latin typeface="Calibri"/>
              </a:rPr>
              <a:t>UZCARD</a:t>
            </a:r>
          </a:p>
        </p:txBody>
      </p:sp>
      <p:sp>
        <p:nvSpPr>
          <p:cNvPr id="32" name="TextBox 31"/>
          <p:cNvSpPr txBox="1"/>
          <p:nvPr/>
        </p:nvSpPr>
        <p:spPr>
          <a:xfrm>
            <a:off x="6236208" y="4846320"/>
            <a:ext cx="2432304" cy="1508760"/>
          </a:xfrm>
          <a:prstGeom prst="rect">
            <a:avLst/>
          </a:prstGeom>
          <a:noFill/>
        </p:spPr>
        <p:txBody>
          <a:bodyPr wrap="square">
            <a:spAutoFit/>
          </a:bodyPr>
          <a:lstStyle/>
          <a:p>
            <a:pPr algn="l"/>
            <a:r>
              <a:rPr sz="1050" b="0" i="0">
                <a:solidFill>
                  <a:srgbClr val="445566"/>
                </a:solidFill>
                <a:latin typeface="Calibri"/>
              </a:rPr>
              <a:t>Milliy karta
25 mln+ karta
Markaziy bank</a:t>
            </a:r>
          </a:p>
        </p:txBody>
      </p:sp>
      <p:sp>
        <p:nvSpPr>
          <p:cNvPr id="33" name="Rectangle 32"/>
          <p:cNvSpPr/>
          <p:nvPr/>
        </p:nvSpPr>
        <p:spPr>
          <a:xfrm>
            <a:off x="9006840" y="4279392"/>
            <a:ext cx="2651760" cy="2148840"/>
          </a:xfrm>
          <a:prstGeom prst="rect">
            <a:avLst/>
          </a:prstGeom>
          <a:solidFill>
            <a:srgbClr val="FFFFFF"/>
          </a:solidFill>
          <a:ln w="12700">
            <a:solidFill>
              <a:srgbClr val="D6E8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Rectangle 33"/>
          <p:cNvSpPr/>
          <p:nvPr/>
        </p:nvSpPr>
        <p:spPr>
          <a:xfrm>
            <a:off x="9006840" y="4279392"/>
            <a:ext cx="2651760" cy="502920"/>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9006840" y="4325112"/>
            <a:ext cx="2651760" cy="411480"/>
          </a:xfrm>
          <a:prstGeom prst="rect">
            <a:avLst/>
          </a:prstGeom>
          <a:noFill/>
        </p:spPr>
        <p:txBody>
          <a:bodyPr wrap="square">
            <a:spAutoFit/>
          </a:bodyPr>
          <a:lstStyle/>
          <a:p>
            <a:pPr algn="ctr"/>
            <a:r>
              <a:rPr sz="1600" b="1" i="0">
                <a:solidFill>
                  <a:srgbClr val="FFFFFF"/>
                </a:solidFill>
                <a:latin typeface="Calibri"/>
              </a:rPr>
              <a:t>HUMO</a:t>
            </a:r>
          </a:p>
        </p:txBody>
      </p:sp>
      <p:sp>
        <p:nvSpPr>
          <p:cNvPr id="36" name="TextBox 35"/>
          <p:cNvSpPr txBox="1"/>
          <p:nvPr/>
        </p:nvSpPr>
        <p:spPr>
          <a:xfrm>
            <a:off x="9116567" y="4846320"/>
            <a:ext cx="2432304" cy="1508760"/>
          </a:xfrm>
          <a:prstGeom prst="rect">
            <a:avLst/>
          </a:prstGeom>
          <a:noFill/>
        </p:spPr>
        <p:txBody>
          <a:bodyPr wrap="square">
            <a:spAutoFit/>
          </a:bodyPr>
          <a:lstStyle/>
          <a:p>
            <a:pPr algn="l"/>
            <a:r>
              <a:rPr sz="1050" b="0" i="0">
                <a:solidFill>
                  <a:srgbClr val="445566"/>
                </a:solidFill>
                <a:latin typeface="Calibri"/>
              </a:rPr>
              <a:t>2018-yil
15 mln+ karta
Milliy tizim</a:t>
            </a:r>
          </a:p>
        </p:txBody>
      </p:sp>
      <p:sp>
        <p:nvSpPr>
          <p:cNvPr id="37" name="Rectangle 36"/>
          <p:cNvSpPr/>
          <p:nvPr/>
        </p:nvSpPr>
        <p:spPr>
          <a:xfrm>
            <a:off x="11704320" y="1188720"/>
            <a:ext cx="411480" cy="52120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11658600" y="2011680"/>
            <a:ext cx="502920" cy="3200400"/>
          </a:xfrm>
          <a:prstGeom prst="rect">
            <a:avLst/>
          </a:prstGeom>
          <a:noFill/>
        </p:spPr>
        <p:txBody>
          <a:bodyPr wrap="square">
            <a:spAutoFit/>
          </a:bodyPr>
          <a:lstStyle/>
          <a:p>
            <a:pPr algn="ctr"/>
            <a:r>
              <a:rPr sz="900" b="1" i="0">
                <a:solidFill>
                  <a:srgbClr val="0A295C"/>
                </a:solidFill>
                <a:latin typeface="Calibri"/>
              </a:rPr>
              <a:t>TOP
TO'LOV
TIZIM
LARI</a:t>
            </a:r>
          </a:p>
        </p:txBody>
      </p:sp>
      <p:sp>
        <p:nvSpPr>
          <p:cNvPr id="39" name="TextBox 38"/>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06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Elektron Tijorat: Afzalliklar va Muammolar</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Plus-Minus Infografika</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188720"/>
            <a:ext cx="5394960" cy="5394960"/>
          </a:xfrm>
          <a:prstGeom prst="rect">
            <a:avLst/>
          </a:prstGeom>
          <a:solidFill>
            <a:srgbClr val="0D3B2A"/>
          </a:solidFill>
          <a:ln w="12700">
            <a:solidFill>
              <a:srgbClr val="1A9E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65760" y="1188720"/>
            <a:ext cx="5394960" cy="530352"/>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548640" y="1252728"/>
            <a:ext cx="5029200" cy="402336"/>
          </a:xfrm>
          <a:prstGeom prst="rect">
            <a:avLst/>
          </a:prstGeom>
          <a:noFill/>
        </p:spPr>
        <p:txBody>
          <a:bodyPr wrap="square">
            <a:spAutoFit/>
          </a:bodyPr>
          <a:lstStyle/>
          <a:p>
            <a:pPr algn="l"/>
            <a:r>
              <a:rPr sz="1600" b="1" i="0">
                <a:solidFill>
                  <a:srgbClr val="FFFFFF"/>
                </a:solidFill>
                <a:latin typeface="Calibri"/>
              </a:rPr>
              <a:t>✅   AFZALLIKLAR</a:t>
            </a:r>
          </a:p>
        </p:txBody>
      </p:sp>
      <p:sp>
        <p:nvSpPr>
          <p:cNvPr id="10" name="Rectangle 9"/>
          <p:cNvSpPr/>
          <p:nvPr/>
        </p:nvSpPr>
        <p:spPr>
          <a:xfrm>
            <a:off x="502920" y="1874519"/>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594360" y="1984248"/>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12" name="TextBox 11"/>
          <p:cNvSpPr txBox="1"/>
          <p:nvPr/>
        </p:nvSpPr>
        <p:spPr>
          <a:xfrm>
            <a:off x="1078992" y="1929384"/>
            <a:ext cx="2743200" cy="320040"/>
          </a:xfrm>
          <a:prstGeom prst="rect">
            <a:avLst/>
          </a:prstGeom>
          <a:noFill/>
        </p:spPr>
        <p:txBody>
          <a:bodyPr wrap="square">
            <a:spAutoFit/>
          </a:bodyPr>
          <a:lstStyle/>
          <a:p>
            <a:pPr algn="l"/>
            <a:r>
              <a:rPr sz="1200" b="1" i="0">
                <a:solidFill>
                  <a:srgbClr val="1A9E70"/>
                </a:solidFill>
                <a:latin typeface="Calibri"/>
              </a:rPr>
              <a:t>24/7 Savdo</a:t>
            </a:r>
          </a:p>
        </p:txBody>
      </p:sp>
      <p:sp>
        <p:nvSpPr>
          <p:cNvPr id="13" name="TextBox 12"/>
          <p:cNvSpPr txBox="1"/>
          <p:nvPr/>
        </p:nvSpPr>
        <p:spPr>
          <a:xfrm>
            <a:off x="1078992" y="2203703"/>
            <a:ext cx="4297680" cy="274320"/>
          </a:xfrm>
          <a:prstGeom prst="rect">
            <a:avLst/>
          </a:prstGeom>
          <a:noFill/>
        </p:spPr>
        <p:txBody>
          <a:bodyPr wrap="square">
            <a:spAutoFit/>
          </a:bodyPr>
          <a:lstStyle/>
          <a:p>
            <a:pPr algn="l"/>
            <a:r>
              <a:rPr sz="1000" b="0" i="0">
                <a:solidFill>
                  <a:srgbClr val="D6E8FF"/>
                </a:solidFill>
                <a:latin typeface="Calibri"/>
              </a:rPr>
              <a:t>Vaqt va joy cheklovlarsiz xarid</a:t>
            </a:r>
          </a:p>
        </p:txBody>
      </p:sp>
      <p:sp>
        <p:nvSpPr>
          <p:cNvPr id="14" name="Rectangle 13"/>
          <p:cNvSpPr/>
          <p:nvPr/>
        </p:nvSpPr>
        <p:spPr>
          <a:xfrm>
            <a:off x="502920" y="2624327"/>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594360" y="2734056"/>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16" name="TextBox 15"/>
          <p:cNvSpPr txBox="1"/>
          <p:nvPr/>
        </p:nvSpPr>
        <p:spPr>
          <a:xfrm>
            <a:off x="1078992" y="2679191"/>
            <a:ext cx="2743200" cy="320040"/>
          </a:xfrm>
          <a:prstGeom prst="rect">
            <a:avLst/>
          </a:prstGeom>
          <a:noFill/>
        </p:spPr>
        <p:txBody>
          <a:bodyPr wrap="square">
            <a:spAutoFit/>
          </a:bodyPr>
          <a:lstStyle/>
          <a:p>
            <a:pPr algn="l"/>
            <a:r>
              <a:rPr sz="1200" b="1" i="0">
                <a:solidFill>
                  <a:srgbClr val="1A9E70"/>
                </a:solidFill>
                <a:latin typeface="Calibri"/>
              </a:rPr>
              <a:t>Global Bozor</a:t>
            </a:r>
          </a:p>
        </p:txBody>
      </p:sp>
      <p:sp>
        <p:nvSpPr>
          <p:cNvPr id="17" name="TextBox 16"/>
          <p:cNvSpPr txBox="1"/>
          <p:nvPr/>
        </p:nvSpPr>
        <p:spPr>
          <a:xfrm>
            <a:off x="1078992" y="2953511"/>
            <a:ext cx="4297680" cy="274320"/>
          </a:xfrm>
          <a:prstGeom prst="rect">
            <a:avLst/>
          </a:prstGeom>
          <a:noFill/>
        </p:spPr>
        <p:txBody>
          <a:bodyPr wrap="square">
            <a:spAutoFit/>
          </a:bodyPr>
          <a:lstStyle/>
          <a:p>
            <a:pPr algn="l"/>
            <a:r>
              <a:rPr sz="1000" b="0" i="0">
                <a:solidFill>
                  <a:srgbClr val="D6E8FF"/>
                </a:solidFill>
                <a:latin typeface="Calibri"/>
              </a:rPr>
              <a:t>Butun dunyo bozoridan foydalanish</a:t>
            </a:r>
          </a:p>
        </p:txBody>
      </p:sp>
      <p:sp>
        <p:nvSpPr>
          <p:cNvPr id="18" name="Rectangle 17"/>
          <p:cNvSpPr/>
          <p:nvPr/>
        </p:nvSpPr>
        <p:spPr>
          <a:xfrm>
            <a:off x="502920" y="3374135"/>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594360" y="3483863"/>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20" name="TextBox 19"/>
          <p:cNvSpPr txBox="1"/>
          <p:nvPr/>
        </p:nvSpPr>
        <p:spPr>
          <a:xfrm>
            <a:off x="1078992" y="3428999"/>
            <a:ext cx="2743200" cy="320040"/>
          </a:xfrm>
          <a:prstGeom prst="rect">
            <a:avLst/>
          </a:prstGeom>
          <a:noFill/>
        </p:spPr>
        <p:txBody>
          <a:bodyPr wrap="square">
            <a:spAutoFit/>
          </a:bodyPr>
          <a:lstStyle/>
          <a:p>
            <a:pPr algn="l"/>
            <a:r>
              <a:rPr sz="1200" b="1" i="0">
                <a:solidFill>
                  <a:srgbClr val="1A9E70"/>
                </a:solidFill>
                <a:latin typeface="Calibri"/>
              </a:rPr>
              <a:t>Xarajat Kamayishi</a:t>
            </a:r>
          </a:p>
        </p:txBody>
      </p:sp>
      <p:sp>
        <p:nvSpPr>
          <p:cNvPr id="21" name="TextBox 20"/>
          <p:cNvSpPr txBox="1"/>
          <p:nvPr/>
        </p:nvSpPr>
        <p:spPr>
          <a:xfrm>
            <a:off x="1078992" y="3703320"/>
            <a:ext cx="4297680" cy="274320"/>
          </a:xfrm>
          <a:prstGeom prst="rect">
            <a:avLst/>
          </a:prstGeom>
          <a:noFill/>
        </p:spPr>
        <p:txBody>
          <a:bodyPr wrap="square">
            <a:spAutoFit/>
          </a:bodyPr>
          <a:lstStyle/>
          <a:p>
            <a:pPr algn="l"/>
            <a:r>
              <a:rPr sz="1000" b="0" i="0">
                <a:solidFill>
                  <a:srgbClr val="D6E8FF"/>
                </a:solidFill>
                <a:latin typeface="Calibri"/>
              </a:rPr>
              <a:t>Ijara, xodim va logistika tejamkorligi</a:t>
            </a:r>
          </a:p>
        </p:txBody>
      </p:sp>
      <p:sp>
        <p:nvSpPr>
          <p:cNvPr id="22" name="Rectangle 21"/>
          <p:cNvSpPr/>
          <p:nvPr/>
        </p:nvSpPr>
        <p:spPr>
          <a:xfrm>
            <a:off x="502920" y="4123944"/>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594360" y="4233672"/>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24" name="TextBox 23"/>
          <p:cNvSpPr txBox="1"/>
          <p:nvPr/>
        </p:nvSpPr>
        <p:spPr>
          <a:xfrm>
            <a:off x="1078992" y="4178807"/>
            <a:ext cx="2743200" cy="320040"/>
          </a:xfrm>
          <a:prstGeom prst="rect">
            <a:avLst/>
          </a:prstGeom>
          <a:noFill/>
        </p:spPr>
        <p:txBody>
          <a:bodyPr wrap="square">
            <a:spAutoFit/>
          </a:bodyPr>
          <a:lstStyle/>
          <a:p>
            <a:pPr algn="l"/>
            <a:r>
              <a:rPr sz="1200" b="1" i="0">
                <a:solidFill>
                  <a:srgbClr val="1A9E70"/>
                </a:solidFill>
                <a:latin typeface="Calibri"/>
              </a:rPr>
              <a:t>Analitika</a:t>
            </a:r>
          </a:p>
        </p:txBody>
      </p:sp>
      <p:sp>
        <p:nvSpPr>
          <p:cNvPr id="25" name="TextBox 24"/>
          <p:cNvSpPr txBox="1"/>
          <p:nvPr/>
        </p:nvSpPr>
        <p:spPr>
          <a:xfrm>
            <a:off x="1078992" y="4453128"/>
            <a:ext cx="4297680" cy="274320"/>
          </a:xfrm>
          <a:prstGeom prst="rect">
            <a:avLst/>
          </a:prstGeom>
          <a:noFill/>
        </p:spPr>
        <p:txBody>
          <a:bodyPr wrap="square">
            <a:spAutoFit/>
          </a:bodyPr>
          <a:lstStyle/>
          <a:p>
            <a:pPr algn="l"/>
            <a:r>
              <a:rPr sz="1000" b="0" i="0">
                <a:solidFill>
                  <a:srgbClr val="D6E8FF"/>
                </a:solidFill>
                <a:latin typeface="Calibri"/>
              </a:rPr>
              <a:t>Mijoz xulqini real vaqtda tahlil qilish</a:t>
            </a:r>
          </a:p>
        </p:txBody>
      </p:sp>
      <p:sp>
        <p:nvSpPr>
          <p:cNvPr id="26" name="Rectangle 25"/>
          <p:cNvSpPr/>
          <p:nvPr/>
        </p:nvSpPr>
        <p:spPr>
          <a:xfrm>
            <a:off x="502920" y="4873752"/>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594360" y="4983480"/>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28" name="TextBox 27"/>
          <p:cNvSpPr txBox="1"/>
          <p:nvPr/>
        </p:nvSpPr>
        <p:spPr>
          <a:xfrm>
            <a:off x="1078992" y="4928616"/>
            <a:ext cx="2743200" cy="320040"/>
          </a:xfrm>
          <a:prstGeom prst="rect">
            <a:avLst/>
          </a:prstGeom>
          <a:noFill/>
        </p:spPr>
        <p:txBody>
          <a:bodyPr wrap="square">
            <a:spAutoFit/>
          </a:bodyPr>
          <a:lstStyle/>
          <a:p>
            <a:pPr algn="l"/>
            <a:r>
              <a:rPr sz="1200" b="1" i="0">
                <a:solidFill>
                  <a:srgbClr val="1A9E70"/>
                </a:solidFill>
                <a:latin typeface="Calibri"/>
              </a:rPr>
              <a:t>Personalizatsiya</a:t>
            </a:r>
          </a:p>
        </p:txBody>
      </p:sp>
      <p:sp>
        <p:nvSpPr>
          <p:cNvPr id="29" name="TextBox 28"/>
          <p:cNvSpPr txBox="1"/>
          <p:nvPr/>
        </p:nvSpPr>
        <p:spPr>
          <a:xfrm>
            <a:off x="1078992" y="5202936"/>
            <a:ext cx="4297680" cy="274320"/>
          </a:xfrm>
          <a:prstGeom prst="rect">
            <a:avLst/>
          </a:prstGeom>
          <a:noFill/>
        </p:spPr>
        <p:txBody>
          <a:bodyPr wrap="square">
            <a:spAutoFit/>
          </a:bodyPr>
          <a:lstStyle/>
          <a:p>
            <a:pPr algn="l"/>
            <a:r>
              <a:rPr sz="1000" b="0" i="0">
                <a:solidFill>
                  <a:srgbClr val="D6E8FF"/>
                </a:solidFill>
                <a:latin typeface="Calibri"/>
              </a:rPr>
              <a:t>AI orqali individual tavsiyalar</a:t>
            </a:r>
          </a:p>
        </p:txBody>
      </p:sp>
      <p:sp>
        <p:nvSpPr>
          <p:cNvPr id="30" name="Rectangle 29"/>
          <p:cNvSpPr/>
          <p:nvPr/>
        </p:nvSpPr>
        <p:spPr>
          <a:xfrm>
            <a:off x="502920" y="5623559"/>
            <a:ext cx="5120640" cy="640080"/>
          </a:xfrm>
          <a:prstGeom prst="rect">
            <a:avLst/>
          </a:prstGeom>
          <a:solidFill>
            <a:srgbClr val="155E30">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594360" y="5733288"/>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32" name="TextBox 31"/>
          <p:cNvSpPr txBox="1"/>
          <p:nvPr/>
        </p:nvSpPr>
        <p:spPr>
          <a:xfrm>
            <a:off x="1078992" y="5678423"/>
            <a:ext cx="2743200" cy="320040"/>
          </a:xfrm>
          <a:prstGeom prst="rect">
            <a:avLst/>
          </a:prstGeom>
          <a:noFill/>
        </p:spPr>
        <p:txBody>
          <a:bodyPr wrap="square">
            <a:spAutoFit/>
          </a:bodyPr>
          <a:lstStyle/>
          <a:p>
            <a:pPr algn="l"/>
            <a:r>
              <a:rPr sz="1200" b="1" i="0">
                <a:solidFill>
                  <a:srgbClr val="1A9E70"/>
                </a:solidFill>
                <a:latin typeface="Calibri"/>
              </a:rPr>
              <a:t>Tez Kengayish</a:t>
            </a:r>
          </a:p>
        </p:txBody>
      </p:sp>
      <p:sp>
        <p:nvSpPr>
          <p:cNvPr id="33" name="TextBox 32"/>
          <p:cNvSpPr txBox="1"/>
          <p:nvPr/>
        </p:nvSpPr>
        <p:spPr>
          <a:xfrm>
            <a:off x="1078992" y="5952744"/>
            <a:ext cx="4297680" cy="274320"/>
          </a:xfrm>
          <a:prstGeom prst="rect">
            <a:avLst/>
          </a:prstGeom>
          <a:noFill/>
        </p:spPr>
        <p:txBody>
          <a:bodyPr wrap="square">
            <a:spAutoFit/>
          </a:bodyPr>
          <a:lstStyle/>
          <a:p>
            <a:pPr algn="l"/>
            <a:r>
              <a:rPr sz="1000" b="0" i="0">
                <a:solidFill>
                  <a:srgbClr val="D6E8FF"/>
                </a:solidFill>
                <a:latin typeface="Calibri"/>
              </a:rPr>
              <a:t>Yangi bozorlarga chiqish imkoniyati</a:t>
            </a:r>
          </a:p>
        </p:txBody>
      </p:sp>
      <p:sp>
        <p:nvSpPr>
          <p:cNvPr id="34" name="Rectangle 33"/>
          <p:cNvSpPr/>
          <p:nvPr/>
        </p:nvSpPr>
        <p:spPr>
          <a:xfrm>
            <a:off x="6309360" y="1188720"/>
            <a:ext cx="5486400" cy="5394960"/>
          </a:xfrm>
          <a:prstGeom prst="rect">
            <a:avLst/>
          </a:prstGeom>
          <a:solidFill>
            <a:srgbClr val="3B0D0D"/>
          </a:solidFill>
          <a:ln w="12700">
            <a:solidFill>
              <a:srgbClr val="D62B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Rectangle 34"/>
          <p:cNvSpPr/>
          <p:nvPr/>
        </p:nvSpPr>
        <p:spPr>
          <a:xfrm>
            <a:off x="6309360" y="1188720"/>
            <a:ext cx="5486400" cy="530352"/>
          </a:xfrm>
          <a:prstGeom prst="rect">
            <a:avLst/>
          </a:prstGeom>
          <a:solidFill>
            <a:srgbClr val="D62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6492240" y="1252728"/>
            <a:ext cx="5120640" cy="402336"/>
          </a:xfrm>
          <a:prstGeom prst="rect">
            <a:avLst/>
          </a:prstGeom>
          <a:noFill/>
        </p:spPr>
        <p:txBody>
          <a:bodyPr wrap="square">
            <a:spAutoFit/>
          </a:bodyPr>
          <a:lstStyle/>
          <a:p>
            <a:pPr algn="l"/>
            <a:r>
              <a:rPr sz="1600" b="1" i="0">
                <a:solidFill>
                  <a:srgbClr val="FFFFFF"/>
                </a:solidFill>
                <a:latin typeface="Calibri"/>
              </a:rPr>
              <a:t>⚠️   MUAMMOLAR</a:t>
            </a:r>
          </a:p>
        </p:txBody>
      </p:sp>
      <p:sp>
        <p:nvSpPr>
          <p:cNvPr id="37" name="Rectangle 36"/>
          <p:cNvSpPr/>
          <p:nvPr/>
        </p:nvSpPr>
        <p:spPr>
          <a:xfrm>
            <a:off x="6446520" y="1874519"/>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6537960" y="1984248"/>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39" name="TextBox 38"/>
          <p:cNvSpPr txBox="1"/>
          <p:nvPr/>
        </p:nvSpPr>
        <p:spPr>
          <a:xfrm>
            <a:off x="7022592" y="1929384"/>
            <a:ext cx="2743200" cy="320040"/>
          </a:xfrm>
          <a:prstGeom prst="rect">
            <a:avLst/>
          </a:prstGeom>
          <a:noFill/>
        </p:spPr>
        <p:txBody>
          <a:bodyPr wrap="square">
            <a:spAutoFit/>
          </a:bodyPr>
          <a:lstStyle/>
          <a:p>
            <a:pPr algn="l"/>
            <a:r>
              <a:rPr sz="1200" b="1" i="0">
                <a:solidFill>
                  <a:srgbClr val="D62B2B"/>
                </a:solidFill>
                <a:latin typeface="Calibri"/>
              </a:rPr>
              <a:t>Kiberxavfsizlik</a:t>
            </a:r>
          </a:p>
        </p:txBody>
      </p:sp>
      <p:sp>
        <p:nvSpPr>
          <p:cNvPr id="40" name="TextBox 39"/>
          <p:cNvSpPr txBox="1"/>
          <p:nvPr/>
        </p:nvSpPr>
        <p:spPr>
          <a:xfrm>
            <a:off x="7022592" y="2203703"/>
            <a:ext cx="4480560" cy="274320"/>
          </a:xfrm>
          <a:prstGeom prst="rect">
            <a:avLst/>
          </a:prstGeom>
          <a:noFill/>
        </p:spPr>
        <p:txBody>
          <a:bodyPr wrap="square">
            <a:spAutoFit/>
          </a:bodyPr>
          <a:lstStyle/>
          <a:p>
            <a:pPr algn="l"/>
            <a:r>
              <a:rPr sz="1000" b="0" i="0">
                <a:solidFill>
                  <a:srgbClr val="D6E8FF"/>
                </a:solidFill>
                <a:latin typeface="Calibri"/>
              </a:rPr>
              <a:t>Hujumlar va ma'lumot o'g'irlanishi</a:t>
            </a:r>
          </a:p>
        </p:txBody>
      </p:sp>
      <p:sp>
        <p:nvSpPr>
          <p:cNvPr id="41" name="Rectangle 40"/>
          <p:cNvSpPr/>
          <p:nvPr/>
        </p:nvSpPr>
        <p:spPr>
          <a:xfrm>
            <a:off x="6446520" y="2624327"/>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6537960" y="2734056"/>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43" name="TextBox 42"/>
          <p:cNvSpPr txBox="1"/>
          <p:nvPr/>
        </p:nvSpPr>
        <p:spPr>
          <a:xfrm>
            <a:off x="7022592" y="2679191"/>
            <a:ext cx="2743200" cy="320040"/>
          </a:xfrm>
          <a:prstGeom prst="rect">
            <a:avLst/>
          </a:prstGeom>
          <a:noFill/>
        </p:spPr>
        <p:txBody>
          <a:bodyPr wrap="square">
            <a:spAutoFit/>
          </a:bodyPr>
          <a:lstStyle/>
          <a:p>
            <a:pPr algn="l"/>
            <a:r>
              <a:rPr sz="1200" b="1" i="0">
                <a:solidFill>
                  <a:srgbClr val="D62B2B"/>
                </a:solidFill>
                <a:latin typeface="Calibri"/>
              </a:rPr>
              <a:t>Firibgarlik</a:t>
            </a:r>
          </a:p>
        </p:txBody>
      </p:sp>
      <p:sp>
        <p:nvSpPr>
          <p:cNvPr id="44" name="TextBox 43"/>
          <p:cNvSpPr txBox="1"/>
          <p:nvPr/>
        </p:nvSpPr>
        <p:spPr>
          <a:xfrm>
            <a:off x="7022592" y="2953511"/>
            <a:ext cx="4480560" cy="274320"/>
          </a:xfrm>
          <a:prstGeom prst="rect">
            <a:avLst/>
          </a:prstGeom>
          <a:noFill/>
        </p:spPr>
        <p:txBody>
          <a:bodyPr wrap="square">
            <a:spAutoFit/>
          </a:bodyPr>
          <a:lstStyle/>
          <a:p>
            <a:pPr algn="l"/>
            <a:r>
              <a:rPr sz="1000" b="0" i="0">
                <a:solidFill>
                  <a:srgbClr val="D6E8FF"/>
                </a:solidFill>
                <a:latin typeface="Calibri"/>
              </a:rPr>
              <a:t>Onlayn firibgarlik va qayta tiklanish</a:t>
            </a:r>
          </a:p>
        </p:txBody>
      </p:sp>
      <p:sp>
        <p:nvSpPr>
          <p:cNvPr id="45" name="Rectangle 44"/>
          <p:cNvSpPr/>
          <p:nvPr/>
        </p:nvSpPr>
        <p:spPr>
          <a:xfrm>
            <a:off x="6446520" y="3374135"/>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TextBox 45"/>
          <p:cNvSpPr txBox="1"/>
          <p:nvPr/>
        </p:nvSpPr>
        <p:spPr>
          <a:xfrm>
            <a:off x="6537960" y="3483863"/>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47" name="TextBox 46"/>
          <p:cNvSpPr txBox="1"/>
          <p:nvPr/>
        </p:nvSpPr>
        <p:spPr>
          <a:xfrm>
            <a:off x="7022592" y="3428999"/>
            <a:ext cx="2743200" cy="320040"/>
          </a:xfrm>
          <a:prstGeom prst="rect">
            <a:avLst/>
          </a:prstGeom>
          <a:noFill/>
        </p:spPr>
        <p:txBody>
          <a:bodyPr wrap="square">
            <a:spAutoFit/>
          </a:bodyPr>
          <a:lstStyle/>
          <a:p>
            <a:pPr algn="l"/>
            <a:r>
              <a:rPr sz="1200" b="1" i="0">
                <a:solidFill>
                  <a:srgbClr val="D62B2B"/>
                </a:solidFill>
                <a:latin typeface="Calibri"/>
              </a:rPr>
              <a:t>Logistika</a:t>
            </a:r>
          </a:p>
        </p:txBody>
      </p:sp>
      <p:sp>
        <p:nvSpPr>
          <p:cNvPr id="48" name="TextBox 47"/>
          <p:cNvSpPr txBox="1"/>
          <p:nvPr/>
        </p:nvSpPr>
        <p:spPr>
          <a:xfrm>
            <a:off x="7022592" y="3703320"/>
            <a:ext cx="4480560" cy="274320"/>
          </a:xfrm>
          <a:prstGeom prst="rect">
            <a:avLst/>
          </a:prstGeom>
          <a:noFill/>
        </p:spPr>
        <p:txBody>
          <a:bodyPr wrap="square">
            <a:spAutoFit/>
          </a:bodyPr>
          <a:lstStyle/>
          <a:p>
            <a:pPr algn="l"/>
            <a:r>
              <a:rPr sz="1000" b="0" i="0">
                <a:solidFill>
                  <a:srgbClr val="D6E8FF"/>
                </a:solidFill>
                <a:latin typeface="Calibri"/>
              </a:rPr>
              <a:t>Yetkazib berish muddati va narxi</a:t>
            </a:r>
          </a:p>
        </p:txBody>
      </p:sp>
      <p:sp>
        <p:nvSpPr>
          <p:cNvPr id="49" name="Rectangle 48"/>
          <p:cNvSpPr/>
          <p:nvPr/>
        </p:nvSpPr>
        <p:spPr>
          <a:xfrm>
            <a:off x="6446520" y="4123944"/>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0" name="TextBox 49"/>
          <p:cNvSpPr txBox="1"/>
          <p:nvPr/>
        </p:nvSpPr>
        <p:spPr>
          <a:xfrm>
            <a:off x="6537960" y="4233672"/>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51" name="TextBox 50"/>
          <p:cNvSpPr txBox="1"/>
          <p:nvPr/>
        </p:nvSpPr>
        <p:spPr>
          <a:xfrm>
            <a:off x="7022592" y="4178807"/>
            <a:ext cx="2743200" cy="320040"/>
          </a:xfrm>
          <a:prstGeom prst="rect">
            <a:avLst/>
          </a:prstGeom>
          <a:noFill/>
        </p:spPr>
        <p:txBody>
          <a:bodyPr wrap="square">
            <a:spAutoFit/>
          </a:bodyPr>
          <a:lstStyle/>
          <a:p>
            <a:pPr algn="l"/>
            <a:r>
              <a:rPr sz="1200" b="1" i="0">
                <a:solidFill>
                  <a:srgbClr val="D62B2B"/>
                </a:solidFill>
                <a:latin typeface="Calibri"/>
              </a:rPr>
              <a:t>To'lov Muammolari</a:t>
            </a:r>
          </a:p>
        </p:txBody>
      </p:sp>
      <p:sp>
        <p:nvSpPr>
          <p:cNvPr id="52" name="TextBox 51"/>
          <p:cNvSpPr txBox="1"/>
          <p:nvPr/>
        </p:nvSpPr>
        <p:spPr>
          <a:xfrm>
            <a:off x="7022592" y="4453128"/>
            <a:ext cx="4480560" cy="274320"/>
          </a:xfrm>
          <a:prstGeom prst="rect">
            <a:avLst/>
          </a:prstGeom>
          <a:noFill/>
        </p:spPr>
        <p:txBody>
          <a:bodyPr wrap="square">
            <a:spAutoFit/>
          </a:bodyPr>
          <a:lstStyle/>
          <a:p>
            <a:pPr algn="l"/>
            <a:r>
              <a:rPr sz="1000" b="0" i="0">
                <a:solidFill>
                  <a:srgbClr val="D6E8FF"/>
                </a:solidFill>
                <a:latin typeface="Calibri"/>
              </a:rPr>
              <a:t>Karta rad etish va chargeback</a:t>
            </a:r>
          </a:p>
        </p:txBody>
      </p:sp>
      <p:sp>
        <p:nvSpPr>
          <p:cNvPr id="53" name="Rectangle 52"/>
          <p:cNvSpPr/>
          <p:nvPr/>
        </p:nvSpPr>
        <p:spPr>
          <a:xfrm>
            <a:off x="6446520" y="4873752"/>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4" name="TextBox 53"/>
          <p:cNvSpPr txBox="1"/>
          <p:nvPr/>
        </p:nvSpPr>
        <p:spPr>
          <a:xfrm>
            <a:off x="6537960" y="4983480"/>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55" name="TextBox 54"/>
          <p:cNvSpPr txBox="1"/>
          <p:nvPr/>
        </p:nvSpPr>
        <p:spPr>
          <a:xfrm>
            <a:off x="7022592" y="4928616"/>
            <a:ext cx="2743200" cy="320040"/>
          </a:xfrm>
          <a:prstGeom prst="rect">
            <a:avLst/>
          </a:prstGeom>
          <a:noFill/>
        </p:spPr>
        <p:txBody>
          <a:bodyPr wrap="square">
            <a:spAutoFit/>
          </a:bodyPr>
          <a:lstStyle/>
          <a:p>
            <a:pPr algn="l"/>
            <a:r>
              <a:rPr sz="1200" b="1" i="0">
                <a:solidFill>
                  <a:srgbClr val="D62B2B"/>
                </a:solidFill>
                <a:latin typeface="Calibri"/>
              </a:rPr>
              <a:t>Qonunchilik</a:t>
            </a:r>
          </a:p>
        </p:txBody>
      </p:sp>
      <p:sp>
        <p:nvSpPr>
          <p:cNvPr id="56" name="TextBox 55"/>
          <p:cNvSpPr txBox="1"/>
          <p:nvPr/>
        </p:nvSpPr>
        <p:spPr>
          <a:xfrm>
            <a:off x="7022592" y="5202936"/>
            <a:ext cx="4480560" cy="274320"/>
          </a:xfrm>
          <a:prstGeom prst="rect">
            <a:avLst/>
          </a:prstGeom>
          <a:noFill/>
        </p:spPr>
        <p:txBody>
          <a:bodyPr wrap="square">
            <a:spAutoFit/>
          </a:bodyPr>
          <a:lstStyle/>
          <a:p>
            <a:pPr algn="l"/>
            <a:r>
              <a:rPr sz="1000" b="0" i="0">
                <a:solidFill>
                  <a:srgbClr val="D6E8FF"/>
                </a:solidFill>
                <a:latin typeface="Calibri"/>
              </a:rPr>
              <a:t>Turli davlatlarda har xil qoidalar</a:t>
            </a:r>
          </a:p>
        </p:txBody>
      </p:sp>
      <p:sp>
        <p:nvSpPr>
          <p:cNvPr id="57" name="Rectangle 56"/>
          <p:cNvSpPr/>
          <p:nvPr/>
        </p:nvSpPr>
        <p:spPr>
          <a:xfrm>
            <a:off x="6446520" y="5623559"/>
            <a:ext cx="5212080" cy="640080"/>
          </a:xfrm>
          <a:prstGeom prst="rect">
            <a:avLst/>
          </a:prstGeom>
          <a:solidFill>
            <a:srgbClr val="5E1515">
              <a:alpha val="7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8" name="TextBox 57"/>
          <p:cNvSpPr txBox="1"/>
          <p:nvPr/>
        </p:nvSpPr>
        <p:spPr>
          <a:xfrm>
            <a:off x="6537960" y="5733288"/>
            <a:ext cx="411480" cy="411480"/>
          </a:xfrm>
          <a:prstGeom prst="rect">
            <a:avLst/>
          </a:prstGeom>
          <a:noFill/>
        </p:spPr>
        <p:txBody>
          <a:bodyPr wrap="square">
            <a:spAutoFit/>
          </a:bodyPr>
          <a:lstStyle/>
          <a:p>
            <a:pPr algn="l"/>
            <a:r>
              <a:rPr sz="1600" b="0" i="0">
                <a:solidFill>
                  <a:srgbClr val="FFFFFF"/>
                </a:solidFill>
                <a:latin typeface="Calibri"/>
              </a:rPr>
              <a:t>📡</a:t>
            </a:r>
          </a:p>
        </p:txBody>
      </p:sp>
      <p:sp>
        <p:nvSpPr>
          <p:cNvPr id="59" name="TextBox 58"/>
          <p:cNvSpPr txBox="1"/>
          <p:nvPr/>
        </p:nvSpPr>
        <p:spPr>
          <a:xfrm>
            <a:off x="7022592" y="5678423"/>
            <a:ext cx="2743200" cy="320040"/>
          </a:xfrm>
          <a:prstGeom prst="rect">
            <a:avLst/>
          </a:prstGeom>
          <a:noFill/>
        </p:spPr>
        <p:txBody>
          <a:bodyPr wrap="square">
            <a:spAutoFit/>
          </a:bodyPr>
          <a:lstStyle/>
          <a:p>
            <a:pPr algn="l"/>
            <a:r>
              <a:rPr sz="1200" b="1" i="0">
                <a:solidFill>
                  <a:srgbClr val="D62B2B"/>
                </a:solidFill>
                <a:latin typeface="Calibri"/>
              </a:rPr>
              <a:t>Digital Divide</a:t>
            </a:r>
          </a:p>
        </p:txBody>
      </p:sp>
      <p:sp>
        <p:nvSpPr>
          <p:cNvPr id="60" name="TextBox 59"/>
          <p:cNvSpPr txBox="1"/>
          <p:nvPr/>
        </p:nvSpPr>
        <p:spPr>
          <a:xfrm>
            <a:off x="7022592" y="5952744"/>
            <a:ext cx="4480560" cy="274320"/>
          </a:xfrm>
          <a:prstGeom prst="rect">
            <a:avLst/>
          </a:prstGeom>
          <a:noFill/>
        </p:spPr>
        <p:txBody>
          <a:bodyPr wrap="square">
            <a:spAutoFit/>
          </a:bodyPr>
          <a:lstStyle/>
          <a:p>
            <a:pPr algn="l"/>
            <a:r>
              <a:rPr sz="1000" b="0" i="0">
                <a:solidFill>
                  <a:srgbClr val="D6E8FF"/>
                </a:solidFill>
                <a:latin typeface="Calibri"/>
              </a:rPr>
              <a:t>Internet va texnologiya tengsizligi</a:t>
            </a:r>
          </a:p>
        </p:txBody>
      </p:sp>
      <p:sp>
        <p:nvSpPr>
          <p:cNvPr id="61" name="Rectangle 60"/>
          <p:cNvSpPr/>
          <p:nvPr/>
        </p:nvSpPr>
        <p:spPr>
          <a:xfrm>
            <a:off x="5943600" y="1188720"/>
            <a:ext cx="384048" cy="53949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2" name="TextBox 61"/>
          <p:cNvSpPr txBox="1"/>
          <p:nvPr/>
        </p:nvSpPr>
        <p:spPr>
          <a:xfrm>
            <a:off x="5943600" y="3657600"/>
            <a:ext cx="384048" cy="457200"/>
          </a:xfrm>
          <a:prstGeom prst="rect">
            <a:avLst/>
          </a:prstGeom>
          <a:noFill/>
        </p:spPr>
        <p:txBody>
          <a:bodyPr wrap="square">
            <a:spAutoFit/>
          </a:bodyPr>
          <a:lstStyle/>
          <a:p>
            <a:pPr algn="ctr"/>
            <a:r>
              <a:rPr sz="1300" b="1" i="0">
                <a:solidFill>
                  <a:srgbClr val="00B4D8"/>
                </a:solidFill>
                <a:latin typeface="Calibri"/>
              </a:rPr>
              <a:t>VS</a:t>
            </a:r>
          </a:p>
        </p:txBody>
      </p:sp>
      <p:sp>
        <p:nvSpPr>
          <p:cNvPr id="63" name="TextBox 62"/>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07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4F7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Fintech Tushunchasi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Financial Technology – moliyaviy texnologiyalar</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11430000" cy="8229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457200" y="1298448"/>
            <a:ext cx="11247120" cy="685800"/>
          </a:xfrm>
          <a:prstGeom prst="rect">
            <a:avLst/>
          </a:prstGeom>
          <a:noFill/>
        </p:spPr>
        <p:txBody>
          <a:bodyPr wrap="square">
            <a:spAutoFit/>
          </a:bodyPr>
          <a:lstStyle/>
          <a:p>
            <a:pPr algn="ctr"/>
            <a:r>
              <a:rPr sz="2200" b="1" i="0">
                <a:solidFill>
                  <a:srgbClr val="FFFFFF"/>
                </a:solidFill>
                <a:latin typeface="Calibri"/>
              </a:rPr>
              <a:t>FINTECH  =  FINancial  +  TECHnology</a:t>
            </a:r>
          </a:p>
        </p:txBody>
      </p:sp>
      <p:sp>
        <p:nvSpPr>
          <p:cNvPr id="9" name="TextBox 8"/>
          <p:cNvSpPr txBox="1"/>
          <p:nvPr/>
        </p:nvSpPr>
        <p:spPr>
          <a:xfrm>
            <a:off x="365760" y="2212848"/>
            <a:ext cx="5943600" cy="384048"/>
          </a:xfrm>
          <a:prstGeom prst="rect">
            <a:avLst/>
          </a:prstGeom>
          <a:noFill/>
        </p:spPr>
        <p:txBody>
          <a:bodyPr wrap="square">
            <a:spAutoFit/>
          </a:bodyPr>
          <a:lstStyle/>
          <a:p>
            <a:pPr algn="l"/>
            <a:r>
              <a:rPr sz="1400" b="1" i="0">
                <a:solidFill>
                  <a:srgbClr val="0A295C"/>
                </a:solidFill>
                <a:latin typeface="Calibri"/>
              </a:rPr>
              <a:t>Fintech Rivojlanish Bosqichlari:</a:t>
            </a:r>
          </a:p>
        </p:txBody>
      </p:sp>
      <p:sp>
        <p:nvSpPr>
          <p:cNvPr id="10" name="Oval 9"/>
          <p:cNvSpPr/>
          <p:nvPr/>
        </p:nvSpPr>
        <p:spPr>
          <a:xfrm>
            <a:off x="1005840" y="2834640"/>
            <a:ext cx="658368" cy="658368"/>
          </a:xfrm>
          <a:prstGeom prst="ellipse">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0392" y="2852928"/>
            <a:ext cx="969264" cy="347472"/>
          </a:xfrm>
          <a:prstGeom prst="rect">
            <a:avLst/>
          </a:prstGeom>
          <a:noFill/>
        </p:spPr>
        <p:txBody>
          <a:bodyPr wrap="square">
            <a:spAutoFit/>
          </a:bodyPr>
          <a:lstStyle/>
          <a:p>
            <a:pPr algn="ctr"/>
            <a:r>
              <a:rPr sz="900" b="1" i="0">
                <a:solidFill>
                  <a:srgbClr val="FFFFFF"/>
                </a:solidFill>
                <a:latin typeface="Calibri"/>
              </a:rPr>
              <a:t>1950s</a:t>
            </a:r>
          </a:p>
        </p:txBody>
      </p:sp>
      <p:sp>
        <p:nvSpPr>
          <p:cNvPr id="12" name="Rectangle 11"/>
          <p:cNvSpPr/>
          <p:nvPr/>
        </p:nvSpPr>
        <p:spPr>
          <a:xfrm>
            <a:off x="1664208" y="3145536"/>
            <a:ext cx="676656" cy="36576"/>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731520" y="3584448"/>
            <a:ext cx="1280160" cy="384048"/>
          </a:xfrm>
          <a:prstGeom prst="rect">
            <a:avLst/>
          </a:prstGeom>
          <a:noFill/>
        </p:spPr>
        <p:txBody>
          <a:bodyPr wrap="square">
            <a:spAutoFit/>
          </a:bodyPr>
          <a:lstStyle/>
          <a:p>
            <a:pPr algn="ctr"/>
            <a:r>
              <a:rPr sz="1000" b="1" i="0">
                <a:solidFill>
                  <a:srgbClr val="0A295C"/>
                </a:solidFill>
                <a:latin typeface="Calibri"/>
              </a:rPr>
              <a:t>Kredit kartalar</a:t>
            </a:r>
          </a:p>
        </p:txBody>
      </p:sp>
      <p:sp>
        <p:nvSpPr>
          <p:cNvPr id="14" name="TextBox 13"/>
          <p:cNvSpPr txBox="1"/>
          <p:nvPr/>
        </p:nvSpPr>
        <p:spPr>
          <a:xfrm>
            <a:off x="731520" y="3931920"/>
            <a:ext cx="1280160" cy="347472"/>
          </a:xfrm>
          <a:prstGeom prst="rect">
            <a:avLst/>
          </a:prstGeom>
          <a:noFill/>
        </p:spPr>
        <p:txBody>
          <a:bodyPr wrap="square">
            <a:spAutoFit/>
          </a:bodyPr>
          <a:lstStyle/>
          <a:p>
            <a:pPr algn="ctr"/>
            <a:r>
              <a:rPr sz="900" b="0" i="0">
                <a:solidFill>
                  <a:srgbClr val="445566"/>
                </a:solidFill>
                <a:latin typeface="Calibri"/>
              </a:rPr>
              <a:t>Diners Club</a:t>
            </a:r>
          </a:p>
        </p:txBody>
      </p:sp>
      <p:sp>
        <p:nvSpPr>
          <p:cNvPr id="15" name="Oval 14"/>
          <p:cNvSpPr/>
          <p:nvPr/>
        </p:nvSpPr>
        <p:spPr>
          <a:xfrm>
            <a:off x="2889504" y="2834640"/>
            <a:ext cx="658368" cy="658368"/>
          </a:xfrm>
          <a:prstGeom prst="ellipse">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2734056" y="2852928"/>
            <a:ext cx="969264" cy="347472"/>
          </a:xfrm>
          <a:prstGeom prst="rect">
            <a:avLst/>
          </a:prstGeom>
          <a:noFill/>
        </p:spPr>
        <p:txBody>
          <a:bodyPr wrap="square">
            <a:spAutoFit/>
          </a:bodyPr>
          <a:lstStyle/>
          <a:p>
            <a:pPr algn="ctr"/>
            <a:r>
              <a:rPr sz="900" b="1" i="0">
                <a:solidFill>
                  <a:srgbClr val="FFFFFF"/>
                </a:solidFill>
                <a:latin typeface="Calibri"/>
              </a:rPr>
              <a:t>1970s</a:t>
            </a:r>
          </a:p>
        </p:txBody>
      </p:sp>
      <p:sp>
        <p:nvSpPr>
          <p:cNvPr id="17" name="Rectangle 16"/>
          <p:cNvSpPr/>
          <p:nvPr/>
        </p:nvSpPr>
        <p:spPr>
          <a:xfrm>
            <a:off x="3547872" y="3145536"/>
            <a:ext cx="676656" cy="36576"/>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2615184" y="3584448"/>
            <a:ext cx="1280160" cy="384048"/>
          </a:xfrm>
          <a:prstGeom prst="rect">
            <a:avLst/>
          </a:prstGeom>
          <a:noFill/>
        </p:spPr>
        <p:txBody>
          <a:bodyPr wrap="square">
            <a:spAutoFit/>
          </a:bodyPr>
          <a:lstStyle/>
          <a:p>
            <a:pPr algn="ctr"/>
            <a:r>
              <a:rPr sz="1000" b="1" i="0">
                <a:solidFill>
                  <a:srgbClr val="0A295C"/>
                </a:solidFill>
                <a:latin typeface="Calibri"/>
              </a:rPr>
              <a:t>ATM mashinalari</a:t>
            </a:r>
          </a:p>
        </p:txBody>
      </p:sp>
      <p:sp>
        <p:nvSpPr>
          <p:cNvPr id="19" name="TextBox 18"/>
          <p:cNvSpPr txBox="1"/>
          <p:nvPr/>
        </p:nvSpPr>
        <p:spPr>
          <a:xfrm>
            <a:off x="2615184" y="3931920"/>
            <a:ext cx="1280160" cy="347472"/>
          </a:xfrm>
          <a:prstGeom prst="rect">
            <a:avLst/>
          </a:prstGeom>
          <a:noFill/>
        </p:spPr>
        <p:txBody>
          <a:bodyPr wrap="square">
            <a:spAutoFit/>
          </a:bodyPr>
          <a:lstStyle/>
          <a:p>
            <a:pPr algn="ctr"/>
            <a:r>
              <a:rPr sz="900" b="0" i="0">
                <a:solidFill>
                  <a:srgbClr val="445566"/>
                </a:solidFill>
                <a:latin typeface="Calibri"/>
              </a:rPr>
              <a:t>Barclays Bank</a:t>
            </a:r>
          </a:p>
        </p:txBody>
      </p:sp>
      <p:sp>
        <p:nvSpPr>
          <p:cNvPr id="20" name="Oval 19"/>
          <p:cNvSpPr/>
          <p:nvPr/>
        </p:nvSpPr>
        <p:spPr>
          <a:xfrm>
            <a:off x="4773168" y="2834640"/>
            <a:ext cx="658368" cy="658368"/>
          </a:xfrm>
          <a:prstGeom prst="ellipse">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4617720" y="2852928"/>
            <a:ext cx="969264" cy="347472"/>
          </a:xfrm>
          <a:prstGeom prst="rect">
            <a:avLst/>
          </a:prstGeom>
          <a:noFill/>
        </p:spPr>
        <p:txBody>
          <a:bodyPr wrap="square">
            <a:spAutoFit/>
          </a:bodyPr>
          <a:lstStyle/>
          <a:p>
            <a:pPr algn="ctr"/>
            <a:r>
              <a:rPr sz="900" b="1" i="0">
                <a:solidFill>
                  <a:srgbClr val="FFFFFF"/>
                </a:solidFill>
                <a:latin typeface="Calibri"/>
              </a:rPr>
              <a:t>1990s</a:t>
            </a:r>
          </a:p>
        </p:txBody>
      </p:sp>
      <p:sp>
        <p:nvSpPr>
          <p:cNvPr id="22" name="Rectangle 21"/>
          <p:cNvSpPr/>
          <p:nvPr/>
        </p:nvSpPr>
        <p:spPr>
          <a:xfrm>
            <a:off x="5431536" y="3145536"/>
            <a:ext cx="676656" cy="36576"/>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4498848" y="3584448"/>
            <a:ext cx="1280160" cy="384048"/>
          </a:xfrm>
          <a:prstGeom prst="rect">
            <a:avLst/>
          </a:prstGeom>
          <a:noFill/>
        </p:spPr>
        <p:txBody>
          <a:bodyPr wrap="square">
            <a:spAutoFit/>
          </a:bodyPr>
          <a:lstStyle/>
          <a:p>
            <a:pPr algn="ctr"/>
            <a:r>
              <a:rPr sz="1000" b="1" i="0">
                <a:solidFill>
                  <a:srgbClr val="0A295C"/>
                </a:solidFill>
                <a:latin typeface="Calibri"/>
              </a:rPr>
              <a:t>Internet banking</a:t>
            </a:r>
          </a:p>
        </p:txBody>
      </p:sp>
      <p:sp>
        <p:nvSpPr>
          <p:cNvPr id="24" name="TextBox 23"/>
          <p:cNvSpPr txBox="1"/>
          <p:nvPr/>
        </p:nvSpPr>
        <p:spPr>
          <a:xfrm>
            <a:off x="4498848" y="3931920"/>
            <a:ext cx="1280160" cy="347472"/>
          </a:xfrm>
          <a:prstGeom prst="rect">
            <a:avLst/>
          </a:prstGeom>
          <a:noFill/>
        </p:spPr>
        <p:txBody>
          <a:bodyPr wrap="square">
            <a:spAutoFit/>
          </a:bodyPr>
          <a:lstStyle/>
          <a:p>
            <a:pPr algn="ctr"/>
            <a:r>
              <a:rPr sz="900" b="0" i="0">
                <a:solidFill>
                  <a:srgbClr val="445566"/>
                </a:solidFill>
                <a:latin typeface="Calibri"/>
              </a:rPr>
              <a:t>Online to'lovlar</a:t>
            </a:r>
          </a:p>
        </p:txBody>
      </p:sp>
      <p:sp>
        <p:nvSpPr>
          <p:cNvPr id="25" name="Oval 24"/>
          <p:cNvSpPr/>
          <p:nvPr/>
        </p:nvSpPr>
        <p:spPr>
          <a:xfrm>
            <a:off x="6656831" y="2834640"/>
            <a:ext cx="658368" cy="658368"/>
          </a:xfrm>
          <a:prstGeom prst="ellipse">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501383" y="2852928"/>
            <a:ext cx="969264" cy="347472"/>
          </a:xfrm>
          <a:prstGeom prst="rect">
            <a:avLst/>
          </a:prstGeom>
          <a:noFill/>
        </p:spPr>
        <p:txBody>
          <a:bodyPr wrap="square">
            <a:spAutoFit/>
          </a:bodyPr>
          <a:lstStyle/>
          <a:p>
            <a:pPr algn="ctr"/>
            <a:r>
              <a:rPr sz="900" b="1" i="0">
                <a:solidFill>
                  <a:srgbClr val="FFFFFF"/>
                </a:solidFill>
                <a:latin typeface="Calibri"/>
              </a:rPr>
              <a:t>2008</a:t>
            </a:r>
          </a:p>
        </p:txBody>
      </p:sp>
      <p:sp>
        <p:nvSpPr>
          <p:cNvPr id="27" name="Rectangle 26"/>
          <p:cNvSpPr/>
          <p:nvPr/>
        </p:nvSpPr>
        <p:spPr>
          <a:xfrm>
            <a:off x="7315200" y="3145536"/>
            <a:ext cx="676656" cy="36576"/>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6382512" y="3584448"/>
            <a:ext cx="1280160" cy="384048"/>
          </a:xfrm>
          <a:prstGeom prst="rect">
            <a:avLst/>
          </a:prstGeom>
          <a:noFill/>
        </p:spPr>
        <p:txBody>
          <a:bodyPr wrap="square">
            <a:spAutoFit/>
          </a:bodyPr>
          <a:lstStyle/>
          <a:p>
            <a:pPr algn="ctr"/>
            <a:r>
              <a:rPr sz="1000" b="1" i="0">
                <a:solidFill>
                  <a:srgbClr val="0A295C"/>
                </a:solidFill>
                <a:latin typeface="Calibri"/>
              </a:rPr>
              <a:t>Bitcoin</a:t>
            </a:r>
          </a:p>
        </p:txBody>
      </p:sp>
      <p:sp>
        <p:nvSpPr>
          <p:cNvPr id="29" name="TextBox 28"/>
          <p:cNvSpPr txBox="1"/>
          <p:nvPr/>
        </p:nvSpPr>
        <p:spPr>
          <a:xfrm>
            <a:off x="6382512" y="3931920"/>
            <a:ext cx="1280160" cy="347472"/>
          </a:xfrm>
          <a:prstGeom prst="rect">
            <a:avLst/>
          </a:prstGeom>
          <a:noFill/>
        </p:spPr>
        <p:txBody>
          <a:bodyPr wrap="square">
            <a:spAutoFit/>
          </a:bodyPr>
          <a:lstStyle/>
          <a:p>
            <a:pPr algn="ctr"/>
            <a:r>
              <a:rPr sz="900" b="0" i="0">
                <a:solidFill>
                  <a:srgbClr val="445566"/>
                </a:solidFill>
                <a:latin typeface="Calibri"/>
              </a:rPr>
              <a:t>Blockchain ixtirosi</a:t>
            </a:r>
          </a:p>
        </p:txBody>
      </p:sp>
      <p:sp>
        <p:nvSpPr>
          <p:cNvPr id="30" name="Oval 29"/>
          <p:cNvSpPr/>
          <p:nvPr/>
        </p:nvSpPr>
        <p:spPr>
          <a:xfrm>
            <a:off x="8540496" y="2834640"/>
            <a:ext cx="658368" cy="658368"/>
          </a:xfrm>
          <a:prstGeom prst="ellipse">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8385048" y="2852928"/>
            <a:ext cx="969264" cy="347472"/>
          </a:xfrm>
          <a:prstGeom prst="rect">
            <a:avLst/>
          </a:prstGeom>
          <a:noFill/>
        </p:spPr>
        <p:txBody>
          <a:bodyPr wrap="square">
            <a:spAutoFit/>
          </a:bodyPr>
          <a:lstStyle/>
          <a:p>
            <a:pPr algn="ctr"/>
            <a:r>
              <a:rPr sz="900" b="1" i="0">
                <a:solidFill>
                  <a:srgbClr val="FFFFFF"/>
                </a:solidFill>
                <a:latin typeface="Calibri"/>
              </a:rPr>
              <a:t>2010s</a:t>
            </a:r>
          </a:p>
        </p:txBody>
      </p:sp>
      <p:sp>
        <p:nvSpPr>
          <p:cNvPr id="32" name="Rectangle 31"/>
          <p:cNvSpPr/>
          <p:nvPr/>
        </p:nvSpPr>
        <p:spPr>
          <a:xfrm>
            <a:off x="9198864" y="3145536"/>
            <a:ext cx="676656" cy="36576"/>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8266176" y="3584448"/>
            <a:ext cx="1280160" cy="384048"/>
          </a:xfrm>
          <a:prstGeom prst="rect">
            <a:avLst/>
          </a:prstGeom>
          <a:noFill/>
        </p:spPr>
        <p:txBody>
          <a:bodyPr wrap="square">
            <a:spAutoFit/>
          </a:bodyPr>
          <a:lstStyle/>
          <a:p>
            <a:pPr algn="ctr"/>
            <a:r>
              <a:rPr sz="1000" b="1" i="0">
                <a:solidFill>
                  <a:srgbClr val="0A295C"/>
                </a:solidFill>
                <a:latin typeface="Calibri"/>
              </a:rPr>
              <a:t>Neobank</a:t>
            </a:r>
          </a:p>
        </p:txBody>
      </p:sp>
      <p:sp>
        <p:nvSpPr>
          <p:cNvPr id="34" name="TextBox 33"/>
          <p:cNvSpPr txBox="1"/>
          <p:nvPr/>
        </p:nvSpPr>
        <p:spPr>
          <a:xfrm>
            <a:off x="8266176" y="3931920"/>
            <a:ext cx="1280160" cy="347472"/>
          </a:xfrm>
          <a:prstGeom prst="rect">
            <a:avLst/>
          </a:prstGeom>
          <a:noFill/>
        </p:spPr>
        <p:txBody>
          <a:bodyPr wrap="square">
            <a:spAutoFit/>
          </a:bodyPr>
          <a:lstStyle/>
          <a:p>
            <a:pPr algn="ctr"/>
            <a:r>
              <a:rPr sz="900" b="0" i="0">
                <a:solidFill>
                  <a:srgbClr val="445566"/>
                </a:solidFill>
                <a:latin typeface="Calibri"/>
              </a:rPr>
              <a:t>Mobil banklar</a:t>
            </a:r>
          </a:p>
        </p:txBody>
      </p:sp>
      <p:sp>
        <p:nvSpPr>
          <p:cNvPr id="35" name="Oval 34"/>
          <p:cNvSpPr/>
          <p:nvPr/>
        </p:nvSpPr>
        <p:spPr>
          <a:xfrm>
            <a:off x="10424160" y="2834640"/>
            <a:ext cx="658368" cy="658368"/>
          </a:xfrm>
          <a:prstGeom prst="ellipse">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10268712" y="2852928"/>
            <a:ext cx="969264" cy="347472"/>
          </a:xfrm>
          <a:prstGeom prst="rect">
            <a:avLst/>
          </a:prstGeom>
          <a:noFill/>
        </p:spPr>
        <p:txBody>
          <a:bodyPr wrap="square">
            <a:spAutoFit/>
          </a:bodyPr>
          <a:lstStyle/>
          <a:p>
            <a:pPr algn="ctr"/>
            <a:r>
              <a:rPr sz="900" b="1" i="0">
                <a:solidFill>
                  <a:srgbClr val="FFFFFF"/>
                </a:solidFill>
                <a:latin typeface="Calibri"/>
              </a:rPr>
              <a:t>2020s</a:t>
            </a:r>
          </a:p>
        </p:txBody>
      </p:sp>
      <p:sp>
        <p:nvSpPr>
          <p:cNvPr id="37" name="TextBox 36"/>
          <p:cNvSpPr txBox="1"/>
          <p:nvPr/>
        </p:nvSpPr>
        <p:spPr>
          <a:xfrm>
            <a:off x="10149840" y="3584448"/>
            <a:ext cx="1280160" cy="384048"/>
          </a:xfrm>
          <a:prstGeom prst="rect">
            <a:avLst/>
          </a:prstGeom>
          <a:noFill/>
        </p:spPr>
        <p:txBody>
          <a:bodyPr wrap="square">
            <a:spAutoFit/>
          </a:bodyPr>
          <a:lstStyle/>
          <a:p>
            <a:pPr algn="ctr"/>
            <a:r>
              <a:rPr sz="1000" b="1" i="0">
                <a:solidFill>
                  <a:srgbClr val="0A295C"/>
                </a:solidFill>
                <a:latin typeface="Calibri"/>
              </a:rPr>
              <a:t>DeFi / AI</a:t>
            </a:r>
          </a:p>
        </p:txBody>
      </p:sp>
      <p:sp>
        <p:nvSpPr>
          <p:cNvPr id="38" name="TextBox 37"/>
          <p:cNvSpPr txBox="1"/>
          <p:nvPr/>
        </p:nvSpPr>
        <p:spPr>
          <a:xfrm>
            <a:off x="10149840" y="3931920"/>
            <a:ext cx="1280160" cy="347472"/>
          </a:xfrm>
          <a:prstGeom prst="rect">
            <a:avLst/>
          </a:prstGeom>
          <a:noFill/>
        </p:spPr>
        <p:txBody>
          <a:bodyPr wrap="square">
            <a:spAutoFit/>
          </a:bodyPr>
          <a:lstStyle/>
          <a:p>
            <a:pPr algn="ctr"/>
            <a:r>
              <a:rPr sz="900" b="0" i="0">
                <a:solidFill>
                  <a:srgbClr val="445566"/>
                </a:solidFill>
                <a:latin typeface="Calibri"/>
              </a:rPr>
              <a:t>Yangi fintech avlodi</a:t>
            </a:r>
          </a:p>
        </p:txBody>
      </p:sp>
      <p:sp>
        <p:nvSpPr>
          <p:cNvPr id="39" name="Rectangle 38"/>
          <p:cNvSpPr/>
          <p:nvPr/>
        </p:nvSpPr>
        <p:spPr>
          <a:xfrm>
            <a:off x="7772400" y="1234440"/>
            <a:ext cx="4206240" cy="534924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7909560" y="1325880"/>
            <a:ext cx="3931920" cy="411480"/>
          </a:xfrm>
          <a:prstGeom prst="rect">
            <a:avLst/>
          </a:prstGeom>
          <a:noFill/>
        </p:spPr>
        <p:txBody>
          <a:bodyPr wrap="square">
            <a:spAutoFit/>
          </a:bodyPr>
          <a:lstStyle/>
          <a:p>
            <a:pPr algn="l"/>
            <a:r>
              <a:rPr sz="1400" b="1" i="0">
                <a:solidFill>
                  <a:srgbClr val="00B4D8"/>
                </a:solidFill>
                <a:latin typeface="Calibri"/>
              </a:rPr>
              <a:t>📱  Fintech Raqamlari</a:t>
            </a:r>
          </a:p>
        </p:txBody>
      </p:sp>
      <p:sp>
        <p:nvSpPr>
          <p:cNvPr id="41" name="Rectangle 40"/>
          <p:cNvSpPr/>
          <p:nvPr/>
        </p:nvSpPr>
        <p:spPr>
          <a:xfrm>
            <a:off x="7909560" y="1874519"/>
            <a:ext cx="3840480" cy="749808"/>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8001000" y="1911095"/>
            <a:ext cx="3657600" cy="402336"/>
          </a:xfrm>
          <a:prstGeom prst="rect">
            <a:avLst/>
          </a:prstGeom>
          <a:noFill/>
        </p:spPr>
        <p:txBody>
          <a:bodyPr wrap="square">
            <a:spAutoFit/>
          </a:bodyPr>
          <a:lstStyle/>
          <a:p>
            <a:pPr algn="l"/>
            <a:r>
              <a:rPr sz="2100" b="1" i="0">
                <a:solidFill>
                  <a:srgbClr val="00B4D8"/>
                </a:solidFill>
                <a:latin typeface="Calibri"/>
              </a:rPr>
              <a:t>$312 mlrd</a:t>
            </a:r>
          </a:p>
        </p:txBody>
      </p:sp>
      <p:sp>
        <p:nvSpPr>
          <p:cNvPr id="43" name="TextBox 42"/>
          <p:cNvSpPr txBox="1"/>
          <p:nvPr/>
        </p:nvSpPr>
        <p:spPr>
          <a:xfrm>
            <a:off x="8001000" y="2295144"/>
            <a:ext cx="3657600" cy="256032"/>
          </a:xfrm>
          <a:prstGeom prst="rect">
            <a:avLst/>
          </a:prstGeom>
          <a:noFill/>
        </p:spPr>
        <p:txBody>
          <a:bodyPr wrap="square">
            <a:spAutoFit/>
          </a:bodyPr>
          <a:lstStyle/>
          <a:p>
            <a:pPr algn="l"/>
            <a:r>
              <a:rPr sz="1000" b="0" i="0">
                <a:solidFill>
                  <a:srgbClr val="D6E8FF"/>
                </a:solidFill>
                <a:latin typeface="Calibri"/>
              </a:rPr>
              <a:t>Global fintech bozori</a:t>
            </a:r>
          </a:p>
        </p:txBody>
      </p:sp>
      <p:sp>
        <p:nvSpPr>
          <p:cNvPr id="44" name="Rectangle 43"/>
          <p:cNvSpPr/>
          <p:nvPr/>
        </p:nvSpPr>
        <p:spPr>
          <a:xfrm>
            <a:off x="7909560" y="2788920"/>
            <a:ext cx="3840480" cy="749808"/>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8001000" y="2825496"/>
            <a:ext cx="3657600" cy="402336"/>
          </a:xfrm>
          <a:prstGeom prst="rect">
            <a:avLst/>
          </a:prstGeom>
          <a:noFill/>
        </p:spPr>
        <p:txBody>
          <a:bodyPr wrap="square">
            <a:spAutoFit/>
          </a:bodyPr>
          <a:lstStyle/>
          <a:p>
            <a:pPr algn="l"/>
            <a:r>
              <a:rPr sz="2100" b="1" i="0">
                <a:solidFill>
                  <a:srgbClr val="00B4D8"/>
                </a:solidFill>
                <a:latin typeface="Calibri"/>
              </a:rPr>
              <a:t>26,000+</a:t>
            </a:r>
          </a:p>
        </p:txBody>
      </p:sp>
      <p:sp>
        <p:nvSpPr>
          <p:cNvPr id="46" name="TextBox 45"/>
          <p:cNvSpPr txBox="1"/>
          <p:nvPr/>
        </p:nvSpPr>
        <p:spPr>
          <a:xfrm>
            <a:off x="8001000" y="3209544"/>
            <a:ext cx="3657600" cy="256032"/>
          </a:xfrm>
          <a:prstGeom prst="rect">
            <a:avLst/>
          </a:prstGeom>
          <a:noFill/>
        </p:spPr>
        <p:txBody>
          <a:bodyPr wrap="square">
            <a:spAutoFit/>
          </a:bodyPr>
          <a:lstStyle/>
          <a:p>
            <a:pPr algn="l"/>
            <a:r>
              <a:rPr sz="1000" b="0" i="0">
                <a:solidFill>
                  <a:srgbClr val="D6E8FF"/>
                </a:solidFill>
                <a:latin typeface="Calibri"/>
              </a:rPr>
              <a:t>Fintech startaplar</a:t>
            </a:r>
          </a:p>
        </p:txBody>
      </p:sp>
      <p:sp>
        <p:nvSpPr>
          <p:cNvPr id="47" name="Rectangle 46"/>
          <p:cNvSpPr/>
          <p:nvPr/>
        </p:nvSpPr>
        <p:spPr>
          <a:xfrm>
            <a:off x="7909560" y="3703320"/>
            <a:ext cx="3840480" cy="749808"/>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TextBox 47"/>
          <p:cNvSpPr txBox="1"/>
          <p:nvPr/>
        </p:nvSpPr>
        <p:spPr>
          <a:xfrm>
            <a:off x="8001000" y="3739896"/>
            <a:ext cx="3657600" cy="402336"/>
          </a:xfrm>
          <a:prstGeom prst="rect">
            <a:avLst/>
          </a:prstGeom>
          <a:noFill/>
        </p:spPr>
        <p:txBody>
          <a:bodyPr wrap="square">
            <a:spAutoFit/>
          </a:bodyPr>
          <a:lstStyle/>
          <a:p>
            <a:pPr algn="l"/>
            <a:r>
              <a:rPr sz="2100" b="1" i="0">
                <a:solidFill>
                  <a:srgbClr val="00B4D8"/>
                </a:solidFill>
                <a:latin typeface="Calibri"/>
              </a:rPr>
              <a:t>88%</a:t>
            </a:r>
          </a:p>
        </p:txBody>
      </p:sp>
      <p:sp>
        <p:nvSpPr>
          <p:cNvPr id="49" name="TextBox 48"/>
          <p:cNvSpPr txBox="1"/>
          <p:nvPr/>
        </p:nvSpPr>
        <p:spPr>
          <a:xfrm>
            <a:off x="8001000" y="4123944"/>
            <a:ext cx="3657600" cy="256032"/>
          </a:xfrm>
          <a:prstGeom prst="rect">
            <a:avLst/>
          </a:prstGeom>
          <a:noFill/>
        </p:spPr>
        <p:txBody>
          <a:bodyPr wrap="square">
            <a:spAutoFit/>
          </a:bodyPr>
          <a:lstStyle/>
          <a:p>
            <a:pPr algn="l"/>
            <a:r>
              <a:rPr sz="1000" b="0" i="0">
                <a:solidFill>
                  <a:srgbClr val="D6E8FF"/>
                </a:solidFill>
                <a:latin typeface="Calibri"/>
              </a:rPr>
              <a:t>Foydalanuvchilar qoniqishi</a:t>
            </a:r>
          </a:p>
        </p:txBody>
      </p:sp>
      <p:sp>
        <p:nvSpPr>
          <p:cNvPr id="50" name="Rectangle 49"/>
          <p:cNvSpPr/>
          <p:nvPr/>
        </p:nvSpPr>
        <p:spPr>
          <a:xfrm>
            <a:off x="7909560" y="4617720"/>
            <a:ext cx="3840480" cy="749808"/>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1" name="TextBox 50"/>
          <p:cNvSpPr txBox="1"/>
          <p:nvPr/>
        </p:nvSpPr>
        <p:spPr>
          <a:xfrm>
            <a:off x="8001000" y="4654296"/>
            <a:ext cx="3657600" cy="402336"/>
          </a:xfrm>
          <a:prstGeom prst="rect">
            <a:avLst/>
          </a:prstGeom>
          <a:noFill/>
        </p:spPr>
        <p:txBody>
          <a:bodyPr wrap="square">
            <a:spAutoFit/>
          </a:bodyPr>
          <a:lstStyle/>
          <a:p>
            <a:pPr algn="l"/>
            <a:r>
              <a:rPr sz="2100" b="1" i="0">
                <a:solidFill>
                  <a:srgbClr val="00B4D8"/>
                </a:solidFill>
                <a:latin typeface="Calibri"/>
              </a:rPr>
              <a:t>60%</a:t>
            </a:r>
          </a:p>
        </p:txBody>
      </p:sp>
      <p:sp>
        <p:nvSpPr>
          <p:cNvPr id="52" name="TextBox 51"/>
          <p:cNvSpPr txBox="1"/>
          <p:nvPr/>
        </p:nvSpPr>
        <p:spPr>
          <a:xfrm>
            <a:off x="8001000" y="5038344"/>
            <a:ext cx="3657600" cy="256032"/>
          </a:xfrm>
          <a:prstGeom prst="rect">
            <a:avLst/>
          </a:prstGeom>
          <a:noFill/>
        </p:spPr>
        <p:txBody>
          <a:bodyPr wrap="square">
            <a:spAutoFit/>
          </a:bodyPr>
          <a:lstStyle/>
          <a:p>
            <a:pPr algn="l"/>
            <a:r>
              <a:rPr sz="1000" b="0" i="0">
                <a:solidFill>
                  <a:srgbClr val="D6E8FF"/>
                </a:solidFill>
                <a:latin typeface="Calibri"/>
              </a:rPr>
              <a:t>Bank xarajatlari kamayishi</a:t>
            </a:r>
          </a:p>
        </p:txBody>
      </p:sp>
      <p:sp>
        <p:nvSpPr>
          <p:cNvPr id="53" name="Rectangle 52"/>
          <p:cNvSpPr/>
          <p:nvPr/>
        </p:nvSpPr>
        <p:spPr>
          <a:xfrm>
            <a:off x="7909560" y="5532120"/>
            <a:ext cx="3840480" cy="749808"/>
          </a:xfrm>
          <a:prstGeom prst="rect">
            <a:avLst/>
          </a:prstGeom>
          <a:solidFill>
            <a:srgbClr val="FFFFFF">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4" name="TextBox 53"/>
          <p:cNvSpPr txBox="1"/>
          <p:nvPr/>
        </p:nvSpPr>
        <p:spPr>
          <a:xfrm>
            <a:off x="8001000" y="5568696"/>
            <a:ext cx="3657600" cy="402336"/>
          </a:xfrm>
          <a:prstGeom prst="rect">
            <a:avLst/>
          </a:prstGeom>
          <a:noFill/>
        </p:spPr>
        <p:txBody>
          <a:bodyPr wrap="square">
            <a:spAutoFit/>
          </a:bodyPr>
          <a:lstStyle/>
          <a:p>
            <a:pPr algn="l"/>
            <a:r>
              <a:rPr sz="2100" b="1" i="0">
                <a:solidFill>
                  <a:srgbClr val="00B4D8"/>
                </a:solidFill>
                <a:latin typeface="Calibri"/>
              </a:rPr>
              <a:t>3x</a:t>
            </a:r>
          </a:p>
        </p:txBody>
      </p:sp>
      <p:sp>
        <p:nvSpPr>
          <p:cNvPr id="55" name="TextBox 54"/>
          <p:cNvSpPr txBox="1"/>
          <p:nvPr/>
        </p:nvSpPr>
        <p:spPr>
          <a:xfrm>
            <a:off x="8001000" y="5952744"/>
            <a:ext cx="3657600" cy="256032"/>
          </a:xfrm>
          <a:prstGeom prst="rect">
            <a:avLst/>
          </a:prstGeom>
          <a:noFill/>
        </p:spPr>
        <p:txBody>
          <a:bodyPr wrap="square">
            <a:spAutoFit/>
          </a:bodyPr>
          <a:lstStyle/>
          <a:p>
            <a:pPr algn="l"/>
            <a:r>
              <a:rPr sz="1000" b="0" i="0">
                <a:solidFill>
                  <a:srgbClr val="D6E8FF"/>
                </a:solidFill>
                <a:latin typeface="Calibri"/>
              </a:rPr>
              <a:t>An'anaviy bankdan tez</a:t>
            </a:r>
          </a:p>
        </p:txBody>
      </p:sp>
      <p:sp>
        <p:nvSpPr>
          <p:cNvPr id="56" name="TextBox 55"/>
          <p:cNvSpPr txBox="1"/>
          <p:nvPr/>
        </p:nvSpPr>
        <p:spPr>
          <a:xfrm>
            <a:off x="365760" y="4462272"/>
            <a:ext cx="7132320" cy="384048"/>
          </a:xfrm>
          <a:prstGeom prst="rect">
            <a:avLst/>
          </a:prstGeom>
          <a:noFill/>
        </p:spPr>
        <p:txBody>
          <a:bodyPr wrap="square">
            <a:spAutoFit/>
          </a:bodyPr>
          <a:lstStyle/>
          <a:p>
            <a:pPr algn="l"/>
            <a:r>
              <a:rPr sz="1400" b="1" i="0">
                <a:solidFill>
                  <a:srgbClr val="0A295C"/>
                </a:solidFill>
                <a:latin typeface="Calibri"/>
              </a:rPr>
              <a:t>Fintech Ekotizimi</a:t>
            </a:r>
          </a:p>
        </p:txBody>
      </p:sp>
      <p:sp>
        <p:nvSpPr>
          <p:cNvPr id="57" name="Rectangle 56"/>
          <p:cNvSpPr/>
          <p:nvPr/>
        </p:nvSpPr>
        <p:spPr>
          <a:xfrm>
            <a:off x="457200" y="4892040"/>
            <a:ext cx="1645920" cy="5943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8" name="TextBox 57"/>
          <p:cNvSpPr txBox="1"/>
          <p:nvPr/>
        </p:nvSpPr>
        <p:spPr>
          <a:xfrm>
            <a:off x="457200" y="4974336"/>
            <a:ext cx="1645920" cy="420624"/>
          </a:xfrm>
          <a:prstGeom prst="rect">
            <a:avLst/>
          </a:prstGeom>
          <a:noFill/>
        </p:spPr>
        <p:txBody>
          <a:bodyPr wrap="square">
            <a:spAutoFit/>
          </a:bodyPr>
          <a:lstStyle/>
          <a:p>
            <a:pPr algn="ctr"/>
            <a:r>
              <a:rPr sz="1100" b="1" i="0">
                <a:solidFill>
                  <a:srgbClr val="FFFFFF"/>
                </a:solidFill>
                <a:latin typeface="Calibri"/>
              </a:rPr>
              <a:t>Payments</a:t>
            </a:r>
          </a:p>
        </p:txBody>
      </p:sp>
      <p:sp>
        <p:nvSpPr>
          <p:cNvPr id="59" name="Rectangle 58"/>
          <p:cNvSpPr/>
          <p:nvPr/>
        </p:nvSpPr>
        <p:spPr>
          <a:xfrm>
            <a:off x="2340864" y="4892040"/>
            <a:ext cx="1645920" cy="59436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0" name="TextBox 59"/>
          <p:cNvSpPr txBox="1"/>
          <p:nvPr/>
        </p:nvSpPr>
        <p:spPr>
          <a:xfrm>
            <a:off x="2340864" y="4974336"/>
            <a:ext cx="1645920" cy="420624"/>
          </a:xfrm>
          <a:prstGeom prst="rect">
            <a:avLst/>
          </a:prstGeom>
          <a:noFill/>
        </p:spPr>
        <p:txBody>
          <a:bodyPr wrap="square">
            <a:spAutoFit/>
          </a:bodyPr>
          <a:lstStyle/>
          <a:p>
            <a:pPr algn="ctr"/>
            <a:r>
              <a:rPr sz="1100" b="1" i="0">
                <a:solidFill>
                  <a:srgbClr val="FFFFFF"/>
                </a:solidFill>
                <a:latin typeface="Calibri"/>
              </a:rPr>
              <a:t>Lending</a:t>
            </a:r>
          </a:p>
        </p:txBody>
      </p:sp>
      <p:sp>
        <p:nvSpPr>
          <p:cNvPr id="61" name="Rectangle 60"/>
          <p:cNvSpPr/>
          <p:nvPr/>
        </p:nvSpPr>
        <p:spPr>
          <a:xfrm>
            <a:off x="4224528" y="4892040"/>
            <a:ext cx="1645920" cy="594360"/>
          </a:xfrm>
          <a:prstGeom prst="rect">
            <a:avLst/>
          </a:prstGeom>
          <a:solidFill>
            <a:srgbClr val="0083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2" name="TextBox 61"/>
          <p:cNvSpPr txBox="1"/>
          <p:nvPr/>
        </p:nvSpPr>
        <p:spPr>
          <a:xfrm>
            <a:off x="4224528" y="4974336"/>
            <a:ext cx="1645920" cy="420624"/>
          </a:xfrm>
          <a:prstGeom prst="rect">
            <a:avLst/>
          </a:prstGeom>
          <a:noFill/>
        </p:spPr>
        <p:txBody>
          <a:bodyPr wrap="square">
            <a:spAutoFit/>
          </a:bodyPr>
          <a:lstStyle/>
          <a:p>
            <a:pPr algn="ctr"/>
            <a:r>
              <a:rPr sz="1100" b="1" i="0">
                <a:solidFill>
                  <a:srgbClr val="FFFFFF"/>
                </a:solidFill>
                <a:latin typeface="Calibri"/>
              </a:rPr>
              <a:t>InsurTech</a:t>
            </a:r>
          </a:p>
        </p:txBody>
      </p:sp>
      <p:sp>
        <p:nvSpPr>
          <p:cNvPr id="63" name="Rectangle 62"/>
          <p:cNvSpPr/>
          <p:nvPr/>
        </p:nvSpPr>
        <p:spPr>
          <a:xfrm>
            <a:off x="6108192" y="4892040"/>
            <a:ext cx="1645920" cy="594360"/>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4" name="TextBox 63"/>
          <p:cNvSpPr txBox="1"/>
          <p:nvPr/>
        </p:nvSpPr>
        <p:spPr>
          <a:xfrm>
            <a:off x="6108192" y="4974336"/>
            <a:ext cx="1645920" cy="420624"/>
          </a:xfrm>
          <a:prstGeom prst="rect">
            <a:avLst/>
          </a:prstGeom>
          <a:noFill/>
        </p:spPr>
        <p:txBody>
          <a:bodyPr wrap="square">
            <a:spAutoFit/>
          </a:bodyPr>
          <a:lstStyle/>
          <a:p>
            <a:pPr algn="ctr"/>
            <a:r>
              <a:rPr sz="1100" b="1" i="0">
                <a:solidFill>
                  <a:srgbClr val="FFFFFF"/>
                </a:solidFill>
                <a:latin typeface="Calibri"/>
              </a:rPr>
              <a:t>WealthTech</a:t>
            </a:r>
          </a:p>
        </p:txBody>
      </p:sp>
      <p:sp>
        <p:nvSpPr>
          <p:cNvPr id="65" name="Rectangle 64"/>
          <p:cNvSpPr/>
          <p:nvPr/>
        </p:nvSpPr>
        <p:spPr>
          <a:xfrm>
            <a:off x="7991856" y="4892040"/>
            <a:ext cx="1645920" cy="594360"/>
          </a:xfrm>
          <a:prstGeom prst="rect">
            <a:avLst/>
          </a:prstGeom>
          <a:solidFill>
            <a:srgbClr val="6B3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6" name="TextBox 65"/>
          <p:cNvSpPr txBox="1"/>
          <p:nvPr/>
        </p:nvSpPr>
        <p:spPr>
          <a:xfrm>
            <a:off x="7991856" y="4974336"/>
            <a:ext cx="1645920" cy="420624"/>
          </a:xfrm>
          <a:prstGeom prst="rect">
            <a:avLst/>
          </a:prstGeom>
          <a:noFill/>
        </p:spPr>
        <p:txBody>
          <a:bodyPr wrap="square">
            <a:spAutoFit/>
          </a:bodyPr>
          <a:lstStyle/>
          <a:p>
            <a:pPr algn="ctr"/>
            <a:r>
              <a:rPr sz="1100" b="1" i="0">
                <a:solidFill>
                  <a:srgbClr val="FFFFFF"/>
                </a:solidFill>
                <a:latin typeface="Calibri"/>
              </a:rPr>
              <a:t>RegTech</a:t>
            </a:r>
          </a:p>
        </p:txBody>
      </p:sp>
      <p:sp>
        <p:nvSpPr>
          <p:cNvPr id="67" name="Rectangle 66"/>
          <p:cNvSpPr/>
          <p:nvPr/>
        </p:nvSpPr>
        <p:spPr>
          <a:xfrm>
            <a:off x="9875520" y="4892040"/>
            <a:ext cx="1645920" cy="594360"/>
          </a:xfrm>
          <a:prstGeom prst="rect">
            <a:avLst/>
          </a:prstGeom>
          <a:solidFill>
            <a:srgbClr val="D62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8" name="TextBox 67"/>
          <p:cNvSpPr txBox="1"/>
          <p:nvPr/>
        </p:nvSpPr>
        <p:spPr>
          <a:xfrm>
            <a:off x="9875520" y="4974336"/>
            <a:ext cx="1645920" cy="420624"/>
          </a:xfrm>
          <a:prstGeom prst="rect">
            <a:avLst/>
          </a:prstGeom>
          <a:noFill/>
        </p:spPr>
        <p:txBody>
          <a:bodyPr wrap="square">
            <a:spAutoFit/>
          </a:bodyPr>
          <a:lstStyle/>
          <a:p>
            <a:pPr algn="ctr"/>
            <a:r>
              <a:rPr sz="1100" b="1" i="0">
                <a:solidFill>
                  <a:srgbClr val="FFFFFF"/>
                </a:solidFill>
                <a:latin typeface="Calibri"/>
              </a:rPr>
              <a:t>Crypto</a:t>
            </a:r>
          </a:p>
        </p:txBody>
      </p:sp>
      <p:sp>
        <p:nvSpPr>
          <p:cNvPr id="69" name="TextBox 68"/>
          <p:cNvSpPr txBox="1"/>
          <p:nvPr/>
        </p:nvSpPr>
        <p:spPr>
          <a:xfrm>
            <a:off x="11612880" y="6400800"/>
            <a:ext cx="457200" cy="320040"/>
          </a:xfrm>
          <a:prstGeom prst="rect">
            <a:avLst/>
          </a:prstGeom>
          <a:noFill/>
        </p:spPr>
        <p:txBody>
          <a:bodyPr wrap="square">
            <a:spAutoFit/>
          </a:bodyPr>
          <a:lstStyle/>
          <a:p>
            <a:pPr algn="ctr"/>
            <a:r>
              <a:rPr sz="1100" b="1" i="0">
                <a:solidFill>
                  <a:srgbClr val="0A295C"/>
                </a:solidFill>
                <a:latin typeface="Calibri"/>
              </a:rPr>
              <a:t>08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0A29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51560"/>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91440"/>
            <a:ext cx="9144000" cy="685800"/>
          </a:xfrm>
          <a:prstGeom prst="rect">
            <a:avLst/>
          </a:prstGeom>
          <a:noFill/>
        </p:spPr>
        <p:txBody>
          <a:bodyPr wrap="square">
            <a:spAutoFit/>
          </a:bodyPr>
          <a:lstStyle/>
          <a:p>
            <a:pPr algn="l"/>
            <a:r>
              <a:rPr sz="3000" b="1" i="0">
                <a:solidFill>
                  <a:srgbClr val="FFFFFF"/>
                </a:solidFill>
                <a:latin typeface="Calibri"/>
              </a:rPr>
              <a:t>Fintech Xizmatlari</a:t>
            </a:r>
          </a:p>
        </p:txBody>
      </p:sp>
      <p:sp>
        <p:nvSpPr>
          <p:cNvPr id="5" name="TextBox 4"/>
          <p:cNvSpPr txBox="1"/>
          <p:nvPr/>
        </p:nvSpPr>
        <p:spPr>
          <a:xfrm>
            <a:off x="457200" y="713232"/>
            <a:ext cx="10058400" cy="365760"/>
          </a:xfrm>
          <a:prstGeom prst="rect">
            <a:avLst/>
          </a:prstGeom>
          <a:noFill/>
        </p:spPr>
        <p:txBody>
          <a:bodyPr wrap="square">
            <a:spAutoFit/>
          </a:bodyPr>
          <a:lstStyle/>
          <a:p>
            <a:pPr algn="l"/>
            <a:r>
              <a:rPr sz="1300" b="0" i="0">
                <a:solidFill>
                  <a:srgbClr val="D6E8FF"/>
                </a:solidFill>
                <a:latin typeface="Calibri"/>
              </a:rPr>
              <a:t>Moliyaviy texnologiyalar ekotizimi</a:t>
            </a:r>
          </a:p>
        </p:txBody>
      </p:sp>
      <p:sp>
        <p:nvSpPr>
          <p:cNvPr id="6" name="Rectangle 5"/>
          <p:cNvSpPr/>
          <p:nvPr/>
        </p:nvSpPr>
        <p:spPr>
          <a:xfrm>
            <a:off x="0" y="1051560"/>
            <a:ext cx="12188952" cy="3657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65760" y="1234440"/>
            <a:ext cx="3657600" cy="2423160"/>
          </a:xfrm>
          <a:prstGeom prst="rect">
            <a:avLst/>
          </a:prstGeom>
          <a:solidFill>
            <a:srgbClr val="FFFFFF">
              <a:alpha val="90000"/>
            </a:srgbClr>
          </a:solidFill>
          <a:ln w="127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65760" y="1234440"/>
            <a:ext cx="3657600" cy="56692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475488" y="1325880"/>
            <a:ext cx="3429000" cy="402336"/>
          </a:xfrm>
          <a:prstGeom prst="rect">
            <a:avLst/>
          </a:prstGeom>
          <a:noFill/>
        </p:spPr>
        <p:txBody>
          <a:bodyPr wrap="square">
            <a:spAutoFit/>
          </a:bodyPr>
          <a:lstStyle/>
          <a:p>
            <a:pPr algn="l"/>
            <a:r>
              <a:rPr sz="1400" b="1" i="0">
                <a:solidFill>
                  <a:srgbClr val="FFFFFF"/>
                </a:solidFill>
                <a:latin typeface="Calibri"/>
              </a:rPr>
              <a:t>📱 Mobil To'lovlar</a:t>
            </a:r>
          </a:p>
        </p:txBody>
      </p:sp>
      <p:sp>
        <p:nvSpPr>
          <p:cNvPr id="10" name="TextBox 9"/>
          <p:cNvSpPr txBox="1"/>
          <p:nvPr/>
        </p:nvSpPr>
        <p:spPr>
          <a:xfrm>
            <a:off x="475488" y="1728216"/>
            <a:ext cx="3429000" cy="256032"/>
          </a:xfrm>
          <a:prstGeom prst="rect">
            <a:avLst/>
          </a:prstGeom>
          <a:noFill/>
        </p:spPr>
        <p:txBody>
          <a:bodyPr wrap="square">
            <a:spAutoFit/>
          </a:bodyPr>
          <a:lstStyle/>
          <a:p>
            <a:pPr algn="l"/>
            <a:r>
              <a:rPr sz="900" b="0" i="1">
                <a:solidFill>
                  <a:srgbClr val="FFFFFF"/>
                </a:solidFill>
                <a:latin typeface="Calibri"/>
              </a:rPr>
              <a:t>Payments</a:t>
            </a:r>
          </a:p>
        </p:txBody>
      </p:sp>
      <p:sp>
        <p:nvSpPr>
          <p:cNvPr id="11" name="TextBox 10"/>
          <p:cNvSpPr txBox="1"/>
          <p:nvPr/>
        </p:nvSpPr>
        <p:spPr>
          <a:xfrm>
            <a:off x="502920" y="1984248"/>
            <a:ext cx="3383280" cy="347472"/>
          </a:xfrm>
          <a:prstGeom prst="rect">
            <a:avLst/>
          </a:prstGeom>
          <a:noFill/>
        </p:spPr>
        <p:txBody>
          <a:bodyPr wrap="square">
            <a:spAutoFit/>
          </a:bodyPr>
          <a:lstStyle/>
          <a:p>
            <a:pPr algn="l"/>
            <a:r>
              <a:rPr sz="1050" b="0" i="0">
                <a:solidFill>
                  <a:srgbClr val="D6E8FF"/>
                </a:solidFill>
                <a:latin typeface="Calibri"/>
              </a:rPr>
              <a:t>▸  Apple Pay / Google Pay</a:t>
            </a:r>
          </a:p>
        </p:txBody>
      </p:sp>
      <p:sp>
        <p:nvSpPr>
          <p:cNvPr id="12" name="TextBox 11"/>
          <p:cNvSpPr txBox="1"/>
          <p:nvPr/>
        </p:nvSpPr>
        <p:spPr>
          <a:xfrm>
            <a:off x="502920" y="2386584"/>
            <a:ext cx="3383280" cy="347472"/>
          </a:xfrm>
          <a:prstGeom prst="rect">
            <a:avLst/>
          </a:prstGeom>
          <a:noFill/>
        </p:spPr>
        <p:txBody>
          <a:bodyPr wrap="square">
            <a:spAutoFit/>
          </a:bodyPr>
          <a:lstStyle/>
          <a:p>
            <a:pPr algn="l"/>
            <a:r>
              <a:rPr sz="1050" b="0" i="0">
                <a:solidFill>
                  <a:srgbClr val="D6E8FF"/>
                </a:solidFill>
                <a:latin typeface="Calibri"/>
              </a:rPr>
              <a:t>▸  QR-kod to'lovlari</a:t>
            </a:r>
          </a:p>
        </p:txBody>
      </p:sp>
      <p:sp>
        <p:nvSpPr>
          <p:cNvPr id="13" name="TextBox 12"/>
          <p:cNvSpPr txBox="1"/>
          <p:nvPr/>
        </p:nvSpPr>
        <p:spPr>
          <a:xfrm>
            <a:off x="502920" y="2788920"/>
            <a:ext cx="3383280" cy="347472"/>
          </a:xfrm>
          <a:prstGeom prst="rect">
            <a:avLst/>
          </a:prstGeom>
          <a:noFill/>
        </p:spPr>
        <p:txBody>
          <a:bodyPr wrap="square">
            <a:spAutoFit/>
          </a:bodyPr>
          <a:lstStyle/>
          <a:p>
            <a:pPr algn="l"/>
            <a:r>
              <a:rPr sz="1050" b="0" i="0">
                <a:solidFill>
                  <a:srgbClr val="D6E8FF"/>
                </a:solidFill>
                <a:latin typeface="Calibri"/>
              </a:rPr>
              <a:t>▸  P2P pul o'tkazmalari</a:t>
            </a:r>
          </a:p>
        </p:txBody>
      </p:sp>
      <p:sp>
        <p:nvSpPr>
          <p:cNvPr id="14" name="TextBox 13"/>
          <p:cNvSpPr txBox="1"/>
          <p:nvPr/>
        </p:nvSpPr>
        <p:spPr>
          <a:xfrm>
            <a:off x="502920" y="3191256"/>
            <a:ext cx="3383280" cy="347472"/>
          </a:xfrm>
          <a:prstGeom prst="rect">
            <a:avLst/>
          </a:prstGeom>
          <a:noFill/>
        </p:spPr>
        <p:txBody>
          <a:bodyPr wrap="square">
            <a:spAutoFit/>
          </a:bodyPr>
          <a:lstStyle/>
          <a:p>
            <a:pPr algn="l"/>
            <a:r>
              <a:rPr sz="1050" b="0" i="0">
                <a:solidFill>
                  <a:srgbClr val="D6E8FF"/>
                </a:solidFill>
                <a:latin typeface="Calibri"/>
              </a:rPr>
              <a:t>▸  Kontaktsiz to'lov</a:t>
            </a:r>
          </a:p>
        </p:txBody>
      </p:sp>
      <p:sp>
        <p:nvSpPr>
          <p:cNvPr id="15" name="Rectangle 14"/>
          <p:cNvSpPr/>
          <p:nvPr/>
        </p:nvSpPr>
        <p:spPr>
          <a:xfrm>
            <a:off x="4270248" y="1234440"/>
            <a:ext cx="3657600" cy="2423160"/>
          </a:xfrm>
          <a:prstGeom prst="rect">
            <a:avLst/>
          </a:prstGeom>
          <a:solidFill>
            <a:srgbClr val="FFFFFF">
              <a:alpha val="90000"/>
            </a:srgbClr>
          </a:solidFill>
          <a:ln w="12700">
            <a:solidFill>
              <a:srgbClr val="155EA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4270248" y="1234440"/>
            <a:ext cx="3657600" cy="566928"/>
          </a:xfrm>
          <a:prstGeom prst="rect">
            <a:avLst/>
          </a:prstGeom>
          <a:solidFill>
            <a:srgbClr val="155E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79976" y="1325880"/>
            <a:ext cx="3429000" cy="402336"/>
          </a:xfrm>
          <a:prstGeom prst="rect">
            <a:avLst/>
          </a:prstGeom>
          <a:noFill/>
        </p:spPr>
        <p:txBody>
          <a:bodyPr wrap="square">
            <a:spAutoFit/>
          </a:bodyPr>
          <a:lstStyle/>
          <a:p>
            <a:pPr algn="l"/>
            <a:r>
              <a:rPr sz="1400" b="1" i="0">
                <a:solidFill>
                  <a:srgbClr val="FFFFFF"/>
                </a:solidFill>
                <a:latin typeface="Calibri"/>
              </a:rPr>
              <a:t>💳 Online Kreditlash</a:t>
            </a:r>
          </a:p>
        </p:txBody>
      </p:sp>
      <p:sp>
        <p:nvSpPr>
          <p:cNvPr id="18" name="TextBox 17"/>
          <p:cNvSpPr txBox="1"/>
          <p:nvPr/>
        </p:nvSpPr>
        <p:spPr>
          <a:xfrm>
            <a:off x="4379976" y="1728216"/>
            <a:ext cx="3429000" cy="256032"/>
          </a:xfrm>
          <a:prstGeom prst="rect">
            <a:avLst/>
          </a:prstGeom>
          <a:noFill/>
        </p:spPr>
        <p:txBody>
          <a:bodyPr wrap="square">
            <a:spAutoFit/>
          </a:bodyPr>
          <a:lstStyle/>
          <a:p>
            <a:pPr algn="l"/>
            <a:r>
              <a:rPr sz="900" b="0" i="1">
                <a:solidFill>
                  <a:srgbClr val="FFFFFF"/>
                </a:solidFill>
                <a:latin typeface="Calibri"/>
              </a:rPr>
              <a:t>Lending</a:t>
            </a:r>
          </a:p>
        </p:txBody>
      </p:sp>
      <p:sp>
        <p:nvSpPr>
          <p:cNvPr id="19" name="TextBox 18"/>
          <p:cNvSpPr txBox="1"/>
          <p:nvPr/>
        </p:nvSpPr>
        <p:spPr>
          <a:xfrm>
            <a:off x="4407408" y="1984248"/>
            <a:ext cx="3383280" cy="347472"/>
          </a:xfrm>
          <a:prstGeom prst="rect">
            <a:avLst/>
          </a:prstGeom>
          <a:noFill/>
        </p:spPr>
        <p:txBody>
          <a:bodyPr wrap="square">
            <a:spAutoFit/>
          </a:bodyPr>
          <a:lstStyle/>
          <a:p>
            <a:pPr algn="l"/>
            <a:r>
              <a:rPr sz="1050" b="0" i="0">
                <a:solidFill>
                  <a:srgbClr val="D6E8FF"/>
                </a:solidFill>
                <a:latin typeface="Calibri"/>
              </a:rPr>
              <a:t>▸  Tezkor kredit berish</a:t>
            </a:r>
          </a:p>
        </p:txBody>
      </p:sp>
      <p:sp>
        <p:nvSpPr>
          <p:cNvPr id="20" name="TextBox 19"/>
          <p:cNvSpPr txBox="1"/>
          <p:nvPr/>
        </p:nvSpPr>
        <p:spPr>
          <a:xfrm>
            <a:off x="4407408" y="2386584"/>
            <a:ext cx="3383280" cy="347472"/>
          </a:xfrm>
          <a:prstGeom prst="rect">
            <a:avLst/>
          </a:prstGeom>
          <a:noFill/>
        </p:spPr>
        <p:txBody>
          <a:bodyPr wrap="square">
            <a:spAutoFit/>
          </a:bodyPr>
          <a:lstStyle/>
          <a:p>
            <a:pPr algn="l"/>
            <a:r>
              <a:rPr sz="1050" b="0" i="0">
                <a:solidFill>
                  <a:srgbClr val="D6E8FF"/>
                </a:solidFill>
                <a:latin typeface="Calibri"/>
              </a:rPr>
              <a:t>▸  Kredit skoring (AI)</a:t>
            </a:r>
          </a:p>
        </p:txBody>
      </p:sp>
      <p:sp>
        <p:nvSpPr>
          <p:cNvPr id="21" name="TextBox 20"/>
          <p:cNvSpPr txBox="1"/>
          <p:nvPr/>
        </p:nvSpPr>
        <p:spPr>
          <a:xfrm>
            <a:off x="4407408" y="2788920"/>
            <a:ext cx="3383280" cy="347472"/>
          </a:xfrm>
          <a:prstGeom prst="rect">
            <a:avLst/>
          </a:prstGeom>
          <a:noFill/>
        </p:spPr>
        <p:txBody>
          <a:bodyPr wrap="square">
            <a:spAutoFit/>
          </a:bodyPr>
          <a:lstStyle/>
          <a:p>
            <a:pPr algn="l"/>
            <a:r>
              <a:rPr sz="1050" b="0" i="0">
                <a:solidFill>
                  <a:srgbClr val="D6E8FF"/>
                </a:solidFill>
                <a:latin typeface="Calibri"/>
              </a:rPr>
              <a:t>▸  Peer-to-peer lending</a:t>
            </a:r>
          </a:p>
        </p:txBody>
      </p:sp>
      <p:sp>
        <p:nvSpPr>
          <p:cNvPr id="22" name="TextBox 21"/>
          <p:cNvSpPr txBox="1"/>
          <p:nvPr/>
        </p:nvSpPr>
        <p:spPr>
          <a:xfrm>
            <a:off x="4407408" y="3191256"/>
            <a:ext cx="3383280" cy="347472"/>
          </a:xfrm>
          <a:prstGeom prst="rect">
            <a:avLst/>
          </a:prstGeom>
          <a:noFill/>
        </p:spPr>
        <p:txBody>
          <a:bodyPr wrap="square">
            <a:spAutoFit/>
          </a:bodyPr>
          <a:lstStyle/>
          <a:p>
            <a:pPr algn="l"/>
            <a:r>
              <a:rPr sz="1050" b="0" i="0">
                <a:solidFill>
                  <a:srgbClr val="D6E8FF"/>
                </a:solidFill>
                <a:latin typeface="Calibri"/>
              </a:rPr>
              <a:t>▸  BNPL xizmatlari</a:t>
            </a:r>
          </a:p>
        </p:txBody>
      </p:sp>
      <p:sp>
        <p:nvSpPr>
          <p:cNvPr id="23" name="Rectangle 22"/>
          <p:cNvSpPr/>
          <p:nvPr/>
        </p:nvSpPr>
        <p:spPr>
          <a:xfrm>
            <a:off x="8174736" y="1234440"/>
            <a:ext cx="3657600" cy="2423160"/>
          </a:xfrm>
          <a:prstGeom prst="rect">
            <a:avLst/>
          </a:prstGeom>
          <a:solidFill>
            <a:srgbClr val="FFFFFF">
              <a:alpha val="90000"/>
            </a:srgbClr>
          </a:solidFill>
          <a:ln w="12700">
            <a:solidFill>
              <a:srgbClr val="1A9E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ectangle 23"/>
          <p:cNvSpPr/>
          <p:nvPr/>
        </p:nvSpPr>
        <p:spPr>
          <a:xfrm>
            <a:off x="8174736" y="1234440"/>
            <a:ext cx="3657600" cy="566928"/>
          </a:xfrm>
          <a:prstGeom prst="rect">
            <a:avLst/>
          </a:prstGeom>
          <a:solidFill>
            <a:srgbClr val="1A9E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8284463" y="1325880"/>
            <a:ext cx="3429000" cy="402336"/>
          </a:xfrm>
          <a:prstGeom prst="rect">
            <a:avLst/>
          </a:prstGeom>
          <a:noFill/>
        </p:spPr>
        <p:txBody>
          <a:bodyPr wrap="square">
            <a:spAutoFit/>
          </a:bodyPr>
          <a:lstStyle/>
          <a:p>
            <a:pPr algn="l"/>
            <a:r>
              <a:rPr sz="1400" b="1" i="0">
                <a:solidFill>
                  <a:srgbClr val="FFFFFF"/>
                </a:solidFill>
                <a:latin typeface="Calibri"/>
              </a:rPr>
              <a:t>🤖 Robo-Advisor</a:t>
            </a:r>
          </a:p>
        </p:txBody>
      </p:sp>
      <p:sp>
        <p:nvSpPr>
          <p:cNvPr id="26" name="TextBox 25"/>
          <p:cNvSpPr txBox="1"/>
          <p:nvPr/>
        </p:nvSpPr>
        <p:spPr>
          <a:xfrm>
            <a:off x="8284463" y="1728216"/>
            <a:ext cx="3429000" cy="256032"/>
          </a:xfrm>
          <a:prstGeom prst="rect">
            <a:avLst/>
          </a:prstGeom>
          <a:noFill/>
        </p:spPr>
        <p:txBody>
          <a:bodyPr wrap="square">
            <a:spAutoFit/>
          </a:bodyPr>
          <a:lstStyle/>
          <a:p>
            <a:pPr algn="l"/>
            <a:r>
              <a:rPr sz="900" b="0" i="1">
                <a:solidFill>
                  <a:srgbClr val="FFFFFF"/>
                </a:solidFill>
                <a:latin typeface="Calibri"/>
              </a:rPr>
              <a:t>WealthTech</a:t>
            </a:r>
          </a:p>
        </p:txBody>
      </p:sp>
      <p:sp>
        <p:nvSpPr>
          <p:cNvPr id="27" name="TextBox 26"/>
          <p:cNvSpPr txBox="1"/>
          <p:nvPr/>
        </p:nvSpPr>
        <p:spPr>
          <a:xfrm>
            <a:off x="8311896" y="1984248"/>
            <a:ext cx="3383280" cy="347472"/>
          </a:xfrm>
          <a:prstGeom prst="rect">
            <a:avLst/>
          </a:prstGeom>
          <a:noFill/>
        </p:spPr>
        <p:txBody>
          <a:bodyPr wrap="square">
            <a:spAutoFit/>
          </a:bodyPr>
          <a:lstStyle/>
          <a:p>
            <a:pPr algn="l"/>
            <a:r>
              <a:rPr sz="1050" b="0" i="0">
                <a:solidFill>
                  <a:srgbClr val="D6E8FF"/>
                </a:solidFill>
                <a:latin typeface="Calibri"/>
              </a:rPr>
              <a:t>▸  Avtomatik investitsiya</a:t>
            </a:r>
          </a:p>
        </p:txBody>
      </p:sp>
      <p:sp>
        <p:nvSpPr>
          <p:cNvPr id="28" name="TextBox 27"/>
          <p:cNvSpPr txBox="1"/>
          <p:nvPr/>
        </p:nvSpPr>
        <p:spPr>
          <a:xfrm>
            <a:off x="8311896" y="2386584"/>
            <a:ext cx="3383280" cy="347472"/>
          </a:xfrm>
          <a:prstGeom prst="rect">
            <a:avLst/>
          </a:prstGeom>
          <a:noFill/>
        </p:spPr>
        <p:txBody>
          <a:bodyPr wrap="square">
            <a:spAutoFit/>
          </a:bodyPr>
          <a:lstStyle/>
          <a:p>
            <a:pPr algn="l"/>
            <a:r>
              <a:rPr sz="1050" b="0" i="0">
                <a:solidFill>
                  <a:srgbClr val="D6E8FF"/>
                </a:solidFill>
                <a:latin typeface="Calibri"/>
              </a:rPr>
              <a:t>▸  Portfolio optimallashtirish</a:t>
            </a:r>
          </a:p>
        </p:txBody>
      </p:sp>
      <p:sp>
        <p:nvSpPr>
          <p:cNvPr id="29" name="TextBox 28"/>
          <p:cNvSpPr txBox="1"/>
          <p:nvPr/>
        </p:nvSpPr>
        <p:spPr>
          <a:xfrm>
            <a:off x="8311896" y="2788920"/>
            <a:ext cx="3383280" cy="347472"/>
          </a:xfrm>
          <a:prstGeom prst="rect">
            <a:avLst/>
          </a:prstGeom>
          <a:noFill/>
        </p:spPr>
        <p:txBody>
          <a:bodyPr wrap="square">
            <a:spAutoFit/>
          </a:bodyPr>
          <a:lstStyle/>
          <a:p>
            <a:pPr algn="l"/>
            <a:r>
              <a:rPr sz="1050" b="0" i="0">
                <a:solidFill>
                  <a:srgbClr val="D6E8FF"/>
                </a:solidFill>
                <a:latin typeface="Calibri"/>
              </a:rPr>
              <a:t>▸  Aqlli tahlil</a:t>
            </a:r>
          </a:p>
        </p:txBody>
      </p:sp>
      <p:sp>
        <p:nvSpPr>
          <p:cNvPr id="30" name="TextBox 29"/>
          <p:cNvSpPr txBox="1"/>
          <p:nvPr/>
        </p:nvSpPr>
        <p:spPr>
          <a:xfrm>
            <a:off x="8311896" y="3191256"/>
            <a:ext cx="3383280" cy="347472"/>
          </a:xfrm>
          <a:prstGeom prst="rect">
            <a:avLst/>
          </a:prstGeom>
          <a:noFill/>
        </p:spPr>
        <p:txBody>
          <a:bodyPr wrap="square">
            <a:spAutoFit/>
          </a:bodyPr>
          <a:lstStyle/>
          <a:p>
            <a:pPr algn="l"/>
            <a:r>
              <a:rPr sz="1050" b="0" i="0">
                <a:solidFill>
                  <a:srgbClr val="D6E8FF"/>
                </a:solidFill>
                <a:latin typeface="Calibri"/>
              </a:rPr>
              <a:t>▸  Risk boshqaruv</a:t>
            </a:r>
          </a:p>
        </p:txBody>
      </p:sp>
      <p:sp>
        <p:nvSpPr>
          <p:cNvPr id="31" name="Rectangle 30"/>
          <p:cNvSpPr/>
          <p:nvPr/>
        </p:nvSpPr>
        <p:spPr>
          <a:xfrm>
            <a:off x="365760" y="3904487"/>
            <a:ext cx="3657600" cy="2423160"/>
          </a:xfrm>
          <a:prstGeom prst="rect">
            <a:avLst/>
          </a:prstGeom>
          <a:solidFill>
            <a:srgbClr val="FFFFFF">
              <a:alpha val="90000"/>
            </a:srgbClr>
          </a:solidFill>
          <a:ln w="12700">
            <a:solidFill>
              <a:srgbClr val="6B3F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365760" y="3904487"/>
            <a:ext cx="3657600" cy="566928"/>
          </a:xfrm>
          <a:prstGeom prst="rect">
            <a:avLst/>
          </a:prstGeom>
          <a:solidFill>
            <a:srgbClr val="6B3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475488" y="3995927"/>
            <a:ext cx="3429000" cy="402336"/>
          </a:xfrm>
          <a:prstGeom prst="rect">
            <a:avLst/>
          </a:prstGeom>
          <a:noFill/>
        </p:spPr>
        <p:txBody>
          <a:bodyPr wrap="square">
            <a:spAutoFit/>
          </a:bodyPr>
          <a:lstStyle/>
          <a:p>
            <a:pPr algn="l"/>
            <a:r>
              <a:rPr sz="1400" b="1" i="0">
                <a:solidFill>
                  <a:srgbClr val="FFFFFF"/>
                </a:solidFill>
                <a:latin typeface="Calibri"/>
              </a:rPr>
              <a:t>🛡 InsurTech</a:t>
            </a:r>
          </a:p>
        </p:txBody>
      </p:sp>
      <p:sp>
        <p:nvSpPr>
          <p:cNvPr id="34" name="TextBox 33"/>
          <p:cNvSpPr txBox="1"/>
          <p:nvPr/>
        </p:nvSpPr>
        <p:spPr>
          <a:xfrm>
            <a:off x="475488" y="4398264"/>
            <a:ext cx="3429000" cy="256032"/>
          </a:xfrm>
          <a:prstGeom prst="rect">
            <a:avLst/>
          </a:prstGeom>
          <a:noFill/>
        </p:spPr>
        <p:txBody>
          <a:bodyPr wrap="square">
            <a:spAutoFit/>
          </a:bodyPr>
          <a:lstStyle/>
          <a:p>
            <a:pPr algn="l"/>
            <a:r>
              <a:rPr sz="900" b="0" i="1">
                <a:solidFill>
                  <a:srgbClr val="FFFFFF"/>
                </a:solidFill>
                <a:latin typeface="Calibri"/>
              </a:rPr>
              <a:t>Sug'urta</a:t>
            </a:r>
          </a:p>
        </p:txBody>
      </p:sp>
      <p:sp>
        <p:nvSpPr>
          <p:cNvPr id="35" name="TextBox 34"/>
          <p:cNvSpPr txBox="1"/>
          <p:nvPr/>
        </p:nvSpPr>
        <p:spPr>
          <a:xfrm>
            <a:off x="502920" y="4654296"/>
            <a:ext cx="3383280" cy="347472"/>
          </a:xfrm>
          <a:prstGeom prst="rect">
            <a:avLst/>
          </a:prstGeom>
          <a:noFill/>
        </p:spPr>
        <p:txBody>
          <a:bodyPr wrap="square">
            <a:spAutoFit/>
          </a:bodyPr>
          <a:lstStyle/>
          <a:p>
            <a:pPr algn="l"/>
            <a:r>
              <a:rPr sz="1050" b="0" i="0">
                <a:solidFill>
                  <a:srgbClr val="D6E8FF"/>
                </a:solidFill>
                <a:latin typeface="Calibri"/>
              </a:rPr>
              <a:t>▸  Raqamli sug'urta</a:t>
            </a:r>
          </a:p>
        </p:txBody>
      </p:sp>
      <p:sp>
        <p:nvSpPr>
          <p:cNvPr id="36" name="TextBox 35"/>
          <p:cNvSpPr txBox="1"/>
          <p:nvPr/>
        </p:nvSpPr>
        <p:spPr>
          <a:xfrm>
            <a:off x="502920" y="5056632"/>
            <a:ext cx="3383280" cy="347472"/>
          </a:xfrm>
          <a:prstGeom prst="rect">
            <a:avLst/>
          </a:prstGeom>
          <a:noFill/>
        </p:spPr>
        <p:txBody>
          <a:bodyPr wrap="square">
            <a:spAutoFit/>
          </a:bodyPr>
          <a:lstStyle/>
          <a:p>
            <a:pPr algn="l"/>
            <a:r>
              <a:rPr sz="1050" b="0" i="0">
                <a:solidFill>
                  <a:srgbClr val="D6E8FF"/>
                </a:solidFill>
                <a:latin typeface="Calibri"/>
              </a:rPr>
              <a:t>▸  AI-fraud aniqlash</a:t>
            </a:r>
          </a:p>
        </p:txBody>
      </p:sp>
      <p:sp>
        <p:nvSpPr>
          <p:cNvPr id="37" name="TextBox 36"/>
          <p:cNvSpPr txBox="1"/>
          <p:nvPr/>
        </p:nvSpPr>
        <p:spPr>
          <a:xfrm>
            <a:off x="502920" y="5458968"/>
            <a:ext cx="3383280" cy="347472"/>
          </a:xfrm>
          <a:prstGeom prst="rect">
            <a:avLst/>
          </a:prstGeom>
          <a:noFill/>
        </p:spPr>
        <p:txBody>
          <a:bodyPr wrap="square">
            <a:spAutoFit/>
          </a:bodyPr>
          <a:lstStyle/>
          <a:p>
            <a:pPr algn="l"/>
            <a:r>
              <a:rPr sz="1050" b="0" i="0">
                <a:solidFill>
                  <a:srgbClr val="D6E8FF"/>
                </a:solidFill>
                <a:latin typeface="Calibri"/>
              </a:rPr>
              <a:t>▸  Parametrik sug'urta</a:t>
            </a:r>
          </a:p>
        </p:txBody>
      </p:sp>
      <p:sp>
        <p:nvSpPr>
          <p:cNvPr id="38" name="TextBox 37"/>
          <p:cNvSpPr txBox="1"/>
          <p:nvPr/>
        </p:nvSpPr>
        <p:spPr>
          <a:xfrm>
            <a:off x="502920" y="5861304"/>
            <a:ext cx="3383280" cy="347472"/>
          </a:xfrm>
          <a:prstGeom prst="rect">
            <a:avLst/>
          </a:prstGeom>
          <a:noFill/>
        </p:spPr>
        <p:txBody>
          <a:bodyPr wrap="square">
            <a:spAutoFit/>
          </a:bodyPr>
          <a:lstStyle/>
          <a:p>
            <a:pPr algn="l"/>
            <a:r>
              <a:rPr sz="1050" b="0" i="0">
                <a:solidFill>
                  <a:srgbClr val="D6E8FF"/>
                </a:solidFill>
                <a:latin typeface="Calibri"/>
              </a:rPr>
              <a:t>▸  Smart contract</a:t>
            </a:r>
          </a:p>
        </p:txBody>
      </p:sp>
      <p:sp>
        <p:nvSpPr>
          <p:cNvPr id="39" name="Rectangle 38"/>
          <p:cNvSpPr/>
          <p:nvPr/>
        </p:nvSpPr>
        <p:spPr>
          <a:xfrm>
            <a:off x="4270248" y="3904487"/>
            <a:ext cx="3657600" cy="2423160"/>
          </a:xfrm>
          <a:prstGeom prst="rect">
            <a:avLst/>
          </a:prstGeom>
          <a:solidFill>
            <a:srgbClr val="FFFFFF">
              <a:alpha val="90000"/>
            </a:srgbClr>
          </a:solidFill>
          <a:ln w="12700">
            <a:solidFill>
              <a:srgbClr val="D68B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Rectangle 39"/>
          <p:cNvSpPr/>
          <p:nvPr/>
        </p:nvSpPr>
        <p:spPr>
          <a:xfrm>
            <a:off x="4270248" y="3904487"/>
            <a:ext cx="3657600" cy="566928"/>
          </a:xfrm>
          <a:prstGeom prst="rect">
            <a:avLst/>
          </a:prstGeom>
          <a:solidFill>
            <a:srgbClr val="D68B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TextBox 40"/>
          <p:cNvSpPr txBox="1"/>
          <p:nvPr/>
        </p:nvSpPr>
        <p:spPr>
          <a:xfrm>
            <a:off x="4379976" y="3995927"/>
            <a:ext cx="3429000" cy="402336"/>
          </a:xfrm>
          <a:prstGeom prst="rect">
            <a:avLst/>
          </a:prstGeom>
          <a:noFill/>
        </p:spPr>
        <p:txBody>
          <a:bodyPr wrap="square">
            <a:spAutoFit/>
          </a:bodyPr>
          <a:lstStyle/>
          <a:p>
            <a:pPr algn="l"/>
            <a:r>
              <a:rPr sz="1400" b="1" i="0">
                <a:solidFill>
                  <a:srgbClr val="FFFFFF"/>
                </a:solidFill>
                <a:latin typeface="Calibri"/>
              </a:rPr>
              <a:t>📊 RegTech</a:t>
            </a:r>
          </a:p>
        </p:txBody>
      </p:sp>
      <p:sp>
        <p:nvSpPr>
          <p:cNvPr id="42" name="TextBox 41"/>
          <p:cNvSpPr txBox="1"/>
          <p:nvPr/>
        </p:nvSpPr>
        <p:spPr>
          <a:xfrm>
            <a:off x="4379976" y="4398264"/>
            <a:ext cx="3429000" cy="256032"/>
          </a:xfrm>
          <a:prstGeom prst="rect">
            <a:avLst/>
          </a:prstGeom>
          <a:noFill/>
        </p:spPr>
        <p:txBody>
          <a:bodyPr wrap="square">
            <a:spAutoFit/>
          </a:bodyPr>
          <a:lstStyle/>
          <a:p>
            <a:pPr algn="l"/>
            <a:r>
              <a:rPr sz="900" b="0" i="1">
                <a:solidFill>
                  <a:srgbClr val="FFFFFF"/>
                </a:solidFill>
                <a:latin typeface="Calibri"/>
              </a:rPr>
              <a:t>Muvofiqlik</a:t>
            </a:r>
          </a:p>
        </p:txBody>
      </p:sp>
      <p:sp>
        <p:nvSpPr>
          <p:cNvPr id="43" name="TextBox 42"/>
          <p:cNvSpPr txBox="1"/>
          <p:nvPr/>
        </p:nvSpPr>
        <p:spPr>
          <a:xfrm>
            <a:off x="4407408" y="4654296"/>
            <a:ext cx="3383280" cy="347472"/>
          </a:xfrm>
          <a:prstGeom prst="rect">
            <a:avLst/>
          </a:prstGeom>
          <a:noFill/>
        </p:spPr>
        <p:txBody>
          <a:bodyPr wrap="square">
            <a:spAutoFit/>
          </a:bodyPr>
          <a:lstStyle/>
          <a:p>
            <a:pPr algn="l"/>
            <a:r>
              <a:rPr sz="1050" b="0" i="0">
                <a:solidFill>
                  <a:srgbClr val="D6E8FF"/>
                </a:solidFill>
                <a:latin typeface="Calibri"/>
              </a:rPr>
              <a:t>▸  KYC/AML tekshiruv</a:t>
            </a:r>
          </a:p>
        </p:txBody>
      </p:sp>
      <p:sp>
        <p:nvSpPr>
          <p:cNvPr id="44" name="TextBox 43"/>
          <p:cNvSpPr txBox="1"/>
          <p:nvPr/>
        </p:nvSpPr>
        <p:spPr>
          <a:xfrm>
            <a:off x="4407408" y="5056632"/>
            <a:ext cx="3383280" cy="347472"/>
          </a:xfrm>
          <a:prstGeom prst="rect">
            <a:avLst/>
          </a:prstGeom>
          <a:noFill/>
        </p:spPr>
        <p:txBody>
          <a:bodyPr wrap="square">
            <a:spAutoFit/>
          </a:bodyPr>
          <a:lstStyle/>
          <a:p>
            <a:pPr algn="l"/>
            <a:r>
              <a:rPr sz="1050" b="0" i="0">
                <a:solidFill>
                  <a:srgbClr val="D6E8FF"/>
                </a:solidFill>
                <a:latin typeface="Calibri"/>
              </a:rPr>
              <a:t>▸  Real-time monitoring</a:t>
            </a:r>
          </a:p>
        </p:txBody>
      </p:sp>
      <p:sp>
        <p:nvSpPr>
          <p:cNvPr id="45" name="TextBox 44"/>
          <p:cNvSpPr txBox="1"/>
          <p:nvPr/>
        </p:nvSpPr>
        <p:spPr>
          <a:xfrm>
            <a:off x="4407408" y="5458968"/>
            <a:ext cx="3383280" cy="347472"/>
          </a:xfrm>
          <a:prstGeom prst="rect">
            <a:avLst/>
          </a:prstGeom>
          <a:noFill/>
        </p:spPr>
        <p:txBody>
          <a:bodyPr wrap="square">
            <a:spAutoFit/>
          </a:bodyPr>
          <a:lstStyle/>
          <a:p>
            <a:pPr algn="l"/>
            <a:r>
              <a:rPr sz="1050" b="0" i="0">
                <a:solidFill>
                  <a:srgbClr val="D6E8FF"/>
                </a:solidFill>
                <a:latin typeface="Calibri"/>
              </a:rPr>
              <a:t>▸  Avtomatik hisobot</a:t>
            </a:r>
          </a:p>
        </p:txBody>
      </p:sp>
      <p:sp>
        <p:nvSpPr>
          <p:cNvPr id="46" name="TextBox 45"/>
          <p:cNvSpPr txBox="1"/>
          <p:nvPr/>
        </p:nvSpPr>
        <p:spPr>
          <a:xfrm>
            <a:off x="4407408" y="5861304"/>
            <a:ext cx="3383280" cy="347472"/>
          </a:xfrm>
          <a:prstGeom prst="rect">
            <a:avLst/>
          </a:prstGeom>
          <a:noFill/>
        </p:spPr>
        <p:txBody>
          <a:bodyPr wrap="square">
            <a:spAutoFit/>
          </a:bodyPr>
          <a:lstStyle/>
          <a:p>
            <a:pPr algn="l"/>
            <a:r>
              <a:rPr sz="1050" b="0" i="0">
                <a:solidFill>
                  <a:srgbClr val="D6E8FF"/>
                </a:solidFill>
                <a:latin typeface="Calibri"/>
              </a:rPr>
              <a:t>▸  Compliance AI</a:t>
            </a:r>
          </a:p>
        </p:txBody>
      </p:sp>
      <p:pic>
        <p:nvPicPr>
          <p:cNvPr id="47" name="Picture 46" descr="image.png"/>
          <p:cNvPicPr>
            <a:picLocks noChangeAspect="1"/>
          </p:cNvPicPr>
          <p:nvPr/>
        </p:nvPicPr>
        <p:blipFill>
          <a:blip r:embed="rId3"/>
          <a:stretch>
            <a:fillRect/>
          </a:stretch>
        </p:blipFill>
        <p:spPr>
          <a:xfrm>
            <a:off x="8412480" y="3291840"/>
            <a:ext cx="3383280" cy="3383280"/>
          </a:xfrm>
          <a:prstGeom prst="rect">
            <a:avLst/>
          </a:prstGeom>
        </p:spPr>
      </p:pic>
      <p:sp>
        <p:nvSpPr>
          <p:cNvPr id="48" name="TextBox 47"/>
          <p:cNvSpPr txBox="1"/>
          <p:nvPr/>
        </p:nvSpPr>
        <p:spPr>
          <a:xfrm>
            <a:off x="11612880" y="6400800"/>
            <a:ext cx="457200" cy="320040"/>
          </a:xfrm>
          <a:prstGeom prst="rect">
            <a:avLst/>
          </a:prstGeom>
          <a:noFill/>
        </p:spPr>
        <p:txBody>
          <a:bodyPr wrap="square">
            <a:spAutoFit/>
          </a:bodyPr>
          <a:lstStyle/>
          <a:p>
            <a:pPr algn="ctr"/>
            <a:r>
              <a:rPr sz="1100" b="1" i="0">
                <a:solidFill>
                  <a:srgbClr val="D6E8FF"/>
                </a:solidFill>
                <a:latin typeface="Calibri"/>
              </a:rPr>
              <a:t>09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2183</Words>
  <Application>Microsoft Office PowerPoint</Application>
  <PresentationFormat>Произвольный</PresentationFormat>
  <Paragraphs>446</Paragraphs>
  <Slides>15</Slides>
  <Notes>15</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15</vt:i4>
      </vt:variant>
    </vt:vector>
  </HeadingPairs>
  <TitlesOfParts>
    <vt:vector size="18" baseType="lpstr">
      <vt:lpstr>Arial</vt:lpstr>
      <vt:lpstr>Calibri</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
  <cp:keywords/>
  <dc:description>generated using python-pptx</dc:description>
  <cp:lastModifiedBy>Пользователь</cp:lastModifiedBy>
  <cp:revision>2</cp:revision>
  <dcterms:created xsi:type="dcterms:W3CDTF">2013-01-27T09:14:16Z</dcterms:created>
  <dcterms:modified xsi:type="dcterms:W3CDTF">2026-05-13T05:55:50Z</dcterms:modified>
  <cp:category/>
</cp:coreProperties>
</file>