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2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058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9570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139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010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455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5530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1240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601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8769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5598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136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64B1E-2370-4B54-BFD3-F9FE36081489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78371-35A5-4411-8DB4-ECFC631A1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967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85801"/>
            <a:ext cx="9144000" cy="655319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Radiasiya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615440"/>
            <a:ext cx="9144000" cy="5105400"/>
          </a:xfrm>
        </p:spPr>
        <p:txBody>
          <a:bodyPr>
            <a:normAutofit fontScale="25000" lnSpcReduction="20000"/>
          </a:bodyPr>
          <a:lstStyle/>
          <a:p>
            <a:pPr marL="1371600" lvl="0" indent="-655638" algn="just">
              <a:lnSpc>
                <a:spcPct val="170000"/>
              </a:lnSpc>
              <a:buFont typeface="+mj-lt"/>
              <a:buAutoNum type="arabicPeriod"/>
            </a:pPr>
            <a:r>
              <a:rPr lang="en-US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Radiosezgirlik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radiochidamlilik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0" indent="-655638" algn="just">
              <a:lnSpc>
                <a:spcPct val="170000"/>
              </a:lnSpc>
              <a:buFont typeface="+mj-lt"/>
              <a:buAutoNum type="arabicPeriod"/>
            </a:pP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radiolizi</a:t>
            </a:r>
            <a:endParaRPr lang="ru-RU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0" indent="-655638" algn="just">
              <a:lnSpc>
                <a:spcPct val="170000"/>
              </a:lnSpc>
              <a:buFont typeface="+mj-lt"/>
              <a:buAutoNum type="arabicPeriod"/>
            </a:pP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endParaRPr lang="ru-RU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0" indent="-655638" algn="just">
              <a:lnSpc>
                <a:spcPct val="170000"/>
              </a:lnSpc>
              <a:buFont typeface="+mj-lt"/>
              <a:buAutoNum type="arabicPeriod"/>
            </a:pP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Bergonier-Tribondo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qoidasi</a:t>
            </a:r>
            <a:endParaRPr lang="ru-RU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0" indent="-655638" algn="just">
              <a:lnSpc>
                <a:spcPct val="170000"/>
              </a:lnSpc>
              <a:buFont typeface="+mj-lt"/>
              <a:buAutoNum type="arabicPeriod"/>
            </a:pP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Deterministik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effektlar</a:t>
            </a:r>
            <a:endParaRPr lang="ru-RU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0" indent="-655638" algn="just">
              <a:lnSpc>
                <a:spcPct val="170000"/>
              </a:lnSpc>
              <a:buFont typeface="+mj-lt"/>
              <a:buAutoNum type="arabicPeriod"/>
            </a:pP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Stokhastik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effektlar</a:t>
            </a:r>
            <a:endParaRPr lang="ru-RU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3965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8160"/>
            <a:ext cx="10515600" cy="5775960"/>
          </a:xfrm>
        </p:spPr>
        <p:txBody>
          <a:bodyPr>
            <a:normAutofit lnSpcReduction="10000"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bevosita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radikallar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qo'zg'atilgan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kimyoviy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reaktsiyalar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uchramagan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minglab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oxir-oqibat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biokimyoviy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buzilishiga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taqsimlanishi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belgilanadi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</a:t>
            </a:r>
          </a:p>
          <a:p>
            <a:pPr marL="182563" indent="53340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5371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12520"/>
                <a:ext cx="10515600" cy="5064443"/>
              </a:xfrm>
            </p:spPr>
            <p:txBody>
              <a:bodyPr>
                <a:normAutofit/>
              </a:bodyPr>
              <a:lstStyle/>
              <a:p>
                <a:pPr marL="182563" indent="533400" algn="just">
                  <a:lnSpc>
                    <a:spcPct val="150000"/>
                  </a:lnSpc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To'qimalar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darajasida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radiosezgirlikni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belgilovchi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omillar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quyidagilar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616075" indent="-342900" algn="just">
                  <a:lnSpc>
                    <a:spcPct val="150000"/>
                  </a:lnSpc>
                </a:pP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to'qima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hujayralarining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proliferativ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faolligi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616075" indent="-342900" algn="just">
                  <a:lnSpc>
                    <a:spcPct val="150000"/>
                  </a:lnSpc>
                </a:pP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to'qimalarni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tashkil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etuvchi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hujayralarning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differentsiatsiya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darajasi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2563" indent="533400" algn="just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proliferatsiya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lotincha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proles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avlod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nasl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fero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men </a:t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olib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yuraman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-</a:t>
                </a:r>
                <a:r>
                  <a:rPr lang="en-US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hujayralar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ko'payishi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tana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to'qimalarining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o'sishi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2563" indent="533400" algn="just">
                  <a:lnSpc>
                    <a:spcPct val="150000"/>
                  </a:lnSpc>
                  <a:buNone/>
                </a:pP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12520"/>
                <a:ext cx="10515600" cy="5064443"/>
              </a:xfrm>
              <a:blipFill rotWithShape="0">
                <a:blip r:embed="rId2"/>
                <a:stretch>
                  <a:fillRect r="-11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34734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0235"/>
          </a:xfrm>
        </p:spPr>
        <p:txBody>
          <a:bodyPr>
            <a:normAutofit/>
          </a:bodyPr>
          <a:lstStyle/>
          <a:p>
            <a:pPr lvl="0"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Bergonier-Tribondo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qoidasi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4920"/>
            <a:ext cx="10515600" cy="4912043"/>
          </a:xfrm>
        </p:spPr>
        <p:txBody>
          <a:bodyPr>
            <a:normAutofit fontScale="92500" lnSpcReduction="20000"/>
          </a:bodyPr>
          <a:lstStyle/>
          <a:p>
            <a:pPr marL="182563" indent="533400" algn="just">
              <a:lnSpc>
                <a:spcPct val="160000"/>
              </a:lnSpc>
              <a:buNone/>
            </a:pPr>
            <a:r>
              <a:rPr lang="en-US" dirty="0"/>
              <a:t> 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To’qima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darajasida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Bergonier-Tribondo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qoidasi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bajariladi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to'qimalarning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radiosezgirligi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proliferativ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faolligiga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bevosita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mutanosib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to'qimalarni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hujayralarning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tarkibiy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differensiya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darajasiga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nomutanosib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radiosezgir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differensiyalanuvchi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zaxirasiga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gematopoetik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ingichka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epiteliysi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6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Tanadagi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radiochidamli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kamdan-kam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yangilanadigan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mushak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8919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563" indent="533400" algn="just">
              <a:lnSpc>
                <a:spcPct val="16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Bergonier-Tribondo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qoidasidan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istisno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limfotsitlar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radiosezgirlikka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ixtisoslashgan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6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darajasida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etuvchi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to'qimalarning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radiosezgirligiga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funktsiyalariga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bog'liq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2257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i="1" dirty="0" err="1" smtClean="0">
                <a:solidFill>
                  <a:srgbClr val="FF0000"/>
                </a:solidFill>
              </a:rPr>
              <a:t>Urug’donlar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82563" indent="533400" algn="just">
              <a:lnSpc>
                <a:spcPct val="17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ibosqichlarida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radiosensitivlar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spermatozoidlar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radiorezistentlar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spermadir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0,15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3,5-6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ta'kidlash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quvvatga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ko'rsatmaydi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4975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9355"/>
          </a:xfrm>
        </p:spPr>
        <p:txBody>
          <a:bodyPr>
            <a:normAutofit/>
          </a:bodyPr>
          <a:lstStyle/>
          <a:p>
            <a:pPr algn="ctr"/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Tuxumdonlar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56360"/>
            <a:ext cx="10515600" cy="4892040"/>
          </a:xfrm>
        </p:spPr>
        <p:txBody>
          <a:bodyPr>
            <a:normAutofit fontScale="85000" lnSpcReduction="10000"/>
          </a:bodyPr>
          <a:lstStyle/>
          <a:p>
            <a:pPr marL="182563" indent="533400" algn="just">
              <a:lnSpc>
                <a:spcPct val="17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Voyaga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ayol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tuxumdonlarida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rivojlanishning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bosqichlarida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birlamchi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ikkilamchi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ovositlar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populyatsiyasi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shakllanishi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tug'ilishdan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tugaydi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Bu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ayol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hujayralarining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radiosensitivligini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qobiliyatini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aniqlaydi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82563" indent="533400" algn="just">
              <a:lnSpc>
                <a:spcPct val="17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1-2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dozada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ikkala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tuxumdonga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vaqtinchalik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bepushtlikni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keltirib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chiqaradi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1-3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davomida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ko'rishni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to'xtatadi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182563" indent="533400" algn="just">
              <a:lnSpc>
                <a:spcPct val="17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2,5-6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dozada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o'tkir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/>
              <a:t>doimiy</a:t>
            </a:r>
            <a:r>
              <a:rPr lang="en-US" dirty="0" smtClean="0"/>
              <a:t> </a:t>
            </a:r>
            <a:r>
              <a:rPr lang="en-US" dirty="0" err="1" smtClean="0"/>
              <a:t>bepushtlik</a:t>
            </a:r>
            <a:r>
              <a:rPr lang="en-US" dirty="0" smtClean="0"/>
              <a:t> </a:t>
            </a:r>
            <a:r>
              <a:rPr lang="en-US" dirty="0" err="1" smtClean="0"/>
              <a:t>rivojlanadi</a:t>
            </a:r>
            <a:r>
              <a:rPr lang="en-US" dirty="0" smtClean="0"/>
              <a:t>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9164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4840"/>
            <a:ext cx="10515600" cy="6233160"/>
          </a:xfrm>
        </p:spPr>
        <p:txBody>
          <a:bodyPr>
            <a:normAutofit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Oshqozon-ichak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trakti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ingichka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radiosezgir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pasayadi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og'iz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bo'shlig'i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so'lak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o'ngach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oshqozon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yo'g'on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oshqozon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jigar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Yurak-qontomir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tomirlarining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radiosezgir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devorining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kollagen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miqdori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radiochidamli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organ, ammo 5-10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mahalliy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miokardda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o'zgarishlar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endokardning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shikastlanishi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9645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8160"/>
            <a:ext cx="10515600" cy="5943600"/>
          </a:xfrm>
        </p:spPr>
        <p:txBody>
          <a:bodyPr>
            <a:normAutofit fontScale="92500" lnSpcReduction="20000"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organlari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Voyaga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o'pkasi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 proliferative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faollikka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barqaror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darhol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bo'lmaydi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Mahalliy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pnevmonitepiteliya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yo'llari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o'pka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alveolalarining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yallig'lanishi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ko'pincha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terapiyasini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  <a:buNone/>
            </a:pP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Siydik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chiqaris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htizimi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Buyraklar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radiogachidamli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namoyon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surunkali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nefritga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bo'shlig'i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o'smalari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radioterapiyada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cheklovchi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6756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>
            <a:normAutofit fontScale="92500"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Ko'rish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organlari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shikastlanishi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3-8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kon'yunktvi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sklerada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yallig'lanish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3-10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kataraktasi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Beta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katarakt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xavfli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  <a:buNone/>
            </a:pP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Asab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ixtisoslashgan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radiorezistentdir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ixtisoslashgan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radiorezistentdir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4976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2920"/>
            <a:ext cx="10515600" cy="5674043"/>
          </a:xfrm>
        </p:spPr>
        <p:txBody>
          <a:bodyPr>
            <a:normAutofit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Endokrin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sekretsiya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almashinuvining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radiorezistent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endokrin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ko'proq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radiochidamli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Endokrin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sekretsiya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almashinuvining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radiochidamli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endokrin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ko'proq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radiosezgir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762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6915"/>
          </a:xfrm>
        </p:spPr>
        <p:txBody>
          <a:bodyPr>
            <a:normAutofit/>
          </a:bodyPr>
          <a:lstStyle/>
          <a:p>
            <a:pPr lvl="0"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Radiosezgirlik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radiochidamlilik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2040"/>
            <a:ext cx="11064240" cy="5242560"/>
          </a:xfrm>
        </p:spPr>
        <p:txBody>
          <a:bodyPr/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samaradorlikka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sezgirligi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diapazonda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barqaror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yoshdagilar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tanasining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2610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/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Muskul-skelet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Kattalarda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tog’ay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mushak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to'qimalari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ancha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radiochidamli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bolalikda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to'qimalarning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Skelet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to'qimalarining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embrion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38-85-kunlariga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82563" indent="533400" algn="just">
              <a:lnSpc>
                <a:spcPct val="150000"/>
              </a:lnSpc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1597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Populyatsiya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darajasida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radiosezgirlik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omillarga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bog'liq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0160"/>
            <a:ext cx="10637520" cy="4896803"/>
          </a:xfrm>
        </p:spPr>
        <p:txBody>
          <a:bodyPr>
            <a:normAutofit/>
          </a:bodyPr>
          <a:lstStyle/>
          <a:p>
            <a:pPr marL="525463" lvl="3" indent="-342900" algn="just">
              <a:lnSpc>
                <a:spcPct val="150000"/>
              </a:lnSpc>
            </a:pPr>
            <a:r>
              <a:rPr lang="uz-Cyrl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genotip xususiyatlaridan - inson populyatsiyasida 10-12% radiosezgirlikning ortishi bilan ajralib turadi, bu DNK uzilishlarini yo'q qilish qobiliyatining irsiy pasayishi yoki reparatsiya jarayonining pasayishi bilan bog'liq;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5463" lvl="2" indent="-342900" algn="just">
              <a:lnSpc>
                <a:spcPct val="150000"/>
              </a:lnSpc>
            </a:pPr>
            <a:r>
              <a:rPr lang="uz-Cyrl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 fiziologik holatidan (uyqu, hushyorlik, charchoq, homiladorlik) yoki tananing patofiziologik holatidan (surunkali kasalliklar, kuyishlar, mexanik shikastlanishlar);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5463" lvl="3" indent="-342900" algn="just">
              <a:lnSpc>
                <a:spcPct val="150000"/>
              </a:lnSpc>
            </a:pPr>
            <a:r>
              <a:rPr lang="uz-Cyrl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jinsi bo'yicha – erkaklar ko’proq 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5463" lvl="3" indent="-342900" algn="just"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yoshdagilar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5463" indent="-342900" algn="just">
              <a:lnSpc>
                <a:spcPct val="150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754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01040"/>
            <a:ext cx="10515600" cy="56235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Radiosezgirlik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evolyutsiya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namoyon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shunchalik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radiosezgir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bakteriyalar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radiasiyaga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chidamli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qoʻylar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maymunlar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radiasiyaga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chidamli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vaziyatda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shikastlanishi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3-9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xatarli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7-15 kun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o'tgach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7131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4360"/>
            <a:ext cx="10561320" cy="558260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Gematopoezning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shikastlanishi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kelmaydigan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jarohatlarda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trombotsitlar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ketishining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sabablaridan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zararlanganda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leykotsitlar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omillarning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yuqumli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asoratlarning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10-100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ko'tarilganda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sindromi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ulgurmagan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ichakning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shikastlanishi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Gematopoezni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shikatlanishi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diapazonda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kichikroq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ammo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sindromi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aniqlamaydi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og'irligini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kuchaytiradi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9412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1000"/>
            <a:ext cx="10515600" cy="57959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200-1000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dozalarda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o'limdi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bevosita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sabab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ommaviy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halokati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deterministik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reaktsiyalari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stokhastik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6961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743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effeklar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2560"/>
            <a:ext cx="10728960" cy="4983480"/>
          </a:xfrm>
        </p:spPr>
        <p:txBody>
          <a:bodyPr>
            <a:normAutofit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b="1" dirty="0"/>
              <a:t> 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adiatsiyaviy</a:t>
            </a:r>
            <a:r>
              <a:rPr lang="en-US" b="1" dirty="0" smtClean="0"/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ta'sir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(effect) organ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to'qimalarning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ko'plab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hujayralarining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nobud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kelsa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effekt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klinik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ma'lum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chegaradan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dozalarida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chegaraning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kattaligi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quvvatiga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birligidagi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energiyasiga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organ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to'qimalarga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organ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to'qimalarning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qismining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hajmiga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klinik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ta'sirga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bog'liq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83312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0040"/>
            <a:ext cx="10713720" cy="5943600"/>
          </a:xfrm>
        </p:spPr>
        <p:txBody>
          <a:bodyPr/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duchor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og'irligi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ko’payedi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deterministik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reaktsiyalari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deb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terapiyasi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muolajalarda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floroskopiya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boshqariladigan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protseduralar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floroskopiya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protseduralarini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2331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263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Stoxastik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effektlar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7760"/>
            <a:ext cx="10774680" cy="5151120"/>
          </a:xfrm>
        </p:spPr>
        <p:txBody>
          <a:bodyPr>
            <a:normAutofit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Ma’lumki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hujayradagi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DNKning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radiatsiyaviy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shikastlanishi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ko'payish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qobiliyatiga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o'zgarishiga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mudofaasiga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qaramasdan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turdagi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shikastlanishlar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bog'liq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bo'lmagan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simtalarga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somatik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1749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668000" cy="5704523"/>
          </a:xfrm>
        </p:spPr>
        <p:txBody>
          <a:bodyPr>
            <a:normAutofit lnSpcReduction="10000"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bezlar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dastlabki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yetkazilsa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effektga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stoxastik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proportsionaldir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ko'pincha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sezilarli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deterministik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reaktsiyalari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chegaralariga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yaqinroq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sekinroq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raqobatdosh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442913" algn="just">
              <a:lnSpc>
                <a:spcPct val="150000"/>
              </a:lnSpc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460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7240"/>
            <a:ext cx="10515600" cy="5399723"/>
          </a:xfrm>
        </p:spPr>
        <p:txBody>
          <a:bodyPr>
            <a:normAutofit fontScale="85000" lnSpcReduction="10000"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somatik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stoxastik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deb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muolajalarda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qo'llanilganda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Yagona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rentgenologik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chalinish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ozgina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mamlakatlarda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o'rtacha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tekshiruvdan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xavf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chegarasiz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faraziga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hisob-kitoblar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ko'rsatadiki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protseduralar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populyatsiyada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o'limning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foizdan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foizigacha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525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07720"/>
            <a:ext cx="10668000" cy="5638800"/>
          </a:xfrm>
        </p:spPr>
        <p:txBody>
          <a:bodyPr/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atrof-muhit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Atrof-muhit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birlamchi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radiatsiya-kimyoviy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o'zgarishlarida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bevosita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bilvosita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Bevosita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to'g'ridan-to'g'ri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o'zgarishlarga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Bilvosita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to'g'ridan-to'g'ri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yutmaydi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8886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01040"/>
            <a:ext cx="10881360" cy="56388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Radiatsiyaviy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xavf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aholi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notekis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taqsimlangan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Bemorlarning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guruhlari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sog'lig'i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tez-tez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tekshiriladi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Ba'zi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induksiyasi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o'rtacha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sezgirlikdan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embrionlar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homilalar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chaqaloqlar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moyilligi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yoshlikda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kasali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ko'proq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yo'qotishga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optimallashtirish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tamoyillari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ekanligini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ko'rsatadi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9151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pPr lvl="0" algn="ctr"/>
            <a:r>
              <a:rPr lang="en-US" sz="3200" b="1" dirty="0" smtClean="0">
                <a:solidFill>
                  <a:srgbClr val="FF0000"/>
                </a:solidFill>
              </a:rPr>
              <a:t>2. </a:t>
            </a:r>
            <a:r>
              <a:rPr lang="en-US" sz="3200" b="1" dirty="0" err="1" smtClean="0">
                <a:solidFill>
                  <a:srgbClr val="FF0000"/>
                </a:solidFill>
              </a:rPr>
              <a:t>Suv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radiolizi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9680"/>
            <a:ext cx="10515600" cy="5018723"/>
          </a:xfrm>
        </p:spPr>
        <p:txBody>
          <a:bodyPr/>
          <a:lstStyle/>
          <a:p>
            <a:pPr indent="487363" algn="just">
              <a:lnSpc>
                <a:spcPct val="15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70-90%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navbatda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bilvosita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biomolekulalarga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xarakterli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oksidlanish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qaytarilish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reaktsiyalari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radiotoksinlardir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372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40080"/>
            <a:ext cx="10591800" cy="5654040"/>
          </a:xfrm>
        </p:spPr>
        <p:txBody>
          <a:bodyPr/>
          <a:lstStyle/>
          <a:p>
            <a:pPr indent="487363" algn="just">
              <a:lnSpc>
                <a:spcPct val="15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ta'sirida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qo'zg'alish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jarayonlari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molekulasidan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chiqib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molekulasi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Agar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etarli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bo'lmasa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qo'zg'algan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molekulasi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O*)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molekulasining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ionlanishida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chiqqan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asta-sekin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yo'qotadi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molekulasi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tutilib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manfiy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molekulasini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16513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928360"/>
          </a:xfrm>
        </p:spPr>
        <p:txBody>
          <a:bodyPr>
            <a:normAutofit fontScale="92500"/>
          </a:bodyPr>
          <a:lstStyle/>
          <a:p>
            <a:pPr marL="182563" indent="533400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birlamchi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O*)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beqaror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parchalanib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radikallarni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to'rtta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gidratlangan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qo'zg'atilgan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molekulasini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Qo'zg'atilgan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gidroksil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radikal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parchalanadi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radikallar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reaksiyaga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kirishishi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740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5515"/>
          </a:xfrm>
        </p:spPr>
        <p:txBody>
          <a:bodyPr>
            <a:normAutofit/>
          </a:bodyPr>
          <a:lstStyle/>
          <a:p>
            <a:pPr lvl="0"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0640"/>
            <a:ext cx="11094720" cy="5227320"/>
          </a:xfrm>
        </p:spPr>
        <p:txBody>
          <a:bodyPr>
            <a:normAutofit fontScale="92500"/>
          </a:bodyPr>
          <a:lstStyle/>
          <a:p>
            <a:pPr indent="487363" algn="just">
              <a:lnSpc>
                <a:spcPct val="16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radikallarga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aylantirishga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reaksiyaga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kirishishi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reaktivlikka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peroksid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radikallari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6038" algn="ctr">
              <a:lnSpc>
                <a:spcPct val="16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	2H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2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533400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borligida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qo'shimcha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radikallar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etkazuvchi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3869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8160"/>
            <a:ext cx="10515600" cy="6035040"/>
          </a:xfrm>
        </p:spPr>
        <p:txBody>
          <a:bodyPr>
            <a:normAutofit fontScale="92500"/>
          </a:bodyPr>
          <a:lstStyle/>
          <a:p>
            <a:pPr marL="182563" indent="533400" algn="just">
              <a:lnSpc>
                <a:spcPct val="16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elektron-akseptor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radikallari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potentsial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tiklashni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qiyinlashtiradi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borligida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anaerob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sharoitga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zararlanishning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radiobiologiyada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miqdoriy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o'lchovi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koeffitsientidir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nurlantirilganda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koeffitsienti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borligida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barobar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9351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87680"/>
            <a:ext cx="10515600" cy="5689283"/>
          </a:xfrm>
        </p:spPr>
        <p:txBody>
          <a:bodyPr/>
          <a:lstStyle/>
          <a:p>
            <a:pPr marL="182563" indent="533400" algn="just">
              <a:lnSpc>
                <a:spcPct val="16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radiatsiyaviy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shikastlanishning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shakllanishida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o'zini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namoyon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ta'sirida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birlamchi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jarayonlarini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kuchaytiradi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vaqtning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o'zida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ichidagi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tiklanish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jarayonlarini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rag'batlantiradi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indent="623888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uzatilishiga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bog'liq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ko'payishi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alfa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yo'qoladi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4640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1770</Words>
  <Application>Microsoft Office PowerPoint</Application>
  <PresentationFormat>Произвольный</PresentationFormat>
  <Paragraphs>67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Radiasiyaning biologik ta’siri</vt:lpstr>
      <vt:lpstr>Radiosezgirlik va radiochidamlilik. </vt:lpstr>
      <vt:lpstr>Слайд 3</vt:lpstr>
      <vt:lpstr>2. Suv radiolizi</vt:lpstr>
      <vt:lpstr>Слайд 5</vt:lpstr>
      <vt:lpstr>Слайд 6</vt:lpstr>
      <vt:lpstr>Kislorod effekti</vt:lpstr>
      <vt:lpstr>Слайд 8</vt:lpstr>
      <vt:lpstr>Слайд 9</vt:lpstr>
      <vt:lpstr>Слайд 10</vt:lpstr>
      <vt:lpstr>Слайд 11</vt:lpstr>
      <vt:lpstr>Bergonier-Tribondo qoidasi</vt:lpstr>
      <vt:lpstr>Слайд 13</vt:lpstr>
      <vt:lpstr>Urug’donlar</vt:lpstr>
      <vt:lpstr>Tuxumdonlar</vt:lpstr>
      <vt:lpstr>Слайд 16</vt:lpstr>
      <vt:lpstr>Слайд 17</vt:lpstr>
      <vt:lpstr>Слайд 18</vt:lpstr>
      <vt:lpstr>Слайд 19</vt:lpstr>
      <vt:lpstr>Слайд 20</vt:lpstr>
      <vt:lpstr>Populyatsiya darajasida radiosezgirlik quyidagi omillarga bog'liq:</vt:lpstr>
      <vt:lpstr>Слайд 22</vt:lpstr>
      <vt:lpstr>Слайд 23</vt:lpstr>
      <vt:lpstr>Слайд 24</vt:lpstr>
      <vt:lpstr>Deterministic effeklar</vt:lpstr>
      <vt:lpstr>Слайд 26</vt:lpstr>
      <vt:lpstr>6. Stoxastik effektlar</vt:lpstr>
      <vt:lpstr>Слайд 28</vt:lpstr>
      <vt:lpstr>Слайд 29</vt:lpstr>
      <vt:lpstr>Слайд 30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Radiasiyaning biologik ta’siri</dc:title>
  <dc:creator>USER</dc:creator>
  <cp:lastModifiedBy>user</cp:lastModifiedBy>
  <cp:revision>16</cp:revision>
  <dcterms:created xsi:type="dcterms:W3CDTF">2025-03-13T05:29:19Z</dcterms:created>
  <dcterms:modified xsi:type="dcterms:W3CDTF">2025-03-20T02:13:25Z</dcterms:modified>
</cp:coreProperties>
</file>