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4630400" cy="8229600"/>
  <p:notesSz cx="8229600" cy="14630400"/>
  <p:embeddedFontLst>
    <p:embeddedFont>
      <p:font typeface="Libre Baskerville" panose="02000000000000000000" pitchFamily="2" charset="0"/>
      <p:regular r:id="rId14"/>
    </p:embeddedFont>
    <p:embeddedFont>
      <p:font typeface="Open Sans" panose="020B0606030504020204" pitchFamily="34" charset="0"/>
      <p:regular r:id="rId15"/>
    </p:embeddedFont>
  </p:embeddedFontLst>
  <p:defaultTextStyle>
    <a:defPPr>
      <a:defRPr lang="uz-Latn-U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notesMaster" Target="notesMasters/notesMaster1.xml" /><Relationship Id="rId18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font" Target="fonts/font2.fntdata" /><Relationship Id="rId10" Type="http://schemas.openxmlformats.org/officeDocument/2006/relationships/slide" Target="slides/slide9.xml" /><Relationship Id="rId19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font" Target="fonts/font1.fntdata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uqori kolontitul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z-Latn-UZ"/>
          </a:p>
        </p:txBody>
      </p:sp>
      <p:sp>
        <p:nvSpPr>
          <p:cNvPr id="3" name="Sana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B91784-1DFD-6144-B318-16BBD9320597}" type="datetimeFigureOut">
              <a:rPr lang="uz-Latn-UZ" smtClean="0"/>
              <a:t>05/05/2025</a:t>
            </a:fld>
            <a:endParaRPr lang="uz-Latn-UZ"/>
          </a:p>
        </p:txBody>
      </p:sp>
      <p:sp>
        <p:nvSpPr>
          <p:cNvPr id="4" name="Slayd obrazi 3"/>
          <p:cNvSpPr>
            <a:spLocks noGrp="1" noRot="1" noChangeAspect="1"/>
          </p:cNvSpPr>
          <p:nvPr>
            <p:ph type="sldImg" idx="2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z-Latn-UZ"/>
          </a:p>
        </p:txBody>
      </p:sp>
      <p:sp>
        <p:nvSpPr>
          <p:cNvPr id="5" name="Eslatmalar 4"/>
          <p:cNvSpPr>
            <a:spLocks noGrp="1"/>
          </p:cNvSpPr>
          <p:nvPr>
            <p:ph type="body" sz="quarter" idx="3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</a:p>
        </p:txBody>
      </p:sp>
      <p:sp>
        <p:nvSpPr>
          <p:cNvPr id="6" name="Pastki kolontitul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z-Latn-UZ"/>
          </a:p>
        </p:txBody>
      </p:sp>
      <p:sp>
        <p:nvSpPr>
          <p:cNvPr id="7" name="Slayd raqami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B48762-479B-2444-B13C-540511A8757C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1813209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 /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10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 /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11.xml" /><Relationship Id="rId6" Type="http://schemas.openxmlformats.org/officeDocument/2006/relationships/image" Target="../media/image15.png" /><Relationship Id="rId5" Type="http://schemas.openxmlformats.org/officeDocument/2006/relationships/image" Target="../media/image14.png" /><Relationship Id="rId4" Type="http://schemas.openxmlformats.org/officeDocument/2006/relationships/image" Target="../media/image13.png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3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4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5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6.xml" /><Relationship Id="rId6" Type="http://schemas.openxmlformats.org/officeDocument/2006/relationships/image" Target="../media/image9.png" /><Relationship Id="rId5" Type="http://schemas.openxmlformats.org/officeDocument/2006/relationships/image" Target="../media/image8.png" /><Relationship Id="rId4" Type="http://schemas.openxmlformats.org/officeDocument/2006/relationships/image" Target="../media/image7.pn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8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9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184083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Tibbiyotda Ahamiyatga Ega Zaharli Hayvonlar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941802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Tibbiyotda ba'zi zaharli hayvonlar kasalliklarni davolash va tadqiqotda muhim o'rin tutadi. Ularning zaharlari diagnostika va terapiyada qo'llaniladi. Ushbu taqdimotda ularning turlari va ahamiyatlari ko'rib chiqiladi.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6280190" y="5665470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5772728" y="7689272"/>
            <a:ext cx="6188364" cy="1108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49495A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Nafisa Rõziqulova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691527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Zaharli Hayvonlarni Tadqiqotdagi Kelajagi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449247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Genetik va molekulyar usullar yordamida yangi zahar komponentlari aniqlanmoqda. Bu dorilarni rivojlantirishda inqilobiy natijalar keltiradi. Innovatsion yondoshuvlar bilan tibbiyotda yangi davr ochiladi.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19455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Asosiy Xulosa va Navbatdagi Qadamlar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2952274"/>
            <a:ext cx="1134070" cy="136088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754422" y="317908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Tushuncha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754422" y="3669506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Zaharli hayvonlarning ahamiyatini anglash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0190" y="4313158"/>
            <a:ext cx="1134070" cy="136088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754422" y="453997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O'rganish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7754422" y="5030391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Ularning zaharlarini ilmiy tadqiqotlarda qo'llash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0190" y="5674042"/>
            <a:ext cx="1134070" cy="136088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754422" y="590085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Amaliyot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7754422" y="6391275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Medikamentlarni yaratish va xavfsizlikni ta'minlash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asm 1">
            <a:extLst>
              <a:ext uri="{FF2B5EF4-FFF2-40B4-BE49-F238E27FC236}">
                <a16:creationId xmlns:a16="http://schemas.microsoft.com/office/drawing/2014/main" id="{6D9E978C-B5B5-EC47-0207-4E7D41BB92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37325" y="0"/>
            <a:ext cx="15820465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309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452682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Ilmiy Jamiyatdagi Zaharli Hayvonlar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3210401"/>
            <a:ext cx="3664863" cy="2032754"/>
          </a:xfrm>
          <a:prstGeom prst="roundRect">
            <a:avLst>
              <a:gd name="adj" fmla="val 1674"/>
            </a:avLst>
          </a:prstGeom>
          <a:solidFill>
            <a:srgbClr val="EAE8F3"/>
          </a:solidFill>
          <a:ln/>
        </p:spPr>
      </p:sp>
      <p:sp>
        <p:nvSpPr>
          <p:cNvPr id="5" name="Text 2"/>
          <p:cNvSpPr/>
          <p:nvPr/>
        </p:nvSpPr>
        <p:spPr>
          <a:xfrm>
            <a:off x="1020604" y="343721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Ilanlar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0604" y="3927634"/>
            <a:ext cx="32112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Zaharli ilonlar ko'plab tibbiy zaharlarni ishlab chiqaradi.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467" y="3210401"/>
            <a:ext cx="3664863" cy="2032754"/>
          </a:xfrm>
          <a:prstGeom prst="roundRect">
            <a:avLst>
              <a:gd name="adj" fmla="val 1674"/>
            </a:avLst>
          </a:prstGeom>
          <a:solidFill>
            <a:srgbClr val="EAE8F3"/>
          </a:solidFill>
          <a:ln/>
        </p:spPr>
      </p:sp>
      <p:sp>
        <p:nvSpPr>
          <p:cNvPr id="8" name="Text 5"/>
          <p:cNvSpPr/>
          <p:nvPr/>
        </p:nvSpPr>
        <p:spPr>
          <a:xfrm>
            <a:off x="4912281" y="343721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Hasharotlar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12281" y="3927634"/>
            <a:ext cx="32112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Ba'zi ari va ilonlar zaharlari allergiya va og'riqni kamaytiradi.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469969"/>
            <a:ext cx="7556421" cy="1306949"/>
          </a:xfrm>
          <a:prstGeom prst="roundRect">
            <a:avLst>
              <a:gd name="adj" fmla="val 2603"/>
            </a:avLst>
          </a:prstGeom>
          <a:solidFill>
            <a:srgbClr val="EAE8F3"/>
          </a:solidFill>
          <a:ln/>
        </p:spPr>
      </p:sp>
      <p:sp>
        <p:nvSpPr>
          <p:cNvPr id="11" name="Text 8"/>
          <p:cNvSpPr/>
          <p:nvPr/>
        </p:nvSpPr>
        <p:spPr>
          <a:xfrm>
            <a:off x="1020604" y="569678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Sherkashilar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20604" y="6187202"/>
            <a:ext cx="71027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Sherkashilar zaharlari neyrotoksinlarni o'z ichiga oladi.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35207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Ilan Zaharining Tibbiy Ahamiyati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3109793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</p:sp>
      <p:sp>
        <p:nvSpPr>
          <p:cNvPr id="5" name="Text 2"/>
          <p:cNvSpPr/>
          <p:nvPr/>
        </p:nvSpPr>
        <p:spPr>
          <a:xfrm>
            <a:off x="7017306" y="3187660"/>
            <a:ext cx="289941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Antidot ishlab chiqish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017306" y="4032409"/>
            <a:ext cx="289941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Ilan zaharlari asosida antidotlar yaratiladi.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200203" y="3109793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</p:sp>
      <p:sp>
        <p:nvSpPr>
          <p:cNvPr id="8" name="Text 5"/>
          <p:cNvSpPr/>
          <p:nvPr/>
        </p:nvSpPr>
        <p:spPr>
          <a:xfrm>
            <a:off x="10937319" y="318766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Tadqiqot vositasi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937319" y="3678079"/>
            <a:ext cx="289941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Zaharning toksinlari genetik va hujayra faoliyatini o'rganishda yordam beradi.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80190" y="5583317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</p:sp>
      <p:sp>
        <p:nvSpPr>
          <p:cNvPr id="11" name="Text 8"/>
          <p:cNvSpPr/>
          <p:nvPr/>
        </p:nvSpPr>
        <p:spPr>
          <a:xfrm>
            <a:off x="7017306" y="566118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Yangi dorilar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7017306" y="6151602"/>
            <a:ext cx="681930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Qon bosimini pasaytiruvchi va og'riq qoldiruvchi preparatlar ishlab chiqiladi.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721412"/>
            <a:ext cx="1041594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Sherkashilar va Ularning Zahar Turi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9971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Neyrotoksinlar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578310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Asab tizimiga ta'sir qiladi, mushaklarning faoliyatini buzadi.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599521" y="39971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Hemotoksinlar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599521" y="4578310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Qon va to'qimalarni yomonlashtiradi, qon ketishni kuchaytiradi.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300282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Tadqiqotlarda Zaharli Hasarotlar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3097649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587579" y="319266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Arilar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1587579" y="3683079"/>
            <a:ext cx="676263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Zaharlari immunologik tadqiqotlarda ishlatiladi.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4539258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587579" y="463427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Kapalaklar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1587579" y="5124688"/>
            <a:ext cx="676263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Ularning zaharlari yangi diagnostika usullarida o'rganilmoqda.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5980867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587579" y="6075878"/>
            <a:ext cx="352341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Namlashgan hasharotlar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1587579" y="6566297"/>
            <a:ext cx="676263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Organizmning og'riq sezgilarini o'zgartirishda foydali.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644985"/>
            <a:ext cx="814518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Zaharli Sochli O'tkuzgichlar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5693926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Ba'zi o'tkuzgichlar zaharlari dermatologiyada allergik reaksiyalar va infektsiyalar tadqiqotida qo'llaniladi. Ularning mikroskopik turlari ham tibbiyot uchun qiziq.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78374"/>
            <a:ext cx="1211068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Tibbiyotda Zaharlarni Qanday Ishlatiladi?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440781"/>
            <a:ext cx="2173724" cy="1306949"/>
          </a:xfrm>
          <a:prstGeom prst="roundRect">
            <a:avLst>
              <a:gd name="adj" fmla="val 2603"/>
            </a:avLst>
          </a:prstGeom>
          <a:solidFill>
            <a:srgbClr val="EAE8F3"/>
          </a:solidFill>
          <a:ln/>
        </p:spPr>
      </p:sp>
      <p:sp>
        <p:nvSpPr>
          <p:cNvPr id="4" name="Text 2"/>
          <p:cNvSpPr/>
          <p:nvPr/>
        </p:nvSpPr>
        <p:spPr>
          <a:xfrm>
            <a:off x="1721167" y="2894886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3194328" y="266759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Zaharning Olish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3194328" y="3158014"/>
            <a:ext cx="630400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Maxsus laboratoriyalarda ehtiyotkorlik bilan olib tashlanadi.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3080861" y="3732490"/>
            <a:ext cx="10642402" cy="15240"/>
          </a:xfrm>
          <a:prstGeom prst="roundRect">
            <a:avLst>
              <a:gd name="adj" fmla="val 223256"/>
            </a:avLst>
          </a:prstGeom>
          <a:solidFill>
            <a:srgbClr val="D0CED9"/>
          </a:solidFill>
          <a:ln/>
        </p:spPr>
      </p:sp>
      <p:sp>
        <p:nvSpPr>
          <p:cNvPr id="8" name="Shape 6"/>
          <p:cNvSpPr/>
          <p:nvPr/>
        </p:nvSpPr>
        <p:spPr>
          <a:xfrm>
            <a:off x="793790" y="3861078"/>
            <a:ext cx="4347567" cy="1306949"/>
          </a:xfrm>
          <a:prstGeom prst="roundRect">
            <a:avLst>
              <a:gd name="adj" fmla="val 2603"/>
            </a:avLst>
          </a:prstGeom>
          <a:solidFill>
            <a:srgbClr val="EAE8F3"/>
          </a:solidFill>
          <a:ln/>
        </p:spPr>
      </p:sp>
      <p:sp>
        <p:nvSpPr>
          <p:cNvPr id="9" name="Text 7"/>
          <p:cNvSpPr/>
          <p:nvPr/>
        </p:nvSpPr>
        <p:spPr>
          <a:xfrm>
            <a:off x="2808089" y="4315182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500" dirty="0"/>
          </a:p>
        </p:txBody>
      </p:sp>
      <p:sp>
        <p:nvSpPr>
          <p:cNvPr id="10" name="Text 8"/>
          <p:cNvSpPr/>
          <p:nvPr/>
        </p:nvSpPr>
        <p:spPr>
          <a:xfrm>
            <a:off x="5368171" y="4087892"/>
            <a:ext cx="402014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Tahlil va Agentlarni Ajratish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5368171" y="4578310"/>
            <a:ext cx="473928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Zahar tarkibi o'rganilib, faol modda ajratiladi.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5254704" y="5152787"/>
            <a:ext cx="8468558" cy="15240"/>
          </a:xfrm>
          <a:prstGeom prst="roundRect">
            <a:avLst>
              <a:gd name="adj" fmla="val 223256"/>
            </a:avLst>
          </a:prstGeom>
          <a:solidFill>
            <a:srgbClr val="D0CE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93790" y="5281374"/>
            <a:ext cx="6521410" cy="1669852"/>
          </a:xfrm>
          <a:prstGeom prst="roundRect">
            <a:avLst>
              <a:gd name="adj" fmla="val 2038"/>
            </a:avLst>
          </a:prstGeom>
          <a:solidFill>
            <a:srgbClr val="EAE8F3"/>
          </a:solidFill>
          <a:ln/>
        </p:spPr>
      </p:sp>
      <p:sp>
        <p:nvSpPr>
          <p:cNvPr id="14" name="Text 12"/>
          <p:cNvSpPr/>
          <p:nvPr/>
        </p:nvSpPr>
        <p:spPr>
          <a:xfrm>
            <a:off x="3895011" y="5916930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500" dirty="0"/>
          </a:p>
        </p:txBody>
      </p:sp>
      <p:sp>
        <p:nvSpPr>
          <p:cNvPr id="15" name="Text 13"/>
          <p:cNvSpPr/>
          <p:nvPr/>
        </p:nvSpPr>
        <p:spPr>
          <a:xfrm>
            <a:off x="7542014" y="5508188"/>
            <a:ext cx="304657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Terapiya va Tadqiqot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7542014" y="5998607"/>
            <a:ext cx="606778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Faol modda dori vositalariga aylantiriladi yoki tadqiqotlarda ishlatiladi.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523053"/>
            <a:ext cx="1163716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Zaharli Hayvonlar Tibbiyotdagi Xavflari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798808"/>
            <a:ext cx="301430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Zaharlanish xatarlari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37995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Naqshinkor jarohatlar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822150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Allergik reaktsiyalar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5264348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Neyro- va kardiyotoksik ta'sirlar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599521" y="379880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Oldini olish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599521" y="437995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Tezkor tibbiy yordam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7599521" y="4822150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Zaharni vaqtida olib tashlash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7599521" y="5264348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Antidotni qo'llash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mavzusi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Buyurtma</PresentationFormat>
  <Paragraphs>0</Paragraphs>
  <Slides>11</Slides>
  <Notes>10</Notes>
  <HiddenSlides>0</HiddenSlides>
  <MMClips>0</MMClips>
  <ScaleCrop>false</ScaleCrop>
  <HeadingPairs>
    <vt:vector size="4" baseType="variant">
      <vt:variant>
        <vt:lpstr>Mavzu</vt:lpstr>
      </vt:variant>
      <vt:variant>
        <vt:i4>1</vt:i4>
      </vt:variant>
      <vt:variant>
        <vt:lpstr>Slayd sarlavhalari</vt:lpstr>
      </vt:variant>
      <vt:variant>
        <vt:i4>11</vt:i4>
      </vt:variant>
    </vt:vector>
  </HeadingPairs>
  <TitlesOfParts>
    <vt:vector size="12" baseType="lpstr">
      <vt:lpstr>Office Theme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nafisaroziqulova05@gmail.com</cp:lastModifiedBy>
  <cp:revision>3</cp:revision>
  <dcterms:created xsi:type="dcterms:W3CDTF">2025-05-05T08:12:03Z</dcterms:created>
  <dcterms:modified xsi:type="dcterms:W3CDTF">2025-05-05T10:06:28Z</dcterms:modified>
</cp:coreProperties>
</file>