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79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4630400" cy="8229600"/>
  <p:notesSz cx="8229600" cy="14630400"/>
  <p:embeddedFontLst>
    <p:embeddedFont>
      <p:font typeface="Trebuchet MS" panose="020B0603020202020204" pitchFamily="34" charset="0"/>
      <p:regular r:id="rId14"/>
      <p:bold r:id="rId15"/>
      <p:italic r:id="rId16"/>
      <p:boldItalic r:id="rId17"/>
    </p:embeddedFont>
    <p:embeddedFont>
      <p:font typeface="Open Sans" panose="020B0604020202020204" charset="0"/>
      <p:regular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Calisto MT" panose="02040603050505030304" pitchFamily="18" charset="0"/>
      <p:regular r:id="rId23"/>
      <p:bold r:id="rId24"/>
      <p:italic r:id="rId25"/>
      <p:boldItalic r:id="rId26"/>
    </p:embeddedFont>
    <p:embeddedFont>
      <p:font typeface="Wingdings 2" panose="05020102010507070707" pitchFamily="18" charset="2"/>
      <p:regular r:id="rId2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8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696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44832" y="2123449"/>
            <a:ext cx="11328041" cy="2194561"/>
          </a:xfrm>
        </p:spPr>
        <p:txBody>
          <a:bodyPr anchor="b">
            <a:normAutofit/>
          </a:bodyPr>
          <a:lstStyle>
            <a:lvl1pPr algn="ctr">
              <a:defRPr sz="648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44832" y="4318008"/>
            <a:ext cx="11328041" cy="1259840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548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73228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660" y="657369"/>
            <a:ext cx="12170159" cy="45801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6567" y="5478306"/>
            <a:ext cx="12426391" cy="652166"/>
          </a:xfrm>
        </p:spPr>
        <p:txBody>
          <a:bodyPr anchor="b">
            <a:normAutofit/>
          </a:bodyPr>
          <a:lstStyle>
            <a:lvl1pPr algn="ctr">
              <a:defRPr sz="336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403219" y="834012"/>
            <a:ext cx="11814415" cy="4230805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548640" indent="0">
              <a:buNone/>
              <a:defRPr sz="2400"/>
            </a:lvl2pPr>
            <a:lvl3pPr marL="1097280" indent="0">
              <a:buNone/>
              <a:defRPr sz="240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6554" y="6130474"/>
            <a:ext cx="12424514" cy="818966"/>
          </a:xfrm>
        </p:spPr>
        <p:txBody>
          <a:bodyPr anchor="t"/>
          <a:lstStyle>
            <a:lvl1pPr marL="0" indent="0" algn="ctr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0162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6554" y="730124"/>
            <a:ext cx="12424514" cy="4241213"/>
          </a:xfrm>
        </p:spPr>
        <p:txBody>
          <a:bodyPr anchor="ctr"/>
          <a:lstStyle>
            <a:lvl1pPr>
              <a:defRPr sz="384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6553" y="5154216"/>
            <a:ext cx="12424516" cy="1802191"/>
          </a:xfrm>
        </p:spPr>
        <p:txBody>
          <a:bodyPr anchor="ctr"/>
          <a:lstStyle>
            <a:lvl1pPr marL="0" indent="0" algn="ctr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873570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455" y="731520"/>
            <a:ext cx="11163302" cy="3591485"/>
          </a:xfrm>
        </p:spPr>
        <p:txBody>
          <a:bodyPr anchor="ctr"/>
          <a:lstStyle>
            <a:lvl1pPr>
              <a:defRPr sz="384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2064773" y="4332039"/>
            <a:ext cx="10502759" cy="639299"/>
          </a:xfrm>
        </p:spPr>
        <p:txBody>
          <a:bodyPr anchor="t">
            <a:normAutofit/>
          </a:bodyPr>
          <a:lstStyle>
            <a:lvl1pPr marL="0" indent="0" algn="r">
              <a:buNone/>
              <a:defRPr sz="168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6553" y="5165224"/>
            <a:ext cx="12424516" cy="178739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188720" y="1061755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96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605659" y="3513910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96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9624684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6553" y="2552331"/>
            <a:ext cx="12424516" cy="3014202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6541" y="5580667"/>
            <a:ext cx="12422639" cy="1368773"/>
          </a:xfrm>
        </p:spPr>
        <p:txBody>
          <a:bodyPr anchor="t"/>
          <a:lstStyle>
            <a:lvl1pPr marL="0" indent="0" algn="ctr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613390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096554" y="731520"/>
            <a:ext cx="12424514" cy="11645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096554" y="2263140"/>
            <a:ext cx="3961181" cy="691514"/>
          </a:xfrm>
        </p:spPr>
        <p:txBody>
          <a:bodyPr anchor="b">
            <a:noAutofit/>
          </a:bodyPr>
          <a:lstStyle>
            <a:lvl1pPr marL="0" indent="0" algn="ctr">
              <a:buNone/>
              <a:defRPr sz="2880" b="0">
                <a:solidFill>
                  <a:schemeClr val="tx1"/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096554" y="3086100"/>
            <a:ext cx="3961181" cy="3863340"/>
          </a:xfrm>
        </p:spPr>
        <p:txBody>
          <a:bodyPr anchor="t">
            <a:normAutofit/>
          </a:bodyPr>
          <a:lstStyle>
            <a:lvl1pPr marL="0" indent="0" algn="ctr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36053" y="2263140"/>
            <a:ext cx="3961181" cy="691514"/>
          </a:xfrm>
        </p:spPr>
        <p:txBody>
          <a:bodyPr anchor="b">
            <a:noAutofit/>
          </a:bodyPr>
          <a:lstStyle>
            <a:lvl1pPr marL="0" indent="0" algn="ctr">
              <a:buNone/>
              <a:defRPr sz="2880" b="0">
                <a:solidFill>
                  <a:schemeClr val="tx1"/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5329722" y="3086100"/>
            <a:ext cx="3961181" cy="3863340"/>
          </a:xfrm>
        </p:spPr>
        <p:txBody>
          <a:bodyPr anchor="t">
            <a:normAutofit/>
          </a:bodyPr>
          <a:lstStyle>
            <a:lvl1pPr marL="0" indent="0" algn="ctr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559886" y="2263140"/>
            <a:ext cx="3961181" cy="691514"/>
          </a:xfrm>
        </p:spPr>
        <p:txBody>
          <a:bodyPr anchor="b">
            <a:noAutofit/>
          </a:bodyPr>
          <a:lstStyle>
            <a:lvl1pPr marL="0" indent="0" algn="ctr">
              <a:buNone/>
              <a:defRPr sz="2880" b="0">
                <a:solidFill>
                  <a:schemeClr val="tx1"/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9559886" y="3086100"/>
            <a:ext cx="3961181" cy="3863340"/>
          </a:xfrm>
        </p:spPr>
        <p:txBody>
          <a:bodyPr anchor="t">
            <a:normAutofit/>
          </a:bodyPr>
          <a:lstStyle>
            <a:lvl1pPr marL="0" indent="0" algn="ctr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10841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555" y="2181858"/>
            <a:ext cx="4007966" cy="221742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560" y="2181858"/>
            <a:ext cx="4007966" cy="221742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3261" y="2181858"/>
            <a:ext cx="4007966" cy="221742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096553" y="731520"/>
            <a:ext cx="12424516" cy="11645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096554" y="4684927"/>
            <a:ext cx="3961181" cy="69151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221722" y="2326702"/>
            <a:ext cx="3710842" cy="1923545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096554" y="5376442"/>
            <a:ext cx="3961181" cy="15730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31346" y="4684927"/>
            <a:ext cx="3961181" cy="69151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5454891" y="2326913"/>
            <a:ext cx="3710842" cy="1929797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5329722" y="5376441"/>
            <a:ext cx="3961181" cy="15730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560036" y="4684927"/>
            <a:ext cx="3961181" cy="69151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9690837" y="2321318"/>
            <a:ext cx="3710842" cy="1928753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9559886" y="5376439"/>
            <a:ext cx="3961181" cy="1573002"/>
          </a:xfrm>
        </p:spPr>
        <p:txBody>
          <a:bodyPr anchor="t">
            <a:normAutofit/>
          </a:bodyPr>
          <a:lstStyle>
            <a:lvl1pPr marL="0" indent="0" algn="ctr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491760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5/6/2025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67497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779682" y="731520"/>
            <a:ext cx="2741384" cy="621792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96555" y="731520"/>
            <a:ext cx="9500246" cy="6217921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129975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18527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0889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179064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11369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60929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01650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22499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0736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380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3393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1" y="2113281"/>
            <a:ext cx="11508660" cy="2194576"/>
          </a:xfrm>
        </p:spPr>
        <p:txBody>
          <a:bodyPr anchor="b"/>
          <a:lstStyle>
            <a:lvl1pPr algn="ctr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4481" y="4307855"/>
            <a:ext cx="11508660" cy="1808465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66797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6555" y="2078939"/>
            <a:ext cx="6072596" cy="48705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43471" y="2078940"/>
            <a:ext cx="6077598" cy="4870501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5/6/2025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97730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554" y="2081408"/>
            <a:ext cx="6106886" cy="4978523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182" y="2081408"/>
            <a:ext cx="6106886" cy="497852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46" y="2202305"/>
            <a:ext cx="5851613" cy="653861"/>
          </a:xfrm>
        </p:spPr>
        <p:txBody>
          <a:bodyPr anchor="b">
            <a:noAutofit/>
          </a:bodyPr>
          <a:lstStyle>
            <a:lvl1pPr marL="0" indent="0" algn="ctr">
              <a:buNone/>
              <a:defRPr sz="2880" b="0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46" y="2856165"/>
            <a:ext cx="5851613" cy="4093276"/>
          </a:xfrm>
        </p:spPr>
        <p:txBody>
          <a:bodyPr anchor="t">
            <a:normAutofit/>
          </a:bodyPr>
          <a:lstStyle>
            <a:lvl1pPr>
              <a:defRPr sz="2160"/>
            </a:lvl1pPr>
            <a:lvl2pPr>
              <a:defRPr sz="1920"/>
            </a:lvl2pPr>
            <a:lvl3pPr>
              <a:defRPr sz="1680"/>
            </a:lvl3pPr>
            <a:lvl4pPr>
              <a:defRPr sz="1440"/>
            </a:lvl4pPr>
            <a:lvl5pPr>
              <a:defRPr sz="144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53960" y="2202305"/>
            <a:ext cx="5874396" cy="653860"/>
          </a:xfrm>
        </p:spPr>
        <p:txBody>
          <a:bodyPr anchor="b">
            <a:noAutofit/>
          </a:bodyPr>
          <a:lstStyle>
            <a:lvl1pPr marL="0" indent="0" algn="ctr">
              <a:buNone/>
              <a:defRPr sz="2880" b="0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53960" y="2856165"/>
            <a:ext cx="5874396" cy="4093276"/>
          </a:xfrm>
        </p:spPr>
        <p:txBody>
          <a:bodyPr anchor="t">
            <a:normAutofit/>
          </a:bodyPr>
          <a:lstStyle>
            <a:lvl1pPr>
              <a:defRPr sz="2160"/>
            </a:lvl1pPr>
            <a:lvl2pPr>
              <a:defRPr sz="1920"/>
            </a:lvl2pPr>
            <a:lvl3pPr>
              <a:defRPr sz="1680"/>
            </a:lvl3pPr>
            <a:lvl4pPr>
              <a:defRPr sz="1440"/>
            </a:lvl4pPr>
            <a:lvl5pPr>
              <a:defRPr sz="144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3312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386955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27033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6555" y="731520"/>
            <a:ext cx="4448267" cy="2186302"/>
          </a:xfrm>
        </p:spPr>
        <p:txBody>
          <a:bodyPr anchor="b">
            <a:normAutofit/>
          </a:bodyPr>
          <a:lstStyle>
            <a:lvl1pPr algn="ctr">
              <a:defRPr sz="288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760" y="731520"/>
            <a:ext cx="7694309" cy="621792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6555" y="2917822"/>
            <a:ext cx="4448267" cy="4031617"/>
          </a:xfrm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5/6/2025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32667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2398" y="731520"/>
            <a:ext cx="4300999" cy="62457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6555" y="731907"/>
            <a:ext cx="7121939" cy="2195206"/>
          </a:xfrm>
        </p:spPr>
        <p:txBody>
          <a:bodyPr anchor="b">
            <a:noAutofit/>
          </a:bodyPr>
          <a:lstStyle>
            <a:lvl1pPr algn="ctr">
              <a:defRPr sz="384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931062" y="916443"/>
            <a:ext cx="3930901" cy="5895386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6555" y="2927113"/>
            <a:ext cx="7121939" cy="4051361"/>
          </a:xfrm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80966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6554" y="731520"/>
            <a:ext cx="12424514" cy="116454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6554" y="2078940"/>
            <a:ext cx="12424514" cy="487050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214483" y="705993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B61BEF0D-F0BB-DE4B-95CE-6DB70DBA9567}" type="datetimeFigureOut">
              <a:rPr lang="en-US" smtClean="0"/>
              <a:pPr/>
              <a:t>5/6/2025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6555" y="7059931"/>
            <a:ext cx="8007438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616814" y="7059931"/>
            <a:ext cx="904254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7718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  <p:sldLayoutId id="2147483811" r:id="rId13"/>
    <p:sldLayoutId id="2147483812" r:id="rId14"/>
    <p:sldLayoutId id="2147483813" r:id="rId15"/>
    <p:sldLayoutId id="2147483814" r:id="rId16"/>
    <p:sldLayoutId id="2147483815" r:id="rId17"/>
    <p:sldLayoutId id="2147483816" r:id="rId18"/>
    <p:sldLayoutId id="2147483817" r:id="rId19"/>
    <p:sldLayoutId id="2147483818" r:id="rId20"/>
    <p:sldLayoutId id="2147483819" r:id="rId21"/>
    <p:sldLayoutId id="2147483821" r:id="rId22"/>
    <p:sldLayoutId id="2147483822" r:id="rId23"/>
    <p:sldLayoutId id="2147483823" r:id="rId24"/>
    <p:sldLayoutId id="2147483824" r:id="rId25"/>
    <p:sldLayoutId id="2147483825" r:id="rId26"/>
  </p:sldLayoutIdLst>
  <p:hf sldNum="0" hdr="0" ftr="0" dt="0"/>
  <p:txStyles>
    <p:titleStyle>
      <a:lvl1pPr algn="ctr" defTabSz="548640" rtl="0" eaLnBrk="1" latinLnBrk="0" hangingPunct="1">
        <a:spcBef>
          <a:spcPct val="0"/>
        </a:spcBef>
        <a:buNone/>
        <a:defRPr sz="4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11480" indent="-367200" algn="l" defTabSz="548640" rtl="0" eaLnBrk="1" latinLnBrk="0" hangingPunct="1">
        <a:spcBef>
          <a:spcPct val="20000"/>
        </a:spcBef>
        <a:spcAft>
          <a:spcPts val="720"/>
        </a:spcAft>
        <a:buClr>
          <a:schemeClr val="tx2"/>
        </a:buClr>
        <a:buSzPct val="70000"/>
        <a:buFont typeface="Wingdings 2" charset="2"/>
        <a:buChar char=""/>
        <a:defRPr sz="2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864000" indent="-324000" algn="l" defTabSz="548640" rtl="0" eaLnBrk="1" latinLnBrk="0" hangingPunct="1">
        <a:spcBef>
          <a:spcPct val="20000"/>
        </a:spcBef>
        <a:spcAft>
          <a:spcPts val="720"/>
        </a:spcAft>
        <a:buClr>
          <a:schemeClr val="tx2"/>
        </a:buClr>
        <a:buSzPct val="70000"/>
        <a:buFont typeface="Wingdings 2" charset="2"/>
        <a:buChar char=""/>
        <a:defRPr sz="216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231200" indent="-259200" algn="l" defTabSz="548640" rtl="0" eaLnBrk="1" latinLnBrk="0" hangingPunct="1">
        <a:spcBef>
          <a:spcPct val="20000"/>
        </a:spcBef>
        <a:spcAft>
          <a:spcPts val="720"/>
        </a:spcAft>
        <a:buClr>
          <a:schemeClr val="tx2"/>
        </a:buClr>
        <a:buSzPct val="70000"/>
        <a:buFont typeface="Wingdings 2" charset="2"/>
        <a:buChar char=""/>
        <a:defRPr sz="192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663200" indent="-259200" algn="l" defTabSz="548640" rtl="0" eaLnBrk="1" latinLnBrk="0" hangingPunct="1">
        <a:spcBef>
          <a:spcPct val="20000"/>
        </a:spcBef>
        <a:spcAft>
          <a:spcPts val="720"/>
        </a:spcAft>
        <a:buClr>
          <a:schemeClr val="tx2"/>
        </a:buClr>
        <a:buSzPct val="70000"/>
        <a:buFont typeface="Wingdings 2" charset="2"/>
        <a:buChar char=""/>
        <a:defRPr sz="168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2008800" indent="-259200" algn="l" defTabSz="548640" rtl="0" eaLnBrk="1" latinLnBrk="0" hangingPunct="1">
        <a:spcBef>
          <a:spcPct val="20000"/>
        </a:spcBef>
        <a:spcAft>
          <a:spcPts val="720"/>
        </a:spcAft>
        <a:buClr>
          <a:schemeClr val="tx2"/>
        </a:buClr>
        <a:buSzPct val="70000"/>
        <a:buFont typeface="Wingdings 2" charset="2"/>
        <a:buChar char=""/>
        <a:defRPr sz="168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417520" indent="-274320" algn="l" defTabSz="548640" rtl="0" eaLnBrk="1" latinLnBrk="0" hangingPunct="1">
        <a:spcBef>
          <a:spcPct val="20000"/>
        </a:spcBef>
        <a:spcAft>
          <a:spcPts val="720"/>
        </a:spcAft>
        <a:buClr>
          <a:schemeClr val="tx2"/>
        </a:buClr>
        <a:buSzPct val="70000"/>
        <a:buFont typeface="Wingdings 2" charset="2"/>
        <a:buChar char=""/>
        <a:defRPr sz="168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882160" indent="-274320" algn="l" defTabSz="548640" rtl="0" eaLnBrk="1" latinLnBrk="0" hangingPunct="1">
        <a:spcBef>
          <a:spcPct val="20000"/>
        </a:spcBef>
        <a:spcAft>
          <a:spcPts val="720"/>
        </a:spcAft>
        <a:buClr>
          <a:schemeClr val="tx2"/>
        </a:buClr>
        <a:buSzPct val="70000"/>
        <a:buFont typeface="Wingdings 2" charset="2"/>
        <a:buChar char=""/>
        <a:defRPr sz="168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3346800" indent="-274320" algn="l" defTabSz="548640" rtl="0" eaLnBrk="1" latinLnBrk="0" hangingPunct="1">
        <a:spcBef>
          <a:spcPct val="20000"/>
        </a:spcBef>
        <a:spcAft>
          <a:spcPts val="720"/>
        </a:spcAft>
        <a:buClr>
          <a:schemeClr val="tx2"/>
        </a:buClr>
        <a:buSzPct val="70000"/>
        <a:buFont typeface="Wingdings 2" charset="2"/>
        <a:buChar char=""/>
        <a:defRPr sz="168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727440" indent="-274320" algn="l" defTabSz="548640" rtl="0" eaLnBrk="1" latinLnBrk="0" hangingPunct="1">
        <a:spcBef>
          <a:spcPct val="20000"/>
        </a:spcBef>
        <a:spcAft>
          <a:spcPts val="720"/>
        </a:spcAft>
        <a:buClr>
          <a:schemeClr val="tx2"/>
        </a:buClr>
        <a:buSzPct val="70000"/>
        <a:buFont typeface="Wingdings 2" charset="2"/>
        <a:buChar char=""/>
        <a:defRPr sz="168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ip.org/" TargetMode="External"/><Relationship Id="rId2" Type="http://schemas.openxmlformats.org/officeDocument/2006/relationships/hyperlink" Target="https://www.khanacademy.org/" TargetMode="External"/><Relationship Id="rId1" Type="http://schemas.openxmlformats.org/officeDocument/2006/relationships/slideLayout" Target="../slideLayouts/slideLayout26.xml"/><Relationship Id="rId6" Type="http://schemas.openxmlformats.org/officeDocument/2006/relationships/hyperlink" Target="https://uz.wikipedia.org/wiki/Yadro_fizikasi" TargetMode="External"/><Relationship Id="rId5" Type="http://schemas.openxmlformats.org/officeDocument/2006/relationships/hyperlink" Target="https://uz.wikipedia.org/wiki/Radikal_terapiya" TargetMode="External"/><Relationship Id="rId4" Type="http://schemas.openxmlformats.org/officeDocument/2006/relationships/hyperlink" Target="https://uz.wikipedia.org/wiki/Chiziqli_zarracha_tezlatgichi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411895" y="1647376"/>
            <a:ext cx="995238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</a:rPr>
              <a:t>Fan</a:t>
            </a:r>
            <a:r>
              <a:rPr lang="en-US" sz="3600" baseline="0" dirty="0" smtClean="0">
                <a:solidFill>
                  <a:srgbClr val="C00000"/>
                </a:solidFill>
              </a:rPr>
              <a:t>: </a:t>
            </a:r>
            <a:r>
              <a:rPr lang="en-US" sz="3600" dirty="0" err="1" smtClean="0"/>
              <a:t>Tezlatgichlar</a:t>
            </a:r>
            <a:r>
              <a:rPr lang="en-US" sz="3600" dirty="0" smtClean="0"/>
              <a:t> </a:t>
            </a:r>
            <a:r>
              <a:rPr lang="en-US" sz="3600" dirty="0" err="1" smtClean="0"/>
              <a:t>Fizikasi</a:t>
            </a:r>
            <a:endParaRPr lang="en-US" sz="3600" baseline="0" dirty="0" smtClean="0"/>
          </a:p>
          <a:p>
            <a:r>
              <a:rPr lang="en-US" sz="3600" baseline="0" dirty="0" err="1" smtClean="0">
                <a:solidFill>
                  <a:srgbClr val="C00000"/>
                </a:solidFill>
              </a:rPr>
              <a:t>Mavzu</a:t>
            </a:r>
            <a:r>
              <a:rPr lang="en-US" sz="3600" baseline="0" dirty="0" smtClean="0">
                <a:solidFill>
                  <a:srgbClr val="C00000"/>
                </a:solidFill>
              </a:rPr>
              <a:t>: </a:t>
            </a:r>
            <a:r>
              <a:rPr lang="en-US" sz="3600" baseline="0" dirty="0" err="1" smtClean="0"/>
              <a:t>Chiziqli</a:t>
            </a:r>
            <a:r>
              <a:rPr lang="en-US" sz="3600" dirty="0" smtClean="0"/>
              <a:t> </a:t>
            </a:r>
            <a:r>
              <a:rPr lang="en-US" sz="3600" dirty="0" err="1" smtClean="0"/>
              <a:t>Tezlatgichlar</a:t>
            </a:r>
            <a:endParaRPr lang="en-US" sz="3600" dirty="0" smtClean="0"/>
          </a:p>
          <a:p>
            <a:r>
              <a:rPr lang="en-US" sz="3600" baseline="0" dirty="0" err="1" smtClean="0">
                <a:solidFill>
                  <a:srgbClr val="C00000"/>
                </a:solidFill>
              </a:rPr>
              <a:t>Guruh</a:t>
            </a:r>
            <a:r>
              <a:rPr lang="en-US" sz="3600" baseline="0" dirty="0" smtClean="0">
                <a:solidFill>
                  <a:srgbClr val="C00000"/>
                </a:solidFill>
              </a:rPr>
              <a:t>: </a:t>
            </a:r>
            <a:r>
              <a:rPr lang="en-US" sz="3600" baseline="0" dirty="0" err="1" smtClean="0"/>
              <a:t>Tibbiyot</a:t>
            </a:r>
            <a:r>
              <a:rPr lang="en-US" sz="3600" baseline="0" dirty="0" smtClean="0"/>
              <a:t> </a:t>
            </a:r>
            <a:r>
              <a:rPr lang="en-US" sz="3600" baseline="0" dirty="0" err="1" smtClean="0"/>
              <a:t>Fizikasi</a:t>
            </a:r>
            <a:r>
              <a:rPr lang="en-US" sz="3600" baseline="0" dirty="0" smtClean="0"/>
              <a:t> 2301-Guruhi</a:t>
            </a:r>
          </a:p>
          <a:p>
            <a:r>
              <a:rPr lang="en-US" sz="3600" baseline="0" dirty="0" err="1" smtClean="0">
                <a:solidFill>
                  <a:srgbClr val="C00000"/>
                </a:solidFill>
              </a:rPr>
              <a:t>Tayyorladi</a:t>
            </a:r>
            <a:r>
              <a:rPr lang="en-US" sz="3600" baseline="0" dirty="0" smtClean="0">
                <a:solidFill>
                  <a:srgbClr val="C00000"/>
                </a:solidFill>
              </a:rPr>
              <a:t>: </a:t>
            </a:r>
            <a:r>
              <a:rPr lang="en-US" sz="3600" baseline="0" dirty="0" err="1" smtClean="0"/>
              <a:t>Jumaboyev</a:t>
            </a:r>
            <a:r>
              <a:rPr lang="en-US" sz="3600" baseline="0" dirty="0" smtClean="0"/>
              <a:t> </a:t>
            </a:r>
            <a:r>
              <a:rPr lang="en-US" sz="3600" baseline="0" dirty="0" err="1" smtClean="0"/>
              <a:t>Abdulaziz</a:t>
            </a:r>
            <a:r>
              <a:rPr lang="en-US" sz="3600" baseline="0" dirty="0" smtClean="0"/>
              <a:t> &amp; </a:t>
            </a:r>
            <a:r>
              <a:rPr lang="en-US" sz="3600" baseline="0" dirty="0" err="1" smtClean="0"/>
              <a:t>Sultonov</a:t>
            </a:r>
            <a:r>
              <a:rPr lang="en-US" sz="3600" baseline="0" dirty="0" smtClean="0"/>
              <a:t> </a:t>
            </a:r>
            <a:r>
              <a:rPr lang="en-US" sz="3600" baseline="0" dirty="0" err="1" smtClean="0"/>
              <a:t>Sanjar</a:t>
            </a:r>
            <a:endParaRPr lang="en-US" sz="3600" baseline="0" dirty="0" smtClean="0"/>
          </a:p>
          <a:p>
            <a:r>
              <a:rPr lang="en-US" sz="3600" baseline="0" dirty="0" err="1" smtClean="0">
                <a:solidFill>
                  <a:srgbClr val="C00000"/>
                </a:solidFill>
              </a:rPr>
              <a:t>Maqsad</a:t>
            </a:r>
            <a:r>
              <a:rPr lang="en-US" sz="3600" baseline="0" dirty="0" smtClean="0">
                <a:solidFill>
                  <a:srgbClr val="C00000"/>
                </a:solidFill>
              </a:rPr>
              <a:t>: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/>
              <a:t>Chiziqli</a:t>
            </a:r>
            <a:r>
              <a:rPr lang="en-US" sz="3600" dirty="0" smtClean="0"/>
              <a:t> </a:t>
            </a:r>
            <a:r>
              <a:rPr lang="en-US" sz="3600" dirty="0" err="1" smtClean="0"/>
              <a:t>Tezlatgichlar</a:t>
            </a:r>
            <a:r>
              <a:rPr lang="en-US" sz="3600" dirty="0" smtClean="0"/>
              <a:t> </a:t>
            </a:r>
            <a:r>
              <a:rPr lang="en-US" sz="3600" dirty="0" err="1" smtClean="0"/>
              <a:t>xaqidagi</a:t>
            </a:r>
            <a:r>
              <a:rPr lang="en-US" sz="3600" dirty="0" smtClean="0"/>
              <a:t> </a:t>
            </a:r>
            <a:r>
              <a:rPr lang="en-US" sz="3600" dirty="0" err="1" smtClean="0"/>
              <a:t>asosiy</a:t>
            </a:r>
            <a:r>
              <a:rPr lang="en-US" sz="3600" dirty="0" smtClean="0"/>
              <a:t> </a:t>
            </a:r>
            <a:r>
              <a:rPr lang="en-US" sz="3600" dirty="0" err="1" smtClean="0"/>
              <a:t>tushunchalarni</a:t>
            </a:r>
            <a:r>
              <a:rPr lang="en-US" sz="3600" dirty="0" smtClean="0"/>
              <a:t> </a:t>
            </a:r>
            <a:r>
              <a:rPr lang="en-US" sz="3600" dirty="0" err="1" smtClean="0"/>
              <a:t>odamlarga</a:t>
            </a:r>
            <a:r>
              <a:rPr lang="en-US" sz="3600" dirty="0" smtClean="0"/>
              <a:t> </a:t>
            </a:r>
            <a:r>
              <a:rPr lang="en-US" sz="3600" dirty="0" err="1" smtClean="0"/>
              <a:t>qisqa</a:t>
            </a:r>
            <a:r>
              <a:rPr lang="en-US" sz="3600" dirty="0" smtClean="0"/>
              <a:t> </a:t>
            </a:r>
            <a:r>
              <a:rPr lang="en-US" sz="3600" dirty="0" err="1" smtClean="0"/>
              <a:t>vaqt</a:t>
            </a:r>
            <a:r>
              <a:rPr lang="en-US" sz="3600" dirty="0" smtClean="0"/>
              <a:t> </a:t>
            </a:r>
            <a:r>
              <a:rPr lang="en-US" sz="3600" dirty="0" err="1" smtClean="0"/>
              <a:t>ichida</a:t>
            </a:r>
            <a:r>
              <a:rPr lang="en-US" sz="3600" dirty="0" smtClean="0"/>
              <a:t> </a:t>
            </a:r>
            <a:r>
              <a:rPr lang="en-US" sz="3600" dirty="0" err="1" smtClean="0"/>
              <a:t>yetkazish</a:t>
            </a:r>
            <a:endParaRPr lang="en-US" sz="3600" baseline="0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57600" y="3237637"/>
            <a:ext cx="73152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800" baseline="0" dirty="0" err="1" smtClean="0"/>
              <a:t>Etiboringiz</a:t>
            </a:r>
            <a:r>
              <a:rPr lang="en-US" sz="4800" dirty="0" smtClean="0"/>
              <a:t> </a:t>
            </a:r>
            <a:r>
              <a:rPr lang="en-US" sz="4800" dirty="0" err="1" smtClean="0"/>
              <a:t>uchun</a:t>
            </a:r>
            <a:r>
              <a:rPr lang="en-US" sz="4800" dirty="0" smtClean="0"/>
              <a:t> </a:t>
            </a:r>
            <a:r>
              <a:rPr lang="en-US" sz="4800" dirty="0" err="1" smtClean="0"/>
              <a:t>Raxmat</a:t>
            </a:r>
            <a:r>
              <a:rPr lang="en-US" sz="4800" dirty="0" smtClean="0"/>
              <a:t>)</a:t>
            </a:r>
            <a:endParaRPr lang="en-US" sz="4800" baseline="0" dirty="0" smtClean="0"/>
          </a:p>
        </p:txBody>
      </p:sp>
    </p:spTree>
    <p:extLst>
      <p:ext uri="{BB962C8B-B14F-4D97-AF65-F5344CB8AC3E}">
        <p14:creationId xmlns:p14="http://schemas.microsoft.com/office/powerpoint/2010/main" val="21804866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75790" y="1559292"/>
            <a:ext cx="800431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Foydalanilan</a:t>
            </a:r>
            <a:r>
              <a:rPr lang="en-US" dirty="0" smtClean="0"/>
              <a:t> </a:t>
            </a:r>
            <a:r>
              <a:rPr lang="en-US" dirty="0" err="1" smtClean="0"/>
              <a:t>Malumotlar</a:t>
            </a:r>
            <a:r>
              <a:rPr lang="en-US" dirty="0" smtClean="0"/>
              <a:t>:</a:t>
            </a:r>
          </a:p>
          <a:p>
            <a:r>
              <a:rPr lang="en-US" b="1" dirty="0" smtClean="0"/>
              <a:t>Khan Academy</a:t>
            </a:r>
            <a:r>
              <a:rPr lang="en-US" dirty="0" smtClean="0"/>
              <a:t> (2025). </a:t>
            </a:r>
            <a:r>
              <a:rPr lang="en-US" i="1" dirty="0" smtClean="0"/>
              <a:t>Linear Accelerators Overview</a:t>
            </a:r>
            <a:r>
              <a:rPr lang="en-US" dirty="0" smtClean="0"/>
              <a:t>. </a:t>
            </a:r>
            <a:r>
              <a:rPr lang="en-US" dirty="0" smtClean="0">
                <a:hlinkClick r:id="rId2"/>
              </a:rPr>
              <a:t>https://www.khanacademy.org</a:t>
            </a:r>
            <a:endParaRPr lang="en-US" dirty="0" smtClean="0"/>
          </a:p>
          <a:p>
            <a:r>
              <a:rPr lang="en-US" b="1" dirty="0" smtClean="0"/>
              <a:t>American Institute of Physics</a:t>
            </a:r>
            <a:r>
              <a:rPr lang="en-US" dirty="0" smtClean="0"/>
              <a:t> (2025). </a:t>
            </a:r>
            <a:r>
              <a:rPr lang="en-US" i="1" dirty="0" smtClean="0"/>
              <a:t>Principles of Linear Accelerators</a:t>
            </a:r>
            <a:r>
              <a:rPr lang="en-US" dirty="0" smtClean="0"/>
              <a:t>. </a:t>
            </a:r>
            <a:r>
              <a:rPr lang="en-US" dirty="0" smtClean="0">
                <a:hlinkClick r:id="rId3"/>
              </a:rPr>
              <a:t>https://www.aip.org</a:t>
            </a:r>
            <a:endParaRPr lang="en-US" dirty="0" smtClean="0"/>
          </a:p>
          <a:p>
            <a:r>
              <a:rPr lang="en-US" dirty="0" smtClean="0">
                <a:hlinkClick r:id="rId4"/>
              </a:rPr>
              <a:t>https://uz.wikipedia.org/wiki/Chiziqli_zarracha_tezlatgichi</a:t>
            </a:r>
            <a:endParaRPr lang="en-US" dirty="0" smtClean="0"/>
          </a:p>
          <a:p>
            <a:r>
              <a:rPr lang="en-US" dirty="0" smtClean="0">
                <a:hlinkClick r:id="rId5"/>
              </a:rPr>
              <a:t>https://uz.wikipedia.org/wiki/Radikal_terapiya</a:t>
            </a:r>
            <a:endParaRPr lang="en-US" dirty="0" smtClean="0"/>
          </a:p>
          <a:p>
            <a:r>
              <a:rPr lang="en-US" dirty="0" smtClean="0">
                <a:hlinkClick r:id="rId6"/>
              </a:rPr>
              <a:t>https</a:t>
            </a:r>
            <a:r>
              <a:rPr lang="en-US" smtClean="0">
                <a:hlinkClick r:id="rId6"/>
              </a:rPr>
              <a:t>://uz.wikipedia.org/wiki/Yadro_fizikasi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26157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164851" y="355699"/>
            <a:ext cx="12319137" cy="13775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Kirish: Tezlatgichlar Fizikasining Asosiy Tushunchalari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1058834" y="2937318"/>
            <a:ext cx="3664863" cy="2047994"/>
          </a:xfrm>
          <a:prstGeom prst="roundRect">
            <a:avLst>
              <a:gd name="adj" fmla="val 4652"/>
            </a:avLst>
          </a:prstGeom>
          <a:solidFill>
            <a:srgbClr val="FFD8CC"/>
          </a:solidFill>
          <a:ln w="7620">
            <a:solidFill>
              <a:srgbClr val="E5BEB2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473647" y="315122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Tezlatgich nima?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473647" y="3701080"/>
            <a:ext cx="319599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Zarrachalarni yuqori energiyaga olib chiqadigan qurilmalar.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5988541" y="2912031"/>
            <a:ext cx="3664863" cy="2047994"/>
          </a:xfrm>
          <a:prstGeom prst="roundRect">
            <a:avLst>
              <a:gd name="adj" fmla="val 4652"/>
            </a:avLst>
          </a:prstGeom>
          <a:solidFill>
            <a:srgbClr val="FFD8CC"/>
          </a:solidFill>
          <a:ln w="7620">
            <a:solidFill>
              <a:srgbClr val="E5BEB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821388" y="303322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Ilmiy ahamiyati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6580579" y="3482795"/>
            <a:ext cx="319599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Fundamental zarracha xususiyatlarini tadqiq etish uchun asosiy vosita.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2487940" y="5368767"/>
            <a:ext cx="7556421" cy="1764387"/>
          </a:xfrm>
          <a:prstGeom prst="roundRect">
            <a:avLst>
              <a:gd name="adj" fmla="val 5399"/>
            </a:avLst>
          </a:prstGeom>
          <a:solidFill>
            <a:srgbClr val="FFD8CC"/>
          </a:solidFill>
          <a:ln w="7620">
            <a:solidFill>
              <a:srgbClr val="E5BEB2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541768" y="5483304"/>
            <a:ext cx="344876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Energiyaning o'lchovlari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3572641" y="5888058"/>
            <a:ext cx="70875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eV, keV, MeV, GeV, TeV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3572640" y="6407349"/>
            <a:ext cx="70875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Energiya yuqoriligi muhim ahamiyatga ega.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77560" y="683155"/>
            <a:ext cx="13275168" cy="8939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200"/>
              </a:lnSpc>
              <a:buNone/>
            </a:pPr>
            <a:r>
              <a:rPr lang="en-US" sz="4150" b="1" dirty="0">
                <a:solidFill>
                  <a:srgbClr val="FF0000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Chiziqli Tezlatgichlar (LINAC) ning Asosiy Prinsipi</a:t>
            </a:r>
            <a:endParaRPr lang="en-US" sz="4150" dirty="0">
              <a:solidFill>
                <a:srgbClr val="FF0000"/>
              </a:solidFill>
            </a:endParaRPr>
          </a:p>
        </p:txBody>
      </p:sp>
      <p:sp>
        <p:nvSpPr>
          <p:cNvPr id="8" name="Text 5"/>
          <p:cNvSpPr/>
          <p:nvPr/>
        </p:nvSpPr>
        <p:spPr>
          <a:xfrm>
            <a:off x="877560" y="4346594"/>
            <a:ext cx="3330773" cy="330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400" b="1" dirty="0">
                <a:solidFill>
                  <a:srgbClr val="FF0000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Yuqori chastotali maydon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" name="Text 8"/>
          <p:cNvSpPr/>
          <p:nvPr/>
        </p:nvSpPr>
        <p:spPr>
          <a:xfrm>
            <a:off x="9107846" y="2201954"/>
            <a:ext cx="3308628" cy="330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400" b="1" dirty="0">
                <a:solidFill>
                  <a:srgbClr val="FF0000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Zarrachalarning harakati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37336" y="2151908"/>
            <a:ext cx="73152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Chiziqli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tezlatgich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inglizcha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Linear Accelerator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qisqacha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LINAC) –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zaryadlangan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zarrachalarni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elektronlar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protonlar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ionlar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chiziqli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yo‘l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bo‘ylab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energiyagacha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tezlatadigan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elektromagnit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qurilma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hisoblanadi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37336" y="4646060"/>
            <a:ext cx="73152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chastotali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maydon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elektr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magnit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maydonlarning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birga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tebranib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turuvchi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elektromagnit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to‘lqini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u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millionlab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tebranish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soniyada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(MHz)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milliardlab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(GHz)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chastotaga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Chiziqli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tezlatgichlarda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aynan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shunday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maydonlar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zaryadlangan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zarrachalarni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tezlashtirishda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ishlatiladi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990908" y="2626711"/>
            <a:ext cx="535289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Chiziqli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tezlatgichda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zarrachalarning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harakati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elektr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maydon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ta’sirida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chiziqli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trayektoriya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bo‘ylab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harakatlanib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bosqichma-bosqich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kinetik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orttirish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jarayonidir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40634"/>
            <a:ext cx="941951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FF0000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Chiziqli Tezlatgichlarning Turlari</a:t>
            </a:r>
            <a:endParaRPr lang="en-US" sz="4450" dirty="0">
              <a:solidFill>
                <a:srgbClr val="FF0000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793790" y="1381982"/>
            <a:ext cx="304454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FF0000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Elektron tezlatgichlar</a:t>
            </a:r>
            <a:endParaRPr lang="en-US" sz="2200" dirty="0">
              <a:solidFill>
                <a:srgbClr val="FF0000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6015316" y="140382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FF0000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Proton tezlatgichlar</a:t>
            </a:r>
            <a:endParaRPr lang="en-US" sz="2200" dirty="0">
              <a:solidFill>
                <a:srgbClr val="FF0000"/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10704580" y="141896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FF0000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Ion tezlatgichlar</a:t>
            </a:r>
            <a:endParaRPr lang="en-US" sz="2200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86854" y="2096244"/>
            <a:ext cx="432634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Elektron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tezlatgichlar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chiziqli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tezlatgichlar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(LINAC)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turiga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kiruvchi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qurilmalar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elektron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zarralarni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energiyagacha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tezlashtirish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ishlatiladi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Ushbu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turdagi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tezlatgichlar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ilmiy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sanoat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ayniqsa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tibbiy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sohalarda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keng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qo‘llaniladi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786651" y="1984971"/>
            <a:ext cx="3657600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Proton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tezlatgichlar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chiziqli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tezlatgichlar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(LINAC)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turiga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kiradi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musbat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zaryadlangan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protonlarni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energiyaga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tezlashtiruvchi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maxsus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qurilmalardir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tezlatgichlar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ayniqsa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yadro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fizikasi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zarralar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fizikasi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hamda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tibbiyotda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proton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terapiyasida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keng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qo‘llaniladi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317708" y="1984970"/>
            <a:ext cx="3794077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Ion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tezlatgichlar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chiziqli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tezlatgichlar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turiga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kiradigan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qurilmalar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xil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og‘ir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zaryadlangan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ionlarni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proton, deuteron,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karbon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neon,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uran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ionlari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energiyagacha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tezlashtiradi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yadro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fizikasi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materialshunoslik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tibbiyot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sohalarida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keng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qo‘llaniladi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5817" y="210937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FF0000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LINAC ning Asosiy Elementlari va Texnologiyalari</a:t>
            </a:r>
            <a:endParaRPr lang="en-US" sz="4450" dirty="0">
              <a:solidFill>
                <a:srgbClr val="FF0000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804149" y="199668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FF0000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RF manbalari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5689829" y="206784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FF0000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Sovutish tizimlari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10575509" y="192599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FF0000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Vakuum tizimlari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35817" y="2577833"/>
            <a:ext cx="3769922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RF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manbalari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radiochastotali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generatorlar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chiziqli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tezlatgichning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yuragi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hisoblanadi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zarrachalarni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tezlashtirish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kerakli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chastotali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elektr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maydonni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qiluvchi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qurilmalardir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Ushbu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RF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maydonlar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rezonator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bo‘shliqlarda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zarrachalarga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impuls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94853" y="2577833"/>
            <a:ext cx="4094921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Sovutish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tizimlari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chiziqli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tezlatgichda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ishlayotgan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quvvatli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komponentlardan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ajralib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chiqadigan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issiqlikni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samarali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tashlash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mo‘ljallangan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muhim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texnologik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elementdir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elektronika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RF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manbalari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tezlatish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bo‘shliqlari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rezonatorlar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komponentlarning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haroratini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me’yorda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ushlab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turadi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978889" y="2577832"/>
            <a:ext cx="443314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Vakuum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tizimlari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chiziqli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tezlatgich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ichida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zarrachalarning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erkin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harakatlanishini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ta’minlash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ya’ni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havodagi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molekulalar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to‘qnashuvini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oldini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olish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ishlatiladigan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past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bosimli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ya’ni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vakuum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muhitni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yaratadigan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tizimlardir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tizimlar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LINAC’ning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doimiy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barqaror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ishlashi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muhim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861271" y="707440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FF0000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Chiziqli Tezlatgichlarning Qo'llanilishi</a:t>
            </a:r>
            <a:endParaRPr lang="en-US" sz="4450" dirty="0">
              <a:solidFill>
                <a:srgbClr val="FF0000"/>
              </a:solidFill>
            </a:endParaRPr>
          </a:p>
        </p:txBody>
      </p:sp>
      <p:sp>
        <p:nvSpPr>
          <p:cNvPr id="4" name="Shape 1"/>
          <p:cNvSpPr/>
          <p:nvPr/>
        </p:nvSpPr>
        <p:spPr>
          <a:xfrm>
            <a:off x="1567546" y="2870419"/>
            <a:ext cx="3664863" cy="2047994"/>
          </a:xfrm>
          <a:prstGeom prst="roundRect">
            <a:avLst>
              <a:gd name="adj" fmla="val 4652"/>
            </a:avLst>
          </a:prstGeom>
          <a:solidFill>
            <a:srgbClr val="FFD8CC"/>
          </a:solidFill>
          <a:ln w="7620">
            <a:solidFill>
              <a:srgbClr val="E5BEB2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956272" y="301799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Tibbiyot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915327" y="3606760"/>
            <a:ext cx="31959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Radioterapiya, tibbiy izotop ishlab chiqarish asoslari.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6825030" y="2827973"/>
            <a:ext cx="3664863" cy="2047994"/>
          </a:xfrm>
          <a:prstGeom prst="roundRect">
            <a:avLst>
              <a:gd name="adj" fmla="val 4652"/>
            </a:avLst>
          </a:prstGeom>
          <a:solidFill>
            <a:srgbClr val="FFD8CC"/>
          </a:solidFill>
          <a:ln w="7620">
            <a:solidFill>
              <a:srgbClr val="E5BEB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239843" y="29098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Sanoat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7059462" y="3402260"/>
            <a:ext cx="319599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Materiallarni sinovdan o'tkazish va o'zgartirish uchun ishlatiladi.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1567546" y="5397638"/>
            <a:ext cx="7556421" cy="1322189"/>
          </a:xfrm>
          <a:prstGeom prst="roundRect">
            <a:avLst>
              <a:gd name="adj" fmla="val 7205"/>
            </a:avLst>
          </a:prstGeom>
          <a:solidFill>
            <a:srgbClr val="FFD8CC"/>
          </a:solidFill>
          <a:ln w="7620">
            <a:solidFill>
              <a:srgbClr val="E5BEB2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2095706" y="552723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Ilmiy tadqiqotlar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2095706" y="6172575"/>
            <a:ext cx="70875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CERN kabi laboratoriyalarda zarracha fizikasi tadqiqotlari.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74248"/>
            <a:ext cx="915983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FF0000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Tibbiyotda Chiziqli Tezlatgichlar</a:t>
            </a:r>
            <a:endParaRPr lang="en-US" sz="4450" dirty="0">
              <a:solidFill>
                <a:srgbClr val="FF0000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889324" y="212716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b="1" dirty="0">
                <a:solidFill>
                  <a:srgbClr val="FF0000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Radioterapiya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5332928" y="212716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FF0000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Zamonaviy usullar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9776532" y="2127167"/>
            <a:ext cx="319278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FF0000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Izotop ishlab chiqarish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93790" y="2531146"/>
            <a:ext cx="397811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araton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kasalligi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hujayralarning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bo‘linishini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boshqaradigan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kasalliklarni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davolashda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ishlatiladigan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usul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energiyali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rentgen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elektron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nurlari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hujayralar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ko‘rsatilib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o‘sishini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to‘xtatish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yo‘q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maqsad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qilinadi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13445" y="2623155"/>
            <a:ext cx="373948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IMRT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energiyali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nurlarning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intensivligini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yo‘nalishini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kompyuter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avtomatik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modulyatsiyalash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usulidir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texnologiya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radioterapiya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nurlarining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qattiq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yumshoq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to‘qimalarga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ta’sirini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optimallashtirish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213445" y="5073136"/>
            <a:ext cx="364395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Stereotaktik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radioterapiya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aniqlikdagi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nurlash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usuli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konsentrik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nurlar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aniq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maqsadga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yo‘naltiriladi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usul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odatda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beynaning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kichik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joylashgan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o‘chog‘iga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aniq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ta’sir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qilishda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ishlatiladi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653779" y="2598643"/>
            <a:ext cx="4485301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Izotop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ishlab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chiqarish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atom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yadro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texnologiyalaridan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foydalanib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radioaktiv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izotoplarni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olish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jarayonidir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Izotoplar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tibbiyotda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sanoatda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ilmiy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tadqiqotlarda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ishlab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chiqarishda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keng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qo‘llaniladi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1409" y="751046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FF0000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Chiziqli Tezlatgichlarning Afzalliklari va Kamchiliklari</a:t>
            </a:r>
            <a:endParaRPr lang="en-US" sz="4450" dirty="0">
              <a:solidFill>
                <a:srgbClr val="FF0000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986940" y="268818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FF0000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Afzalliklari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7708703" y="268818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FF0000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Kamchiliklari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01409" y="3192765"/>
            <a:ext cx="660655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Qisqa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O‘lchamlar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Kampakt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dizayn</a:t>
            </a: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Oson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nazorat</a:t>
            </a: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ishlab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chiqarish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energiyasi</a:t>
            </a: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Keng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qo`llanish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doirasi</a:t>
            </a: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708703" y="3233287"/>
            <a:ext cx="488063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Qimmat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narx</a:t>
            </a: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Keng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o`rnatish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talablari</a:t>
            </a: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O`rnatish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vaqti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murakkabligi</a:t>
            </a: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Sog‘lom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To‘qimalarga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Zarar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Yetkazish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16938" y="271217"/>
            <a:ext cx="12618332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FF0000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Kelajakdagi Rivojlanish Tendensiyalari</a:t>
            </a:r>
            <a:endParaRPr lang="en-US" sz="4450" dirty="0">
              <a:solidFill>
                <a:srgbClr val="FF0000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914400" y="1426647"/>
            <a:ext cx="286750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FF0000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Yuqori samaradorlik</a:t>
            </a:r>
            <a:endParaRPr lang="en-US" sz="2200" dirty="0">
              <a:solidFill>
                <a:srgbClr val="FF0000"/>
              </a:solidFill>
            </a:endParaRPr>
          </a:p>
        </p:txBody>
      </p:sp>
      <p:sp>
        <p:nvSpPr>
          <p:cNvPr id="8" name="Text 5"/>
          <p:cNvSpPr/>
          <p:nvPr/>
        </p:nvSpPr>
        <p:spPr>
          <a:xfrm>
            <a:off x="833249" y="325856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FF0000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Yangi materiallar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4" name="Text 11"/>
          <p:cNvSpPr/>
          <p:nvPr/>
        </p:nvSpPr>
        <p:spPr>
          <a:xfrm>
            <a:off x="833249" y="5422250"/>
            <a:ext cx="346424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FF0000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Xarajatlarni kamaytirish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93789" y="1893690"/>
            <a:ext cx="1269019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samaradorlikni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ta'minlashda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muhim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omil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tezlatgichning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dizaynidir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Yangi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avlod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chiziqli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tezlatgichlar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optimal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shakl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materiallardan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foydalangan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holda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ishlab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chiqilgan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zarrachalarni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minimal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yo‘qotish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tezlatish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imkonini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93789" y="3675300"/>
            <a:ext cx="1338845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Yangi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Materiallar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chiziqli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tezlatgichlar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ilg‘or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texnologiyalar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samaradorlikni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oshirishga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yordam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beradigan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innovatsion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materiallardir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Yangi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materiallar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zarrachalarni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tezlatish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jarayonida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yo‘qotishlarini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kamaytirish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tizimlarning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ishlash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samaradorligini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oshirish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texnologiyalarning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o‘zgaruvchan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talablariga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keladigan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imkoniyatlar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yaratishga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xizmat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93789" y="5835074"/>
            <a:ext cx="1284032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 err="1" smtClean="0"/>
              <a:t>Xarajatlarni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Kamaytirish</a:t>
            </a:r>
            <a:r>
              <a:rPr lang="en-US" sz="2200" dirty="0" smtClean="0"/>
              <a:t> — </a:t>
            </a:r>
            <a:r>
              <a:rPr lang="en-US" sz="2200" dirty="0" err="1" smtClean="0"/>
              <a:t>bu</a:t>
            </a:r>
            <a:r>
              <a:rPr lang="en-US" sz="2200" dirty="0" smtClean="0"/>
              <a:t> </a:t>
            </a:r>
            <a:r>
              <a:rPr lang="en-US" sz="2200" dirty="0" err="1" smtClean="0"/>
              <a:t>chiziqli</a:t>
            </a:r>
            <a:r>
              <a:rPr lang="en-US" sz="2200" dirty="0" smtClean="0"/>
              <a:t> </a:t>
            </a:r>
            <a:r>
              <a:rPr lang="en-US" sz="2200" dirty="0" err="1" smtClean="0"/>
              <a:t>tezlatgichlarning</a:t>
            </a:r>
            <a:r>
              <a:rPr lang="en-US" sz="2200" dirty="0" smtClean="0"/>
              <a:t> </a:t>
            </a:r>
            <a:r>
              <a:rPr lang="en-US" sz="2200" dirty="0" err="1" smtClean="0"/>
              <a:t>ishlash</a:t>
            </a:r>
            <a:r>
              <a:rPr lang="en-US" sz="2200" dirty="0" smtClean="0"/>
              <a:t> </a:t>
            </a:r>
            <a:r>
              <a:rPr lang="en-US" sz="2200" dirty="0" err="1" smtClean="0"/>
              <a:t>samaradorligini</a:t>
            </a:r>
            <a:r>
              <a:rPr lang="en-US" sz="2200" dirty="0" smtClean="0"/>
              <a:t> </a:t>
            </a:r>
            <a:r>
              <a:rPr lang="en-US" sz="2200" dirty="0" err="1" smtClean="0"/>
              <a:t>oshirish</a:t>
            </a:r>
            <a:r>
              <a:rPr lang="en-US" sz="2200" dirty="0" smtClean="0"/>
              <a:t> </a:t>
            </a:r>
            <a:r>
              <a:rPr lang="en-US" sz="2200" dirty="0" err="1" smtClean="0"/>
              <a:t>va</a:t>
            </a:r>
            <a:r>
              <a:rPr lang="en-US" sz="2200" dirty="0" smtClean="0"/>
              <a:t> </a:t>
            </a:r>
            <a:r>
              <a:rPr lang="en-US" sz="2200" dirty="0" err="1" smtClean="0"/>
              <a:t>ularni</a:t>
            </a:r>
            <a:r>
              <a:rPr lang="en-US" sz="2200" dirty="0" smtClean="0"/>
              <a:t> </a:t>
            </a:r>
            <a:r>
              <a:rPr lang="en-US" sz="2200" dirty="0" err="1" smtClean="0"/>
              <a:t>iqtisodiy</a:t>
            </a:r>
            <a:r>
              <a:rPr lang="en-US" sz="2200" dirty="0" smtClean="0"/>
              <a:t> </a:t>
            </a:r>
            <a:r>
              <a:rPr lang="en-US" sz="2200" dirty="0" err="1" smtClean="0"/>
              <a:t>jihatdan</a:t>
            </a:r>
            <a:r>
              <a:rPr lang="en-US" sz="2200" dirty="0" smtClean="0"/>
              <a:t> </a:t>
            </a:r>
            <a:r>
              <a:rPr lang="en-US" sz="2200" dirty="0" err="1" smtClean="0"/>
              <a:t>samarali</a:t>
            </a:r>
            <a:r>
              <a:rPr lang="en-US" sz="2200" dirty="0" smtClean="0"/>
              <a:t> </a:t>
            </a:r>
            <a:r>
              <a:rPr lang="en-US" sz="2200" dirty="0" err="1" smtClean="0"/>
              <a:t>qilish</a:t>
            </a:r>
            <a:r>
              <a:rPr lang="en-US" sz="2200" dirty="0" smtClean="0"/>
              <a:t> </a:t>
            </a:r>
            <a:r>
              <a:rPr lang="en-US" sz="2200" dirty="0" err="1" smtClean="0"/>
              <a:t>uchun</a:t>
            </a:r>
            <a:r>
              <a:rPr lang="en-US" sz="2200" dirty="0" smtClean="0"/>
              <a:t> </a:t>
            </a:r>
            <a:r>
              <a:rPr lang="en-US" sz="2200" dirty="0" err="1" smtClean="0"/>
              <a:t>muhim</a:t>
            </a:r>
            <a:r>
              <a:rPr lang="en-US" sz="2200" dirty="0" smtClean="0"/>
              <a:t> </a:t>
            </a:r>
            <a:r>
              <a:rPr lang="en-US" sz="2200" dirty="0" err="1" smtClean="0"/>
              <a:t>yondashuvlardan</a:t>
            </a:r>
            <a:r>
              <a:rPr lang="en-US" sz="2200" dirty="0" smtClean="0"/>
              <a:t> </a:t>
            </a:r>
            <a:r>
              <a:rPr lang="en-US" sz="2200" dirty="0" err="1" smtClean="0"/>
              <a:t>biridir</a:t>
            </a:r>
            <a:r>
              <a:rPr lang="en-US" sz="2200" dirty="0" smtClean="0"/>
              <a:t>. </a:t>
            </a:r>
            <a:r>
              <a:rPr lang="en-US" sz="2200" dirty="0" err="1" smtClean="0"/>
              <a:t>Xarajatlarni</a:t>
            </a:r>
            <a:r>
              <a:rPr lang="en-US" sz="2200" dirty="0" smtClean="0"/>
              <a:t> </a:t>
            </a:r>
            <a:r>
              <a:rPr lang="en-US" sz="2200" dirty="0" err="1" smtClean="0"/>
              <a:t>kamaytirishning</a:t>
            </a:r>
            <a:r>
              <a:rPr lang="en-US" sz="2200" dirty="0" smtClean="0"/>
              <a:t> </a:t>
            </a:r>
            <a:r>
              <a:rPr lang="en-US" sz="2200" dirty="0" err="1" smtClean="0"/>
              <a:t>turli</a:t>
            </a:r>
            <a:r>
              <a:rPr lang="en-US" sz="2200" dirty="0" smtClean="0"/>
              <a:t> </a:t>
            </a:r>
            <a:r>
              <a:rPr lang="en-US" sz="2200" dirty="0" err="1" smtClean="0"/>
              <a:t>usullari</a:t>
            </a:r>
            <a:r>
              <a:rPr lang="en-US" sz="2200" dirty="0" smtClean="0"/>
              <a:t> </a:t>
            </a:r>
            <a:r>
              <a:rPr lang="en-US" sz="2200" dirty="0" err="1" smtClean="0"/>
              <a:t>va</a:t>
            </a:r>
            <a:r>
              <a:rPr lang="en-US" sz="2200" dirty="0" smtClean="0"/>
              <a:t> </a:t>
            </a:r>
            <a:r>
              <a:rPr lang="en-US" sz="2200" dirty="0" err="1" smtClean="0"/>
              <a:t>texnologiyalari</a:t>
            </a:r>
            <a:r>
              <a:rPr lang="en-US" sz="2200" dirty="0" smtClean="0"/>
              <a:t> </a:t>
            </a:r>
            <a:r>
              <a:rPr lang="en-US" sz="2200" dirty="0" err="1" smtClean="0"/>
              <a:t>orqali</a:t>
            </a:r>
            <a:r>
              <a:rPr lang="en-US" sz="2200" dirty="0" smtClean="0"/>
              <a:t> </a:t>
            </a:r>
            <a:r>
              <a:rPr lang="en-US" sz="2200" dirty="0" err="1" smtClean="0"/>
              <a:t>tezlatgich</a:t>
            </a:r>
            <a:r>
              <a:rPr lang="en-US" sz="2200" dirty="0" smtClean="0"/>
              <a:t> </a:t>
            </a:r>
            <a:r>
              <a:rPr lang="en-US" sz="2200" dirty="0" err="1" smtClean="0"/>
              <a:t>tizimlarining</a:t>
            </a:r>
            <a:r>
              <a:rPr lang="en-US" sz="2200" dirty="0" smtClean="0"/>
              <a:t> </a:t>
            </a:r>
            <a:r>
              <a:rPr lang="en-US" sz="2200" dirty="0" err="1" smtClean="0"/>
              <a:t>umumiy</a:t>
            </a:r>
            <a:r>
              <a:rPr lang="en-US" sz="2200" dirty="0" smtClean="0"/>
              <a:t> </a:t>
            </a:r>
            <a:r>
              <a:rPr lang="en-US" sz="2200" dirty="0" err="1" smtClean="0"/>
              <a:t>ishlash</a:t>
            </a:r>
            <a:r>
              <a:rPr lang="en-US" sz="2200" dirty="0" smtClean="0"/>
              <a:t> </a:t>
            </a:r>
            <a:r>
              <a:rPr lang="en-US" sz="2200" dirty="0" err="1" smtClean="0"/>
              <a:t>narxini</a:t>
            </a:r>
            <a:r>
              <a:rPr lang="en-US" sz="2200" dirty="0" smtClean="0"/>
              <a:t> </a:t>
            </a:r>
            <a:r>
              <a:rPr lang="en-US" sz="2200" dirty="0" err="1" smtClean="0"/>
              <a:t>optimallashtirish</a:t>
            </a:r>
            <a:r>
              <a:rPr lang="en-US" sz="2200" dirty="0" smtClean="0"/>
              <a:t> </a:t>
            </a:r>
            <a:r>
              <a:rPr lang="en-US" sz="2200" dirty="0" err="1" smtClean="0"/>
              <a:t>mumkin</a:t>
            </a:r>
            <a:r>
              <a:rPr lang="en-US" sz="2200" dirty="0" smtClean="0"/>
              <a:t>.</a:t>
            </a:r>
            <a:endParaRPr lang="ru-RU" sz="22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рифель">
  <a:themeElements>
    <a:clrScheme name="Грифель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Грифель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ифель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TM04033929[[fn=Сланец]]</Template>
  <TotalTime>61</TotalTime>
  <Words>809</Words>
  <Application>Microsoft Office PowerPoint</Application>
  <PresentationFormat>Произвольный</PresentationFormat>
  <Paragraphs>83</Paragraphs>
  <Slides>11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Trebuchet MS</vt:lpstr>
      <vt:lpstr>Open Sans</vt:lpstr>
      <vt:lpstr>Calibri</vt:lpstr>
      <vt:lpstr>Times New Roman</vt:lpstr>
      <vt:lpstr>Calisto MT</vt:lpstr>
      <vt:lpstr>Wingdings 2</vt:lpstr>
      <vt:lpstr>Merriweather Bold</vt:lpstr>
      <vt:lpstr>Грифель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lenovo</cp:lastModifiedBy>
  <cp:revision>8</cp:revision>
  <dcterms:created xsi:type="dcterms:W3CDTF">2025-05-06T04:24:54Z</dcterms:created>
  <dcterms:modified xsi:type="dcterms:W3CDTF">2025-05-06T05:27:27Z</dcterms:modified>
</cp:coreProperties>
</file>