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8" r:id="rId3"/>
    <p:sldId id="257" r:id="rId4"/>
    <p:sldId id="265" r:id="rId5"/>
    <p:sldId id="263" r:id="rId6"/>
    <p:sldId id="264" r:id="rId7"/>
    <p:sldId id="266" r:id="rId8"/>
    <p:sldId id="268" r:id="rId9"/>
    <p:sldId id="261" r:id="rId10"/>
    <p:sldId id="269" r:id="rId11"/>
    <p:sldId id="270" r:id="rId12"/>
    <p:sldId id="271" r:id="rId13"/>
    <p:sldId id="272" r:id="rId14"/>
    <p:sldId id="274" r:id="rId15"/>
    <p:sldId id="276" r:id="rId16"/>
    <p:sldId id="277" r:id="rId17"/>
    <p:sldId id="278" r:id="rId18"/>
    <p:sldId id="279" r:id="rId19"/>
    <p:sldId id="280" r:id="rId20"/>
    <p:sldId id="281" r:id="rId21"/>
    <p:sldId id="259" r:id="rId22"/>
    <p:sldId id="282" r:id="rId23"/>
    <p:sldId id="283" r:id="rId24"/>
    <p:sldId id="286" r:id="rId25"/>
    <p:sldId id="287" r:id="rId26"/>
    <p:sldId id="288" r:id="rId27"/>
    <p:sldId id="285" r:id="rId28"/>
    <p:sldId id="289" r:id="rId29"/>
    <p:sldId id="291" r:id="rId30"/>
    <p:sldId id="290" r:id="rId31"/>
    <p:sldId id="292" r:id="rId32"/>
    <p:sldId id="293" r:id="rId33"/>
    <p:sldId id="295" r:id="rId34"/>
    <p:sldId id="296" r:id="rId35"/>
    <p:sldId id="297" r:id="rId36"/>
    <p:sldId id="298" r:id="rId37"/>
    <p:sldId id="267"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B3D182B2-963D-41CB-AD65-23EF821FC084}">
          <p14:sldIdLst>
            <p14:sldId id="256"/>
            <p14:sldId id="258"/>
            <p14:sldId id="257"/>
            <p14:sldId id="265"/>
            <p14:sldId id="263"/>
            <p14:sldId id="264"/>
            <p14:sldId id="266"/>
            <p14:sldId id="268"/>
            <p14:sldId id="261"/>
            <p14:sldId id="269"/>
            <p14:sldId id="270"/>
            <p14:sldId id="271"/>
            <p14:sldId id="272"/>
            <p14:sldId id="274"/>
            <p14:sldId id="276"/>
            <p14:sldId id="277"/>
            <p14:sldId id="278"/>
            <p14:sldId id="279"/>
            <p14:sldId id="280"/>
            <p14:sldId id="281"/>
            <p14:sldId id="259"/>
            <p14:sldId id="282"/>
            <p14:sldId id="283"/>
            <p14:sldId id="286"/>
            <p14:sldId id="287"/>
            <p14:sldId id="288"/>
            <p14:sldId id="285"/>
            <p14:sldId id="289"/>
            <p14:sldId id="291"/>
            <p14:sldId id="290"/>
            <p14:sldId id="292"/>
            <p14:sldId id="293"/>
            <p14:sldId id="295"/>
            <p14:sldId id="296"/>
            <p14:sldId id="297"/>
            <p14:sldId id="298"/>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2" autoAdjust="0"/>
    <p:restoredTop sz="94660"/>
  </p:normalViewPr>
  <p:slideViewPr>
    <p:cSldViewPr snapToGrid="0">
      <p:cViewPr>
        <p:scale>
          <a:sx n="50" d="100"/>
          <a:sy n="50" d="100"/>
        </p:scale>
        <p:origin x="36"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474685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218505-1560-454E-9C76-F702DF28DE41}" type="datetimeFigureOut">
              <a:rPr lang="ru-RU" smtClean="0"/>
              <a:t>12.04.2026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1628201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471931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3252382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851854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E218505-1560-454E-9C76-F702DF28DE41}" type="datetimeFigureOut">
              <a:rPr lang="ru-RU" smtClean="0"/>
              <a:t>12.04.2026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602064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E218505-1560-454E-9C76-F702DF28DE41}" type="datetimeFigureOut">
              <a:rPr lang="ru-RU" smtClean="0"/>
              <a:t>12.04.2026</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894218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3657707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5205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377972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218505-1560-454E-9C76-F702DF28DE41}" type="datetimeFigureOut">
              <a:rPr lang="ru-RU" smtClean="0"/>
              <a:t>12.04.2026</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1074304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E218505-1560-454E-9C76-F702DF28DE41}" type="datetimeFigureOut">
              <a:rPr lang="ru-RU" smtClean="0"/>
              <a:t>12.04.2026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3519078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E218505-1560-454E-9C76-F702DF28DE41}" type="datetimeFigureOut">
              <a:rPr lang="ru-RU" smtClean="0"/>
              <a:t>12.04.2026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3947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218505-1560-454E-9C76-F702DF28DE41}" type="datetimeFigureOut">
              <a:rPr lang="ru-RU" smtClean="0"/>
              <a:t>12.04.2026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380792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218505-1560-454E-9C76-F702DF28DE41}" type="datetimeFigureOut">
              <a:rPr lang="ru-RU" smtClean="0"/>
              <a:t>12.04.2026</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1248823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218505-1560-454E-9C76-F702DF28DE41}" type="datetimeFigureOut">
              <a:rPr lang="ru-RU" smtClean="0"/>
              <a:t>12.04.2026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906443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218505-1560-454E-9C76-F702DF28DE41}" type="datetimeFigureOut">
              <a:rPr lang="ru-RU" smtClean="0"/>
              <a:t>12.04.2026</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83D0453-8459-4F32-A435-2C3ECDB26D31}" type="slidenum">
              <a:rPr lang="ru-RU" smtClean="0"/>
              <a:t>‹#›</a:t>
            </a:fld>
            <a:endParaRPr lang="ru-RU"/>
          </a:p>
        </p:txBody>
      </p:sp>
    </p:spTree>
    <p:extLst>
      <p:ext uri="{BB962C8B-B14F-4D97-AF65-F5344CB8AC3E}">
        <p14:creationId xmlns:p14="http://schemas.microsoft.com/office/powerpoint/2010/main" val="232007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E218505-1560-454E-9C76-F702DF28DE41}" type="datetimeFigureOut">
              <a:rPr lang="ru-RU" smtClean="0"/>
              <a:t>12.04.2026</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83D0453-8459-4F32-A435-2C3ECDB26D31}" type="slidenum">
              <a:rPr lang="ru-RU" smtClean="0"/>
              <a:t>‹#›</a:t>
            </a:fld>
            <a:endParaRPr lang="ru-RU"/>
          </a:p>
        </p:txBody>
      </p:sp>
    </p:spTree>
    <p:extLst>
      <p:ext uri="{BB962C8B-B14F-4D97-AF65-F5344CB8AC3E}">
        <p14:creationId xmlns:p14="http://schemas.microsoft.com/office/powerpoint/2010/main" val="211251234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t3.ftcdn.net/jpg/01/97/42/02/360_F_197420276_zUIeWxrXOHxu98yRXKQ1ZQ1Q3tLLL1lA.jpg"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lib.sgugit.ru/IRBISFULLTEXT/UMK/200501/2%20&#1089;&#1077;&#1084;&#1077;&#1089;&#1090;&#1088;/&#1060;&#1080;&#1079;&#1080;&#1082;&#1072;/200501%20&#1050;&#1091;&#1088;&#1089;%20&#1083;&#1077;&#1082;&#1094;&#1080;&#1081;%205%20&#1060;&#1080;&#1079;&#1080;&#1082;&#1072;%202005/18-4.html" TargetMode="External"/><Relationship Id="rId2" Type="http://schemas.openxmlformats.org/officeDocument/2006/relationships/hyperlink" Target="https://en.wikipedia.org/wiki/Ionizing_radiation" TargetMode="External"/><Relationship Id="rId1" Type="http://schemas.openxmlformats.org/officeDocument/2006/relationships/slideLayout" Target="../slideLayouts/slideLayout2.xml"/><Relationship Id="rId6" Type="http://schemas.openxmlformats.org/officeDocument/2006/relationships/hyperlink" Target="https://smkachan.nanoscience.by/bntu/nuclear/shielding/lecture_2_7.pdf" TargetMode="External"/><Relationship Id="rId5" Type="http://schemas.openxmlformats.org/officeDocument/2006/relationships/hyperlink" Target="https://elib.osu.ru/bitstream/123456789/10382/1/&#1045;&#1092;&#1088;&#1077;&#1084;&#1086;&#1074;.pdf" TargetMode="External"/><Relationship Id="rId4" Type="http://schemas.openxmlformats.org/officeDocument/2006/relationships/hyperlink" Target="https://rsmu.ru/fileadmin/templates/DOC/Faculties/PF/Phys-mat/l_detektor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9194" y="662819"/>
            <a:ext cx="10066039" cy="2677648"/>
          </a:xfrm>
        </p:spPr>
        <p:txBody>
          <a:bodyPr/>
          <a:lstStyle/>
          <a:p>
            <a:pPr algn="ctr"/>
            <a:r>
              <a:rPr lang="en-US" dirty="0" err="1" smtClean="0">
                <a:latin typeface="Segoe UI Semibold" panose="020B0702040204020203" pitchFamily="34" charset="0"/>
                <a:cs typeface="Segoe UI Semibold" panose="020B0702040204020203" pitchFamily="34" charset="0"/>
              </a:rPr>
              <a:t>Ionlovchi</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nurlanishni</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qayd</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qilish</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metodlari.Ionlovchi</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nurlanishdan</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himoyalanish</a:t>
            </a:r>
            <a:r>
              <a:rPr lang="en-US" dirty="0" smtClean="0">
                <a:latin typeface="Segoe UI Semibold" panose="020B0702040204020203" pitchFamily="34" charset="0"/>
                <a:cs typeface="Segoe UI Semibold" panose="020B0702040204020203" pitchFamily="34" charset="0"/>
              </a:rPr>
              <a:t>.</a:t>
            </a:r>
            <a:endParaRPr lang="ru-RU" dirty="0">
              <a:latin typeface="Segoe UI Semibold" panose="020B0702040204020203" pitchFamily="34" charset="0"/>
              <a:cs typeface="Segoe UI Semibold" panose="020B0702040204020203" pitchFamily="34" charset="0"/>
            </a:endParaRPr>
          </a:p>
        </p:txBody>
      </p:sp>
      <p:sp>
        <p:nvSpPr>
          <p:cNvPr id="3" name="Подзаголовок 2"/>
          <p:cNvSpPr>
            <a:spLocks noGrp="1"/>
          </p:cNvSpPr>
          <p:nvPr>
            <p:ph type="subTitle" idx="1"/>
          </p:nvPr>
        </p:nvSpPr>
        <p:spPr>
          <a:xfrm>
            <a:off x="6079651" y="3801291"/>
            <a:ext cx="4775582" cy="1680754"/>
          </a:xfrm>
        </p:spPr>
        <p:txBody>
          <a:bodyPr>
            <a:normAutofit/>
          </a:bodyPr>
          <a:lstStyle/>
          <a:p>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Tekshirdi</a:t>
            </a:r>
            <a:r>
              <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Xoshimjonov</a:t>
            </a:r>
            <a:r>
              <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Xurshid</a:t>
            </a:r>
            <a:endPar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endParaRPr>
          </a:p>
          <a:p>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Bajardi</a:t>
            </a:r>
            <a:r>
              <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rPr>
              <a:t>: F-2305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guruh</a:t>
            </a:r>
            <a:r>
              <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talabasi</a:t>
            </a:r>
            <a:endPar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endParaRPr>
          </a:p>
          <a:p>
            <a:r>
              <a:rPr lang="en-US">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Berdikulova</a:t>
            </a:r>
            <a:r>
              <a:rPr lang="en-US" dirty="0" smtClean="0">
                <a:solidFill>
                  <a:schemeClr val="accent1">
                    <a:lumMod val="40000"/>
                    <a:lumOff val="60000"/>
                  </a:schemeClr>
                </a:solidFill>
                <a:latin typeface="Segoe UI Semibold" panose="020B0702040204020203" pitchFamily="34" charset="0"/>
                <a:cs typeface="Segoe UI Semibold" panose="020B0702040204020203" pitchFamily="34" charset="0"/>
              </a:rPr>
              <a:t> </a:t>
            </a:r>
            <a:r>
              <a:rPr lang="en-US" dirty="0" err="1" smtClean="0">
                <a:solidFill>
                  <a:schemeClr val="accent1">
                    <a:lumMod val="40000"/>
                    <a:lumOff val="60000"/>
                  </a:schemeClr>
                </a:solidFill>
                <a:latin typeface="Segoe UI Semibold" panose="020B0702040204020203" pitchFamily="34" charset="0"/>
                <a:cs typeface="Segoe UI Semibold" panose="020B0702040204020203" pitchFamily="34" charset="0"/>
              </a:rPr>
              <a:t>Dilruz</a:t>
            </a:r>
            <a:endParaRPr lang="ru-RU" dirty="0">
              <a:solidFill>
                <a:schemeClr val="accent1">
                  <a:lumMod val="40000"/>
                  <a:lumOff val="60000"/>
                </a:schemeClr>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09774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3514" y="2142068"/>
            <a:ext cx="4351025" cy="2283824"/>
          </a:xfrm>
        </p:spPr>
        <p:txBody>
          <a:bodyPr/>
          <a:lstStyle/>
          <a:p>
            <a:r>
              <a:rPr lang="en-US" dirty="0"/>
              <a:t>2. </a:t>
            </a:r>
            <a:r>
              <a:rPr lang="en-US" dirty="0" err="1"/>
              <a:t>Pufakchali</a:t>
            </a:r>
            <a:r>
              <a:rPr lang="en-US" dirty="0"/>
              <a:t> </a:t>
            </a:r>
            <a:r>
              <a:rPr lang="en-US" dirty="0" err="1"/>
              <a:t>kamera</a:t>
            </a:r>
            <a:endParaRPr lang="ru-RU" dirty="0"/>
          </a:p>
        </p:txBody>
      </p:sp>
      <p:sp>
        <p:nvSpPr>
          <p:cNvPr id="3" name="Текст 2"/>
          <p:cNvSpPr>
            <a:spLocks noGrp="1"/>
          </p:cNvSpPr>
          <p:nvPr>
            <p:ph type="body" idx="1"/>
          </p:nvPr>
        </p:nvSpPr>
        <p:spPr>
          <a:xfrm>
            <a:off x="6400800" y="561703"/>
            <a:ext cx="5421086" cy="6113417"/>
          </a:xfrm>
        </p:spPr>
        <p:txBody>
          <a:bodyPr>
            <a:noAutofit/>
          </a:bodyPr>
          <a:lstStyle/>
          <a:p>
            <a:r>
              <a:rPr lang="en-US" cap="none" dirty="0" err="1" smtClean="0">
                <a:solidFill>
                  <a:schemeClr val="tx1"/>
                </a:solidFill>
                <a:latin typeface="Segoe UI Semibold" panose="020B0702040204020203" pitchFamily="34" charset="0"/>
                <a:cs typeface="Segoe UI Semibold" panose="020B0702040204020203" pitchFamily="34" charset="0"/>
              </a:rPr>
              <a:t>Ishchi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modda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sifatida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qizdirilgan</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o‘ta</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qizigan</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suyuqlik</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ishlatiladi</a:t>
            </a:r>
            <a:r>
              <a:rPr lang="en-US" cap="none" dirty="0" smtClean="0">
                <a:solidFill>
                  <a:schemeClr val="tx1"/>
                </a:solidFill>
                <a:latin typeface="Segoe UI Semibold" panose="020B0702040204020203" pitchFamily="34" charset="0"/>
                <a:cs typeface="Segoe UI Semibold" panose="020B0702040204020203" pitchFamily="34" charset="0"/>
              </a:rPr>
              <a:t>,                     u </a:t>
            </a:r>
            <a:r>
              <a:rPr lang="en-US" cap="none" dirty="0" err="1" smtClean="0">
                <a:solidFill>
                  <a:schemeClr val="tx1"/>
                </a:solidFill>
                <a:latin typeface="Segoe UI Semibold" panose="020B0702040204020203" pitchFamily="34" charset="0"/>
                <a:cs typeface="Segoe UI Semibold" panose="020B0702040204020203" pitchFamily="34" charset="0"/>
              </a:rPr>
              <a:t>bosim</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keskin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kamaytirilganda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qaynay</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boshlaydi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Ishchi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suyuqlik</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sifatida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suyuq</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vodorod</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smtClean="0">
                <a:solidFill>
                  <a:schemeClr val="tx1"/>
                </a:solidFill>
                <a:latin typeface="Segoe UI Semibold" panose="020B0702040204020203" pitchFamily="34" charset="0"/>
                <a:cs typeface="Segoe UI Semibold" panose="020B0702040204020203" pitchFamily="34" charset="0"/>
              </a:rPr>
              <a:t>,</a:t>
            </a:r>
            <a:r>
              <a:rPr lang="en-US" cap="none" dirty="0" err="1" smtClean="0">
                <a:solidFill>
                  <a:schemeClr val="tx1"/>
                </a:solidFill>
                <a:latin typeface="Segoe UI Semibold" panose="020B0702040204020203" pitchFamily="34" charset="0"/>
                <a:cs typeface="Segoe UI Semibold" panose="020B0702040204020203" pitchFamily="34" charset="0"/>
              </a:rPr>
              <a:t>propan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a:solidFill>
                  <a:schemeClr val="tx1"/>
                </a:solidFill>
                <a:latin typeface="Segoe UI Semibold" panose="020B0702040204020203" pitchFamily="34" charset="0"/>
                <a:cs typeface="Segoe UI Semibold" panose="020B0702040204020203" pitchFamily="34" charset="0"/>
              </a:rPr>
              <a:t>(C₃H₈) </a:t>
            </a:r>
            <a:r>
              <a:rPr lang="en-US" cap="none" dirty="0" smtClean="0">
                <a:solidFill>
                  <a:schemeClr val="tx1"/>
                </a:solidFill>
                <a:latin typeface="Segoe UI Semibold" panose="020B0702040204020203" pitchFamily="34" charset="0"/>
                <a:cs typeface="Segoe UI Semibold" panose="020B0702040204020203" pitchFamily="34" charset="0"/>
              </a:rPr>
              <a:t>,</a:t>
            </a:r>
            <a:r>
              <a:rPr lang="en-US" cap="none" dirty="0" err="1" smtClean="0">
                <a:solidFill>
                  <a:schemeClr val="tx1"/>
                </a:solidFill>
                <a:latin typeface="Segoe UI Semibold" panose="020B0702040204020203" pitchFamily="34" charset="0"/>
                <a:cs typeface="Segoe UI Semibold" panose="020B0702040204020203" pitchFamily="34" charset="0"/>
              </a:rPr>
              <a:t>ksenon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va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boshqa</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oson</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qaynaydigan</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suyuqliklar</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qo‘llaniladi</a:t>
            </a:r>
            <a:r>
              <a:rPr lang="en-US" cap="none" dirty="0">
                <a:solidFill>
                  <a:schemeClr val="tx1"/>
                </a:solidFill>
                <a:latin typeface="Segoe UI Semibold" panose="020B0702040204020203" pitchFamily="34" charset="0"/>
                <a:cs typeface="Segoe UI Semibold" panose="020B0702040204020203" pitchFamily="34" charset="0"/>
              </a:rPr>
              <a:t>.</a:t>
            </a:r>
            <a:endParaRPr lang="en-US" cap="none" dirty="0" smtClean="0">
              <a:solidFill>
                <a:schemeClr val="tx1"/>
              </a:solidFill>
              <a:latin typeface="Segoe UI Semibold" panose="020B0702040204020203" pitchFamily="34" charset="0"/>
              <a:cs typeface="Segoe UI Semibold" panose="020B0702040204020203" pitchFamily="34" charset="0"/>
            </a:endParaRPr>
          </a:p>
          <a:p>
            <a:r>
              <a:rPr lang="en-US" cap="none" dirty="0" err="1" smtClean="0">
                <a:solidFill>
                  <a:schemeClr val="tx1"/>
                </a:solidFill>
                <a:latin typeface="Segoe UI Semibold" panose="020B0702040204020203" pitchFamily="34" charset="0"/>
                <a:cs typeface="Segoe UI Semibold" panose="020B0702040204020203" pitchFamily="34" charset="0"/>
              </a:rPr>
              <a:t>Zaryadlangan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harakatlanganda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ionlar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hosil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bo‘ladi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Ushbu</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ionlar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kuchli</a:t>
            </a:r>
            <a:r>
              <a:rPr lang="en-US" b="1" cap="none" dirty="0" smtClean="0">
                <a:solidFill>
                  <a:schemeClr val="tx1"/>
                </a:solidFill>
                <a:latin typeface="Segoe UI Semibold" panose="020B0702040204020203" pitchFamily="34" charset="0"/>
                <a:cs typeface="Segoe UI Semibold" panose="020B0702040204020203" pitchFamily="34" charset="0"/>
              </a:rPr>
              <a:t> bug‘ </a:t>
            </a:r>
            <a:r>
              <a:rPr lang="en-US" b="1" cap="none" dirty="0" err="1" smtClean="0">
                <a:solidFill>
                  <a:schemeClr val="tx1"/>
                </a:solidFill>
                <a:latin typeface="Segoe UI Semibold" panose="020B0702040204020203" pitchFamily="34" charset="0"/>
                <a:cs typeface="Segoe UI Semibold" panose="020B0702040204020203" pitchFamily="34" charset="0"/>
              </a:rPr>
              <a:t>hosil</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bo‘lish</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markazlari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bo‘lib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xizmat</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qiladi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va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natijada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pufakchalar</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zanjiri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hosil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bo‘ladi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dirty="0">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Pufakchali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kamerada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juda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katta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energiyali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zarrachalarni</a:t>
            </a:r>
            <a:r>
              <a:rPr lang="en-US" cap="none" dirty="0" smtClean="0">
                <a:solidFill>
                  <a:schemeClr val="tx1"/>
                </a:solidFill>
                <a:latin typeface="Segoe UI Semibold" panose="020B0702040204020203" pitchFamily="34" charset="0"/>
                <a:cs typeface="Segoe UI Semibold" panose="020B0702040204020203" pitchFamily="34" charset="0"/>
              </a:rPr>
              <a:t> ham </a:t>
            </a:r>
            <a:r>
              <a:rPr lang="en-US" cap="none" dirty="0" err="1" smtClean="0">
                <a:solidFill>
                  <a:schemeClr val="tx1"/>
                </a:solidFill>
                <a:latin typeface="Segoe UI Semibold" panose="020B0702040204020203" pitchFamily="34" charset="0"/>
                <a:cs typeface="Segoe UI Semibold" panose="020B0702040204020203" pitchFamily="34" charset="0"/>
              </a:rPr>
              <a:t>qayd</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etish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mumkin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chunki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bu</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yerda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vilson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kamerasiga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nisbatan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ming</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marta</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qisqa</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masofada</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sekinlashadi</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smtClean="0">
                <a:solidFill>
                  <a:schemeClr val="tx1"/>
                </a:solidFill>
                <a:latin typeface="Segoe UI Semibold" panose="020B0702040204020203" pitchFamily="34" charset="0"/>
                <a:cs typeface="Segoe UI Semibold" panose="020B0702040204020203" pitchFamily="34" charset="0"/>
              </a:rPr>
              <a:t>(</a:t>
            </a:r>
            <a:r>
              <a:rPr lang="en-US" cap="none" dirty="0" err="1" smtClean="0">
                <a:solidFill>
                  <a:schemeClr val="tx1"/>
                </a:solidFill>
                <a:latin typeface="Segoe UI Semibold" panose="020B0702040204020203" pitchFamily="34" charset="0"/>
                <a:cs typeface="Segoe UI Semibold" panose="020B0702040204020203" pitchFamily="34" charset="0"/>
              </a:rPr>
              <a:t>Buning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sababi</a:t>
            </a:r>
            <a:r>
              <a:rPr lang="en-US" cap="none" dirty="0" smtClean="0">
                <a:solidFill>
                  <a:schemeClr val="tx1"/>
                </a:solidFill>
                <a:latin typeface="Segoe UI Semibold" panose="020B0702040204020203" pitchFamily="34" charset="0"/>
                <a:cs typeface="Segoe UI Semibold" panose="020B0702040204020203" pitchFamily="34" charset="0"/>
              </a:rPr>
              <a:t> — </a:t>
            </a:r>
            <a:r>
              <a:rPr lang="en-US" cap="none" dirty="0" err="1" smtClean="0">
                <a:solidFill>
                  <a:schemeClr val="tx1"/>
                </a:solidFill>
                <a:latin typeface="Segoe UI Semibold" panose="020B0702040204020203" pitchFamily="34" charset="0"/>
                <a:cs typeface="Segoe UI Semibold" panose="020B0702040204020203" pitchFamily="34" charset="0"/>
              </a:rPr>
              <a:t>qizdirilgan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suyuqlik</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zichligi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o‘ta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sovutilgan</a:t>
            </a:r>
            <a:r>
              <a:rPr lang="en-US" cap="none" dirty="0" smtClean="0">
                <a:solidFill>
                  <a:schemeClr val="tx1"/>
                </a:solidFill>
                <a:latin typeface="Segoe UI Semibold" panose="020B0702040204020203" pitchFamily="34" charset="0"/>
                <a:cs typeface="Segoe UI Semibold" panose="020B0702040204020203" pitchFamily="34" charset="0"/>
              </a:rPr>
              <a:t> bug‘ </a:t>
            </a:r>
            <a:r>
              <a:rPr lang="en-US" cap="none" dirty="0" err="1" smtClean="0">
                <a:solidFill>
                  <a:schemeClr val="tx1"/>
                </a:solidFill>
                <a:latin typeface="Segoe UI Semibold" panose="020B0702040204020203" pitchFamily="34" charset="0"/>
                <a:cs typeface="Segoe UI Semibold" panose="020B0702040204020203" pitchFamily="34" charset="0"/>
              </a:rPr>
              <a:t>zichligidan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taxminan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marta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katta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bo‘lishidir</a:t>
            </a:r>
            <a:r>
              <a:rPr lang="en-US" cap="none" dirty="0" smtClean="0">
                <a:solidFill>
                  <a:schemeClr val="tx1"/>
                </a:solidFill>
                <a:latin typeface="Segoe UI Semibold" panose="020B0702040204020203" pitchFamily="34" charset="0"/>
                <a:cs typeface="Segoe UI Semibold" panose="020B0702040204020203" pitchFamily="34" charset="0"/>
              </a:rPr>
              <a:t>.)</a:t>
            </a:r>
          </a:p>
          <a:p>
            <a:endParaRPr lang="en-US" cap="none"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135517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1711234"/>
            <a:ext cx="4351025" cy="3250235"/>
          </a:xfrm>
        </p:spPr>
        <p:txBody>
          <a:bodyPr/>
          <a:lstStyle/>
          <a:p>
            <a:r>
              <a:rPr lang="pt-BR" dirty="0">
                <a:latin typeface="Segoe UI Semibold" panose="020B0702040204020203" pitchFamily="34" charset="0"/>
                <a:cs typeface="Segoe UI Semibold" panose="020B0702040204020203" pitchFamily="34" charset="0"/>
              </a:rPr>
              <a:t>3. Qalin qatlamli (yadro) fotoemulsiyalar</a:t>
            </a:r>
            <a:endParaRPr lang="ru-RU" dirty="0">
              <a:latin typeface="Segoe UI Semibold" panose="020B0702040204020203" pitchFamily="34" charset="0"/>
              <a:cs typeface="Segoe UI Semibold" panose="020B0702040204020203" pitchFamily="34" charset="0"/>
            </a:endParaRPr>
          </a:p>
        </p:txBody>
      </p:sp>
      <p:sp>
        <p:nvSpPr>
          <p:cNvPr id="3" name="Текст 2"/>
          <p:cNvSpPr>
            <a:spLocks noGrp="1"/>
          </p:cNvSpPr>
          <p:nvPr>
            <p:ph type="body" idx="1"/>
          </p:nvPr>
        </p:nvSpPr>
        <p:spPr>
          <a:xfrm>
            <a:off x="6555924" y="653143"/>
            <a:ext cx="5239835" cy="5643154"/>
          </a:xfrm>
        </p:spPr>
        <p:txBody>
          <a:bodyPr>
            <a:noAutofit/>
          </a:bodyPr>
          <a:lstStyle/>
          <a:p>
            <a:r>
              <a:rPr lang="en-US" sz="2400" cap="none" dirty="0" err="1" smtClean="0">
                <a:solidFill>
                  <a:schemeClr val="tx1"/>
                </a:solidFill>
                <a:latin typeface="Segoe UI Semibold" panose="020B0702040204020203" pitchFamily="34" charset="0"/>
                <a:cs typeface="Segoe UI Semibold" panose="020B0702040204020203" pitchFamily="34" charset="0"/>
              </a:rPr>
              <a:t>Ushbu</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metod</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ionlovchi</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nurlanishning</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fotokimyoviy</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ta’siriga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asoslangan</a:t>
            </a:r>
            <a:r>
              <a:rPr lang="en-US" sz="2400" cap="none" dirty="0" smtClean="0">
                <a:solidFill>
                  <a:schemeClr val="tx1"/>
                </a:solidFill>
                <a:latin typeface="Segoe UI Semibold" panose="020B0702040204020203" pitchFamily="34" charset="0"/>
                <a:cs typeface="Segoe UI Semibold" panose="020B0702040204020203" pitchFamily="34" charset="0"/>
              </a:rPr>
              <a:t>.</a:t>
            </a:r>
          </a:p>
          <a:p>
            <a:r>
              <a:rPr lang="en-US" sz="2400" cap="none" dirty="0" err="1" smtClean="0">
                <a:solidFill>
                  <a:schemeClr val="tx1"/>
                </a:solidFill>
                <a:latin typeface="Segoe UI Semibold" panose="020B0702040204020203" pitchFamily="34" charset="0"/>
                <a:cs typeface="Segoe UI Semibold" panose="020B0702040204020203" pitchFamily="34" charset="0"/>
              </a:rPr>
              <a:t>Fotoemulsiya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orqali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o‘tuvchi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tez</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zaryadlangan</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zarrachalar</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ta’sirida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kumush</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bromid</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kristallari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donachalarining</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kristall</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panjarasi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buziladi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Natijada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ular</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keyinchalik</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rivojlantirish</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proyavka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jarayonida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o‘z</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xususiyatini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o‘zgartiradi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va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natijada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mikroskop</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ostida</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ko‘rinadigan</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qora</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nuqtalar</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zanjiri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hosil</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bo‘ladi</a:t>
            </a:r>
            <a:r>
              <a:rPr lang="en-US" sz="2400" cap="none" dirty="0" smtClean="0">
                <a:solidFill>
                  <a:schemeClr val="tx1"/>
                </a:solidFill>
                <a:latin typeface="Segoe UI Semibold" panose="020B0702040204020203" pitchFamily="34" charset="0"/>
                <a:cs typeface="Segoe UI Semibold" panose="020B0702040204020203" pitchFamily="34" charset="0"/>
              </a:rPr>
              <a:t>.</a:t>
            </a:r>
          </a:p>
          <a:p>
            <a:r>
              <a:rPr lang="en-US" sz="2400" cap="none" dirty="0" err="1" smtClean="0">
                <a:solidFill>
                  <a:schemeClr val="tx1"/>
                </a:solidFill>
                <a:latin typeface="Segoe UI Semibold" panose="020B0702040204020203" pitchFamily="34" charset="0"/>
                <a:cs typeface="Segoe UI Semibold" panose="020B0702040204020203" pitchFamily="34" charset="0"/>
              </a:rPr>
              <a:t>Yadro</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emulsiyalari</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odatda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smtClean="0">
                <a:solidFill>
                  <a:schemeClr val="tx1"/>
                </a:solidFill>
                <a:latin typeface="Segoe UI Semibold" panose="020B0702040204020203" pitchFamily="34" charset="0"/>
                <a:cs typeface="Segoe UI Semibold" panose="020B0702040204020203" pitchFamily="34" charset="0"/>
              </a:rPr>
              <a:t>0,5 mm </a:t>
            </a:r>
            <a:r>
              <a:rPr lang="en-US" sz="2400" b="1" cap="none" dirty="0" err="1" smtClean="0">
                <a:solidFill>
                  <a:schemeClr val="tx1"/>
                </a:solidFill>
                <a:latin typeface="Segoe UI Semibold" panose="020B0702040204020203" pitchFamily="34" charset="0"/>
                <a:cs typeface="Segoe UI Semibold" panose="020B0702040204020203" pitchFamily="34" charset="0"/>
              </a:rPr>
              <a:t>dan</a:t>
            </a:r>
            <a:r>
              <a:rPr lang="en-US" sz="2400" b="1" cap="none" dirty="0" smtClean="0">
                <a:solidFill>
                  <a:schemeClr val="tx1"/>
                </a:solidFill>
                <a:latin typeface="Segoe UI Semibold" panose="020B0702040204020203" pitchFamily="34" charset="0"/>
                <a:cs typeface="Segoe UI Semibold" panose="020B0702040204020203" pitchFamily="34" charset="0"/>
              </a:rPr>
              <a:t> 1 mm </a:t>
            </a:r>
            <a:r>
              <a:rPr lang="en-US" sz="2400" b="1" cap="none" dirty="0" err="1" smtClean="0">
                <a:solidFill>
                  <a:schemeClr val="tx1"/>
                </a:solidFill>
                <a:latin typeface="Segoe UI Semibold" panose="020B0702040204020203" pitchFamily="34" charset="0"/>
                <a:cs typeface="Segoe UI Semibold" panose="020B0702040204020203" pitchFamily="34" charset="0"/>
              </a:rPr>
              <a:t>gacha</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qalinlikdagi</a:t>
            </a:r>
            <a:r>
              <a:rPr lang="en-US" sz="2400" b="1" cap="none" dirty="0" smtClean="0">
                <a:solidFill>
                  <a:schemeClr val="tx1"/>
                </a:solidFill>
                <a:latin typeface="Segoe UI Semibold" panose="020B0702040204020203" pitchFamily="34" charset="0"/>
                <a:cs typeface="Segoe UI Semibold" panose="020B0702040204020203" pitchFamily="34" charset="0"/>
              </a:rPr>
              <a:t> </a:t>
            </a:r>
            <a:r>
              <a:rPr lang="en-US" sz="2400" b="1" cap="none" dirty="0" err="1" smtClean="0">
                <a:solidFill>
                  <a:schemeClr val="tx1"/>
                </a:solidFill>
                <a:latin typeface="Segoe UI Semibold" panose="020B0702040204020203" pitchFamily="34" charset="0"/>
                <a:cs typeface="Segoe UI Semibold" panose="020B0702040204020203" pitchFamily="34" charset="0"/>
              </a:rPr>
              <a:t>qatlamlar</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ko‘rinishida</a:t>
            </a:r>
            <a:r>
              <a:rPr lang="en-US" sz="2400" cap="none" dirty="0" smtClean="0">
                <a:solidFill>
                  <a:schemeClr val="tx1"/>
                </a:solidFill>
                <a:latin typeface="Segoe UI Semibold" panose="020B0702040204020203" pitchFamily="34" charset="0"/>
                <a:cs typeface="Segoe UI Semibold" panose="020B0702040204020203" pitchFamily="34" charset="0"/>
              </a:rPr>
              <a:t> </a:t>
            </a:r>
            <a:r>
              <a:rPr lang="en-US" sz="2400" cap="none" dirty="0" err="1" smtClean="0">
                <a:solidFill>
                  <a:schemeClr val="tx1"/>
                </a:solidFill>
                <a:latin typeface="Segoe UI Semibold" panose="020B0702040204020203" pitchFamily="34" charset="0"/>
                <a:cs typeface="Segoe UI Semibold" panose="020B0702040204020203" pitchFamily="34" charset="0"/>
              </a:rPr>
              <a:t>qo‘llaniladi</a:t>
            </a:r>
            <a:r>
              <a:rPr lang="en-US" sz="2400" cap="none" dirty="0" smtClean="0">
                <a:solidFill>
                  <a:schemeClr val="tx1"/>
                </a:solidFill>
                <a:latin typeface="Segoe UI Semibold" panose="020B0702040204020203" pitchFamily="34" charset="0"/>
                <a:cs typeface="Segoe UI Semibold" panose="020B0702040204020203" pitchFamily="34" charset="0"/>
              </a:rPr>
              <a:t>. </a:t>
            </a:r>
          </a:p>
        </p:txBody>
      </p:sp>
    </p:spTree>
    <p:extLst>
      <p:ext uri="{BB962C8B-B14F-4D97-AF65-F5344CB8AC3E}">
        <p14:creationId xmlns:p14="http://schemas.microsoft.com/office/powerpoint/2010/main" val="1968074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177868"/>
            <a:ext cx="11734800" cy="4489632"/>
          </a:xfrm>
        </p:spPr>
        <p:txBody>
          <a:bodyPr>
            <a:noAutofit/>
          </a:bodyPr>
          <a:lstStyle/>
          <a:p>
            <a:pPr marL="0" indent="0">
              <a:buNone/>
            </a:pPr>
            <a:r>
              <a:rPr lang="en-US" sz="2400" dirty="0">
                <a:solidFill>
                  <a:schemeClr val="tx1"/>
                </a:solidFill>
                <a:latin typeface="Segoe UI Semibold" panose="020B0702040204020203" pitchFamily="34" charset="0"/>
                <a:cs typeface="Segoe UI Semibold" panose="020B0702040204020203" pitchFamily="34" charset="0"/>
              </a:rPr>
              <a:t>Bu </a:t>
            </a:r>
            <a:r>
              <a:rPr lang="en-US" sz="2400" dirty="0" err="1">
                <a:solidFill>
                  <a:schemeClr val="tx1"/>
                </a:solidFill>
                <a:latin typeface="Segoe UI Semibold" panose="020B0702040204020203" pitchFamily="34" charset="0"/>
                <a:cs typeface="Segoe UI Semibold" panose="020B0702040204020203" pitchFamily="34" charset="0"/>
              </a:rPr>
              <a:t>esa</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yuqori</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energiyali</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zarrachalarning</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trayektoriyalarini</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o‘rganish</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imkonini</a:t>
            </a:r>
            <a:r>
              <a:rPr lang="en-US" sz="2400" dirty="0">
                <a:solidFill>
                  <a:schemeClr val="tx1"/>
                </a:solidFill>
                <a:latin typeface="Segoe UI Semibold" panose="020B0702040204020203" pitchFamily="34" charset="0"/>
                <a:cs typeface="Segoe UI Semibold" panose="020B0702040204020203" pitchFamily="34" charset="0"/>
              </a:rPr>
              <a:t> </a:t>
            </a:r>
            <a:r>
              <a:rPr lang="en-US" sz="2400" dirty="0" err="1">
                <a:solidFill>
                  <a:schemeClr val="tx1"/>
                </a:solidFill>
                <a:latin typeface="Segoe UI Semibold" panose="020B0702040204020203" pitchFamily="34" charset="0"/>
                <a:cs typeface="Segoe UI Semibold" panose="020B0702040204020203" pitchFamily="34" charset="0"/>
              </a:rPr>
              <a:t>beradi</a:t>
            </a:r>
            <a:r>
              <a:rPr lang="en-US" sz="2400" dirty="0">
                <a:solidFill>
                  <a:schemeClr val="tx1"/>
                </a:solidFill>
                <a:latin typeface="Segoe UI Semibold" panose="020B0702040204020203" pitchFamily="34" charset="0"/>
                <a:cs typeface="Segoe UI Semibold" panose="020B0702040204020203" pitchFamily="34" charset="0"/>
              </a:rPr>
              <a:t>.</a:t>
            </a:r>
          </a:p>
          <a:p>
            <a:pPr marL="0" indent="0">
              <a:buNone/>
            </a:pPr>
            <a:r>
              <a:rPr lang="en-US" sz="2400" dirty="0" err="1" smtClean="0">
                <a:latin typeface="Segoe UI Semibold" panose="020B0702040204020203" pitchFamily="34" charset="0"/>
                <a:cs typeface="Segoe UI Semibold" panose="020B0702040204020203" pitchFamily="34" charset="0"/>
              </a:rPr>
              <a:t>Masalan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taxminan</a:t>
            </a:r>
            <a:r>
              <a:rPr lang="en-US" sz="2400" dirty="0">
                <a:latin typeface="Segoe UI Semibold" panose="020B0702040204020203" pitchFamily="34" charset="0"/>
                <a:cs typeface="Segoe UI Semibold" panose="020B0702040204020203" pitchFamily="34" charset="0"/>
              </a:rPr>
              <a:t> </a:t>
            </a:r>
            <a:r>
              <a:rPr lang="en-US" sz="2400" b="1" dirty="0">
                <a:latin typeface="Segoe UI Semibold" panose="020B0702040204020203" pitchFamily="34" charset="0"/>
                <a:cs typeface="Segoe UI Semibold" panose="020B0702040204020203" pitchFamily="34" charset="0"/>
              </a:rPr>
              <a:t>10 MeV</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uzunligi</a:t>
            </a:r>
            <a:r>
              <a:rPr lang="en-US" sz="2400" dirty="0">
                <a:latin typeface="Segoe UI Semibold" panose="020B0702040204020203" pitchFamily="34" charset="0"/>
                <a:cs typeface="Segoe UI Semibold" panose="020B0702040204020203" pitchFamily="34" charset="0"/>
              </a:rPr>
              <a:t> </a:t>
            </a:r>
            <a:r>
              <a:rPr lang="en-US" sz="2400" b="1" dirty="0">
                <a:latin typeface="Segoe UI Semibold" panose="020B0702040204020203" pitchFamily="34" charset="0"/>
                <a:cs typeface="Segoe UI Semibold" panose="020B0702040204020203" pitchFamily="34" charset="0"/>
              </a:rPr>
              <a:t>0,1 mm</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iz</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hosil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qatlamdan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chiqib</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ketmaydi</a:t>
            </a:r>
            <a:r>
              <a:rPr lang="en-US" sz="2400" dirty="0">
                <a:latin typeface="Segoe UI Semibold" panose="020B0702040204020203" pitchFamily="34" charset="0"/>
                <a:cs typeface="Segoe UI Semibold" panose="020B0702040204020203" pitchFamily="34" charset="0"/>
              </a:rPr>
              <a:t>.</a:t>
            </a:r>
          </a:p>
          <a:p>
            <a:pPr marL="0" indent="0">
              <a:buNone/>
            </a:pPr>
            <a:r>
              <a:rPr lang="en-US" sz="2400" b="1" dirty="0" err="1" smtClean="0">
                <a:latin typeface="Segoe UI Semibold" panose="020B0702040204020203" pitchFamily="34" charset="0"/>
                <a:cs typeface="Segoe UI Semibold" panose="020B0702040204020203" pitchFamily="34" charset="0"/>
              </a:rPr>
              <a:t>Yuqori</a:t>
            </a:r>
            <a:r>
              <a:rPr lang="en-US" sz="2400" b="1" dirty="0" smtClean="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energiyali</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zarrachalarni</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o‘rganish</a:t>
            </a:r>
            <a:endParaRPr lang="en-US" sz="2400" b="1" dirty="0">
              <a:latin typeface="Segoe UI Semibold" panose="020B0702040204020203" pitchFamily="34" charset="0"/>
              <a:cs typeface="Segoe UI Semibold" panose="020B0702040204020203" pitchFamily="34" charset="0"/>
            </a:endParaRPr>
          </a:p>
          <a:p>
            <a:r>
              <a:rPr lang="en-US" sz="2400" dirty="0">
                <a:latin typeface="Segoe UI Semibold" panose="020B0702040204020203" pitchFamily="34" charset="0"/>
                <a:cs typeface="Segoe UI Semibold" panose="020B0702040204020203" pitchFamily="34" charset="0"/>
              </a:rPr>
              <a:t>Agar </a:t>
            </a:r>
            <a:r>
              <a:rPr lang="en-US" sz="2400" dirty="0" err="1">
                <a:latin typeface="Segoe UI Semibold" panose="020B0702040204020203" pitchFamily="34" charset="0"/>
                <a:cs typeface="Segoe UI Semibold" panose="020B0702040204020203" pitchFamily="34" charset="0"/>
              </a:rPr>
              <a:t>zarrachalarning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yanada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katta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bo‘lsa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o‘rtacha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yo‘l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uzunligi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bitta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plastina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qalinligidan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oshib</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ketsa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unda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ko‘p</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sonli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plastinalardan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iborat</a:t>
            </a:r>
            <a:r>
              <a:rPr lang="en-US" sz="2400"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to‘plam</a:t>
            </a:r>
            <a:r>
              <a:rPr lang="en-US" sz="2400" b="1" dirty="0">
                <a:latin typeface="Segoe UI Semibold" panose="020B0702040204020203" pitchFamily="34" charset="0"/>
                <a:cs typeface="Segoe UI Semibold" panose="020B0702040204020203" pitchFamily="34" charset="0"/>
              </a:rPr>
              <a:t> </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ishlatiladi</a:t>
            </a:r>
            <a:r>
              <a:rPr lang="en-US" sz="2400" dirty="0">
                <a:latin typeface="Segoe UI Semibold" panose="020B0702040204020203" pitchFamily="34" charset="0"/>
                <a:cs typeface="Segoe UI Semibold" panose="020B0702040204020203" pitchFamily="34" charset="0"/>
              </a:rPr>
              <a:t>.</a:t>
            </a:r>
          </a:p>
          <a:p>
            <a:r>
              <a:rPr lang="en-US" sz="2400" dirty="0">
                <a:latin typeface="Segoe UI Semibold" panose="020B0702040204020203" pitchFamily="34" charset="0"/>
                <a:cs typeface="Segoe UI Semibold" panose="020B0702040204020203" pitchFamily="34" charset="0"/>
              </a:rPr>
              <a:t>Bu </a:t>
            </a:r>
            <a:r>
              <a:rPr lang="en-US" sz="2400" dirty="0" err="1">
                <a:latin typeface="Segoe UI Semibold" panose="020B0702040204020203" pitchFamily="34" charset="0"/>
                <a:cs typeface="Segoe UI Semibold" panose="020B0702040204020203" pitchFamily="34" charset="0"/>
              </a:rPr>
              <a:t>plastinalar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iziga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nisbatan</a:t>
            </a:r>
            <a:r>
              <a:rPr lang="en-US" sz="2400"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qiya</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holda</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joylashtiriladi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Natijada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trayektoriyasining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ketma-ket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qismlarini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plastinalardagi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emulsiyaning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qorayishi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orqali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bosqichma-bosqich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kuzatish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mumkin</a:t>
            </a:r>
            <a:r>
              <a:rPr lang="en-US" sz="2400" dirty="0">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1930581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2011680"/>
            <a:ext cx="4351025" cy="2949789"/>
          </a:xfrm>
        </p:spPr>
        <p:txBody>
          <a:bodyPr/>
          <a:lstStyle/>
          <a:p>
            <a:pPr algn="ctr"/>
            <a:r>
              <a:rPr lang="en-US" b="1" dirty="0"/>
              <a:t>1. </a:t>
            </a:r>
            <a:r>
              <a:rPr lang="en-US" b="1" dirty="0" err="1"/>
              <a:t>Geyger</a:t>
            </a:r>
            <a:r>
              <a:rPr lang="en-US" b="1" dirty="0"/>
              <a:t>–</a:t>
            </a:r>
            <a:r>
              <a:rPr lang="en-US" b="1" dirty="0" err="1"/>
              <a:t>Myuller</a:t>
            </a:r>
            <a:r>
              <a:rPr lang="en-US" b="1" dirty="0"/>
              <a:t> </a:t>
            </a:r>
            <a:r>
              <a:rPr lang="en-US" b="1" dirty="0" err="1"/>
              <a:t>hisoblagichi</a:t>
            </a:r>
            <a:endParaRPr lang="en-US" b="1" dirty="0"/>
          </a:p>
        </p:txBody>
      </p:sp>
      <p:sp>
        <p:nvSpPr>
          <p:cNvPr id="3" name="Текст 2"/>
          <p:cNvSpPr>
            <a:spLocks noGrp="1"/>
          </p:cNvSpPr>
          <p:nvPr>
            <p:ph type="body" idx="1"/>
          </p:nvPr>
        </p:nvSpPr>
        <p:spPr>
          <a:xfrm>
            <a:off x="6479178" y="692329"/>
            <a:ext cx="5712822" cy="5956663"/>
          </a:xfrm>
        </p:spPr>
        <p:txBody>
          <a:bodyPr>
            <a:noAutofit/>
          </a:bodyPr>
          <a:lstStyle/>
          <a:p>
            <a:r>
              <a:rPr lang="en-US" cap="none" dirty="0" smtClean="0">
                <a:solidFill>
                  <a:schemeClr val="tx1"/>
                </a:solidFill>
                <a:latin typeface="Segoe UI Semibold" panose="020B0702040204020203" pitchFamily="34" charset="0"/>
                <a:cs typeface="Segoe UI Semibold" panose="020B0702040204020203" pitchFamily="34" charset="0"/>
              </a:rPr>
              <a:t>Bu </a:t>
            </a:r>
            <a:r>
              <a:rPr lang="en-US" cap="none" dirty="0" err="1" smtClean="0">
                <a:solidFill>
                  <a:schemeClr val="tx1"/>
                </a:solidFill>
                <a:latin typeface="Segoe UI Semibold" panose="020B0702040204020203" pitchFamily="34" charset="0"/>
                <a:cs typeface="Segoe UI Semibold" panose="020B0702040204020203" pitchFamily="34" charset="0"/>
              </a:rPr>
              <a:t>qurilma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unga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tushayotgan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sonini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hisoblash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imkonini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beradi</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err="1" smtClean="0">
                <a:solidFill>
                  <a:schemeClr val="tx1"/>
                </a:solidFill>
                <a:latin typeface="Segoe UI Semibold" panose="020B0702040204020203" pitchFamily="34" charset="0"/>
                <a:cs typeface="Segoe UI Semibold" panose="020B0702040204020203" pitchFamily="34" charset="0"/>
              </a:rPr>
              <a:t>Uning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ishlash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prinsipi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turli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xil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ionlovchi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nurlanish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ta’sirida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gazning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ionlashishi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hodisasiga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asoslangan</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err="1" smtClean="0">
                <a:solidFill>
                  <a:schemeClr val="tx1"/>
                </a:solidFill>
                <a:latin typeface="Segoe UI Semibold" panose="020B0702040204020203" pitchFamily="34" charset="0"/>
                <a:cs typeface="Segoe UI Semibold" panose="020B0702040204020203" pitchFamily="34" charset="0"/>
              </a:rPr>
              <a:t>Hisoblagich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germetik</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yopilgan</a:t>
            </a:r>
            <a:r>
              <a:rPr lang="en-US" cap="none" dirty="0" smtClean="0">
                <a:solidFill>
                  <a:schemeClr val="tx1"/>
                </a:solidFill>
                <a:latin typeface="Segoe UI Semibold" panose="020B0702040204020203" pitchFamily="34" charset="0"/>
                <a:cs typeface="Segoe UI Semibold" panose="020B0702040204020203" pitchFamily="34" charset="0"/>
              </a:rPr>
              <a:t> shisha </a:t>
            </a:r>
            <a:r>
              <a:rPr lang="en-US" cap="none" dirty="0" err="1" smtClean="0">
                <a:solidFill>
                  <a:schemeClr val="tx1"/>
                </a:solidFill>
                <a:latin typeface="Segoe UI Semibold" panose="020B0702040204020203" pitchFamily="34" charset="0"/>
                <a:cs typeface="Segoe UI Semibold" panose="020B0702040204020203" pitchFamily="34" charset="0"/>
              </a:rPr>
              <a:t>naychadan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iborat</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bo‘lib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ichki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devorlari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bo‘ylab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katod</a:t>
            </a:r>
            <a:r>
              <a:rPr lang="en-US" cap="none" dirty="0" smtClean="0">
                <a:solidFill>
                  <a:schemeClr val="tx1"/>
                </a:solidFill>
                <a:latin typeface="Segoe UI Semibold" panose="020B0702040204020203" pitchFamily="34" charset="0"/>
                <a:cs typeface="Segoe UI Semibold" panose="020B0702040204020203" pitchFamily="34" charset="0"/>
              </a:rPr>
              <a:t> — </a:t>
            </a:r>
            <a:r>
              <a:rPr lang="en-US" cap="none" dirty="0" err="1" smtClean="0">
                <a:solidFill>
                  <a:schemeClr val="tx1"/>
                </a:solidFill>
                <a:latin typeface="Segoe UI Semibold" panose="020B0702040204020203" pitchFamily="34" charset="0"/>
                <a:cs typeface="Segoe UI Semibold" panose="020B0702040204020203" pitchFamily="34" charset="0"/>
              </a:rPr>
              <a:t>yupqa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metall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silindr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joylashgan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Anod</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esa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hisoblagichning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markaziy</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o‘qi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bo‘ylab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tortilgan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ingichka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simdan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iborat</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err="1" smtClean="0">
                <a:solidFill>
                  <a:schemeClr val="tx1"/>
                </a:solidFill>
                <a:latin typeface="Segoe UI Semibold" panose="020B0702040204020203" pitchFamily="34" charset="0"/>
                <a:cs typeface="Segoe UI Semibold" panose="020B0702040204020203" pitchFamily="34" charset="0"/>
              </a:rPr>
              <a:t>Qurilmaning</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kuchlanishi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odatda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yuzlab</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volt</a:t>
            </a:r>
            <a:r>
              <a:rPr lang="en-US" cap="none" dirty="0" err="1" smtClean="0">
                <a:solidFill>
                  <a:schemeClr val="tx1"/>
                </a:solidFill>
                <a:latin typeface="Segoe UI Semibold" panose="020B0702040204020203" pitchFamily="34" charset="0"/>
                <a:cs typeface="Segoe UI Semibold" panose="020B0702040204020203" pitchFamily="34" charset="0"/>
              </a:rPr>
              <a:t>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tashkil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etadi</a:t>
            </a:r>
            <a:r>
              <a:rPr lang="en-US" cap="none" dirty="0" smtClean="0">
                <a:solidFill>
                  <a:schemeClr val="tx1"/>
                </a:solidFill>
                <a:latin typeface="Segoe UI Semibold" panose="020B0702040204020203" pitchFamily="34" charset="0"/>
                <a:cs typeface="Segoe UI Semibold" panose="020B0702040204020203" pitchFamily="34" charset="0"/>
              </a:rPr>
              <a:t>.</a:t>
            </a:r>
            <a:r>
              <a:rPr lang="en-US" dirty="0">
                <a:latin typeface="Segoe UI Semibold" panose="020B0702040204020203" pitchFamily="34" charset="0"/>
                <a:cs typeface="Segoe UI Semibold" panose="020B0702040204020203" pitchFamily="34" charset="0"/>
              </a:rPr>
              <a:t> </a:t>
            </a:r>
            <a:endParaRPr lang="en-US" dirty="0" smtClean="0">
              <a:latin typeface="Segoe UI Semibold" panose="020B0702040204020203" pitchFamily="34" charset="0"/>
              <a:cs typeface="Segoe UI Semibold" panose="020B0702040204020203" pitchFamily="34" charset="0"/>
            </a:endParaRPr>
          </a:p>
          <a:p>
            <a:r>
              <a:rPr lang="en-US" cap="none" dirty="0" err="1" smtClean="0">
                <a:solidFill>
                  <a:schemeClr val="tx1"/>
                </a:solidFill>
                <a:latin typeface="Segoe UI Semibold" panose="020B0702040204020203" pitchFamily="34" charset="0"/>
                <a:cs typeface="Segoe UI Semibold" panose="020B0702040204020203" pitchFamily="34" charset="0"/>
              </a:rPr>
              <a:t>Hisoblagich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ro‘yxatga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olish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registratsiya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sxemasiga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ulanadi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Qurilma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korpusiga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manfiy</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potensial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markaziy</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simga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anodga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esa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musbat</a:t>
            </a:r>
            <a:r>
              <a:rPr lang="en-US" b="1"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tx1"/>
                </a:solidFill>
                <a:latin typeface="Segoe UI Semibold" panose="020B0702040204020203" pitchFamily="34" charset="0"/>
                <a:cs typeface="Segoe UI Semibold" panose="020B0702040204020203" pitchFamily="34" charset="0"/>
              </a:rPr>
              <a:t>potensial</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beriladi</a:t>
            </a:r>
            <a:r>
              <a:rPr lang="en-US" cap="none" dirty="0" smtClean="0">
                <a:solidFill>
                  <a:schemeClr val="tx1"/>
                </a:solidFill>
                <a:latin typeface="Segoe UI Semibold" panose="020B0702040204020203" pitchFamily="34" charset="0"/>
                <a:cs typeface="Segoe UI Semibold" panose="020B0702040204020203" pitchFamily="34" charset="0"/>
              </a:rPr>
              <a:t>.</a:t>
            </a:r>
          </a:p>
          <a:p>
            <a:endParaRPr lang="en-US" cap="none"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74772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320" y="5662258"/>
            <a:ext cx="10523240" cy="566738"/>
          </a:xfrm>
        </p:spPr>
        <p:txBody>
          <a:bodyPr>
            <a:normAutofit fontScale="90000"/>
          </a:bodyPr>
          <a:lstStyle/>
          <a:p>
            <a:r>
              <a:rPr lang="en-US" dirty="0" err="1">
                <a:solidFill>
                  <a:schemeClr val="bg1"/>
                </a:solidFill>
                <a:latin typeface="Segoe UI Semibold" panose="020B0702040204020203" pitchFamily="34" charset="0"/>
                <a:cs typeface="Segoe UI Semibold" panose="020B0702040204020203" pitchFamily="34" charset="0"/>
              </a:rPr>
              <a:t>Hisoblagich</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ro‘yxatga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olish</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registratsiya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sxemasiga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ulanadi</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Qurilma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korpusiga</a:t>
            </a:r>
            <a:r>
              <a:rPr lang="en-US" dirty="0">
                <a:solidFill>
                  <a:schemeClr val="bg1"/>
                </a:solidFill>
                <a:latin typeface="Segoe UI Semibold" panose="020B0702040204020203" pitchFamily="34" charset="0"/>
                <a:cs typeface="Segoe UI Semibold" panose="020B0702040204020203" pitchFamily="34" charset="0"/>
              </a:rPr>
              <a:t> </a:t>
            </a:r>
            <a:r>
              <a:rPr lang="en-US" b="1" dirty="0" err="1">
                <a:solidFill>
                  <a:schemeClr val="bg1"/>
                </a:solidFill>
                <a:latin typeface="Segoe UI Semibold" panose="020B0702040204020203" pitchFamily="34" charset="0"/>
                <a:cs typeface="Segoe UI Semibold" panose="020B0702040204020203" pitchFamily="34" charset="0"/>
              </a:rPr>
              <a:t>manfiy</a:t>
            </a:r>
            <a:r>
              <a:rPr lang="en-US" b="1" dirty="0">
                <a:solidFill>
                  <a:schemeClr val="bg1"/>
                </a:solidFill>
                <a:latin typeface="Segoe UI Semibold" panose="020B0702040204020203" pitchFamily="34" charset="0"/>
                <a:cs typeface="Segoe UI Semibold" panose="020B0702040204020203" pitchFamily="34" charset="0"/>
              </a:rPr>
              <a:t> </a:t>
            </a:r>
            <a:r>
              <a:rPr lang="en-US" b="1" dirty="0" err="1">
                <a:solidFill>
                  <a:schemeClr val="bg1"/>
                </a:solidFill>
                <a:latin typeface="Segoe UI Semibold" panose="020B0702040204020203" pitchFamily="34" charset="0"/>
                <a:cs typeface="Segoe UI Semibold" panose="020B0702040204020203" pitchFamily="34" charset="0"/>
              </a:rPr>
              <a:t>potensial</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markaziy</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simga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esa</a:t>
            </a:r>
            <a:r>
              <a:rPr lang="en-US" dirty="0">
                <a:solidFill>
                  <a:schemeClr val="bg1"/>
                </a:solidFill>
                <a:latin typeface="Segoe UI Semibold" panose="020B0702040204020203" pitchFamily="34" charset="0"/>
                <a:cs typeface="Segoe UI Semibold" panose="020B0702040204020203" pitchFamily="34" charset="0"/>
              </a:rPr>
              <a:t> </a:t>
            </a:r>
            <a:r>
              <a:rPr lang="en-US" b="1" dirty="0" err="1">
                <a:solidFill>
                  <a:schemeClr val="bg1"/>
                </a:solidFill>
                <a:latin typeface="Segoe UI Semibold" panose="020B0702040204020203" pitchFamily="34" charset="0"/>
                <a:cs typeface="Segoe UI Semibold" panose="020B0702040204020203" pitchFamily="34" charset="0"/>
              </a:rPr>
              <a:t>musbat</a:t>
            </a:r>
            <a:r>
              <a:rPr lang="en-US" b="1" dirty="0">
                <a:solidFill>
                  <a:schemeClr val="bg1"/>
                </a:solidFill>
                <a:latin typeface="Segoe UI Semibold" panose="020B0702040204020203" pitchFamily="34" charset="0"/>
                <a:cs typeface="Segoe UI Semibold" panose="020B0702040204020203" pitchFamily="34" charset="0"/>
              </a:rPr>
              <a:t> </a:t>
            </a:r>
            <a:r>
              <a:rPr lang="en-US" b="1" dirty="0" err="1">
                <a:solidFill>
                  <a:schemeClr val="bg1"/>
                </a:solidFill>
                <a:latin typeface="Segoe UI Semibold" panose="020B0702040204020203" pitchFamily="34" charset="0"/>
                <a:cs typeface="Segoe UI Semibold" panose="020B0702040204020203" pitchFamily="34" charset="0"/>
              </a:rPr>
              <a:t>potensial</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beriladi</a:t>
            </a:r>
            <a:r>
              <a:rPr lang="en-US" dirty="0">
                <a:solidFill>
                  <a:schemeClr val="bg1"/>
                </a:solidFill>
                <a:latin typeface="Segoe UI Semibold" panose="020B0702040204020203" pitchFamily="34" charset="0"/>
                <a:cs typeface="Segoe UI Semibold" panose="020B0702040204020203" pitchFamily="34" charset="0"/>
              </a:rPr>
              <a:t>.</a:t>
            </a:r>
            <a:br>
              <a:rPr lang="en-US" dirty="0">
                <a:solidFill>
                  <a:schemeClr val="bg1"/>
                </a:solidFill>
                <a:latin typeface="Segoe UI Semibold" panose="020B0702040204020203" pitchFamily="34" charset="0"/>
                <a:cs typeface="Segoe UI Semibold" panose="020B0702040204020203" pitchFamily="34" charset="0"/>
              </a:rPr>
            </a:br>
            <a:r>
              <a:rPr lang="en-US" dirty="0" err="1">
                <a:solidFill>
                  <a:schemeClr val="bg1"/>
                </a:solidFill>
                <a:latin typeface="Segoe UI Semibold" panose="020B0702040204020203" pitchFamily="34" charset="0"/>
                <a:cs typeface="Segoe UI Semibold" panose="020B0702040204020203" pitchFamily="34" charset="0"/>
              </a:rPr>
              <a:t>Hisoblagichga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ketma-ket</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ravishda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qarshiligi</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bir</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necha</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megaom</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bo‘lgan</a:t>
            </a:r>
            <a:r>
              <a:rPr lang="en-US" dirty="0">
                <a:solidFill>
                  <a:schemeClr val="bg1"/>
                </a:solidFill>
                <a:latin typeface="Segoe UI Semibold" panose="020B0702040204020203" pitchFamily="34" charset="0"/>
                <a:cs typeface="Segoe UI Semibold" panose="020B0702040204020203" pitchFamily="34" charset="0"/>
              </a:rPr>
              <a:t> </a:t>
            </a:r>
            <a:r>
              <a:rPr lang="en-US" b="1" dirty="0" err="1">
                <a:solidFill>
                  <a:schemeClr val="bg1"/>
                </a:solidFill>
                <a:latin typeface="Segoe UI Semibold" panose="020B0702040204020203" pitchFamily="34" charset="0"/>
                <a:cs typeface="Segoe UI Semibold" panose="020B0702040204020203" pitchFamily="34" charset="0"/>
              </a:rPr>
              <a:t>rezistor</a:t>
            </a:r>
            <a:r>
              <a:rPr lang="en-US" dirty="0">
                <a:solidFill>
                  <a:schemeClr val="bg1"/>
                </a:solidFill>
                <a:latin typeface="Segoe UI Semibold" panose="020B0702040204020203" pitchFamily="34" charset="0"/>
                <a:cs typeface="Segoe UI Semibold" panose="020B0702040204020203" pitchFamily="34" charset="0"/>
              </a:rPr>
              <a:t> </a:t>
            </a:r>
            <a:r>
              <a:rPr lang="en-US" dirty="0" err="1">
                <a:solidFill>
                  <a:schemeClr val="bg1"/>
                </a:solidFill>
                <a:latin typeface="Segoe UI Semibold" panose="020B0702040204020203" pitchFamily="34" charset="0"/>
                <a:cs typeface="Segoe UI Semibold" panose="020B0702040204020203" pitchFamily="34" charset="0"/>
              </a:rPr>
              <a:t>ulanadi</a:t>
            </a:r>
            <a:r>
              <a:rPr lang="en-US" dirty="0">
                <a:solidFill>
                  <a:schemeClr val="bg1"/>
                </a:solidFill>
                <a:latin typeface="Segoe UI Semibold" panose="020B0702040204020203" pitchFamily="34" charset="0"/>
                <a:cs typeface="Segoe UI Semibold" panose="020B0702040204020203" pitchFamily="34" charset="0"/>
              </a:rPr>
              <a:t>.</a:t>
            </a:r>
            <a:endParaRPr lang="ru-RU" dirty="0">
              <a:latin typeface="Segoe UI Semibold" panose="020B0702040204020203" pitchFamily="34" charset="0"/>
              <a:cs typeface="Segoe UI Semibold" panose="020B0702040204020203" pitchFamily="34" charset="0"/>
            </a:endParaRPr>
          </a:p>
        </p:txBody>
      </p:sp>
      <p:pic>
        <p:nvPicPr>
          <p:cNvPr id="4" name="Рисунок 3"/>
          <p:cNvPicPr>
            <a:picLocks noGrp="1" noChangeAspect="1"/>
          </p:cNvPicPr>
          <p:nvPr>
            <p:ph type="pic" idx="1"/>
          </p:nvPr>
        </p:nvPicPr>
        <p:blipFill>
          <a:blip r:embed="rId2">
            <a:extLst>
              <a:ext uri="{28A0092B-C50C-407E-A947-70E740481C1C}">
                <a14:useLocalDpi xmlns:a14="http://schemas.microsoft.com/office/drawing/2010/main" val="0"/>
              </a:ext>
            </a:extLst>
          </a:blip>
          <a:srcRect l="1497" r="1497"/>
          <a:stretch>
            <a:fillRect/>
          </a:stretch>
        </p:blipFill>
        <p:spPr/>
      </p:pic>
    </p:spTree>
    <p:extLst>
      <p:ext uri="{BB962C8B-B14F-4D97-AF65-F5344CB8AC3E}">
        <p14:creationId xmlns:p14="http://schemas.microsoft.com/office/powerpoint/2010/main" val="1843170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168434"/>
            <a:ext cx="11547567" cy="4140926"/>
          </a:xfrm>
        </p:spPr>
        <p:txBody>
          <a:bodyPr>
            <a:noAutofit/>
          </a:bodyPr>
          <a:lstStyle/>
          <a:p>
            <a:r>
              <a:rPr lang="en-US" sz="2000" dirty="0" err="1">
                <a:solidFill>
                  <a:schemeClr val="tx1"/>
                </a:solidFill>
                <a:latin typeface="Segoe UI Semibold" panose="020B0702040204020203" pitchFamily="34" charset="0"/>
                <a:cs typeface="Segoe UI Semibold" panose="020B0702040204020203" pitchFamily="34" charset="0"/>
              </a:rPr>
              <a:t>Rezistordan</a:t>
            </a:r>
            <a:r>
              <a:rPr lang="en-US" sz="2000" dirty="0">
                <a:solidFill>
                  <a:schemeClr val="tx1"/>
                </a:solidFill>
                <a:latin typeface="Segoe UI Semibold" panose="020B0702040204020203" pitchFamily="34" charset="0"/>
                <a:cs typeface="Segoe UI Semibold" panose="020B0702040204020203" pitchFamily="34" charset="0"/>
              </a:rPr>
              <a:t> signal </a:t>
            </a:r>
            <a:r>
              <a:rPr lang="en-US" sz="2000" dirty="0" err="1">
                <a:solidFill>
                  <a:schemeClr val="tx1"/>
                </a:solidFill>
                <a:latin typeface="Segoe UI Semibold" panose="020B0702040204020203" pitchFamily="34" charset="0"/>
                <a:cs typeface="Segoe UI Semibold" panose="020B0702040204020203" pitchFamily="34" charset="0"/>
              </a:rPr>
              <a:t>bir</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necha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ming</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mikrofarad</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sig‘imga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ega</a:t>
            </a:r>
            <a:r>
              <a:rPr lang="en-US" sz="2000"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ajratish</a:t>
            </a:r>
            <a:r>
              <a:rPr lang="en-US" sz="2000" b="1"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kondensatori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orqali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hisoblash</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qayta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sanash</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sxemasining</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kirishiga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uzatiladi</a:t>
            </a:r>
            <a:r>
              <a:rPr lang="en-US" sz="2000" dirty="0">
                <a:solidFill>
                  <a:schemeClr val="tx1"/>
                </a:solidFill>
                <a:latin typeface="Segoe UI Semibold" panose="020B0702040204020203" pitchFamily="34" charset="0"/>
                <a:cs typeface="Segoe UI Semibold" panose="020B0702040204020203" pitchFamily="34" charset="0"/>
              </a:rPr>
              <a:t>.</a:t>
            </a:r>
          </a:p>
          <a:p>
            <a:r>
              <a:rPr lang="en-US" sz="2000" dirty="0" err="1">
                <a:solidFill>
                  <a:schemeClr val="tx1"/>
                </a:solidFill>
                <a:latin typeface="Segoe UI Semibold" panose="020B0702040204020203" pitchFamily="34" charset="0"/>
                <a:cs typeface="Segoe UI Semibold" panose="020B0702040204020203" pitchFamily="34" charset="0"/>
              </a:rPr>
              <a:t>Naycha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ichida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atmosfera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yoki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undan</a:t>
            </a:r>
            <a:r>
              <a:rPr lang="en-US" sz="2000" dirty="0">
                <a:solidFill>
                  <a:schemeClr val="tx1"/>
                </a:solidFill>
                <a:latin typeface="Segoe UI Semibold" panose="020B0702040204020203" pitchFamily="34" charset="0"/>
                <a:cs typeface="Segoe UI Semibold" panose="020B0702040204020203" pitchFamily="34" charset="0"/>
              </a:rPr>
              <a:t> past </a:t>
            </a:r>
            <a:r>
              <a:rPr lang="en-US" sz="2000" dirty="0" err="1">
                <a:solidFill>
                  <a:schemeClr val="tx1"/>
                </a:solidFill>
                <a:latin typeface="Segoe UI Semibold" panose="020B0702040204020203" pitchFamily="34" charset="0"/>
                <a:cs typeface="Segoe UI Semibold" panose="020B0702040204020203" pitchFamily="34" charset="0"/>
              </a:rPr>
              <a:t>bosim</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ostidagi</a:t>
            </a:r>
            <a:r>
              <a:rPr lang="en-US" sz="2000"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gazlar</a:t>
            </a:r>
            <a:r>
              <a:rPr lang="en-US" sz="2000" b="1"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aralashmasi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joylashgan</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Gaz</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yaxshi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dielektrik</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bo‘lib</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ionlovchi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zarrachalar</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mavjud</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bo‘lmaganda</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tashqi</a:t>
            </a:r>
            <a:r>
              <a:rPr lang="en-US" sz="2000" dirty="0">
                <a:solidFill>
                  <a:schemeClr val="tx1"/>
                </a:solidFill>
                <a:latin typeface="Segoe UI Semibold" panose="020B0702040204020203" pitchFamily="34" charset="0"/>
                <a:cs typeface="Segoe UI Semibold" panose="020B0702040204020203" pitchFamily="34" charset="0"/>
              </a:rPr>
              <a:t> </a:t>
            </a:r>
            <a:r>
              <a:rPr lang="en-US" sz="2000" dirty="0" err="1">
                <a:solidFill>
                  <a:schemeClr val="tx1"/>
                </a:solidFill>
                <a:latin typeface="Segoe UI Semibold" panose="020B0702040204020203" pitchFamily="34" charset="0"/>
                <a:cs typeface="Segoe UI Semibold" panose="020B0702040204020203" pitchFamily="34" charset="0"/>
              </a:rPr>
              <a:t>zanjirda</a:t>
            </a:r>
            <a:r>
              <a:rPr lang="en-US" sz="2000"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tok</a:t>
            </a:r>
            <a:r>
              <a:rPr lang="en-US" sz="2000" b="1" dirty="0">
                <a:solidFill>
                  <a:schemeClr val="tx1"/>
                </a:solidFill>
                <a:latin typeface="Segoe UI Semibold" panose="020B0702040204020203" pitchFamily="34" charset="0"/>
                <a:cs typeface="Segoe UI Semibold" panose="020B0702040204020203" pitchFamily="34" charset="0"/>
              </a:rPr>
              <a:t> </a:t>
            </a:r>
            <a:r>
              <a:rPr lang="en-US" sz="2000" b="1" dirty="0" err="1">
                <a:solidFill>
                  <a:schemeClr val="tx1"/>
                </a:solidFill>
                <a:latin typeface="Segoe UI Semibold" panose="020B0702040204020203" pitchFamily="34" charset="0"/>
                <a:cs typeface="Segoe UI Semibold" panose="020B0702040204020203" pitchFamily="34" charset="0"/>
              </a:rPr>
              <a:t>hosil</a:t>
            </a:r>
            <a:r>
              <a:rPr lang="en-US" sz="2000" b="1" dirty="0">
                <a:solidFill>
                  <a:schemeClr val="tx1"/>
                </a:solidFill>
                <a:latin typeface="Segoe UI Semibold" panose="020B0702040204020203" pitchFamily="34" charset="0"/>
                <a:cs typeface="Segoe UI Semibold" panose="020B0702040204020203" pitchFamily="34" charset="0"/>
              </a:rPr>
              <a:t> </a:t>
            </a:r>
            <a:r>
              <a:rPr lang="en-US" sz="2000" b="1" dirty="0" err="1" smtClean="0">
                <a:solidFill>
                  <a:schemeClr val="tx1"/>
                </a:solidFill>
                <a:latin typeface="Segoe UI Semibold" panose="020B0702040204020203" pitchFamily="34" charset="0"/>
                <a:cs typeface="Segoe UI Semibold" panose="020B0702040204020203" pitchFamily="34" charset="0"/>
              </a:rPr>
              <a:t>bo‘lmaydi</a:t>
            </a:r>
            <a:r>
              <a:rPr lang="en-US" sz="2000" b="1" dirty="0" smtClean="0">
                <a:solidFill>
                  <a:schemeClr val="tx1"/>
                </a:solidFill>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Agar </a:t>
            </a:r>
            <a:r>
              <a:rPr lang="en-US" sz="2000" dirty="0" err="1">
                <a:latin typeface="Segoe UI Semibold" panose="020B0702040204020203" pitchFamily="34" charset="0"/>
                <a:cs typeface="Segoe UI Semibold" panose="020B0702040204020203" pitchFamily="34" charset="0"/>
              </a:rPr>
              <a:t>hisoblagichga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bitta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ionlashtiruvchi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tushsa</a:t>
            </a:r>
            <a:r>
              <a:rPr lang="en-US" sz="2000" dirty="0">
                <a:latin typeface="Segoe UI Semibold" panose="020B0702040204020203" pitchFamily="34" charset="0"/>
                <a:cs typeface="Segoe UI Semibold" panose="020B0702040204020203" pitchFamily="34" charset="0"/>
              </a:rPr>
              <a:t>, u </a:t>
            </a:r>
            <a:r>
              <a:rPr lang="en-US" sz="2000" dirty="0" err="1">
                <a:latin typeface="Segoe UI Semibold" panose="020B0702040204020203" pitchFamily="34" charset="0"/>
                <a:cs typeface="Segoe UI Semibold" panose="020B0702040204020203" pitchFamily="34" charset="0"/>
              </a:rPr>
              <a:t>bitta</a:t>
            </a:r>
            <a:r>
              <a:rPr lang="en-US" sz="2000" dirty="0">
                <a:latin typeface="Segoe UI Semibold" panose="020B0702040204020203" pitchFamily="34" charset="0"/>
                <a:cs typeface="Segoe UI Semibold" panose="020B0702040204020203" pitchFamily="34" charset="0"/>
              </a:rPr>
              <a:t> ion </a:t>
            </a:r>
            <a:r>
              <a:rPr lang="en-US" sz="2000" dirty="0" err="1">
                <a:latin typeface="Segoe UI Semibold" panose="020B0702040204020203" pitchFamily="34" charset="0"/>
                <a:cs typeface="Segoe UI Semibold" panose="020B0702040204020203" pitchFamily="34" charset="0"/>
              </a:rPr>
              <a:t>juftini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bitta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musbat</a:t>
            </a:r>
            <a:r>
              <a:rPr lang="en-US" sz="2000" dirty="0">
                <a:latin typeface="Segoe UI Semibold" panose="020B0702040204020203" pitchFamily="34" charset="0"/>
                <a:cs typeface="Segoe UI Semibold" panose="020B0702040204020203" pitchFamily="34" charset="0"/>
              </a:rPr>
              <a:t> ion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bitta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Musbat</a:t>
            </a:r>
            <a:r>
              <a:rPr lang="en-US" sz="2000" dirty="0">
                <a:latin typeface="Segoe UI Semibold" panose="020B0702040204020203" pitchFamily="34" charset="0"/>
                <a:cs typeface="Segoe UI Semibold" panose="020B0702040204020203" pitchFamily="34" charset="0"/>
              </a:rPr>
              <a:t> ion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kuchlanganlikdagi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harakatlanadi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biroq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erkin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yugurish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musbat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ionnikiga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qaraganda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ancha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uzun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sababli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yanada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samarali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ionlashtiruvchi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hisoblanadi</a:t>
            </a:r>
            <a:r>
              <a:rPr lang="en-US" sz="2000" dirty="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kinetik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ortadi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aralashmasi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atomlarining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energiyasidan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katta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atomlar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to‘qnashganda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yangi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paydo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 Shu </a:t>
            </a:r>
            <a:r>
              <a:rPr lang="en-US" sz="2000" dirty="0" err="1">
                <a:latin typeface="Segoe UI Semibold" panose="020B0702040204020203" pitchFamily="34" charset="0"/>
                <a:cs typeface="Segoe UI Semibold" panose="020B0702040204020203" pitchFamily="34" charset="0"/>
              </a:rPr>
              <a:t>tarzda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zarba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urilish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orqali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ionlanishi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beradi</a:t>
            </a:r>
            <a:r>
              <a:rPr lang="en-US" sz="2000" dirty="0">
                <a:latin typeface="Segoe UI Semibold" panose="020B0702040204020203" pitchFamily="34" charset="0"/>
                <a:cs typeface="Segoe UI Semibold" panose="020B0702040204020203" pitchFamily="34" charset="0"/>
              </a:rPr>
              <a:t>.</a:t>
            </a:r>
          </a:p>
          <a:p>
            <a:endParaRPr lang="ru-RU" sz="2000"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825489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0" y="2181497"/>
            <a:ext cx="6457949" cy="4676503"/>
          </a:xfrm>
        </p:spPr>
        <p:txBody>
          <a:bodyPr>
            <a:noAutofit/>
          </a:bodyPr>
          <a:lstStyle/>
          <a:p>
            <a:r>
              <a:rPr lang="en-US" sz="2000" dirty="0" err="1">
                <a:latin typeface="Segoe UI Semibold" panose="020B0702040204020203" pitchFamily="34" charset="0"/>
                <a:cs typeface="Segoe UI Semibold" panose="020B0702040204020203" pitchFamily="34" charset="0"/>
              </a:rPr>
              <a:t>Zarba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ionlanishi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maydonining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yuqori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kuchlanganligida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lavinasi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smtClean="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Zarba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ionlanishi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natijasida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ikkilamchi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a:t>
            </a:r>
            <a:r>
              <a:rPr lang="en-US" sz="2000" dirty="0">
                <a:latin typeface="Segoe UI Semibold" panose="020B0702040204020203" pitchFamily="34" charset="0"/>
                <a:cs typeface="Segoe UI Semibold" panose="020B0702040204020203" pitchFamily="34" charset="0"/>
              </a:rPr>
              <a:t> ham </a:t>
            </a:r>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tezlashadi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navbatida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qarshi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kelayotgan</a:t>
            </a:r>
            <a:r>
              <a:rPr lang="en-US" sz="2000" dirty="0">
                <a:latin typeface="Segoe UI Semibold" panose="020B0702040204020203" pitchFamily="34" charset="0"/>
                <a:cs typeface="Segoe UI Semibold" panose="020B0702040204020203" pitchFamily="34" charset="0"/>
              </a:rPr>
              <a:t> atom </a:t>
            </a:r>
            <a:r>
              <a:rPr lang="en-US" sz="2000" dirty="0" err="1">
                <a:latin typeface="Segoe UI Semibold" panose="020B0702040204020203" pitchFamily="34" charset="0"/>
                <a:cs typeface="Segoe UI Semibold" panose="020B0702040204020203" pitchFamily="34" charset="0"/>
              </a:rPr>
              <a:t>hamda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molekulalarni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bunday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zanjirli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reaksiya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tufayli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tashqi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natijasida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yuzaga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hatto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kichik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miqdordagi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a:t>
            </a:r>
            <a:r>
              <a:rPr lang="en-US" sz="2000" dirty="0">
                <a:latin typeface="Segoe UI Semibold" panose="020B0702040204020203" pitchFamily="34" charset="0"/>
                <a:cs typeface="Segoe UI Semibold" panose="020B0702040204020203" pitchFamily="34" charset="0"/>
              </a:rPr>
              <a:t> ham </a:t>
            </a:r>
            <a:r>
              <a:rPr lang="en-US" sz="2000" dirty="0" err="1">
                <a:latin typeface="Segoe UI Semibold" panose="020B0702040204020203" pitchFamily="34" charset="0"/>
                <a:cs typeface="Segoe UI Semibold" panose="020B0702040204020203" pitchFamily="34" charset="0"/>
              </a:rPr>
              <a:t>gazning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o‘tkazuvchanligini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keskin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oshiradi</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Shu </a:t>
            </a:r>
            <a:r>
              <a:rPr lang="en-US" sz="2000" dirty="0" err="1">
                <a:latin typeface="Segoe UI Semibold" panose="020B0702040204020203" pitchFamily="34" charset="0"/>
                <a:cs typeface="Segoe UI Semibold" panose="020B0702040204020203" pitchFamily="34" charset="0"/>
              </a:rPr>
              <a:t>sababli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rezistor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orqali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oqadi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uchlarida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impulsi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impuls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kondensator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orqali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qurilmasining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kirishiga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uzatiladi</a:t>
            </a:r>
            <a:r>
              <a:rPr lang="en-US" sz="2000" dirty="0">
                <a:latin typeface="Segoe UI Semibold" panose="020B0702040204020203" pitchFamily="34" charset="0"/>
                <a:cs typeface="Segoe UI Semibold" panose="020B0702040204020203" pitchFamily="34" charset="0"/>
              </a:rPr>
              <a:t>.</a:t>
            </a:r>
          </a:p>
          <a:p>
            <a:endParaRPr lang="en-US" sz="2000" dirty="0">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a:xfrm>
            <a:off x="6208712" y="2181497"/>
            <a:ext cx="5983288" cy="4084683"/>
          </a:xfrm>
        </p:spPr>
        <p:txBody>
          <a:bodyPr>
            <a:noAutofit/>
          </a:bodyPr>
          <a:lstStyle/>
          <a:p>
            <a:r>
              <a:rPr lang="en-US" sz="2000" dirty="0" err="1">
                <a:latin typeface="Segoe UI Semibold" panose="020B0702040204020203" pitchFamily="34" charset="0"/>
                <a:cs typeface="Segoe UI Semibold" panose="020B0702040204020203" pitchFamily="34" charset="0"/>
              </a:rPr>
              <a:t>Dastlab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anodda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mavjud</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yuqori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potensial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rezistorga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hisoblagich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ichidagi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kuchlanganligi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kamayadi</a:t>
            </a:r>
            <a:r>
              <a:rPr lang="en-US" sz="2000" dirty="0">
                <a:latin typeface="Segoe UI Semibold" panose="020B0702040204020203" pitchFamily="34" charset="0"/>
                <a:cs typeface="Segoe UI Semibold" panose="020B0702040204020203" pitchFamily="34" charset="0"/>
              </a:rPr>
              <a:t>. Shu </a:t>
            </a:r>
            <a:r>
              <a:rPr lang="en-US" sz="2000" dirty="0" err="1">
                <a:latin typeface="Segoe UI Semibold" panose="020B0702040204020203" pitchFamily="34" charset="0"/>
                <a:cs typeface="Segoe UI Semibold" panose="020B0702040204020203" pitchFamily="34" charset="0"/>
              </a:rPr>
              <a:t>tufayli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kinetik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pasayadi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kuchaytirish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rejimining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to‘xtashiga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keladi</a:t>
            </a:r>
            <a:r>
              <a:rPr lang="en-US" sz="2000" dirty="0" smtClean="0">
                <a:latin typeface="Segoe UI Semibold" panose="020B0702040204020203" pitchFamily="34" charset="0"/>
                <a:cs typeface="Segoe UI Semibold" panose="020B0702040204020203" pitchFamily="34" charset="0"/>
              </a:rPr>
              <a:t>.</a:t>
            </a:r>
            <a:endParaRPr lang="en-US" sz="2000" dirty="0">
              <a:latin typeface="Segoe UI Semibold" panose="020B0702040204020203" pitchFamily="34" charset="0"/>
              <a:cs typeface="Segoe UI Semibold" panose="020B0702040204020203" pitchFamily="34" charset="0"/>
            </a:endParaRPr>
          </a:p>
          <a:p>
            <a:r>
              <a:rPr lang="en-US" sz="2000" dirty="0" err="1" smtClean="0">
                <a:latin typeface="Segoe UI Semibold" panose="020B0702040204020203" pitchFamily="34" charset="0"/>
                <a:cs typeface="Segoe UI Semibold" panose="020B0702040204020203" pitchFamily="34" charset="0"/>
              </a:rPr>
              <a:t>Gaz</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hisoblagichida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o‘z-o‘zidan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paydo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bo‘ladigan</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tokni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nazorat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ichki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usullar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ishlatiladi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aralashmasiga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ko‘p</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atomli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bug‘lari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masalan</a:t>
            </a:r>
            <a:r>
              <a:rPr lang="en-US" sz="2000" dirty="0">
                <a:latin typeface="Segoe UI Semibold" panose="020B0702040204020203" pitchFamily="34" charset="0"/>
                <a:cs typeface="Segoe UI Semibold" panose="020B0702040204020203" pitchFamily="34" charset="0"/>
              </a:rPr>
              <a:t>, spirt </a:t>
            </a:r>
            <a:r>
              <a:rPr lang="en-US" sz="2000" dirty="0" err="1">
                <a:latin typeface="Segoe UI Semibold" panose="020B0702040204020203" pitchFamily="34" charset="0"/>
                <a:cs typeface="Segoe UI Semibold" panose="020B0702040204020203" pitchFamily="34" charset="0"/>
              </a:rPr>
              <a:t>bug‘lari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qo‘shiladi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yoki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maxsus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elektron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sxemalar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ishlatiladi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Shunday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haddan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tashqari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kuchayishi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olinadi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hisoblagich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xavfsiz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ishlaydi</a:t>
            </a:r>
            <a:r>
              <a:rPr lang="en-US" sz="2000" dirty="0">
                <a:latin typeface="Segoe UI Semibold" panose="020B0702040204020203" pitchFamily="34" charset="0"/>
                <a:cs typeface="Segoe UI Semibold" panose="020B0702040204020203" pitchFamily="34" charset="0"/>
              </a:rPr>
              <a:t>.</a:t>
            </a:r>
            <a:endParaRPr lang="ru-RU"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212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0913" y="3797300"/>
            <a:ext cx="5141342" cy="2309223"/>
          </a:xfrm>
        </p:spPr>
        <p:txBody>
          <a:bodyPr>
            <a:noAutofit/>
          </a:bodyPr>
          <a:lstStyle/>
          <a:p>
            <a:r>
              <a:rPr lang="en-US" sz="2000" dirty="0" err="1">
                <a:latin typeface="Segoe UI Semibold" panose="020B0702040204020203" pitchFamily="34" charset="0"/>
                <a:cs typeface="Segoe UI Semibold" panose="020B0702040204020203" pitchFamily="34" charset="0"/>
              </a:rPr>
              <a:t>Hisoblagichda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impuls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uning</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to’xtatilishi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ketadigan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davomida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hisoblagich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yangi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qayd</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qilmaydi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bu</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hisoblagichning</a:t>
            </a:r>
            <a:r>
              <a:rPr lang="en-US" sz="2000" dirty="0" smtClean="0">
                <a:latin typeface="Segoe UI Semibold" panose="020B0702040204020203" pitchFamily="34" charset="0"/>
                <a:cs typeface="Segoe UI Semibold" panose="020B0702040204020203" pitchFamily="34" charset="0"/>
              </a:rPr>
              <a:t> </a:t>
            </a:r>
            <a:r>
              <a:rPr lang="en-US" sz="2000" b="1" dirty="0">
                <a:latin typeface="Segoe UI Semibold" panose="020B0702040204020203" pitchFamily="34" charset="0"/>
                <a:cs typeface="Segoe UI Semibold" panose="020B0702040204020203" pitchFamily="34" charset="0"/>
              </a:rPr>
              <a:t>“</a:t>
            </a:r>
            <a:r>
              <a:rPr lang="en-US" sz="2000" b="1" dirty="0" err="1">
                <a:latin typeface="Segoe UI Semibold" panose="020B0702040204020203" pitchFamily="34" charset="0"/>
                <a:cs typeface="Segoe UI Semibold" panose="020B0702040204020203" pitchFamily="34" charset="0"/>
              </a:rPr>
              <a:t>o‘lik</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vaqti</a:t>
            </a:r>
            <a:r>
              <a:rPr lang="en-US" sz="2000" b="1"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deb </a:t>
            </a:r>
            <a:r>
              <a:rPr lang="en-US" sz="2000" dirty="0" err="1">
                <a:latin typeface="Segoe UI Semibold" panose="020B0702040204020203" pitchFamily="34" charset="0"/>
                <a:cs typeface="Segoe UI Semibold" panose="020B0702040204020203" pitchFamily="34" charset="0"/>
              </a:rPr>
              <a:t>ataladi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Tashqi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to’xtatishda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taxminan</a:t>
            </a:r>
            <a:r>
              <a:rPr lang="en-US" sz="2000" dirty="0">
                <a:latin typeface="Segoe UI Semibold" panose="020B0702040204020203" pitchFamily="34" charset="0"/>
                <a:cs typeface="Segoe UI Semibold" panose="020B0702040204020203" pitchFamily="34" charset="0"/>
              </a:rPr>
              <a:t> 10⁻² s, </a:t>
            </a:r>
            <a:r>
              <a:rPr lang="en-US" sz="2000" dirty="0" err="1">
                <a:latin typeface="Segoe UI Semibold" panose="020B0702040204020203" pitchFamily="34" charset="0"/>
                <a:cs typeface="Segoe UI Semibold" panose="020B0702040204020203" pitchFamily="34" charset="0"/>
              </a:rPr>
              <a:t>o‘z-o‘zini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to’xtatuvchi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trubkalarda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esa</a:t>
            </a:r>
            <a:r>
              <a:rPr lang="en-US" sz="2000" dirty="0">
                <a:latin typeface="Segoe UI Semibold" panose="020B0702040204020203" pitchFamily="34" charset="0"/>
                <a:cs typeface="Segoe UI Semibold" panose="020B0702040204020203" pitchFamily="34" charset="0"/>
              </a:rPr>
              <a:t> 10⁻³–10⁻⁴ s </a:t>
            </a:r>
            <a:r>
              <a:rPr lang="en-US" sz="2000" dirty="0" err="1">
                <a:latin typeface="Segoe UI Semibold" panose="020B0702040204020203" pitchFamily="34" charset="0"/>
                <a:cs typeface="Segoe UI Semibold" panose="020B0702040204020203" pitchFamily="34" charset="0"/>
              </a:rPr>
              <a:t>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tashkil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qiladi</a:t>
            </a:r>
            <a:r>
              <a:rPr lang="en-US" sz="2000" dirty="0">
                <a:latin typeface="Segoe UI Semibold" panose="020B0702040204020203" pitchFamily="34" charset="0"/>
                <a:cs typeface="Segoe UI Semibold" panose="020B0702040204020203" pitchFamily="34" charset="0"/>
              </a:rPr>
              <a:t>.</a:t>
            </a:r>
            <a:br>
              <a:rPr lang="en-US" sz="2000" dirty="0">
                <a:latin typeface="Segoe UI Semibold" panose="020B0702040204020203" pitchFamily="34" charset="0"/>
                <a:cs typeface="Segoe UI Semibold" panose="020B0702040204020203" pitchFamily="34" charset="0"/>
              </a:rPr>
            </a:br>
            <a:r>
              <a:rPr lang="en-US" sz="2000" dirty="0" err="1">
                <a:latin typeface="Segoe UI Semibold" panose="020B0702040204020203" pitchFamily="34" charset="0"/>
                <a:cs typeface="Segoe UI Semibold" panose="020B0702040204020203" pitchFamily="34" charset="0"/>
              </a:rPr>
              <a:t>Keyingi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bir-birini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kuzatib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alohida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ikki</a:t>
            </a:r>
            <a:r>
              <a:rPr lang="en-US" sz="2000" dirty="0">
                <a:latin typeface="Segoe UI Semibold" panose="020B0702040204020203" pitchFamily="34" charset="0"/>
                <a:cs typeface="Segoe UI Semibold" panose="020B0702040204020203" pitchFamily="34" charset="0"/>
              </a:rPr>
              <a:t> ta </a:t>
            </a:r>
            <a:r>
              <a:rPr lang="en-US" sz="2000" dirty="0" err="1">
                <a:latin typeface="Segoe UI Semibold" panose="020B0702040204020203" pitchFamily="34" charset="0"/>
                <a:cs typeface="Segoe UI Semibold" panose="020B0702040204020203" pitchFamily="34" charset="0"/>
              </a:rPr>
              <a:t>zarracha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sifatida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zarur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qisqa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a:t>
            </a:r>
            <a:r>
              <a:rPr lang="en-US" sz="2000" dirty="0">
                <a:latin typeface="Segoe UI Semibold" panose="020B0702040204020203" pitchFamily="34" charset="0"/>
                <a:cs typeface="Segoe UI Semibold" panose="020B0702040204020203" pitchFamily="34" charset="0"/>
              </a:rPr>
              <a:t> </a:t>
            </a:r>
            <a:r>
              <a:rPr lang="en-US" sz="2000" b="1" dirty="0">
                <a:latin typeface="Segoe UI Semibold" panose="020B0702040204020203" pitchFamily="34" charset="0"/>
                <a:cs typeface="Segoe UI Semibold" panose="020B0702040204020203" pitchFamily="34" charset="0"/>
              </a:rPr>
              <a:t>“</a:t>
            </a:r>
            <a:r>
              <a:rPr lang="en-US" sz="2000" b="1" dirty="0" err="1">
                <a:latin typeface="Segoe UI Semibold" panose="020B0702040204020203" pitchFamily="34" charset="0"/>
                <a:cs typeface="Segoe UI Semibold" panose="020B0702040204020203" pitchFamily="34" charset="0"/>
              </a:rPr>
              <a:t>ruxsat</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etilgan</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vaqt</a:t>
            </a:r>
            <a:r>
              <a:rPr lang="en-US" sz="2000" b="1"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deb </a:t>
            </a:r>
            <a:r>
              <a:rPr lang="en-US" sz="2000" dirty="0" err="1">
                <a:latin typeface="Segoe UI Semibold" panose="020B0702040204020203" pitchFamily="34" charset="0"/>
                <a:cs typeface="Segoe UI Semibold" panose="020B0702040204020203" pitchFamily="34" charset="0"/>
              </a:rPr>
              <a:t>ataladi</a:t>
            </a:r>
            <a:r>
              <a:rPr lang="en-US" sz="2000" dirty="0">
                <a:latin typeface="Segoe UI Semibold" panose="020B0702040204020203" pitchFamily="34" charset="0"/>
                <a:cs typeface="Segoe UI Semibold" panose="020B0702040204020203" pitchFamily="34" charset="0"/>
              </a:rPr>
              <a:t>.</a:t>
            </a:r>
            <a:br>
              <a:rPr lang="en-US" sz="2000" dirty="0">
                <a:latin typeface="Segoe UI Semibold" panose="020B0702040204020203" pitchFamily="34" charset="0"/>
                <a:cs typeface="Segoe UI Semibold" panose="020B0702040204020203" pitchFamily="34" charset="0"/>
              </a:rPr>
            </a:br>
            <a:r>
              <a:rPr lang="en-US" sz="2000" dirty="0" err="1" smtClean="0">
                <a:latin typeface="Segoe UI Semibold" panose="020B0702040204020203" pitchFamily="34" charset="0"/>
                <a:cs typeface="Segoe UI Semibold" panose="020B0702040204020203" pitchFamily="34" charset="0"/>
              </a:rPr>
              <a:t>Hisoblagich</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birligida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qayd</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impulslar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soni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hisoblagichning</a:t>
            </a:r>
            <a:r>
              <a:rPr lang="en-US" sz="2000" dirty="0">
                <a:latin typeface="Segoe UI Semibold" panose="020B0702040204020203" pitchFamily="34" charset="0"/>
                <a:cs typeface="Segoe UI Semibold" panose="020B0702040204020203" pitchFamily="34" charset="0"/>
              </a:rPr>
              <a:t> </a:t>
            </a:r>
            <a:r>
              <a:rPr lang="en-US" sz="2000" b="1" dirty="0" err="1" smtClean="0">
                <a:latin typeface="Segoe UI Semibold" panose="020B0702040204020203" pitchFamily="34" charset="0"/>
                <a:cs typeface="Segoe UI Semibold" panose="020B0702040204020203" pitchFamily="34" charset="0"/>
              </a:rPr>
              <a:t>maksimal</a:t>
            </a:r>
            <a:r>
              <a:rPr lang="en-US" sz="2000" b="1" dirty="0" smtClean="0">
                <a:latin typeface="Segoe UI Semibold" panose="020B0702040204020203" pitchFamily="34" charset="0"/>
                <a:cs typeface="Segoe UI Semibold" panose="020B0702040204020203" pitchFamily="34" charset="0"/>
              </a:rPr>
              <a:t> </a:t>
            </a:r>
            <a:r>
              <a:rPr lang="en-US" sz="2000" b="1" dirty="0" err="1" smtClean="0">
                <a:latin typeface="Segoe UI Semibold" panose="020B0702040204020203" pitchFamily="34" charset="0"/>
                <a:cs typeface="Segoe UI Semibold" panose="020B0702040204020203" pitchFamily="34" charset="0"/>
              </a:rPr>
              <a:t>tezligi</a:t>
            </a:r>
            <a:r>
              <a:rPr lang="en-US" sz="2000" b="1"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yoki</a:t>
            </a:r>
            <a:r>
              <a:rPr lang="en-US" sz="2000" dirty="0" smtClean="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ruxsat</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beruvchi</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qobiliyati</a:t>
            </a:r>
            <a:r>
              <a:rPr lang="en-US" sz="2000" b="1"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deb </a:t>
            </a:r>
            <a:r>
              <a:rPr lang="en-US" sz="2000" dirty="0" err="1">
                <a:latin typeface="Segoe UI Semibold" panose="020B0702040204020203" pitchFamily="34" charset="0"/>
                <a:cs typeface="Segoe UI Semibold" panose="020B0702040204020203" pitchFamily="34" charset="0"/>
              </a:rPr>
              <a:t>ataladi</a:t>
            </a:r>
            <a:r>
              <a:rPr lang="en-US" sz="2000" dirty="0">
                <a:latin typeface="Segoe UI Semibold" panose="020B0702040204020203" pitchFamily="34" charset="0"/>
                <a:cs typeface="Segoe UI Semibold" panose="020B0702040204020203" pitchFamily="34" charset="0"/>
              </a:rPr>
              <a:t>. </a:t>
            </a:r>
          </a:p>
        </p:txBody>
      </p:sp>
      <p:pic>
        <p:nvPicPr>
          <p:cNvPr id="7" name="Рисунок 6"/>
          <p:cNvPicPr>
            <a:picLocks noChangeAspect="1"/>
          </p:cNvPicPr>
          <p:nvPr/>
        </p:nvPicPr>
        <p:blipFill>
          <a:blip r:embed="rId2"/>
          <a:stretch>
            <a:fillRect/>
          </a:stretch>
        </p:blipFill>
        <p:spPr>
          <a:xfrm>
            <a:off x="6316338" y="1257300"/>
            <a:ext cx="5240661" cy="4343400"/>
          </a:xfrm>
          <a:prstGeom prst="rect">
            <a:avLst/>
          </a:prstGeom>
        </p:spPr>
      </p:pic>
    </p:spTree>
    <p:extLst>
      <p:ext uri="{BB962C8B-B14F-4D97-AF65-F5344CB8AC3E}">
        <p14:creationId xmlns:p14="http://schemas.microsoft.com/office/powerpoint/2010/main" val="3119392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1079500"/>
            <a:ext cx="4351025" cy="3881969"/>
          </a:xfrm>
        </p:spPr>
        <p:txBody>
          <a:bodyPr/>
          <a:lstStyle/>
          <a:p>
            <a:r>
              <a:rPr lang="en-US" dirty="0" smtClean="0"/>
              <a:t>2.Scintillyatsion </a:t>
            </a:r>
            <a:r>
              <a:rPr lang="en-US" dirty="0" err="1"/>
              <a:t>hisoblagich</a:t>
            </a:r>
            <a:endParaRPr lang="ru-RU" dirty="0"/>
          </a:p>
        </p:txBody>
      </p:sp>
      <p:sp>
        <p:nvSpPr>
          <p:cNvPr id="4" name="Прямоугольник 3"/>
          <p:cNvSpPr/>
          <p:nvPr/>
        </p:nvSpPr>
        <p:spPr>
          <a:xfrm>
            <a:off x="6510337" y="376655"/>
            <a:ext cx="5462588" cy="6247864"/>
          </a:xfrm>
          <a:prstGeom prst="rect">
            <a:avLst/>
          </a:prstGeom>
        </p:spPr>
        <p:txBody>
          <a:bodyPr wrap="square">
            <a:spAutoFit/>
          </a:bodyPr>
          <a:lstStyle/>
          <a:p>
            <a:r>
              <a:rPr lang="el-GR" sz="2000" dirty="0" smtClean="0"/>
              <a:t>α-</a:t>
            </a:r>
            <a:r>
              <a:rPr lang="en-US" sz="2000" dirty="0" err="1" smtClean="0"/>
              <a:t>zarrachalar</a:t>
            </a:r>
            <a:r>
              <a:rPr lang="en-US" sz="2000" dirty="0" smtClean="0"/>
              <a:t> </a:t>
            </a:r>
            <a:r>
              <a:rPr lang="en-US" sz="2000" dirty="0" err="1" smtClean="0"/>
              <a:t>fosforlovchi</a:t>
            </a:r>
            <a:r>
              <a:rPr lang="en-US" sz="2000" dirty="0" smtClean="0"/>
              <a:t> </a:t>
            </a:r>
            <a:r>
              <a:rPr lang="ru-RU" sz="2000" dirty="0" smtClean="0"/>
              <a:t>                 </a:t>
            </a:r>
            <a:r>
              <a:rPr lang="en-US" sz="2000" dirty="0" err="1" smtClean="0"/>
              <a:t>moddalarga</a:t>
            </a:r>
            <a:r>
              <a:rPr lang="en-US" sz="2000" dirty="0" smtClean="0"/>
              <a:t> </a:t>
            </a:r>
            <a:r>
              <a:rPr lang="en-US" sz="2000" dirty="0" err="1" smtClean="0"/>
              <a:t>tushganda</a:t>
            </a:r>
            <a:r>
              <a:rPr lang="en-US" sz="2000" dirty="0" smtClean="0"/>
              <a:t> </a:t>
            </a:r>
            <a:r>
              <a:rPr lang="en-US" sz="2000" dirty="0" err="1" smtClean="0"/>
              <a:t>ular</a:t>
            </a:r>
            <a:r>
              <a:rPr lang="ru-RU" sz="2000" dirty="0" smtClean="0"/>
              <a:t>                     </a:t>
            </a:r>
            <a:r>
              <a:rPr lang="en-US" sz="2000" dirty="0" smtClean="0"/>
              <a:t> </a:t>
            </a:r>
            <a:r>
              <a:rPr lang="en-US" sz="2000" dirty="0" err="1" smtClean="0"/>
              <a:t>kuchsiz</a:t>
            </a:r>
            <a:r>
              <a:rPr lang="en-US" sz="2000" dirty="0" smtClean="0"/>
              <a:t> </a:t>
            </a:r>
            <a:r>
              <a:rPr lang="en-US" sz="2000" dirty="0" err="1" smtClean="0"/>
              <a:t>yorug‘lik</a:t>
            </a:r>
            <a:r>
              <a:rPr lang="en-US" sz="2000" dirty="0" smtClean="0"/>
              <a:t> </a:t>
            </a:r>
            <a:r>
              <a:rPr lang="en-US" sz="2000" dirty="0" err="1" smtClean="0"/>
              <a:t>portlashlarini</a:t>
            </a:r>
            <a:r>
              <a:rPr lang="en-US" sz="2000" dirty="0" smtClean="0"/>
              <a:t> </a:t>
            </a:r>
            <a:r>
              <a:rPr lang="en-US" sz="2000" dirty="0" smtClean="0"/>
              <a:t>–</a:t>
            </a:r>
            <a:r>
              <a:rPr lang="ru-RU" sz="2000" dirty="0" smtClean="0"/>
              <a:t>               </a:t>
            </a:r>
            <a:r>
              <a:rPr lang="en-US" sz="2000" dirty="0" smtClean="0"/>
              <a:t> </a:t>
            </a:r>
            <a:r>
              <a:rPr lang="en-US" sz="2000" dirty="0" err="1" smtClean="0"/>
              <a:t>shunday</a:t>
            </a:r>
            <a:r>
              <a:rPr lang="en-US" sz="2000" dirty="0" smtClean="0"/>
              <a:t> </a:t>
            </a:r>
            <a:r>
              <a:rPr lang="en-US" sz="2000" dirty="0" err="1" smtClean="0"/>
              <a:t>deyiladigan</a:t>
            </a:r>
            <a:r>
              <a:rPr lang="en-US" sz="2000" dirty="0" smtClean="0"/>
              <a:t> </a:t>
            </a:r>
            <a:r>
              <a:rPr lang="en-US" sz="2000" dirty="0" err="1" smtClean="0"/>
              <a:t>scintillyatsiyalarni</a:t>
            </a:r>
            <a:r>
              <a:rPr lang="en-US" sz="2000" dirty="0" smtClean="0"/>
              <a:t> – </a:t>
            </a:r>
            <a:r>
              <a:rPr lang="en-US" sz="2000" dirty="0" err="1" smtClean="0"/>
              <a:t>hosil</a:t>
            </a:r>
            <a:r>
              <a:rPr lang="en-US" sz="2000" dirty="0" smtClean="0"/>
              <a:t> </a:t>
            </a:r>
            <a:r>
              <a:rPr lang="en-US" sz="2000" dirty="0" err="1" smtClean="0"/>
              <a:t>qiladi</a:t>
            </a:r>
            <a:r>
              <a:rPr lang="en-US" sz="2000" dirty="0" smtClean="0"/>
              <a:t>. </a:t>
            </a:r>
            <a:r>
              <a:rPr lang="en-US" sz="2000" dirty="0" err="1" smtClean="0"/>
              <a:t>Ma’lum</a:t>
            </a:r>
            <a:r>
              <a:rPr lang="en-US" sz="2000" dirty="0" smtClean="0"/>
              <a:t> </a:t>
            </a:r>
            <a:r>
              <a:rPr lang="en-US" sz="2000" dirty="0" err="1" smtClean="0"/>
              <a:t>bo‘lishicha</a:t>
            </a:r>
            <a:r>
              <a:rPr lang="en-US" sz="2000" dirty="0" smtClean="0"/>
              <a:t>, </a:t>
            </a:r>
            <a:r>
              <a:rPr lang="en-US" sz="2000" dirty="0" err="1" smtClean="0"/>
              <a:t>bunday</a:t>
            </a:r>
            <a:r>
              <a:rPr lang="en-US" sz="2000" dirty="0" smtClean="0"/>
              <a:t> </a:t>
            </a:r>
            <a:r>
              <a:rPr lang="en-US" sz="2000" dirty="0" err="1" smtClean="0"/>
              <a:t>moddaga</a:t>
            </a:r>
            <a:r>
              <a:rPr lang="en-US" sz="2000" dirty="0" smtClean="0"/>
              <a:t> </a:t>
            </a:r>
            <a:r>
              <a:rPr lang="en-US" sz="2000" dirty="0" err="1" smtClean="0"/>
              <a:t>tushgan</a:t>
            </a:r>
            <a:r>
              <a:rPr lang="en-US" sz="2000" dirty="0" smtClean="0"/>
              <a:t> </a:t>
            </a:r>
            <a:r>
              <a:rPr lang="en-US" sz="2000" dirty="0" err="1" smtClean="0"/>
              <a:t>har</a:t>
            </a:r>
            <a:r>
              <a:rPr lang="en-US" sz="2000" dirty="0" smtClean="0"/>
              <a:t> </a:t>
            </a:r>
            <a:r>
              <a:rPr lang="en-US" sz="2000" dirty="0" err="1" smtClean="0"/>
              <a:t>bir</a:t>
            </a:r>
            <a:r>
              <a:rPr lang="en-US" sz="2000" dirty="0" smtClean="0"/>
              <a:t> </a:t>
            </a:r>
            <a:r>
              <a:rPr lang="el-GR" sz="2000" dirty="0" smtClean="0"/>
              <a:t>α-</a:t>
            </a:r>
            <a:r>
              <a:rPr lang="en-US" sz="2000" dirty="0" err="1" smtClean="0"/>
              <a:t>zarracha</a:t>
            </a:r>
            <a:r>
              <a:rPr lang="en-US" sz="2000" dirty="0" smtClean="0"/>
              <a:t> </a:t>
            </a:r>
            <a:r>
              <a:rPr lang="en-US" sz="2000" dirty="0" err="1" smtClean="0"/>
              <a:t>bitta</a:t>
            </a:r>
            <a:r>
              <a:rPr lang="en-US" sz="2000" dirty="0" smtClean="0"/>
              <a:t> </a:t>
            </a:r>
            <a:r>
              <a:rPr lang="en-US" sz="2000" dirty="0" err="1" smtClean="0"/>
              <a:t>portlash</a:t>
            </a:r>
            <a:r>
              <a:rPr lang="en-US" sz="2000" dirty="0" smtClean="0"/>
              <a:t> </a:t>
            </a:r>
            <a:r>
              <a:rPr lang="en-US" sz="2000" dirty="0" err="1" smtClean="0"/>
              <a:t>hosil</a:t>
            </a:r>
            <a:r>
              <a:rPr lang="en-US" sz="2000" dirty="0" smtClean="0"/>
              <a:t> </a:t>
            </a:r>
            <a:r>
              <a:rPr lang="en-US" sz="2000" dirty="0" err="1" smtClean="0"/>
              <a:t>qiladi</a:t>
            </a:r>
            <a:r>
              <a:rPr lang="en-US" sz="2000" dirty="0" smtClean="0"/>
              <a:t> </a:t>
            </a:r>
            <a:r>
              <a:rPr lang="en-US" sz="2000" dirty="0" err="1" smtClean="0"/>
              <a:t>va</a:t>
            </a:r>
            <a:r>
              <a:rPr lang="en-US" sz="2000" dirty="0" smtClean="0"/>
              <a:t> </a:t>
            </a:r>
            <a:r>
              <a:rPr lang="en-US" sz="2000" dirty="0" err="1" smtClean="0"/>
              <a:t>bu</a:t>
            </a:r>
            <a:r>
              <a:rPr lang="en-US" sz="2000" dirty="0" smtClean="0"/>
              <a:t> </a:t>
            </a:r>
            <a:r>
              <a:rPr lang="el-GR" sz="2000" dirty="0" smtClean="0"/>
              <a:t>α-</a:t>
            </a:r>
            <a:r>
              <a:rPr lang="en-US" sz="2000" dirty="0" err="1" smtClean="0"/>
              <a:t>zarrachalarni</a:t>
            </a:r>
            <a:r>
              <a:rPr lang="en-US" sz="2000" dirty="0" smtClean="0"/>
              <a:t> </a:t>
            </a:r>
            <a:r>
              <a:rPr lang="en-US" sz="2000" dirty="0" err="1" smtClean="0"/>
              <a:t>hisoblashda</a:t>
            </a:r>
            <a:r>
              <a:rPr lang="en-US" sz="2000" dirty="0" smtClean="0"/>
              <a:t> </a:t>
            </a:r>
            <a:r>
              <a:rPr lang="en-US" sz="2000" dirty="0" err="1" smtClean="0"/>
              <a:t>ishlatilishi</a:t>
            </a:r>
            <a:r>
              <a:rPr lang="en-US" sz="2000" dirty="0" smtClean="0"/>
              <a:t> </a:t>
            </a:r>
            <a:r>
              <a:rPr lang="en-US" sz="2000" dirty="0" err="1" smtClean="0"/>
              <a:t>mumkin</a:t>
            </a:r>
            <a:r>
              <a:rPr lang="en-US" sz="2000" dirty="0" smtClean="0"/>
              <a:t>. </a:t>
            </a:r>
            <a:r>
              <a:rPr lang="en-US" sz="2000" dirty="0" err="1" smtClean="0"/>
              <a:t>Biroq</a:t>
            </a:r>
            <a:r>
              <a:rPr lang="en-US" sz="2000" dirty="0" smtClean="0"/>
              <a:t> </a:t>
            </a:r>
            <a:r>
              <a:rPr lang="en-US" sz="2000" dirty="0" err="1" smtClean="0"/>
              <a:t>portlashlar</a:t>
            </a:r>
            <a:r>
              <a:rPr lang="en-US" sz="2000" dirty="0" smtClean="0"/>
              <a:t> </a:t>
            </a:r>
            <a:r>
              <a:rPr lang="en-US" sz="2000" dirty="0" err="1" smtClean="0"/>
              <a:t>sonini</a:t>
            </a:r>
            <a:r>
              <a:rPr lang="en-US" sz="2000" dirty="0" smtClean="0"/>
              <a:t> </a:t>
            </a:r>
            <a:r>
              <a:rPr lang="en-US" sz="2000" dirty="0" err="1" smtClean="0"/>
              <a:t>ko‘z</a:t>
            </a:r>
            <a:r>
              <a:rPr lang="en-US" sz="2000" dirty="0" smtClean="0"/>
              <a:t> </a:t>
            </a:r>
            <a:r>
              <a:rPr lang="en-US" sz="2000" dirty="0" err="1" smtClean="0"/>
              <a:t>bilan</a:t>
            </a:r>
            <a:r>
              <a:rPr lang="en-US" sz="2000" dirty="0" smtClean="0"/>
              <a:t> </a:t>
            </a:r>
            <a:r>
              <a:rPr lang="en-US" sz="2000" dirty="0" err="1" smtClean="0"/>
              <a:t>to‘g‘ridan-to‘g‘ri</a:t>
            </a:r>
            <a:r>
              <a:rPr lang="en-US" sz="2000" dirty="0" smtClean="0"/>
              <a:t> </a:t>
            </a:r>
            <a:r>
              <a:rPr lang="en-US" sz="2000" dirty="0" err="1" smtClean="0"/>
              <a:t>hisoblash</a:t>
            </a:r>
            <a:r>
              <a:rPr lang="en-US" sz="2000" dirty="0" smtClean="0"/>
              <a:t> </a:t>
            </a:r>
            <a:r>
              <a:rPr lang="en-US" sz="2000" dirty="0" err="1" smtClean="0"/>
              <a:t>charchatadi</a:t>
            </a:r>
            <a:r>
              <a:rPr lang="en-US" sz="2000" dirty="0" smtClean="0"/>
              <a:t> </a:t>
            </a:r>
            <a:r>
              <a:rPr lang="en-US" sz="2000" dirty="0" err="1" smtClean="0"/>
              <a:t>va</a:t>
            </a:r>
            <a:r>
              <a:rPr lang="en-US" sz="2000" dirty="0" smtClean="0"/>
              <a:t> </a:t>
            </a:r>
            <a:r>
              <a:rPr lang="en-US" sz="2000" dirty="0" err="1" smtClean="0"/>
              <a:t>qiyin</a:t>
            </a:r>
            <a:r>
              <a:rPr lang="en-US" sz="2000" dirty="0" smtClean="0"/>
              <a:t> </a:t>
            </a:r>
            <a:r>
              <a:rPr lang="en-US" sz="2000" dirty="0" err="1" smtClean="0"/>
              <a:t>bo‘ladi</a:t>
            </a:r>
            <a:r>
              <a:rPr lang="en-US" sz="2000" dirty="0" smtClean="0"/>
              <a:t>.</a:t>
            </a:r>
          </a:p>
          <a:p>
            <a:r>
              <a:rPr lang="en-US" sz="2000" dirty="0" smtClean="0"/>
              <a:t>1940-yillarning </a:t>
            </a:r>
            <a:r>
              <a:rPr lang="en-US" sz="2000" dirty="0" err="1" smtClean="0"/>
              <a:t>oxirida</a:t>
            </a:r>
            <a:r>
              <a:rPr lang="en-US" sz="2000" dirty="0" smtClean="0"/>
              <a:t> </a:t>
            </a:r>
            <a:r>
              <a:rPr lang="en-US" sz="2000" dirty="0" err="1" smtClean="0"/>
              <a:t>zarrachalar</a:t>
            </a:r>
            <a:r>
              <a:rPr lang="en-US" sz="2000" dirty="0" smtClean="0"/>
              <a:t> </a:t>
            </a:r>
            <a:r>
              <a:rPr lang="en-US" sz="2000" dirty="0" err="1" smtClean="0"/>
              <a:t>uchun</a:t>
            </a:r>
            <a:r>
              <a:rPr lang="en-US" sz="2000" dirty="0" smtClean="0"/>
              <a:t> </a:t>
            </a:r>
            <a:r>
              <a:rPr lang="en-US" sz="2000" dirty="0" err="1" smtClean="0"/>
              <a:t>scintillyatsion</a:t>
            </a:r>
            <a:r>
              <a:rPr lang="en-US" sz="2000" dirty="0" smtClean="0"/>
              <a:t> </a:t>
            </a:r>
            <a:r>
              <a:rPr lang="en-US" sz="2000" dirty="0" err="1" smtClean="0"/>
              <a:t>hisoblagichlar</a:t>
            </a:r>
            <a:r>
              <a:rPr lang="en-US" sz="2000" dirty="0" smtClean="0"/>
              <a:t> </a:t>
            </a:r>
            <a:r>
              <a:rPr lang="en-US" sz="2000" dirty="0" err="1" smtClean="0"/>
              <a:t>qurildi</a:t>
            </a:r>
            <a:r>
              <a:rPr lang="en-US" sz="2000" dirty="0" smtClean="0"/>
              <a:t>. </a:t>
            </a:r>
            <a:r>
              <a:rPr lang="en-US" sz="2000" dirty="0" err="1" smtClean="0"/>
              <a:t>Bunday</a:t>
            </a:r>
            <a:r>
              <a:rPr lang="en-US" sz="2000" dirty="0" smtClean="0"/>
              <a:t> </a:t>
            </a:r>
            <a:r>
              <a:rPr lang="en-US" sz="2000" dirty="0" err="1" smtClean="0"/>
              <a:t>hisoblagich</a:t>
            </a:r>
            <a:r>
              <a:rPr lang="en-US" sz="2000" dirty="0" smtClean="0"/>
              <a:t> </a:t>
            </a:r>
            <a:r>
              <a:rPr lang="en-US" sz="2000" dirty="0" err="1" smtClean="0"/>
              <a:t>fosforlovchi</a:t>
            </a:r>
            <a:r>
              <a:rPr lang="en-US" sz="2000" dirty="0" smtClean="0"/>
              <a:t> </a:t>
            </a:r>
            <a:r>
              <a:rPr lang="en-US" sz="2000" dirty="0" err="1" smtClean="0"/>
              <a:t>modda</a:t>
            </a:r>
            <a:r>
              <a:rPr lang="en-US" sz="2000" dirty="0" smtClean="0"/>
              <a:t> </a:t>
            </a:r>
            <a:r>
              <a:rPr lang="en-US" sz="2000" dirty="0" err="1" smtClean="0"/>
              <a:t>bilan</a:t>
            </a:r>
            <a:r>
              <a:rPr lang="en-US" sz="2000" dirty="0" smtClean="0"/>
              <a:t> </a:t>
            </a:r>
            <a:r>
              <a:rPr lang="en-US" sz="2000" dirty="0" err="1" smtClean="0"/>
              <a:t>tashkil</a:t>
            </a:r>
            <a:r>
              <a:rPr lang="en-US" sz="2000" dirty="0" smtClean="0"/>
              <a:t> </a:t>
            </a:r>
            <a:r>
              <a:rPr lang="en-US" sz="2000" dirty="0" err="1" smtClean="0"/>
              <a:t>topgan</a:t>
            </a:r>
            <a:r>
              <a:rPr lang="en-US" sz="2000" dirty="0" smtClean="0"/>
              <a:t>. </a:t>
            </a:r>
            <a:r>
              <a:rPr lang="en-US" sz="2000" dirty="0" err="1" smtClean="0"/>
              <a:t>Luminofor</a:t>
            </a:r>
            <a:r>
              <a:rPr lang="en-US" sz="2000" dirty="0" smtClean="0"/>
              <a:t> </a:t>
            </a:r>
            <a:r>
              <a:rPr lang="en-US" sz="2000" dirty="0" err="1" smtClean="0"/>
              <a:t>sifatida</a:t>
            </a:r>
            <a:r>
              <a:rPr lang="en-US" sz="2000" dirty="0" smtClean="0"/>
              <a:t> </a:t>
            </a:r>
            <a:r>
              <a:rPr lang="en-US" sz="2000" dirty="0" err="1" smtClean="0"/>
              <a:t>kristallar</a:t>
            </a:r>
            <a:r>
              <a:rPr lang="en-US" sz="2000" dirty="0" smtClean="0"/>
              <a:t> </a:t>
            </a:r>
            <a:r>
              <a:rPr lang="en-US" sz="2000" dirty="0" err="1" smtClean="0"/>
              <a:t>ishlatiladi</a:t>
            </a:r>
            <a:r>
              <a:rPr lang="en-US" sz="2000" dirty="0" smtClean="0"/>
              <a:t>: </a:t>
            </a:r>
            <a:r>
              <a:rPr lang="en-US" sz="2000" dirty="0" err="1" smtClean="0"/>
              <a:t>natriy</a:t>
            </a:r>
            <a:r>
              <a:rPr lang="en-US" sz="2000" dirty="0" smtClean="0"/>
              <a:t> </a:t>
            </a:r>
            <a:r>
              <a:rPr lang="en-US" sz="2000" dirty="0" err="1" smtClean="0"/>
              <a:t>yoki</a:t>
            </a:r>
            <a:r>
              <a:rPr lang="en-US" sz="2000" dirty="0" smtClean="0"/>
              <a:t> </a:t>
            </a:r>
            <a:r>
              <a:rPr lang="en-US" sz="2000" dirty="0" err="1" smtClean="0"/>
              <a:t>kaliy</a:t>
            </a:r>
            <a:r>
              <a:rPr lang="en-US" sz="2000" dirty="0" smtClean="0"/>
              <a:t> </a:t>
            </a:r>
            <a:r>
              <a:rPr lang="en-US" sz="2000" dirty="0" err="1" smtClean="0"/>
              <a:t>yodidi</a:t>
            </a:r>
            <a:r>
              <a:rPr lang="en-US" sz="2000" dirty="0" smtClean="0"/>
              <a:t>, </a:t>
            </a:r>
            <a:r>
              <a:rPr lang="en-US" sz="2000" dirty="0" err="1" smtClean="0"/>
              <a:t>naftalin</a:t>
            </a:r>
            <a:r>
              <a:rPr lang="en-US" sz="2000" dirty="0" smtClean="0"/>
              <a:t>, </a:t>
            </a:r>
            <a:r>
              <a:rPr lang="en-US" sz="2000" dirty="0" err="1" smtClean="0"/>
              <a:t>antrasen</a:t>
            </a:r>
            <a:r>
              <a:rPr lang="en-US" sz="2000" dirty="0" smtClean="0"/>
              <a:t> </a:t>
            </a:r>
            <a:r>
              <a:rPr lang="en-US" sz="2000" dirty="0" err="1" smtClean="0"/>
              <a:t>va</a:t>
            </a:r>
            <a:r>
              <a:rPr lang="en-US" sz="2000" dirty="0" smtClean="0"/>
              <a:t> </a:t>
            </a:r>
            <a:r>
              <a:rPr lang="en-US" sz="2000" dirty="0" err="1" smtClean="0"/>
              <a:t>boshqa</a:t>
            </a:r>
            <a:r>
              <a:rPr lang="en-US" sz="2000" dirty="0" smtClean="0"/>
              <a:t> </a:t>
            </a:r>
            <a:r>
              <a:rPr lang="en-US" sz="2000" dirty="0" err="1" smtClean="0"/>
              <a:t>moddalar</a:t>
            </a:r>
            <a:r>
              <a:rPr lang="en-US" sz="2000" dirty="0" smtClean="0"/>
              <a:t>. </a:t>
            </a:r>
            <a:r>
              <a:rPr lang="en-US" sz="2000" dirty="0" err="1" smtClean="0"/>
              <a:t>Shuningdek</a:t>
            </a:r>
            <a:r>
              <a:rPr lang="en-US" sz="2000" dirty="0" smtClean="0"/>
              <a:t>, </a:t>
            </a:r>
            <a:r>
              <a:rPr lang="en-US" sz="2000" dirty="0" err="1" smtClean="0"/>
              <a:t>suyuq</a:t>
            </a:r>
            <a:r>
              <a:rPr lang="en-US" sz="2000" dirty="0" smtClean="0"/>
              <a:t> </a:t>
            </a:r>
            <a:r>
              <a:rPr lang="en-US" sz="2000" dirty="0" err="1" smtClean="0"/>
              <a:t>luminoforlar</a:t>
            </a:r>
            <a:r>
              <a:rPr lang="en-US" sz="2000" dirty="0" smtClean="0"/>
              <a:t> ham </a:t>
            </a:r>
            <a:r>
              <a:rPr lang="en-US" sz="2000" dirty="0" err="1" smtClean="0"/>
              <a:t>qo‘llaniladi</a:t>
            </a:r>
            <a:r>
              <a:rPr lang="en-US" sz="2000" dirty="0" smtClean="0"/>
              <a:t>, </a:t>
            </a:r>
            <a:r>
              <a:rPr lang="en-US" sz="2000" dirty="0" err="1" smtClean="0"/>
              <a:t>masalan</a:t>
            </a:r>
            <a:r>
              <a:rPr lang="en-US" sz="2000" dirty="0" smtClean="0"/>
              <a:t>, </a:t>
            </a:r>
            <a:r>
              <a:rPr lang="en-US" sz="2000" dirty="0" err="1" smtClean="0"/>
              <a:t>ksilolda</a:t>
            </a:r>
            <a:r>
              <a:rPr lang="en-US" sz="2000" dirty="0" smtClean="0"/>
              <a:t> </a:t>
            </a:r>
            <a:r>
              <a:rPr lang="en-US" sz="2000" dirty="0" err="1" smtClean="0"/>
              <a:t>trifenil</a:t>
            </a:r>
            <a:r>
              <a:rPr lang="en-US" sz="2000" dirty="0" smtClean="0"/>
              <a:t> </a:t>
            </a:r>
            <a:r>
              <a:rPr lang="en-US" sz="2000" dirty="0" err="1" smtClean="0"/>
              <a:t>eritmasi</a:t>
            </a:r>
            <a:r>
              <a:rPr lang="en-US" sz="2000" dirty="0" smtClean="0"/>
              <a:t>.</a:t>
            </a:r>
            <a:endParaRPr lang="en-US" sz="2000" dirty="0"/>
          </a:p>
        </p:txBody>
      </p:sp>
    </p:spTree>
    <p:extLst>
      <p:ext uri="{BB962C8B-B14F-4D97-AF65-F5344CB8AC3E}">
        <p14:creationId xmlns:p14="http://schemas.microsoft.com/office/powerpoint/2010/main" val="881457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2235200"/>
            <a:ext cx="11042650" cy="4622800"/>
          </a:xfrm>
        </p:spPr>
        <p:txBody>
          <a:bodyPr>
            <a:noAutofit/>
          </a:bodyPr>
          <a:lstStyle/>
          <a:p>
            <a:r>
              <a:rPr lang="en-US" sz="2400" dirty="0" err="1">
                <a:latin typeface="Segoe UI Semibold" panose="020B0702040204020203" pitchFamily="34" charset="0"/>
                <a:cs typeface="Segoe UI Semibold" panose="020B0702040204020203" pitchFamily="34" charset="0"/>
              </a:rPr>
              <a:t>Yetarlicha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katta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moddaga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tushganda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scintillyatsion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portlashlar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hosil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portlash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elektron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ko‘paytirgichning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fotokatodiga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ta’sir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undan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elektronlarni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chiqaradi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Elektronlar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ko‘paytirgichning</a:t>
            </a:r>
            <a:r>
              <a:rPr lang="en-US" sz="2400" dirty="0">
                <a:latin typeface="Segoe UI Semibold" panose="020B0702040204020203" pitchFamily="34" charset="0"/>
                <a:cs typeface="Segoe UI Semibold" panose="020B0702040204020203" pitchFamily="34" charset="0"/>
              </a:rPr>
              <a:t> n </a:t>
            </a:r>
            <a:r>
              <a:rPr lang="en-US" sz="2400" dirty="0" err="1">
                <a:latin typeface="Segoe UI Semibold" panose="020B0702040204020203" pitchFamily="34" charset="0"/>
                <a:cs typeface="Segoe UI Semibold" panose="020B0702040204020203" pitchFamily="34" charset="0"/>
              </a:rPr>
              <a:t>pog‘onalaridan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o‘tib</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chiqishda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tok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impulsi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hosil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bu</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keyin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kuchaytirgichning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kirishiga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uzatiladi</a:t>
            </a:r>
            <a:r>
              <a:rPr lang="en-US" sz="2400" dirty="0">
                <a:latin typeface="Segoe UI Semibold" panose="020B0702040204020203" pitchFamily="34" charset="0"/>
                <a:cs typeface="Segoe UI Semibold" panose="020B0702040204020203" pitchFamily="34" charset="0"/>
              </a:rPr>
              <a:t>.</a:t>
            </a:r>
            <a:endParaRPr lang="en-US" sz="2400" dirty="0" smtClean="0">
              <a:latin typeface="Segoe UI Semibold" panose="020B0702040204020203" pitchFamily="34" charset="0"/>
              <a:cs typeface="Segoe UI Semibold" panose="020B0702040204020203" pitchFamily="34" charset="0"/>
            </a:endParaRPr>
          </a:p>
          <a:p>
            <a:r>
              <a:rPr lang="en-US" sz="2400" dirty="0" err="1" smtClean="0">
                <a:latin typeface="Segoe UI Semibold" panose="020B0702040204020203" pitchFamily="34" charset="0"/>
                <a:cs typeface="Segoe UI Semibold" panose="020B0702040204020203" pitchFamily="34" charset="0"/>
              </a:rPr>
              <a:t>Kuchaytirilgan</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elektr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impulsi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qayd</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etuvchi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qurilmaga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osiloskop</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yoki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elektromechanik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impuls</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hisoblagich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beriladi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Osiloskop</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yordamida</a:t>
            </a:r>
            <a:r>
              <a:rPr lang="en-US" sz="2400" dirty="0">
                <a:latin typeface="Segoe UI Semibold" panose="020B0702040204020203" pitchFamily="34" charset="0"/>
                <a:cs typeface="Segoe UI Semibold" panose="020B0702040204020203" pitchFamily="34" charset="0"/>
              </a:rPr>
              <a:t> individual </a:t>
            </a:r>
            <a:r>
              <a:rPr lang="en-US" sz="2400" dirty="0" err="1">
                <a:latin typeface="Segoe UI Semibold" panose="020B0702040204020203" pitchFamily="34" charset="0"/>
                <a:cs typeface="Segoe UI Semibold" panose="020B0702040204020203" pitchFamily="34" charset="0"/>
              </a:rPr>
              <a:t>impulslarning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intensivligini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aniqlash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mumkin</a:t>
            </a:r>
            <a:r>
              <a:rPr lang="en-US" sz="2400" dirty="0">
                <a:latin typeface="Segoe UI Semibold" panose="020B0702040204020203" pitchFamily="34" charset="0"/>
                <a:cs typeface="Segoe UI Semibold" panose="020B0702040204020203" pitchFamily="34" charset="0"/>
              </a:rPr>
              <a:t>. Bu </a:t>
            </a:r>
            <a:r>
              <a:rPr lang="en-US" sz="2400" dirty="0" err="1">
                <a:latin typeface="Segoe UI Semibold" panose="020B0702040204020203" pitchFamily="34" charset="0"/>
                <a:cs typeface="Segoe UI Semibold" panose="020B0702040204020203" pitchFamily="34" charset="0"/>
              </a:rPr>
              <a:t>intensivlik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hisoblangan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energiyasiga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mutanosibdir</a:t>
            </a:r>
            <a:r>
              <a:rPr lang="en-US" sz="2400" dirty="0">
                <a:latin typeface="Segoe UI Semibold" panose="020B0702040204020203" pitchFamily="34" charset="0"/>
                <a:cs typeface="Segoe UI Semibold" panose="020B0702040204020203" pitchFamily="34" charset="0"/>
              </a:rPr>
              <a:t>. Shu </a:t>
            </a:r>
            <a:r>
              <a:rPr lang="en-US" sz="2400" dirty="0" err="1">
                <a:latin typeface="Segoe UI Semibold" panose="020B0702040204020203" pitchFamily="34" charset="0"/>
                <a:cs typeface="Segoe UI Semibold" panose="020B0702040204020203" pitchFamily="34" charset="0"/>
              </a:rPr>
              <a:t>tarzda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faqat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soni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emas</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balki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energiyalarga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taqsimoti</a:t>
            </a:r>
            <a:r>
              <a:rPr lang="en-US" sz="2400" dirty="0">
                <a:latin typeface="Segoe UI Semibold" panose="020B0702040204020203" pitchFamily="34" charset="0"/>
                <a:cs typeface="Segoe UI Semibold" panose="020B0702040204020203" pitchFamily="34" charset="0"/>
              </a:rPr>
              <a:t> ham </a:t>
            </a:r>
            <a:r>
              <a:rPr lang="en-US" sz="2400" dirty="0" err="1">
                <a:latin typeface="Segoe UI Semibold" panose="020B0702040204020203" pitchFamily="34" charset="0"/>
                <a:cs typeface="Segoe UI Semibold" panose="020B0702040204020203" pitchFamily="34" charset="0"/>
              </a:rPr>
              <a:t>aniqlanadi</a:t>
            </a:r>
            <a:r>
              <a:rPr lang="en-US" sz="2400" dirty="0" smtClean="0">
                <a:latin typeface="Segoe UI Semibold" panose="020B0702040204020203" pitchFamily="34" charset="0"/>
                <a:cs typeface="Segoe UI Semibold" panose="020B0702040204020203" pitchFamily="34" charset="0"/>
              </a:rPr>
              <a:t>.</a:t>
            </a:r>
            <a:endParaRPr lang="en-US" sz="24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13102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Reja</a:t>
            </a:r>
            <a:r>
              <a:rPr lang="en-US" dirty="0" smtClean="0"/>
              <a:t>:</a:t>
            </a:r>
            <a:endParaRPr lang="ru-RU" dirty="0"/>
          </a:p>
        </p:txBody>
      </p:sp>
      <p:sp>
        <p:nvSpPr>
          <p:cNvPr id="3" name="Текст 2"/>
          <p:cNvSpPr>
            <a:spLocks noGrp="1"/>
          </p:cNvSpPr>
          <p:nvPr>
            <p:ph type="body" idx="1"/>
          </p:nvPr>
        </p:nvSpPr>
        <p:spPr>
          <a:xfrm>
            <a:off x="2033651" y="2473776"/>
            <a:ext cx="621595" cy="576262"/>
          </a:xfrm>
        </p:spPr>
        <p:txBody>
          <a:bodyPr/>
          <a:lstStyle/>
          <a:p>
            <a:r>
              <a:rPr lang="en-US" dirty="0" smtClean="0"/>
              <a:t>1.</a:t>
            </a:r>
            <a:endParaRPr lang="ru-RU" dirty="0"/>
          </a:p>
        </p:txBody>
      </p:sp>
      <p:sp>
        <p:nvSpPr>
          <p:cNvPr id="5" name="Текст 4"/>
          <p:cNvSpPr>
            <a:spLocks noGrp="1"/>
          </p:cNvSpPr>
          <p:nvPr>
            <p:ph type="body" sz="half" idx="18"/>
          </p:nvPr>
        </p:nvSpPr>
        <p:spPr>
          <a:xfrm>
            <a:off x="1271023" y="3193755"/>
            <a:ext cx="2146849" cy="917952"/>
          </a:xfrm>
        </p:spPr>
        <p:txBody>
          <a:bodyPr>
            <a:noAutofit/>
          </a:bodyPr>
          <a:lstStyle/>
          <a:p>
            <a:pPr algn="ctr"/>
            <a:r>
              <a:rPr lang="en-US" sz="2800" dirty="0" err="1" smtClean="0">
                <a:latin typeface="Segoe UI Semibold" panose="020B0702040204020203" pitchFamily="34" charset="0"/>
                <a:cs typeface="Segoe UI Semibold" panose="020B0702040204020203" pitchFamily="34" charset="0"/>
              </a:rPr>
              <a:t>Ionlovchi</a:t>
            </a:r>
            <a:r>
              <a:rPr lang="en-US" sz="2800" dirty="0" smtClean="0">
                <a:latin typeface="Segoe UI Semibold" panose="020B0702040204020203" pitchFamily="34" charset="0"/>
                <a:cs typeface="Segoe UI Semibold" panose="020B0702040204020203" pitchFamily="34" charset="0"/>
              </a:rPr>
              <a:t> </a:t>
            </a:r>
            <a:r>
              <a:rPr lang="en-US" sz="2800" dirty="0" err="1" smtClean="0">
                <a:latin typeface="Segoe UI Semibold" panose="020B0702040204020203" pitchFamily="34" charset="0"/>
                <a:cs typeface="Segoe UI Semibold" panose="020B0702040204020203" pitchFamily="34" charset="0"/>
              </a:rPr>
              <a:t>nurlanish</a:t>
            </a:r>
            <a:r>
              <a:rPr lang="en-US" sz="2800" dirty="0" smtClean="0">
                <a:latin typeface="Segoe UI Semibold" panose="020B0702040204020203" pitchFamily="34" charset="0"/>
                <a:cs typeface="Segoe UI Semibold" panose="020B0702040204020203" pitchFamily="34" charset="0"/>
              </a:rPr>
              <a:t> </a:t>
            </a:r>
            <a:r>
              <a:rPr lang="en-US" sz="2800" dirty="0" err="1" smtClean="0">
                <a:latin typeface="Segoe UI Semibold" panose="020B0702040204020203" pitchFamily="34" charset="0"/>
                <a:cs typeface="Segoe UI Semibold" panose="020B0702040204020203" pitchFamily="34" charset="0"/>
              </a:rPr>
              <a:t>nima</a:t>
            </a:r>
            <a:r>
              <a:rPr lang="en-US" sz="2800" dirty="0" smtClean="0">
                <a:latin typeface="Segoe UI Semibold" panose="020B0702040204020203" pitchFamily="34" charset="0"/>
                <a:cs typeface="Segoe UI Semibold" panose="020B0702040204020203" pitchFamily="34" charset="0"/>
              </a:rPr>
              <a:t>?</a:t>
            </a:r>
            <a:endParaRPr lang="ru-RU" sz="2800" dirty="0">
              <a:latin typeface="Segoe UI Semibold" panose="020B0702040204020203" pitchFamily="34" charset="0"/>
              <a:cs typeface="Segoe UI Semibold" panose="020B0702040204020203" pitchFamily="34" charset="0"/>
            </a:endParaRPr>
          </a:p>
        </p:txBody>
      </p:sp>
      <p:sp>
        <p:nvSpPr>
          <p:cNvPr id="6" name="Текст 5"/>
          <p:cNvSpPr>
            <a:spLocks noGrp="1"/>
          </p:cNvSpPr>
          <p:nvPr>
            <p:ph type="body" sz="quarter" idx="3"/>
          </p:nvPr>
        </p:nvSpPr>
        <p:spPr>
          <a:xfrm>
            <a:off x="5773290" y="2490443"/>
            <a:ext cx="460336" cy="576263"/>
          </a:xfrm>
        </p:spPr>
        <p:txBody>
          <a:bodyPr/>
          <a:lstStyle/>
          <a:p>
            <a:r>
              <a:rPr lang="en-US" dirty="0" smtClean="0"/>
              <a:t>2.</a:t>
            </a:r>
            <a:endParaRPr lang="ru-RU" dirty="0"/>
          </a:p>
        </p:txBody>
      </p:sp>
      <p:sp>
        <p:nvSpPr>
          <p:cNvPr id="8" name="Текст 7"/>
          <p:cNvSpPr>
            <a:spLocks noGrp="1"/>
          </p:cNvSpPr>
          <p:nvPr>
            <p:ph type="body" sz="half" idx="19"/>
          </p:nvPr>
        </p:nvSpPr>
        <p:spPr>
          <a:xfrm>
            <a:off x="4434347" y="3193755"/>
            <a:ext cx="3138222" cy="958271"/>
          </a:xfrm>
        </p:spPr>
        <p:txBody>
          <a:bodyPr>
            <a:noAutofit/>
          </a:bodyPr>
          <a:lstStyle/>
          <a:p>
            <a:pPr algn="ctr"/>
            <a:r>
              <a:rPr lang="en-US" sz="2800" dirty="0" err="1" smtClean="0">
                <a:latin typeface="Segoe UI Semibold" panose="020B0702040204020203" pitchFamily="34" charset="0"/>
                <a:cs typeface="Segoe UI Semibold" panose="020B0702040204020203" pitchFamily="34" charset="0"/>
              </a:rPr>
              <a:t>Ionlovchi</a:t>
            </a:r>
            <a:r>
              <a:rPr lang="en-US" sz="2800" dirty="0" smtClean="0">
                <a:latin typeface="Segoe UI Semibold" panose="020B0702040204020203" pitchFamily="34" charset="0"/>
                <a:cs typeface="Segoe UI Semibold" panose="020B0702040204020203" pitchFamily="34" charset="0"/>
              </a:rPr>
              <a:t> </a:t>
            </a:r>
            <a:r>
              <a:rPr lang="en-US" sz="2800" dirty="0" err="1">
                <a:latin typeface="Segoe UI Semibold" panose="020B0702040204020203" pitchFamily="34" charset="0"/>
                <a:cs typeface="Segoe UI Semibold" panose="020B0702040204020203" pitchFamily="34" charset="0"/>
              </a:rPr>
              <a:t>nurlanishni</a:t>
            </a:r>
            <a:r>
              <a:rPr lang="en-US" sz="2800" dirty="0">
                <a:latin typeface="Segoe UI Semibold" panose="020B0702040204020203" pitchFamily="34" charset="0"/>
                <a:cs typeface="Segoe UI Semibold" panose="020B0702040204020203" pitchFamily="34" charset="0"/>
              </a:rPr>
              <a:t> </a:t>
            </a:r>
            <a:r>
              <a:rPr lang="en-US" sz="2800" dirty="0" err="1">
                <a:latin typeface="Segoe UI Semibold" panose="020B0702040204020203" pitchFamily="34" charset="0"/>
                <a:cs typeface="Segoe UI Semibold" panose="020B0702040204020203" pitchFamily="34" charset="0"/>
              </a:rPr>
              <a:t>qayd</a:t>
            </a:r>
            <a:r>
              <a:rPr lang="en-US" sz="2800" dirty="0">
                <a:latin typeface="Segoe UI Semibold" panose="020B0702040204020203" pitchFamily="34" charset="0"/>
                <a:cs typeface="Segoe UI Semibold" panose="020B0702040204020203" pitchFamily="34" charset="0"/>
              </a:rPr>
              <a:t> </a:t>
            </a:r>
            <a:r>
              <a:rPr lang="en-US" sz="2800" dirty="0" err="1">
                <a:latin typeface="Segoe UI Semibold" panose="020B0702040204020203" pitchFamily="34" charset="0"/>
                <a:cs typeface="Segoe UI Semibold" panose="020B0702040204020203" pitchFamily="34" charset="0"/>
              </a:rPr>
              <a:t>qiluvchi</a:t>
            </a:r>
            <a:r>
              <a:rPr lang="en-US" sz="2800" dirty="0">
                <a:latin typeface="Segoe UI Semibold" panose="020B0702040204020203" pitchFamily="34" charset="0"/>
                <a:cs typeface="Segoe UI Semibold" panose="020B0702040204020203" pitchFamily="34" charset="0"/>
              </a:rPr>
              <a:t> </a:t>
            </a:r>
            <a:r>
              <a:rPr lang="en-US" sz="2800" dirty="0" err="1">
                <a:latin typeface="Segoe UI Semibold" panose="020B0702040204020203" pitchFamily="34" charset="0"/>
                <a:cs typeface="Segoe UI Semibold" panose="020B0702040204020203" pitchFamily="34" charset="0"/>
              </a:rPr>
              <a:t>detektorlar</a:t>
            </a:r>
            <a:endParaRPr lang="ru-RU" sz="2800" dirty="0">
              <a:latin typeface="Segoe UI Semibold" panose="020B0702040204020203" pitchFamily="34" charset="0"/>
              <a:cs typeface="Segoe UI Semibold" panose="020B0702040204020203" pitchFamily="34" charset="0"/>
            </a:endParaRPr>
          </a:p>
        </p:txBody>
      </p:sp>
      <p:sp>
        <p:nvSpPr>
          <p:cNvPr id="9" name="Текст 8"/>
          <p:cNvSpPr>
            <a:spLocks noGrp="1"/>
          </p:cNvSpPr>
          <p:nvPr>
            <p:ph type="body" sz="quarter" idx="13"/>
          </p:nvPr>
        </p:nvSpPr>
        <p:spPr>
          <a:xfrm>
            <a:off x="9175905" y="2530475"/>
            <a:ext cx="664836" cy="576262"/>
          </a:xfrm>
        </p:spPr>
        <p:txBody>
          <a:bodyPr/>
          <a:lstStyle/>
          <a:p>
            <a:r>
              <a:rPr lang="en-US" dirty="0" smtClean="0"/>
              <a:t>3.</a:t>
            </a:r>
            <a:endParaRPr lang="ru-RU" dirty="0"/>
          </a:p>
        </p:txBody>
      </p:sp>
      <p:sp>
        <p:nvSpPr>
          <p:cNvPr id="11" name="Текст 10"/>
          <p:cNvSpPr>
            <a:spLocks noGrp="1"/>
          </p:cNvSpPr>
          <p:nvPr>
            <p:ph type="body" sz="half" idx="20"/>
          </p:nvPr>
        </p:nvSpPr>
        <p:spPr>
          <a:xfrm>
            <a:off x="7982775" y="3213914"/>
            <a:ext cx="3051096" cy="917952"/>
          </a:xfrm>
        </p:spPr>
        <p:txBody>
          <a:bodyPr>
            <a:noAutofit/>
          </a:bodyPr>
          <a:lstStyle/>
          <a:p>
            <a:pPr algn="ctr"/>
            <a:r>
              <a:rPr lang="en-US" sz="2800" dirty="0" err="1" smtClean="0">
                <a:latin typeface="Segoe UI Semibold" panose="020B0702040204020203" pitchFamily="34" charset="0"/>
                <a:cs typeface="Segoe UI Semibold" panose="020B0702040204020203" pitchFamily="34" charset="0"/>
              </a:rPr>
              <a:t>Ionlovchi</a:t>
            </a:r>
            <a:r>
              <a:rPr lang="en-US" sz="2800" dirty="0" smtClean="0">
                <a:latin typeface="Segoe UI Semibold" panose="020B0702040204020203" pitchFamily="34" charset="0"/>
                <a:cs typeface="Segoe UI Semibold" panose="020B0702040204020203" pitchFamily="34" charset="0"/>
              </a:rPr>
              <a:t> </a:t>
            </a:r>
            <a:r>
              <a:rPr lang="en-US" sz="2800" dirty="0" err="1" smtClean="0">
                <a:latin typeface="Segoe UI Semibold" panose="020B0702040204020203" pitchFamily="34" charset="0"/>
                <a:cs typeface="Segoe UI Semibold" panose="020B0702040204020203" pitchFamily="34" charset="0"/>
              </a:rPr>
              <a:t>nurlanishdan</a:t>
            </a:r>
            <a:r>
              <a:rPr lang="en-US" sz="2800" dirty="0" smtClean="0">
                <a:latin typeface="Segoe UI Semibold" panose="020B0702040204020203" pitchFamily="34" charset="0"/>
                <a:cs typeface="Segoe UI Semibold" panose="020B0702040204020203" pitchFamily="34" charset="0"/>
              </a:rPr>
              <a:t> </a:t>
            </a:r>
            <a:r>
              <a:rPr lang="en-US" sz="2800" dirty="0" err="1" smtClean="0">
                <a:latin typeface="Segoe UI Semibold" panose="020B0702040204020203" pitchFamily="34" charset="0"/>
                <a:cs typeface="Segoe UI Semibold" panose="020B0702040204020203" pitchFamily="34" charset="0"/>
              </a:rPr>
              <a:t>himoyalanish</a:t>
            </a:r>
            <a:endParaRPr lang="ru-RU" sz="28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878332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4454" y="5782727"/>
            <a:ext cx="10579846" cy="566738"/>
          </a:xfrm>
        </p:spPr>
        <p:txBody>
          <a:bodyPr>
            <a:noAutofit/>
          </a:bodyPr>
          <a:lstStyle/>
          <a:p>
            <a:r>
              <a:rPr lang="en-US" sz="2000" b="1" dirty="0" err="1">
                <a:latin typeface="Segoe UI Semibold" panose="020B0702040204020203" pitchFamily="34" charset="0"/>
                <a:cs typeface="Segoe UI Semibold" panose="020B0702040204020203" pitchFamily="34" charset="0"/>
              </a:rPr>
              <a:t>Yorug‘lik</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o‘tkazgichi</a:t>
            </a:r>
            <a:r>
              <a:rPr lang="en-US" sz="2000" dirty="0">
                <a:latin typeface="Segoe UI Semibold" panose="020B0702040204020203" pitchFamily="34" charset="0"/>
                <a:cs typeface="Segoe UI Semibold" panose="020B0702040204020203" pitchFamily="34" charset="0"/>
              </a:rPr>
              <a:t/>
            </a:r>
            <a:br>
              <a:rPr lang="en-US" sz="2000" dirty="0">
                <a:latin typeface="Segoe UI Semibold" panose="020B0702040204020203" pitchFamily="34" charset="0"/>
                <a:cs typeface="Segoe UI Semibold" panose="020B0702040204020203" pitchFamily="34" charset="0"/>
              </a:rPr>
            </a:br>
            <a:r>
              <a:rPr lang="en-US" sz="2000" dirty="0" err="1">
                <a:latin typeface="Segoe UI Semibold" panose="020B0702040204020203" pitchFamily="34" charset="0"/>
                <a:cs typeface="Segoe UI Semibold" panose="020B0702040204020203" pitchFamily="34" charset="0"/>
              </a:rPr>
              <a:t>Fotokatodga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scintillyatsiya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natijasida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yorug‘likning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ko‘p</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qismi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yetishi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modda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fotoelektron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ko‘paytirgich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orasiga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yorug‘lik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o‘tkazgichi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o‘rnatiladi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Yorug‘lik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o‘tkazgichi</a:t>
            </a:r>
            <a:r>
              <a:rPr lang="en-US" sz="2000" dirty="0">
                <a:latin typeface="Segoe UI Semibold" panose="020B0702040204020203" pitchFamily="34" charset="0"/>
                <a:cs typeface="Segoe UI Semibold" panose="020B0702040204020203" pitchFamily="34" charset="0"/>
              </a:rPr>
              <a:t> – </a:t>
            </a:r>
            <a:r>
              <a:rPr lang="en-US" sz="2000" dirty="0" err="1">
                <a:latin typeface="Segoe UI Semibold" panose="020B0702040204020203" pitchFamily="34" charset="0"/>
                <a:cs typeface="Segoe UI Semibold" panose="020B0702040204020203" pitchFamily="34" charset="0"/>
              </a:rPr>
              <a:t>organik</a:t>
            </a:r>
            <a:r>
              <a:rPr lang="en-US" sz="2000" dirty="0">
                <a:latin typeface="Segoe UI Semibold" panose="020B0702040204020203" pitchFamily="34" charset="0"/>
                <a:cs typeface="Segoe UI Semibold" panose="020B0702040204020203" pitchFamily="34" charset="0"/>
              </a:rPr>
              <a:t> shisha </a:t>
            </a:r>
            <a:r>
              <a:rPr lang="en-US" sz="2000" dirty="0" smtClean="0">
                <a:latin typeface="Segoe UI Semibold" panose="020B0702040204020203" pitchFamily="34" charset="0"/>
                <a:cs typeface="Segoe UI Semibold" panose="020B0702040204020203" pitchFamily="34" charset="0"/>
              </a:rPr>
              <a:t>(</a:t>
            </a:r>
            <a:r>
              <a:rPr lang="en-US" sz="2000" dirty="0" err="1" smtClean="0">
                <a:latin typeface="Segoe UI Semibold" panose="020B0702040204020203" pitchFamily="34" charset="0"/>
                <a:cs typeface="Segoe UI Semibold" panose="020B0702040204020203" pitchFamily="34" charset="0"/>
              </a:rPr>
              <a:t>lyusit</a:t>
            </a:r>
            <a:r>
              <a:rPr lang="en-US" sz="2000" dirty="0" smtClean="0">
                <a:latin typeface="Segoe UI Semibold" panose="020B0702040204020203" pitchFamily="34" charset="0"/>
                <a:cs typeface="Segoe UI Semibold" panose="020B0702040204020203" pitchFamily="34" charset="0"/>
              </a:rPr>
              <a:t>)</a:t>
            </a:r>
            <a:r>
              <a:rPr lang="en-US" sz="2000" dirty="0" err="1" smtClean="0">
                <a:latin typeface="Segoe UI Semibold" panose="020B0702040204020203" pitchFamily="34" charset="0"/>
                <a:cs typeface="Segoe UI Semibold" panose="020B0702040204020203" pitchFamily="34" charset="0"/>
              </a:rPr>
              <a:t>dan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yasalgan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silindrsimon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tayoq</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bo‘lib</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uning</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ichida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yorug‘lik</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to‘liq</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ichki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aks</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ettirish</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orqali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o‘tadi</a:t>
            </a:r>
            <a:r>
              <a:rPr lang="en-US" sz="2000" dirty="0">
                <a:latin typeface="Segoe UI Semibold" panose="020B0702040204020203" pitchFamily="34" charset="0"/>
                <a:cs typeface="Segoe UI Semibold" panose="020B0702040204020203" pitchFamily="34" charset="0"/>
              </a:rPr>
              <a:t>.</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902" y="895502"/>
            <a:ext cx="11324675" cy="3124048"/>
          </a:xfrm>
          <a:prstGeom prst="rect">
            <a:avLst/>
          </a:prstGeom>
        </p:spPr>
      </p:pic>
    </p:spTree>
    <p:extLst>
      <p:ext uri="{BB962C8B-B14F-4D97-AF65-F5344CB8AC3E}">
        <p14:creationId xmlns:p14="http://schemas.microsoft.com/office/powerpoint/2010/main" val="369142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1627044810"/>
              </p:ext>
            </p:extLst>
          </p:nvPr>
        </p:nvGraphicFramePr>
        <p:xfrm>
          <a:off x="304799" y="2432050"/>
          <a:ext cx="11353800" cy="4006849"/>
        </p:xfrm>
        <a:graphic>
          <a:graphicData uri="http://schemas.openxmlformats.org/drawingml/2006/table">
            <a:tbl>
              <a:tblPr/>
              <a:tblGrid>
                <a:gridCol w="1428751">
                  <a:extLst>
                    <a:ext uri="{9D8B030D-6E8A-4147-A177-3AD203B41FA5}">
                      <a16:colId xmlns:a16="http://schemas.microsoft.com/office/drawing/2014/main" val="1972927113"/>
                    </a:ext>
                  </a:extLst>
                </a:gridCol>
                <a:gridCol w="1752600">
                  <a:extLst>
                    <a:ext uri="{9D8B030D-6E8A-4147-A177-3AD203B41FA5}">
                      <a16:colId xmlns:a16="http://schemas.microsoft.com/office/drawing/2014/main" val="1868106000"/>
                    </a:ext>
                  </a:extLst>
                </a:gridCol>
                <a:gridCol w="2152650">
                  <a:extLst>
                    <a:ext uri="{9D8B030D-6E8A-4147-A177-3AD203B41FA5}">
                      <a16:colId xmlns:a16="http://schemas.microsoft.com/office/drawing/2014/main" val="1249185957"/>
                    </a:ext>
                  </a:extLst>
                </a:gridCol>
                <a:gridCol w="4076700">
                  <a:extLst>
                    <a:ext uri="{9D8B030D-6E8A-4147-A177-3AD203B41FA5}">
                      <a16:colId xmlns:a16="http://schemas.microsoft.com/office/drawing/2014/main" val="1476241342"/>
                    </a:ext>
                  </a:extLst>
                </a:gridCol>
                <a:gridCol w="1943099">
                  <a:extLst>
                    <a:ext uri="{9D8B030D-6E8A-4147-A177-3AD203B41FA5}">
                      <a16:colId xmlns:a16="http://schemas.microsoft.com/office/drawing/2014/main" val="4137674354"/>
                    </a:ext>
                  </a:extLst>
                </a:gridCol>
              </a:tblGrid>
              <a:tr h="667808">
                <a:tc>
                  <a:txBody>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Turlari</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Ishchi</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modda</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Zarrachalarning</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birlamchi</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ta’siri</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Ikkinchi</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darajali</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effekt</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Qayd</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qilish</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usuli</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extLst>
                  <a:ext uri="{0D108BD9-81ED-4DB2-BD59-A6C34878D82A}">
                    <a16:rowId xmlns:a16="http://schemas.microsoft.com/office/drawing/2014/main" val="1585714053"/>
                  </a:ext>
                </a:extLst>
              </a:tr>
              <a:tr h="1869863">
                <a:tc>
                  <a:txBody>
                    <a:bodyPr/>
                    <a:lstStyle/>
                    <a:p>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Vilson</a:t>
                      </a:r>
                      <a:r>
                        <a:rPr lang="en-US" sz="2000" b="1"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kamerası</a:t>
                      </a:r>
                      <a:endParaRPr lang="en-US" sz="2000" dirty="0">
                        <a:solidFill>
                          <a:schemeClr val="accent6">
                            <a:lumMod val="75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dirty="0" err="1" smtClean="0">
                          <a:latin typeface="Segoe UI Semibold" panose="020B0702040204020203" pitchFamily="34" charset="0"/>
                          <a:cs typeface="Segoe UI Semibold" panose="020B0702040204020203" pitchFamily="34" charset="0"/>
                        </a:rPr>
                        <a:t>O’rtacha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sovutilgan</a:t>
                      </a:r>
                      <a:r>
                        <a:rPr lang="en-US" sz="2000" dirty="0">
                          <a:latin typeface="Segoe UI Semibold" panose="020B0702040204020203" pitchFamily="34" charset="0"/>
                          <a:cs typeface="Segoe UI Semibold" panose="020B0702040204020203" pitchFamily="34" charset="0"/>
                        </a:rPr>
                        <a:t> bug‘</a:t>
                      </a:r>
                    </a:p>
                  </a:txBody>
                  <a:tcPr marL="56938" marR="56938" marT="28469" marB="28469" anchor="ctr">
                    <a:lnL>
                      <a:noFill/>
                    </a:lnL>
                    <a:lnR>
                      <a:noFill/>
                    </a:lnR>
                    <a:lnT>
                      <a:noFill/>
                    </a:lnT>
                    <a:lnB>
                      <a:noFill/>
                    </a:lnB>
                  </a:tcPr>
                </a:tc>
                <a:tc>
                  <a:txBody>
                    <a:bodyPr/>
                    <a:lstStyle/>
                    <a:p>
                      <a:r>
                        <a:rPr lang="en-US" sz="2000" dirty="0" err="1">
                          <a:latin typeface="Segoe UI Semibold" panose="020B0702040204020203" pitchFamily="34" charset="0"/>
                          <a:cs typeface="Segoe UI Semibold" panose="020B0702040204020203" pitchFamily="34" charset="0"/>
                        </a:rPr>
                        <a:t>Molekulalarni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ionlashtirish</a:t>
                      </a:r>
                      <a:endParaRPr lang="en-US" sz="2000" dirty="0">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harakati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yo‘lida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bug‘ning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kondensatsiyasi</a:t>
                      </a:r>
                      <a:r>
                        <a:rPr lang="en-US" sz="2000" dirty="0">
                          <a:latin typeface="Segoe UI Semibold" panose="020B0702040204020203" pitchFamily="34" charset="0"/>
                          <a:cs typeface="Segoe UI Semibold" panose="020B0702040204020203" pitchFamily="34" charset="0"/>
                        </a:rPr>
                        <a:t> – </a:t>
                      </a:r>
                      <a:r>
                        <a:rPr lang="en-US" sz="2000" dirty="0" err="1">
                          <a:latin typeface="Segoe UI Semibold" panose="020B0702040204020203" pitchFamily="34" charset="0"/>
                          <a:cs typeface="Segoe UI Semibold" panose="020B0702040204020203" pitchFamily="34" charset="0"/>
                        </a:rPr>
                        <a:t>ionlarda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suyuqlik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tomchilari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endParaRPr lang="en-US" sz="2000" dirty="0">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a:latin typeface="Segoe UI Semibold" panose="020B0702040204020203" pitchFamily="34" charset="0"/>
                          <a:cs typeface="Segoe UI Semibold" panose="020B0702040204020203" pitchFamily="34" charset="0"/>
                        </a:rPr>
                        <a:t>Ko‘z bilan, foto</a:t>
                      </a:r>
                    </a:p>
                  </a:txBody>
                  <a:tcPr marL="56938" marR="56938" marT="28469" marB="28469" anchor="ctr">
                    <a:lnL>
                      <a:noFill/>
                    </a:lnL>
                    <a:lnR>
                      <a:noFill/>
                    </a:lnR>
                    <a:lnT>
                      <a:noFill/>
                    </a:lnT>
                    <a:lnB>
                      <a:noFill/>
                    </a:lnB>
                  </a:tcPr>
                </a:tc>
                <a:extLst>
                  <a:ext uri="{0D108BD9-81ED-4DB2-BD59-A6C34878D82A}">
                    <a16:rowId xmlns:a16="http://schemas.microsoft.com/office/drawing/2014/main" val="3882111249"/>
                  </a:ext>
                </a:extLst>
              </a:tr>
              <a:tr h="1469178">
                <a:tc>
                  <a:txBody>
                    <a:bodyPr/>
                    <a:lstStyle/>
                    <a:p>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Pufakchali</a:t>
                      </a:r>
                      <a:r>
                        <a:rPr lang="en-US" sz="2000" b="1"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kamera</a:t>
                      </a:r>
                      <a:endParaRPr lang="en-US" sz="2000" dirty="0">
                        <a:solidFill>
                          <a:schemeClr val="accent6">
                            <a:lumMod val="75000"/>
                          </a:schemeClr>
                        </a:solidFill>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dirty="0" err="1">
                          <a:latin typeface="Segoe UI Semibold" panose="020B0702040204020203" pitchFamily="34" charset="0"/>
                          <a:cs typeface="Segoe UI Semibold" panose="020B0702040204020203" pitchFamily="34" charset="0"/>
                        </a:rPr>
                        <a:t>Qaynatilgan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suyuqlik</a:t>
                      </a:r>
                      <a:endParaRPr lang="en-US" sz="2000" dirty="0">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tc>
                  <a:txBody>
                    <a:bodyPr/>
                    <a:lstStyle/>
                    <a:p>
                      <a:r>
                        <a:rPr lang="en-US" sz="2000">
                          <a:latin typeface="Segoe UI Semibold" panose="020B0702040204020203" pitchFamily="34" charset="0"/>
                          <a:cs typeface="Segoe UI Semibold" panose="020B0702040204020203" pitchFamily="34" charset="0"/>
                        </a:rPr>
                        <a:t>Suyuqlik molekulalarini ionlashtirish</a:t>
                      </a:r>
                    </a:p>
                  </a:txBody>
                  <a:tcPr marL="56938" marR="56938" marT="28469" marB="28469" anchor="ctr">
                    <a:lnL>
                      <a:noFill/>
                    </a:lnL>
                    <a:lnR>
                      <a:noFill/>
                    </a:lnR>
                    <a:lnT>
                      <a:noFill/>
                    </a:lnT>
                    <a:lnB>
                      <a:noFill/>
                    </a:lnB>
                  </a:tcPr>
                </a:tc>
                <a:tc>
                  <a:txBody>
                    <a:bodyPr/>
                    <a:lstStyle/>
                    <a:p>
                      <a:r>
                        <a:rPr lang="en-US" sz="2000">
                          <a:latin typeface="Segoe UI Semibold" panose="020B0702040204020203" pitchFamily="34" charset="0"/>
                          <a:cs typeface="Segoe UI Semibold" panose="020B0702040204020203" pitchFamily="34" charset="0"/>
                        </a:rPr>
                        <a:t>Zarrachalar yo‘lida suyuqlik qaynaydi – ionlar kuchli bug‘lanish markazi</a:t>
                      </a:r>
                    </a:p>
                  </a:txBody>
                  <a:tcPr marL="56938" marR="56938" marT="28469" marB="28469" anchor="ctr">
                    <a:lnL>
                      <a:noFill/>
                    </a:lnL>
                    <a:lnR>
                      <a:noFill/>
                    </a:lnR>
                    <a:lnT>
                      <a:noFill/>
                    </a:lnT>
                    <a:lnB>
                      <a:noFill/>
                    </a:lnB>
                  </a:tcPr>
                </a:tc>
                <a:tc>
                  <a:txBody>
                    <a:bodyPr/>
                    <a:lstStyle/>
                    <a:p>
                      <a:r>
                        <a:rPr lang="en-US" sz="2000" dirty="0" err="1">
                          <a:latin typeface="Segoe UI Semibold" panose="020B0702040204020203" pitchFamily="34" charset="0"/>
                          <a:cs typeface="Segoe UI Semibold" panose="020B0702040204020203" pitchFamily="34" charset="0"/>
                        </a:rPr>
                        <a:t>Ko‘z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foto</a:t>
                      </a:r>
                      <a:endParaRPr lang="en-US" sz="2000" dirty="0">
                        <a:latin typeface="Segoe UI Semibold" panose="020B0702040204020203" pitchFamily="34" charset="0"/>
                        <a:cs typeface="Segoe UI Semibold" panose="020B0702040204020203" pitchFamily="34" charset="0"/>
                      </a:endParaRPr>
                    </a:p>
                  </a:txBody>
                  <a:tcPr marL="56938" marR="56938" marT="28469" marB="28469" anchor="ctr">
                    <a:lnL>
                      <a:noFill/>
                    </a:lnL>
                    <a:lnR>
                      <a:noFill/>
                    </a:lnR>
                    <a:lnT>
                      <a:noFill/>
                    </a:lnT>
                    <a:lnB>
                      <a:noFill/>
                    </a:lnB>
                  </a:tcPr>
                </a:tc>
                <a:extLst>
                  <a:ext uri="{0D108BD9-81ED-4DB2-BD59-A6C34878D82A}">
                    <a16:rowId xmlns:a16="http://schemas.microsoft.com/office/drawing/2014/main" val="449256016"/>
                  </a:ext>
                </a:extLst>
              </a:tr>
            </a:tbl>
          </a:graphicData>
        </a:graphic>
      </p:graphicFrame>
    </p:spTree>
    <p:extLst>
      <p:ext uri="{BB962C8B-B14F-4D97-AF65-F5344CB8AC3E}">
        <p14:creationId xmlns:p14="http://schemas.microsoft.com/office/powerpoint/2010/main" val="8408416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201959536"/>
              </p:ext>
            </p:extLst>
          </p:nvPr>
        </p:nvGraphicFramePr>
        <p:xfrm>
          <a:off x="0" y="2187199"/>
          <a:ext cx="11811000" cy="4268504"/>
        </p:xfrm>
        <a:graphic>
          <a:graphicData uri="http://schemas.openxmlformats.org/drawingml/2006/table">
            <a:tbl>
              <a:tblPr/>
              <a:tblGrid>
                <a:gridCol w="2362200">
                  <a:extLst>
                    <a:ext uri="{9D8B030D-6E8A-4147-A177-3AD203B41FA5}">
                      <a16:colId xmlns:a16="http://schemas.microsoft.com/office/drawing/2014/main" val="1883622163"/>
                    </a:ext>
                  </a:extLst>
                </a:gridCol>
                <a:gridCol w="2743200">
                  <a:extLst>
                    <a:ext uri="{9D8B030D-6E8A-4147-A177-3AD203B41FA5}">
                      <a16:colId xmlns:a16="http://schemas.microsoft.com/office/drawing/2014/main" val="2187402440"/>
                    </a:ext>
                  </a:extLst>
                </a:gridCol>
                <a:gridCol w="2647950">
                  <a:extLst>
                    <a:ext uri="{9D8B030D-6E8A-4147-A177-3AD203B41FA5}">
                      <a16:colId xmlns:a16="http://schemas.microsoft.com/office/drawing/2014/main" val="1522014228"/>
                    </a:ext>
                  </a:extLst>
                </a:gridCol>
                <a:gridCol w="1866900">
                  <a:extLst>
                    <a:ext uri="{9D8B030D-6E8A-4147-A177-3AD203B41FA5}">
                      <a16:colId xmlns:a16="http://schemas.microsoft.com/office/drawing/2014/main" val="1475762135"/>
                    </a:ext>
                  </a:extLst>
                </a:gridCol>
                <a:gridCol w="2190750">
                  <a:extLst>
                    <a:ext uri="{9D8B030D-6E8A-4147-A177-3AD203B41FA5}">
                      <a16:colId xmlns:a16="http://schemas.microsoft.com/office/drawing/2014/main" val="4248671991"/>
                    </a:ext>
                  </a:extLst>
                </a:gridCol>
              </a:tblGrid>
              <a:tr h="819653">
                <a:tc>
                  <a:txBody>
                    <a:bodyPr/>
                    <a:lstStyle/>
                    <a:p>
                      <a:r>
                        <a:rPr lang="en-US" sz="2000" b="1" dirty="0" err="1">
                          <a:solidFill>
                            <a:schemeClr val="accent1">
                              <a:lumMod val="60000"/>
                              <a:lumOff val="40000"/>
                            </a:schemeClr>
                          </a:solidFill>
                        </a:rPr>
                        <a:t>Turlari</a:t>
                      </a:r>
                      <a:endParaRPr lang="en-US" sz="2000" dirty="0">
                        <a:solidFill>
                          <a:schemeClr val="accent1">
                            <a:lumMod val="60000"/>
                            <a:lumOff val="40000"/>
                          </a:schemeClr>
                        </a:solidFill>
                      </a:endParaRPr>
                    </a:p>
                  </a:txBody>
                  <a:tcPr marL="65698" marR="65698" marT="32849" marB="32849" anchor="ctr">
                    <a:lnL>
                      <a:noFill/>
                    </a:lnL>
                    <a:lnR>
                      <a:noFill/>
                    </a:lnR>
                    <a:lnT>
                      <a:noFill/>
                    </a:lnT>
                    <a:lnB>
                      <a:noFill/>
                    </a:lnB>
                  </a:tcPr>
                </a:tc>
                <a:tc>
                  <a:txBody>
                    <a:bodyPr/>
                    <a:lstStyle/>
                    <a:p>
                      <a:r>
                        <a:rPr lang="en-US" sz="2000" b="1" dirty="0" err="1">
                          <a:solidFill>
                            <a:schemeClr val="accent1">
                              <a:lumMod val="60000"/>
                              <a:lumOff val="40000"/>
                            </a:schemeClr>
                          </a:solidFill>
                        </a:rPr>
                        <a:t>Ishchi</a:t>
                      </a:r>
                      <a:r>
                        <a:rPr lang="en-US" sz="2000" b="1" dirty="0">
                          <a:solidFill>
                            <a:schemeClr val="accent1">
                              <a:lumMod val="60000"/>
                              <a:lumOff val="40000"/>
                            </a:schemeClr>
                          </a:solidFill>
                        </a:rPr>
                        <a:t> </a:t>
                      </a:r>
                      <a:r>
                        <a:rPr lang="en-US" sz="2000" b="1" dirty="0" err="1">
                          <a:solidFill>
                            <a:schemeClr val="accent1">
                              <a:lumMod val="60000"/>
                              <a:lumOff val="40000"/>
                            </a:schemeClr>
                          </a:solidFill>
                        </a:rPr>
                        <a:t>modda</a:t>
                      </a:r>
                      <a:endParaRPr lang="en-US" sz="2000" dirty="0">
                        <a:solidFill>
                          <a:schemeClr val="accent1">
                            <a:lumMod val="60000"/>
                            <a:lumOff val="40000"/>
                          </a:schemeClr>
                        </a:solidFill>
                      </a:endParaRPr>
                    </a:p>
                  </a:txBody>
                  <a:tcPr marL="65698" marR="65698" marT="32849" marB="32849" anchor="ctr">
                    <a:lnL>
                      <a:noFill/>
                    </a:lnL>
                    <a:lnR>
                      <a:noFill/>
                    </a:lnR>
                    <a:lnT>
                      <a:noFill/>
                    </a:lnT>
                    <a:lnB>
                      <a:noFill/>
                    </a:lnB>
                  </a:tcPr>
                </a:tc>
                <a:tc>
                  <a:txBody>
                    <a:bodyPr/>
                    <a:lstStyle/>
                    <a:p>
                      <a:r>
                        <a:rPr lang="en-US" sz="2000" b="1" dirty="0" err="1">
                          <a:solidFill>
                            <a:schemeClr val="accent1">
                              <a:lumMod val="60000"/>
                              <a:lumOff val="40000"/>
                            </a:schemeClr>
                          </a:solidFill>
                        </a:rPr>
                        <a:t>Zarrachalarning</a:t>
                      </a:r>
                      <a:r>
                        <a:rPr lang="en-US" sz="2000" b="1" dirty="0">
                          <a:solidFill>
                            <a:schemeClr val="accent1">
                              <a:lumMod val="60000"/>
                              <a:lumOff val="40000"/>
                            </a:schemeClr>
                          </a:solidFill>
                        </a:rPr>
                        <a:t> </a:t>
                      </a:r>
                      <a:r>
                        <a:rPr lang="en-US" sz="2000" b="1" dirty="0" err="1">
                          <a:solidFill>
                            <a:schemeClr val="accent1">
                              <a:lumMod val="60000"/>
                              <a:lumOff val="40000"/>
                            </a:schemeClr>
                          </a:solidFill>
                        </a:rPr>
                        <a:t>birlamchi</a:t>
                      </a:r>
                      <a:r>
                        <a:rPr lang="en-US" sz="2000" b="1" dirty="0">
                          <a:solidFill>
                            <a:schemeClr val="accent1">
                              <a:lumMod val="60000"/>
                              <a:lumOff val="40000"/>
                            </a:schemeClr>
                          </a:solidFill>
                        </a:rPr>
                        <a:t> </a:t>
                      </a:r>
                      <a:r>
                        <a:rPr lang="en-US" sz="2000" b="1" dirty="0" err="1">
                          <a:solidFill>
                            <a:schemeClr val="accent1">
                              <a:lumMod val="60000"/>
                              <a:lumOff val="40000"/>
                            </a:schemeClr>
                          </a:solidFill>
                        </a:rPr>
                        <a:t>ta’siri</a:t>
                      </a:r>
                      <a:endParaRPr lang="en-US" sz="2000" dirty="0">
                        <a:solidFill>
                          <a:schemeClr val="accent1">
                            <a:lumMod val="60000"/>
                            <a:lumOff val="40000"/>
                          </a:schemeClr>
                        </a:solidFill>
                      </a:endParaRPr>
                    </a:p>
                  </a:txBody>
                  <a:tcPr marL="65698" marR="65698" marT="32849" marB="32849" anchor="ctr">
                    <a:lnL>
                      <a:noFill/>
                    </a:lnL>
                    <a:lnR>
                      <a:noFill/>
                    </a:lnR>
                    <a:lnT>
                      <a:noFill/>
                    </a:lnT>
                    <a:lnB>
                      <a:noFill/>
                    </a:lnB>
                  </a:tcPr>
                </a:tc>
                <a:tc>
                  <a:txBody>
                    <a:bodyPr/>
                    <a:lstStyle/>
                    <a:p>
                      <a:r>
                        <a:rPr lang="en-US" sz="2000" b="1" dirty="0" err="1">
                          <a:solidFill>
                            <a:schemeClr val="accent1">
                              <a:lumMod val="60000"/>
                              <a:lumOff val="40000"/>
                            </a:schemeClr>
                          </a:solidFill>
                        </a:rPr>
                        <a:t>Ikkinchi</a:t>
                      </a:r>
                      <a:r>
                        <a:rPr lang="en-US" sz="2000" b="1" dirty="0">
                          <a:solidFill>
                            <a:schemeClr val="accent1">
                              <a:lumMod val="60000"/>
                              <a:lumOff val="40000"/>
                            </a:schemeClr>
                          </a:solidFill>
                        </a:rPr>
                        <a:t> </a:t>
                      </a:r>
                      <a:r>
                        <a:rPr lang="en-US" sz="2000" b="1" dirty="0" err="1">
                          <a:solidFill>
                            <a:schemeClr val="accent1">
                              <a:lumMod val="60000"/>
                              <a:lumOff val="40000"/>
                            </a:schemeClr>
                          </a:solidFill>
                        </a:rPr>
                        <a:t>darajali</a:t>
                      </a:r>
                      <a:r>
                        <a:rPr lang="en-US" sz="2000" b="1" dirty="0">
                          <a:solidFill>
                            <a:schemeClr val="accent1">
                              <a:lumMod val="60000"/>
                              <a:lumOff val="40000"/>
                            </a:schemeClr>
                          </a:solidFill>
                        </a:rPr>
                        <a:t> </a:t>
                      </a:r>
                      <a:r>
                        <a:rPr lang="en-US" sz="2000" b="1" dirty="0" err="1">
                          <a:solidFill>
                            <a:schemeClr val="accent1">
                              <a:lumMod val="60000"/>
                              <a:lumOff val="40000"/>
                            </a:schemeClr>
                          </a:solidFill>
                        </a:rPr>
                        <a:t>effekt</a:t>
                      </a:r>
                      <a:endParaRPr lang="en-US" sz="2000" dirty="0">
                        <a:solidFill>
                          <a:schemeClr val="accent1">
                            <a:lumMod val="60000"/>
                            <a:lumOff val="40000"/>
                          </a:schemeClr>
                        </a:solidFill>
                      </a:endParaRPr>
                    </a:p>
                  </a:txBody>
                  <a:tcPr marL="65698" marR="65698" marT="32849" marB="32849" anchor="ctr">
                    <a:lnL>
                      <a:noFill/>
                    </a:lnL>
                    <a:lnR>
                      <a:noFill/>
                    </a:lnR>
                    <a:lnT>
                      <a:noFill/>
                    </a:lnT>
                    <a:lnB>
                      <a:noFill/>
                    </a:lnB>
                  </a:tcPr>
                </a:tc>
                <a:tc>
                  <a:txBody>
                    <a:bodyPr/>
                    <a:lstStyle/>
                    <a:p>
                      <a:r>
                        <a:rPr lang="en-US" sz="2000" b="1" dirty="0" err="1">
                          <a:solidFill>
                            <a:schemeClr val="accent1">
                              <a:lumMod val="60000"/>
                              <a:lumOff val="40000"/>
                            </a:schemeClr>
                          </a:solidFill>
                        </a:rPr>
                        <a:t>Qayd</a:t>
                      </a:r>
                      <a:r>
                        <a:rPr lang="en-US" sz="2000" b="1" dirty="0">
                          <a:solidFill>
                            <a:schemeClr val="accent1">
                              <a:lumMod val="60000"/>
                              <a:lumOff val="40000"/>
                            </a:schemeClr>
                          </a:solidFill>
                        </a:rPr>
                        <a:t> </a:t>
                      </a:r>
                      <a:r>
                        <a:rPr lang="en-US" sz="2000" b="1" dirty="0" err="1">
                          <a:solidFill>
                            <a:schemeClr val="accent1">
                              <a:lumMod val="60000"/>
                              <a:lumOff val="40000"/>
                            </a:schemeClr>
                          </a:solidFill>
                        </a:rPr>
                        <a:t>qilish</a:t>
                      </a:r>
                      <a:r>
                        <a:rPr lang="en-US" sz="2000" b="1" dirty="0">
                          <a:solidFill>
                            <a:schemeClr val="accent1">
                              <a:lumMod val="60000"/>
                              <a:lumOff val="40000"/>
                            </a:schemeClr>
                          </a:solidFill>
                        </a:rPr>
                        <a:t> </a:t>
                      </a:r>
                      <a:r>
                        <a:rPr lang="en-US" sz="2000" b="1" dirty="0" err="1">
                          <a:solidFill>
                            <a:schemeClr val="accent1">
                              <a:lumMod val="60000"/>
                              <a:lumOff val="40000"/>
                            </a:schemeClr>
                          </a:solidFill>
                        </a:rPr>
                        <a:t>usuli</a:t>
                      </a:r>
                      <a:endParaRPr lang="en-US" sz="2000" dirty="0">
                        <a:solidFill>
                          <a:schemeClr val="accent1">
                            <a:lumMod val="60000"/>
                            <a:lumOff val="40000"/>
                          </a:schemeClr>
                        </a:solidFill>
                      </a:endParaRPr>
                    </a:p>
                  </a:txBody>
                  <a:tcPr marL="65698" marR="65698" marT="32849" marB="32849" anchor="ctr">
                    <a:lnL>
                      <a:noFill/>
                    </a:lnL>
                    <a:lnR>
                      <a:noFill/>
                    </a:lnR>
                    <a:lnT>
                      <a:noFill/>
                    </a:lnT>
                    <a:lnB>
                      <a:noFill/>
                    </a:lnB>
                  </a:tcPr>
                </a:tc>
                <a:extLst>
                  <a:ext uri="{0D108BD9-81ED-4DB2-BD59-A6C34878D82A}">
                    <a16:rowId xmlns:a16="http://schemas.microsoft.com/office/drawing/2014/main" val="836551045"/>
                  </a:ext>
                </a:extLst>
              </a:tr>
              <a:tr h="1157053">
                <a:tc>
                  <a:txBody>
                    <a:bodyPr/>
                    <a:lstStyle/>
                    <a:p>
                      <a:r>
                        <a:rPr lang="en-US" sz="2000" b="1" dirty="0" err="1">
                          <a:solidFill>
                            <a:schemeClr val="accent6">
                              <a:lumMod val="75000"/>
                            </a:schemeClr>
                          </a:solidFill>
                        </a:rPr>
                        <a:t>Qalin</a:t>
                      </a:r>
                      <a:r>
                        <a:rPr lang="en-US" sz="2000" b="1" dirty="0">
                          <a:solidFill>
                            <a:schemeClr val="accent6">
                              <a:lumMod val="75000"/>
                            </a:schemeClr>
                          </a:solidFill>
                        </a:rPr>
                        <a:t> </a:t>
                      </a:r>
                      <a:r>
                        <a:rPr lang="en-US" sz="2000" b="1" dirty="0" err="1">
                          <a:solidFill>
                            <a:schemeClr val="accent6">
                              <a:lumMod val="75000"/>
                            </a:schemeClr>
                          </a:solidFill>
                        </a:rPr>
                        <a:t>qavatli</a:t>
                      </a:r>
                      <a:r>
                        <a:rPr lang="en-US" sz="2000" b="1" dirty="0">
                          <a:solidFill>
                            <a:schemeClr val="accent6">
                              <a:lumMod val="75000"/>
                            </a:schemeClr>
                          </a:solidFill>
                        </a:rPr>
                        <a:t> </a:t>
                      </a:r>
                      <a:r>
                        <a:rPr lang="en-US" sz="2000" b="1" dirty="0" err="1" smtClean="0">
                          <a:solidFill>
                            <a:schemeClr val="accent6">
                              <a:lumMod val="75000"/>
                            </a:schemeClr>
                          </a:solidFill>
                        </a:rPr>
                        <a:t>fotoemulsiyalar</a:t>
                      </a:r>
                      <a:endParaRPr lang="en-US" sz="2000" dirty="0"/>
                    </a:p>
                  </a:txBody>
                  <a:tcPr marL="65698" marR="65698" marT="32849" marB="32849" anchor="ctr">
                    <a:lnL>
                      <a:noFill/>
                    </a:lnL>
                    <a:lnR>
                      <a:noFill/>
                    </a:lnR>
                    <a:lnT>
                      <a:noFill/>
                    </a:lnT>
                    <a:lnB>
                      <a:noFill/>
                    </a:lnB>
                  </a:tcPr>
                </a:tc>
                <a:tc>
                  <a:txBody>
                    <a:bodyPr/>
                    <a:lstStyle/>
                    <a:p>
                      <a:r>
                        <a:rPr lang="pl-PL" sz="2000" dirty="0"/>
                        <a:t>Fotografik qatlam 0,5–1 mm yoki plitalar to‘plami</a:t>
                      </a:r>
                    </a:p>
                  </a:txBody>
                  <a:tcPr marL="65698" marR="65698" marT="32849" marB="32849" anchor="ctr">
                    <a:lnL>
                      <a:noFill/>
                    </a:lnL>
                    <a:lnR>
                      <a:noFill/>
                    </a:lnR>
                    <a:lnT>
                      <a:noFill/>
                    </a:lnT>
                    <a:lnB>
                      <a:noFill/>
                    </a:lnB>
                  </a:tcPr>
                </a:tc>
                <a:tc>
                  <a:txBody>
                    <a:bodyPr/>
                    <a:lstStyle/>
                    <a:p>
                      <a:r>
                        <a:rPr lang="en-US" sz="2000"/>
                        <a:t>AgBr ga kimyoviy ta’sir</a:t>
                      </a:r>
                    </a:p>
                  </a:txBody>
                  <a:tcPr marL="65698" marR="65698" marT="32849" marB="32849" anchor="ctr">
                    <a:lnL>
                      <a:noFill/>
                    </a:lnL>
                    <a:lnR>
                      <a:noFill/>
                    </a:lnR>
                    <a:lnT>
                      <a:noFill/>
                    </a:lnT>
                    <a:lnB>
                      <a:noFill/>
                    </a:lnB>
                  </a:tcPr>
                </a:tc>
                <a:tc>
                  <a:txBody>
                    <a:bodyPr/>
                    <a:lstStyle/>
                    <a:p>
                      <a:r>
                        <a:rPr lang="en-US" sz="2000"/>
                        <a:t>Fotografik qatlam qorayadi</a:t>
                      </a:r>
                    </a:p>
                  </a:txBody>
                  <a:tcPr marL="65698" marR="65698" marT="32849" marB="32849" anchor="ctr">
                    <a:lnL>
                      <a:noFill/>
                    </a:lnL>
                    <a:lnR>
                      <a:noFill/>
                    </a:lnR>
                    <a:lnT>
                      <a:noFill/>
                    </a:lnT>
                    <a:lnB>
                      <a:noFill/>
                    </a:lnB>
                  </a:tcPr>
                </a:tc>
                <a:tc>
                  <a:txBody>
                    <a:bodyPr/>
                    <a:lstStyle/>
                    <a:p>
                      <a:r>
                        <a:rPr lang="en-US" sz="2000"/>
                        <a:t>Foto</a:t>
                      </a:r>
                    </a:p>
                  </a:txBody>
                  <a:tcPr marL="65698" marR="65698" marT="32849" marB="32849" anchor="ctr">
                    <a:lnL>
                      <a:noFill/>
                    </a:lnL>
                    <a:lnR>
                      <a:noFill/>
                    </a:lnR>
                    <a:lnT>
                      <a:noFill/>
                    </a:lnT>
                    <a:lnB>
                      <a:noFill/>
                    </a:lnB>
                  </a:tcPr>
                </a:tc>
                <a:extLst>
                  <a:ext uri="{0D108BD9-81ED-4DB2-BD59-A6C34878D82A}">
                    <a16:rowId xmlns:a16="http://schemas.microsoft.com/office/drawing/2014/main" val="3700423573"/>
                  </a:ext>
                </a:extLst>
              </a:tr>
              <a:tr h="1311700">
                <a:tc>
                  <a:txBody>
                    <a:bodyPr/>
                    <a:lstStyle/>
                    <a:p>
                      <a:r>
                        <a:rPr lang="en-US" sz="2000" b="1" dirty="0">
                          <a:solidFill>
                            <a:schemeClr val="accent6">
                              <a:lumMod val="75000"/>
                            </a:schemeClr>
                          </a:solidFill>
                        </a:rPr>
                        <a:t>Geiger–Müller </a:t>
                      </a:r>
                      <a:r>
                        <a:rPr lang="en-US" sz="2000" b="1" dirty="0" err="1">
                          <a:solidFill>
                            <a:schemeClr val="accent6">
                              <a:lumMod val="75000"/>
                            </a:schemeClr>
                          </a:solidFill>
                        </a:rPr>
                        <a:t>hisoblagichi</a:t>
                      </a:r>
                      <a:endParaRPr lang="en-US" sz="2000" dirty="0">
                        <a:solidFill>
                          <a:schemeClr val="accent6">
                            <a:lumMod val="75000"/>
                          </a:schemeClr>
                        </a:solidFill>
                      </a:endParaRPr>
                    </a:p>
                  </a:txBody>
                  <a:tcPr marL="65698" marR="65698" marT="32849" marB="32849" anchor="ctr">
                    <a:lnL>
                      <a:noFill/>
                    </a:lnL>
                    <a:lnR>
                      <a:noFill/>
                    </a:lnR>
                    <a:lnT>
                      <a:noFill/>
                    </a:lnT>
                    <a:lnB>
                      <a:noFill/>
                    </a:lnB>
                  </a:tcPr>
                </a:tc>
                <a:tc>
                  <a:txBody>
                    <a:bodyPr/>
                    <a:lstStyle/>
                    <a:p>
                      <a:r>
                        <a:rPr lang="en-US" sz="2000" dirty="0" err="1"/>
                        <a:t>Yuqori</a:t>
                      </a:r>
                      <a:r>
                        <a:rPr lang="en-US" sz="2000" dirty="0"/>
                        <a:t> </a:t>
                      </a:r>
                      <a:r>
                        <a:rPr lang="en-US" sz="2000" dirty="0" err="1"/>
                        <a:t>kuchlanishli</a:t>
                      </a:r>
                      <a:r>
                        <a:rPr lang="en-US" sz="2000" dirty="0"/>
                        <a:t> </a:t>
                      </a:r>
                      <a:r>
                        <a:rPr lang="en-US" sz="2000" dirty="0" err="1"/>
                        <a:t>ionizatsion</a:t>
                      </a:r>
                      <a:r>
                        <a:rPr lang="en-US" sz="2000" dirty="0"/>
                        <a:t> </a:t>
                      </a:r>
                      <a:r>
                        <a:rPr lang="en-US" sz="2000" dirty="0" err="1"/>
                        <a:t>gaz</a:t>
                      </a:r>
                      <a:r>
                        <a:rPr lang="en-US" sz="2000" dirty="0"/>
                        <a:t> </a:t>
                      </a:r>
                      <a:r>
                        <a:rPr lang="en-US" sz="2000" dirty="0" err="1"/>
                        <a:t>aralashmasi</a:t>
                      </a:r>
                      <a:endParaRPr lang="en-US" sz="2000" dirty="0"/>
                    </a:p>
                  </a:txBody>
                  <a:tcPr marL="65698" marR="65698" marT="32849" marB="32849" anchor="ctr">
                    <a:lnL>
                      <a:noFill/>
                    </a:lnL>
                    <a:lnR>
                      <a:noFill/>
                    </a:lnR>
                    <a:lnT>
                      <a:noFill/>
                    </a:lnT>
                    <a:lnB>
                      <a:noFill/>
                    </a:lnB>
                  </a:tcPr>
                </a:tc>
                <a:tc>
                  <a:txBody>
                    <a:bodyPr/>
                    <a:lstStyle/>
                    <a:p>
                      <a:r>
                        <a:rPr lang="en-US" sz="2000"/>
                        <a:t>Zarba ionlanishi</a:t>
                      </a:r>
                    </a:p>
                  </a:txBody>
                  <a:tcPr marL="65698" marR="65698" marT="32849" marB="32849" anchor="ctr">
                    <a:lnL>
                      <a:noFill/>
                    </a:lnL>
                    <a:lnR>
                      <a:noFill/>
                    </a:lnR>
                    <a:lnT>
                      <a:noFill/>
                    </a:lnT>
                    <a:lnB>
                      <a:noFill/>
                    </a:lnB>
                  </a:tcPr>
                </a:tc>
                <a:tc>
                  <a:txBody>
                    <a:bodyPr/>
                    <a:lstStyle/>
                    <a:p>
                      <a:r>
                        <a:rPr lang="en-US" sz="2000"/>
                        <a:t>Ion lavinasi</a:t>
                      </a:r>
                    </a:p>
                  </a:txBody>
                  <a:tcPr marL="65698" marR="65698" marT="32849" marB="32849" anchor="ctr">
                    <a:lnL>
                      <a:noFill/>
                    </a:lnL>
                    <a:lnR>
                      <a:noFill/>
                    </a:lnR>
                    <a:lnT>
                      <a:noFill/>
                    </a:lnT>
                    <a:lnB>
                      <a:noFill/>
                    </a:lnB>
                  </a:tcPr>
                </a:tc>
                <a:tc>
                  <a:txBody>
                    <a:bodyPr/>
                    <a:lstStyle/>
                    <a:p>
                      <a:r>
                        <a:rPr lang="es-ES" sz="2000"/>
                        <a:t>Ovozli signal, osiloskop, zarracha hisoblagich</a:t>
                      </a:r>
                    </a:p>
                  </a:txBody>
                  <a:tcPr marL="65698" marR="65698" marT="32849" marB="32849" anchor="ctr">
                    <a:lnL>
                      <a:noFill/>
                    </a:lnL>
                    <a:lnR>
                      <a:noFill/>
                    </a:lnR>
                    <a:lnT>
                      <a:noFill/>
                    </a:lnT>
                    <a:lnB>
                      <a:noFill/>
                    </a:lnB>
                  </a:tcPr>
                </a:tc>
                <a:extLst>
                  <a:ext uri="{0D108BD9-81ED-4DB2-BD59-A6C34878D82A}">
                    <a16:rowId xmlns:a16="http://schemas.microsoft.com/office/drawing/2014/main" val="800739951"/>
                  </a:ext>
                </a:extLst>
              </a:tr>
              <a:tr h="819653">
                <a:tc>
                  <a:txBody>
                    <a:bodyPr/>
                    <a:lstStyle/>
                    <a:p>
                      <a:r>
                        <a:rPr lang="en-US" sz="2000" b="1" dirty="0" err="1">
                          <a:solidFill>
                            <a:schemeClr val="accent6">
                              <a:lumMod val="75000"/>
                            </a:schemeClr>
                          </a:solidFill>
                        </a:rPr>
                        <a:t>Scintillyatsion</a:t>
                      </a:r>
                      <a:r>
                        <a:rPr lang="en-US" sz="2000" b="1" dirty="0">
                          <a:solidFill>
                            <a:schemeClr val="accent6">
                              <a:lumMod val="75000"/>
                            </a:schemeClr>
                          </a:solidFill>
                        </a:rPr>
                        <a:t> </a:t>
                      </a:r>
                      <a:r>
                        <a:rPr lang="en-US" sz="2000" b="1" dirty="0" err="1">
                          <a:solidFill>
                            <a:schemeClr val="accent6">
                              <a:lumMod val="75000"/>
                            </a:schemeClr>
                          </a:solidFill>
                        </a:rPr>
                        <a:t>hisoblagichlar</a:t>
                      </a:r>
                      <a:endParaRPr lang="en-US" sz="2000" dirty="0">
                        <a:solidFill>
                          <a:schemeClr val="accent6">
                            <a:lumMod val="75000"/>
                          </a:schemeClr>
                        </a:solidFill>
                      </a:endParaRPr>
                    </a:p>
                  </a:txBody>
                  <a:tcPr marL="65698" marR="65698" marT="32849" marB="32849" anchor="ctr">
                    <a:lnL>
                      <a:noFill/>
                    </a:lnL>
                    <a:lnR>
                      <a:noFill/>
                    </a:lnR>
                    <a:lnT>
                      <a:noFill/>
                    </a:lnT>
                    <a:lnB>
                      <a:noFill/>
                    </a:lnB>
                  </a:tcPr>
                </a:tc>
                <a:tc>
                  <a:txBody>
                    <a:bodyPr/>
                    <a:lstStyle/>
                    <a:p>
                      <a:r>
                        <a:rPr lang="en-US" sz="2000"/>
                        <a:t>Luminoforlar</a:t>
                      </a:r>
                    </a:p>
                  </a:txBody>
                  <a:tcPr marL="65698" marR="65698" marT="32849" marB="32849" anchor="ctr">
                    <a:lnL>
                      <a:noFill/>
                    </a:lnL>
                    <a:lnR>
                      <a:noFill/>
                    </a:lnR>
                    <a:lnT>
                      <a:noFill/>
                    </a:lnT>
                    <a:lnB>
                      <a:noFill/>
                    </a:lnB>
                  </a:tcPr>
                </a:tc>
                <a:tc>
                  <a:txBody>
                    <a:bodyPr/>
                    <a:lstStyle/>
                    <a:p>
                      <a:r>
                        <a:rPr lang="en-US" sz="2000"/>
                        <a:t>Fluoresensiya</a:t>
                      </a:r>
                    </a:p>
                  </a:txBody>
                  <a:tcPr marL="65698" marR="65698" marT="32849" marB="32849" anchor="ctr">
                    <a:lnL>
                      <a:noFill/>
                    </a:lnL>
                    <a:lnR>
                      <a:noFill/>
                    </a:lnR>
                    <a:lnT>
                      <a:noFill/>
                    </a:lnT>
                    <a:lnB>
                      <a:noFill/>
                    </a:lnB>
                  </a:tcPr>
                </a:tc>
                <a:tc>
                  <a:txBody>
                    <a:bodyPr/>
                    <a:lstStyle/>
                    <a:p>
                      <a:r>
                        <a:rPr lang="en-US" sz="2000"/>
                        <a:t>Ko‘rinadigan diapazonda yorug‘lik</a:t>
                      </a:r>
                    </a:p>
                  </a:txBody>
                  <a:tcPr marL="65698" marR="65698" marT="32849" marB="32849" anchor="ctr">
                    <a:lnL>
                      <a:noFill/>
                    </a:lnL>
                    <a:lnR>
                      <a:noFill/>
                    </a:lnR>
                    <a:lnT>
                      <a:noFill/>
                    </a:lnT>
                    <a:lnB>
                      <a:noFill/>
                    </a:lnB>
                  </a:tcPr>
                </a:tc>
                <a:tc>
                  <a:txBody>
                    <a:bodyPr/>
                    <a:lstStyle/>
                    <a:p>
                      <a:r>
                        <a:rPr lang="en-US" sz="2000" dirty="0" err="1"/>
                        <a:t>Foto</a:t>
                      </a:r>
                      <a:r>
                        <a:rPr lang="en-US" sz="2000" dirty="0"/>
                        <a:t>, </a:t>
                      </a:r>
                      <a:r>
                        <a:rPr lang="en-US" sz="2000" dirty="0" err="1"/>
                        <a:t>zarracha</a:t>
                      </a:r>
                      <a:r>
                        <a:rPr lang="en-US" sz="2000" dirty="0"/>
                        <a:t> </a:t>
                      </a:r>
                      <a:r>
                        <a:rPr lang="en-US" sz="2000" dirty="0" err="1"/>
                        <a:t>hisoblagich</a:t>
                      </a:r>
                      <a:endParaRPr lang="en-US" sz="2000" dirty="0"/>
                    </a:p>
                  </a:txBody>
                  <a:tcPr marL="65698" marR="65698" marT="32849" marB="32849" anchor="ctr">
                    <a:lnL>
                      <a:noFill/>
                    </a:lnL>
                    <a:lnR>
                      <a:noFill/>
                    </a:lnR>
                    <a:lnT>
                      <a:noFill/>
                    </a:lnT>
                    <a:lnB>
                      <a:noFill/>
                    </a:lnB>
                  </a:tcPr>
                </a:tc>
                <a:extLst>
                  <a:ext uri="{0D108BD9-81ED-4DB2-BD59-A6C34878D82A}">
                    <a16:rowId xmlns:a16="http://schemas.microsoft.com/office/drawing/2014/main" val="2703800218"/>
                  </a:ext>
                </a:extLst>
              </a:tr>
            </a:tbl>
          </a:graphicData>
        </a:graphic>
      </p:graphicFrame>
    </p:spTree>
    <p:extLst>
      <p:ext uri="{BB962C8B-B14F-4D97-AF65-F5344CB8AC3E}">
        <p14:creationId xmlns:p14="http://schemas.microsoft.com/office/powerpoint/2010/main" val="1308708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771650"/>
            <a:ext cx="5448300" cy="3543300"/>
          </a:xfrm>
        </p:spPr>
        <p:txBody>
          <a:bodyPr/>
          <a:lstStyle/>
          <a:p>
            <a:pPr algn="ctr"/>
            <a:r>
              <a:rPr lang="en-US" dirty="0" err="1">
                <a:latin typeface="Segoe UI Semibold" panose="020B0702040204020203" pitchFamily="34" charset="0"/>
                <a:cs typeface="Segoe UI Semibold" panose="020B0702040204020203" pitchFamily="34" charset="0"/>
              </a:rPr>
              <a:t>Ionlovchi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nurlanishdan</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himoyalanish</a:t>
            </a:r>
            <a:endParaRPr lang="ru-RU" dirty="0">
              <a:latin typeface="Segoe UI Semibold" panose="020B0702040204020203" pitchFamily="34" charset="0"/>
              <a:cs typeface="Segoe UI Semibold" panose="020B0702040204020203" pitchFamily="34" charset="0"/>
            </a:endParaRPr>
          </a:p>
        </p:txBody>
      </p:sp>
      <p:sp>
        <p:nvSpPr>
          <p:cNvPr id="4" name="Прямоугольник 3"/>
          <p:cNvSpPr/>
          <p:nvPr/>
        </p:nvSpPr>
        <p:spPr>
          <a:xfrm>
            <a:off x="6417810" y="140434"/>
            <a:ext cx="4326390" cy="1631216"/>
          </a:xfrm>
          <a:prstGeom prst="rect">
            <a:avLst/>
          </a:prstGeom>
        </p:spPr>
        <p:txBody>
          <a:bodyPr wrap="square">
            <a:spAutoFit/>
          </a:bodyPr>
          <a:lstStyle/>
          <a:p>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Ionlashtiruvchi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nurlanishdan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himoyalanish</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haqida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so’zlashdan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oldin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doza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va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uning</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turlari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haqida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ayrim</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ma’lumotlarga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ega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bo’lishimiz</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kerak</a:t>
            </a:r>
            <a:r>
              <a:rPr lang="en-US" sz="2000" dirty="0" smtClean="0">
                <a:latin typeface="Segoe UI Semibold" panose="020B0702040204020203" pitchFamily="34" charset="0"/>
                <a:cs typeface="Segoe UI Semibold" panose="020B0702040204020203" pitchFamily="34" charset="0"/>
              </a:rPr>
              <a:t>.</a:t>
            </a:r>
            <a:endParaRPr lang="ru-RU" sz="2000" cap="none" dirty="0">
              <a:solidFill>
                <a:schemeClr val="tx1"/>
              </a:solidFill>
              <a:latin typeface="Segoe UI Semibold" panose="020B0702040204020203" pitchFamily="34" charset="0"/>
              <a:cs typeface="Segoe UI Semibold" panose="020B0702040204020203" pitchFamily="34" charset="0"/>
            </a:endParaRPr>
          </a:p>
        </p:txBody>
      </p:sp>
      <mc:AlternateContent xmlns:mc="http://schemas.openxmlformats.org/markup-compatibility/2006">
        <mc:Choice xmlns:a14="http://schemas.microsoft.com/office/drawing/2010/main" Requires="a14">
          <p:sp>
            <p:nvSpPr>
              <p:cNvPr id="3" name="Rectangle 1"/>
              <p:cNvSpPr>
                <a:spLocks noChangeArrowheads="1"/>
              </p:cNvSpPr>
              <p:nvPr/>
            </p:nvSpPr>
            <p:spPr bwMode="auto">
              <a:xfrm rot="10800000" flipV="1">
                <a:off x="6417810" y="1823913"/>
                <a:ext cx="5926590" cy="532722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Ionlashtiruvchi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modda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bilan</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o‘zaro</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ta’sirlashganda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uning</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energiyasining</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bir</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qismi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modda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tomonidan</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yutiladi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issiqlik</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harakatiga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aylanadi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spcBef>
                    <a:spcPct val="0"/>
                  </a:spcBef>
                  <a:spcAft>
                    <a:spcPct val="0"/>
                  </a:spcAft>
                  <a:buClrTx/>
                  <a:buSzTx/>
                  <a:buFontTx/>
                  <a:buNone/>
                  <a:tabLst/>
                </a:pPr>
                <a:r>
                  <a:rPr kumimoji="0" lang="ru-RU" altLang="ru-RU" b="1" i="0" u="none" strike="noStrike" cap="none" normalizeH="0" baseline="0" dirty="0" err="1" smtClean="0">
                    <a:ln>
                      <a:noFill/>
                    </a:ln>
                    <a:solidFill>
                      <a:schemeClr val="accent1">
                        <a:lumMod val="60000"/>
                        <a:lumOff val="40000"/>
                      </a:schemeClr>
                    </a:solidFill>
                    <a:effectLst/>
                    <a:latin typeface="Segoe UI Semibold" panose="020B0702040204020203" pitchFamily="34" charset="0"/>
                    <a:cs typeface="Segoe UI Semibold" panose="020B0702040204020203" pitchFamily="34" charset="0"/>
                  </a:rPr>
                  <a:t>Yutilgan</a:t>
                </a:r>
                <a:r>
                  <a:rPr kumimoji="0" lang="ru-RU" altLang="ru-RU" b="1" i="0" u="none" strike="noStrike" cap="none" normalizeH="0" baseline="0" dirty="0" smtClean="0">
                    <a:ln>
                      <a:noFill/>
                    </a:ln>
                    <a:solidFill>
                      <a:schemeClr val="accent1">
                        <a:lumMod val="60000"/>
                        <a:lumOff val="40000"/>
                      </a:schemeClr>
                    </a:solidFill>
                    <a:effectLst/>
                    <a:latin typeface="Segoe UI Semibold" panose="020B0702040204020203" pitchFamily="34" charset="0"/>
                    <a:cs typeface="Segoe UI Semibold" panose="020B0702040204020203" pitchFamily="34" charset="0"/>
                  </a:rPr>
                  <a:t> </a:t>
                </a:r>
                <a:r>
                  <a:rPr kumimoji="0" lang="ru-RU" altLang="ru-RU" b="1" i="0" u="none" strike="noStrike" cap="none" normalizeH="0" baseline="0" dirty="0" err="1" smtClean="0">
                    <a:ln>
                      <a:noFill/>
                    </a:ln>
                    <a:solidFill>
                      <a:schemeClr val="accent1">
                        <a:lumMod val="60000"/>
                        <a:lumOff val="40000"/>
                      </a:schemeClr>
                    </a:solidFill>
                    <a:effectLst/>
                    <a:latin typeface="Segoe UI Semibold" panose="020B0702040204020203" pitchFamily="34" charset="0"/>
                    <a:cs typeface="Segoe UI Semibold" panose="020B0702040204020203" pitchFamily="34" charset="0"/>
                  </a:rPr>
                  <a:t>doza</a:t>
                </a:r>
                <a:r>
                  <a:rPr kumimoji="0" lang="ru-RU" altLang="ru-RU" b="1" i="0" u="none" strike="noStrike" cap="none" normalizeH="0" baseline="0" dirty="0" smtClean="0">
                    <a:ln>
                      <a:noFill/>
                    </a:ln>
                    <a:solidFill>
                      <a:schemeClr val="accent1">
                        <a:lumMod val="60000"/>
                        <a:lumOff val="40000"/>
                      </a:schemeClr>
                    </a:solidFill>
                    <a:effectLst/>
                    <a:latin typeface="Segoe UI Semibold" panose="020B0702040204020203" pitchFamily="34" charset="0"/>
                    <a:cs typeface="Segoe UI Semibold" panose="020B0702040204020203" pitchFamily="34" charset="0"/>
                  </a:rPr>
                  <a:t> (D)</a:t>
                </a:r>
                <a:r>
                  <a:rPr kumimoji="0" lang="ru-RU" altLang="ru-RU" b="0" i="0" u="none" strike="noStrike" cap="none" normalizeH="0" baseline="0" dirty="0" smtClean="0">
                    <a:ln>
                      <a:noFill/>
                    </a:ln>
                    <a:solidFill>
                      <a:schemeClr val="accent1">
                        <a:lumMod val="60000"/>
                        <a:lumOff val="40000"/>
                      </a:schemeClr>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quyidagicha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aniqlanadi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altLang="ru-RU" b="0" i="1" u="none" strike="noStrike" cap="none" normalizeH="0" baseline="0" smtClean="0">
                          <a:ln>
                            <a:noFill/>
                          </a:ln>
                          <a:solidFill>
                            <a:schemeClr val="tx1"/>
                          </a:solidFill>
                          <a:effectLst/>
                          <a:latin typeface="Cambria Math" panose="02040503050406030204" pitchFamily="18" charset="0"/>
                        </a:rPr>
                        <m:t>𝐷</m:t>
                      </m:r>
                      <m:r>
                        <a:rPr kumimoji="0" lang="en-US" altLang="ru-RU" b="0" i="1" u="none" strike="noStrike" cap="none" normalizeH="0" baseline="0" smtClean="0">
                          <a:ln>
                            <a:noFill/>
                          </a:ln>
                          <a:solidFill>
                            <a:schemeClr val="tx1"/>
                          </a:solidFill>
                          <a:effectLst/>
                          <a:latin typeface="Cambria Math" panose="02040503050406030204" pitchFamily="18" charset="0"/>
                        </a:rPr>
                        <m:t>=</m:t>
                      </m:r>
                      <m:f>
                        <m:fPr>
                          <m:ctrlPr>
                            <a:rPr kumimoji="0" lang="en-US" altLang="ru-RU" b="0" i="1" u="none" strike="noStrike" cap="none" normalizeH="0" baseline="0" smtClean="0">
                              <a:ln>
                                <a:noFill/>
                              </a:ln>
                              <a:solidFill>
                                <a:schemeClr val="tx1"/>
                              </a:solidFill>
                              <a:effectLst/>
                              <a:latin typeface="Cambria Math" panose="02040503050406030204" pitchFamily="18" charset="0"/>
                            </a:rPr>
                          </m:ctrlPr>
                        </m:fPr>
                        <m:num>
                          <m:r>
                            <a:rPr kumimoji="0" lang="en-US" altLang="ru-RU" b="0" i="1" u="none" strike="noStrike" cap="none" normalizeH="0" baseline="0" smtClean="0">
                              <a:ln>
                                <a:noFill/>
                              </a:ln>
                              <a:solidFill>
                                <a:schemeClr val="tx1"/>
                              </a:solidFill>
                              <a:effectLst/>
                              <a:latin typeface="Cambria Math" panose="02040503050406030204" pitchFamily="18" charset="0"/>
                            </a:rPr>
                            <m:t>𝑑𝑊</m:t>
                          </m:r>
                        </m:num>
                        <m:den>
                          <m:r>
                            <a:rPr kumimoji="0" lang="en-US" altLang="ru-RU" b="0" i="1" u="none" strike="noStrike" cap="none" normalizeH="0" baseline="0" smtClean="0">
                              <a:ln>
                                <a:noFill/>
                              </a:ln>
                              <a:solidFill>
                                <a:schemeClr val="tx1"/>
                              </a:solidFill>
                              <a:effectLst/>
                              <a:latin typeface="Cambria Math" panose="02040503050406030204" pitchFamily="18" charset="0"/>
                            </a:rPr>
                            <m:t>𝑑𝑚</m:t>
                          </m:r>
                        </m:den>
                      </m:f>
                    </m:oMath>
                  </m:oMathPara>
                </a14:m>
                <a:endPar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a:p>
                <a:pPr marL="0" marR="0" lvl="0" indent="0" algn="l" defTabSz="914400" rtl="0" eaLnBrk="0" fontAlgn="base" latinLnBrk="0" hangingPunct="0">
                  <a:spcBef>
                    <a:spcPct val="0"/>
                  </a:spcBef>
                  <a:spcAft>
                    <a:spcPct val="0"/>
                  </a:spcAft>
                  <a:buClrTx/>
                  <a:buSzTx/>
                  <a:buFontTx/>
                  <a:buNone/>
                  <a:tabLst/>
                </a:pP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bu</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yerda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spcBef>
                    <a:spcPct val="0"/>
                  </a:spcBef>
                  <a:spcAft>
                    <a:spcPct val="0"/>
                  </a:spcAft>
                  <a:buClrTx/>
                  <a:buSzTx/>
                  <a:tabLst/>
                </a:pPr>
                <a:r>
                  <a:rPr kumimoji="0" lang="en-US"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dW</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modda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tomonidan</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yutilgan</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energiya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p>
              <a:p>
                <a:pPr marL="0" marR="0" lvl="0" indent="0" algn="l" defTabSz="914400" rtl="0" eaLnBrk="0" fontAlgn="base" latinLnBrk="0" hangingPunct="0">
                  <a:spcBef>
                    <a:spcPct val="0"/>
                  </a:spcBef>
                  <a:spcAft>
                    <a:spcPct val="0"/>
                  </a:spcAft>
                  <a:buClrTx/>
                  <a:buSzTx/>
                  <a:tabLst/>
                </a:pPr>
                <a:r>
                  <a:rPr kumimoji="0" lang="en-US"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dm</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modda</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massasi</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p>
              <a:p>
                <a:pPr marL="0" marR="0" lvl="0" indent="0" algn="l" defTabSz="914400" rtl="0" eaLnBrk="0" fontAlgn="base" latinLnBrk="0" hangingPunct="0">
                  <a:spcBef>
                    <a:spcPct val="0"/>
                  </a:spcBef>
                  <a:spcAft>
                    <a:spcPct val="0"/>
                  </a:spcAft>
                  <a:buClrTx/>
                  <a:buSzTx/>
                  <a:buFontTx/>
                  <a:buNone/>
                  <a:tabLst/>
                </a:pPr>
                <a:r>
                  <a:rPr kumimoji="0" lang="ru-RU" altLang="ru-RU" b="1"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Birlik</a:t>
                </a:r>
                <a:r>
                  <a:rPr kumimoji="0" lang="en-US" altLang="ru-RU" b="1"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lari</a:t>
                </a:r>
                <a:r>
                  <a:rPr kumimoji="0" lang="ru-RU" altLang="ru-RU" b="1"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endPar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a:p>
                <a:pPr marL="0" marR="0" lvl="0" indent="0" algn="l" defTabSz="914400" rtl="0" eaLnBrk="0" fontAlgn="base" latinLnBrk="0" hangingPunct="0">
                  <a:spcBef>
                    <a:spcPct val="0"/>
                  </a:spcBef>
                  <a:spcAft>
                    <a:spcPct val="0"/>
                  </a:spcAft>
                  <a:buClrTx/>
                  <a:buSzTx/>
                  <a:tabLst/>
                </a:pPr>
                <a:r>
                  <a:rPr kumimoji="0" lang="ru-RU" altLang="ru-RU" b="1"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Grey</a:t>
                </a:r>
                <a:r>
                  <a:rPr kumimoji="0" lang="ru-RU" altLang="ru-RU" b="1"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1"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r>
                  <a:rPr kumimoji="0" lang="ru-RU" altLang="ru-RU" b="1"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Gy</a:t>
                </a:r>
                <a:r>
                  <a:rPr kumimoji="0" lang="ru-RU" altLang="ru-RU" b="1"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 1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Gy</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 1 J/</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kg</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p>
              <a:p>
                <a:pPr marL="0" marR="0" lvl="0" indent="0" algn="l" defTabSz="914400" rtl="0" eaLnBrk="0" fontAlgn="base" latinLnBrk="0" hangingPunct="0">
                  <a:spcBef>
                    <a:spcPct val="0"/>
                  </a:spcBef>
                  <a:spcAft>
                    <a:spcPct val="0"/>
                  </a:spcAft>
                  <a:buClrTx/>
                  <a:buSzTx/>
                  <a:tabLst/>
                </a:pP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b="1"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 1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Gy</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 100 </a:t>
                </a:r>
                <a:r>
                  <a:rPr kumimoji="0" lang="ru-RU" altLang="ru-RU"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a:t>
                </a:r>
                <a:r>
                  <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endParaRPr kumimoji="0" lang="en-US"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a:p>
                <a:r>
                  <a:rPr lang="en-US" dirty="0" err="1">
                    <a:latin typeface="Segoe UI Semibold" panose="020B0702040204020203" pitchFamily="34" charset="0"/>
                    <a:cs typeface="Segoe UI Semibold" panose="020B0702040204020203" pitchFamily="34" charset="0"/>
                  </a:rPr>
                  <a:t>Turli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nurlanishlar</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biologik</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to‘qimalarga</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turlicha</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ta’sir</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qiladi</a:t>
                </a:r>
                <a:r>
                  <a:rPr lang="en-US" dirty="0">
                    <a:latin typeface="Segoe UI Semibold" panose="020B0702040204020203" pitchFamily="34" charset="0"/>
                    <a:cs typeface="Segoe UI Semibold" panose="020B0702040204020203" pitchFamily="34" charset="0"/>
                  </a:rPr>
                  <a:t>. Shu </a:t>
                </a:r>
                <a:r>
                  <a:rPr lang="en-US" dirty="0" err="1">
                    <a:latin typeface="Segoe UI Semibold" panose="020B0702040204020203" pitchFamily="34" charset="0"/>
                    <a:cs typeface="Segoe UI Semibold" panose="020B0702040204020203" pitchFamily="34" charset="0"/>
                  </a:rPr>
                  <a:t>sababli</a:t>
                </a:r>
                <a:r>
                  <a:rPr lang="en-US" dirty="0">
                    <a:latin typeface="Segoe UI Semibold" panose="020B0702040204020203" pitchFamily="34" charset="0"/>
                    <a:cs typeface="Segoe UI Semibold" panose="020B0702040204020203" pitchFamily="34" charset="0"/>
                  </a:rPr>
                  <a:t> </a:t>
                </a:r>
                <a:r>
                  <a:rPr lang="en-US" b="1" dirty="0" err="1">
                    <a:solidFill>
                      <a:schemeClr val="accent1">
                        <a:lumMod val="60000"/>
                        <a:lumOff val="40000"/>
                      </a:schemeClr>
                    </a:solidFill>
                    <a:latin typeface="Segoe UI Semibold" panose="020B0702040204020203" pitchFamily="34" charset="0"/>
                    <a:cs typeface="Segoe UI Semibold" panose="020B0702040204020203" pitchFamily="34" charset="0"/>
                  </a:rPr>
                  <a:t>ekvivalent</a:t>
                </a:r>
                <a:r>
                  <a:rPr lang="en-US"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b="1" dirty="0" err="1">
                    <a:solidFill>
                      <a:schemeClr val="accent1">
                        <a:lumMod val="60000"/>
                        <a:lumOff val="40000"/>
                      </a:schemeClr>
                    </a:solidFill>
                    <a:latin typeface="Segoe UI Semibold" panose="020B0702040204020203" pitchFamily="34" charset="0"/>
                    <a:cs typeface="Segoe UI Semibold" panose="020B0702040204020203" pitchFamily="34" charset="0"/>
                  </a:rPr>
                  <a:t>doza</a:t>
                </a:r>
                <a:r>
                  <a:rPr lang="en-US"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tushunchasi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kiritiladi</a:t>
                </a:r>
                <a:r>
                  <a:rPr lang="en-US" dirty="0">
                    <a:latin typeface="Segoe UI Semibold" panose="020B0702040204020203" pitchFamily="34" charset="0"/>
                    <a:cs typeface="Segoe UI Semibold" panose="020B0702040204020203" pitchFamily="34" charset="0"/>
                  </a:rPr>
                  <a:t>:</a:t>
                </a:r>
              </a:p>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𝐻</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oMath>
                  </m:oMathPara>
                </a14:m>
                <a:endParaRPr lang="en-US" b="0" dirty="0" smtClean="0">
                  <a:latin typeface="Segoe UI Semibold" panose="020B0702040204020203" pitchFamily="34" charset="0"/>
                  <a:ea typeface="Cambria Math" panose="02040503050406030204" pitchFamily="18" charset="0"/>
                  <a:cs typeface="Segoe UI Semibold" panose="020B0702040204020203" pitchFamily="34" charset="0"/>
                </a:endParaRPr>
              </a:p>
              <a:p>
                <a:r>
                  <a:rPr lang="en-US" dirty="0" err="1" smtClean="0">
                    <a:latin typeface="Segoe UI Semibold" panose="020B0702040204020203" pitchFamily="34" charset="0"/>
                    <a:cs typeface="Segoe UI Semibold" panose="020B0702040204020203" pitchFamily="34" charset="0"/>
                  </a:rPr>
                  <a:t>bu</a:t>
                </a:r>
                <a:r>
                  <a:rPr lang="en-US" dirty="0" smtClean="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yerda</a:t>
                </a:r>
                <a:r>
                  <a:rPr lang="en-US" dirty="0">
                    <a:latin typeface="Segoe UI Semibold" panose="020B0702040204020203" pitchFamily="34" charset="0"/>
                    <a:cs typeface="Segoe UI Semibold" panose="020B0702040204020203" pitchFamily="34" charset="0"/>
                  </a:rPr>
                  <a:t> K — </a:t>
                </a:r>
                <a:r>
                  <a:rPr lang="en-US" dirty="0" err="1">
                    <a:latin typeface="Segoe UI Semibold" panose="020B0702040204020203" pitchFamily="34" charset="0"/>
                    <a:cs typeface="Segoe UI Semibold" panose="020B0702040204020203" pitchFamily="34" charset="0"/>
                  </a:rPr>
                  <a:t>nurlanish</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sifati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koeffitsiyenti</a:t>
                </a:r>
                <a:r>
                  <a:rPr lang="en-US" dirty="0">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spcBef>
                    <a:spcPct val="0"/>
                  </a:spcBef>
                  <a:spcAft>
                    <a:spcPct val="0"/>
                  </a:spcAft>
                  <a:buClrTx/>
                  <a:buSzTx/>
                  <a:tabLst/>
                </a:pPr>
                <a:endPar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a:p>
                <a:pPr marL="0" marR="0" lvl="0" indent="0" algn="l" defTabSz="914400" rtl="0" eaLnBrk="0" fontAlgn="base" latinLnBrk="0" hangingPunct="0">
                  <a:spcBef>
                    <a:spcPct val="0"/>
                  </a:spcBef>
                  <a:spcAft>
                    <a:spcPct val="0"/>
                  </a:spcAft>
                  <a:buClrTx/>
                  <a:buSzTx/>
                  <a:buFontTx/>
                  <a:buNone/>
                  <a:tabLst/>
                </a:pPr>
                <a:endParaRPr kumimoji="0" lang="ru-RU" altLang="ru-RU"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p:txBody>
          </p:sp>
        </mc:Choice>
        <mc:Fallback>
          <p:sp>
            <p:nvSpPr>
              <p:cNvPr id="3" name="Rectangle 1"/>
              <p:cNvSpPr>
                <a:spLocks noRot="1" noChangeAspect="1" noMove="1" noResize="1" noEditPoints="1" noAdjustHandles="1" noChangeArrowheads="1" noChangeShapeType="1" noTextEdit="1"/>
              </p:cNvSpPr>
              <p:nvPr/>
            </p:nvSpPr>
            <p:spPr bwMode="auto">
              <a:xfrm rot="10800000" flipV="1">
                <a:off x="6417810" y="1823913"/>
                <a:ext cx="5926590" cy="5327228"/>
              </a:xfrm>
              <a:prstGeom prst="rect">
                <a:avLst/>
              </a:prstGeom>
              <a:blipFill>
                <a:blip r:embed="rId2"/>
                <a:stretch>
                  <a:fillRect l="-92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ru-RU">
                    <a:noFill/>
                  </a:rPr>
                  <a:t> </a:t>
                </a:r>
              </a:p>
            </p:txBody>
          </p:sp>
        </mc:Fallback>
      </mc:AlternateContent>
    </p:spTree>
    <p:extLst>
      <p:ext uri="{BB962C8B-B14F-4D97-AF65-F5344CB8AC3E}">
        <p14:creationId xmlns:p14="http://schemas.microsoft.com/office/powerpoint/2010/main" val="2463075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Объект 3"/>
              <p:cNvSpPr>
                <a:spLocks noGrp="1"/>
              </p:cNvSpPr>
              <p:nvPr>
                <p:ph sz="half" idx="2"/>
              </p:nvPr>
            </p:nvSpPr>
            <p:spPr>
              <a:xfrm>
                <a:off x="159658" y="2255157"/>
                <a:ext cx="5646056" cy="4602843"/>
              </a:xfrm>
            </p:spPr>
            <p:txBody>
              <a:bodyPr>
                <a:normAutofit/>
              </a:bodyPr>
              <a:lstStyle/>
              <a:p>
                <a:pPr marL="0" indent="0">
                  <a:buNone/>
                </a:pPr>
                <a:r>
                  <a:rPr lang="en-US" sz="2000" dirty="0">
                    <a:latin typeface="Segoe UI Semibold" panose="020B0702040204020203" pitchFamily="34" charset="0"/>
                    <a:cs typeface="Segoe UI Semibold" panose="020B0702040204020203" pitchFamily="34" charset="0"/>
                  </a:rPr>
                  <a:t>Agar </a:t>
                </a:r>
                <a:r>
                  <a:rPr lang="en-US" sz="2000" dirty="0" err="1">
                    <a:latin typeface="Segoe UI Semibold" panose="020B0702040204020203" pitchFamily="34" charset="0"/>
                    <a:cs typeface="Segoe UI Semibold" panose="020B0702040204020203" pitchFamily="34" charset="0"/>
                  </a:rPr>
                  <a:t>bir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nechta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turlari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bo‘lsa</a:t>
                </a:r>
                <a:r>
                  <a:rPr lang="en-US" sz="2000" dirty="0">
                    <a:latin typeface="Segoe UI Semibold" panose="020B0702040204020203" pitchFamily="34" charset="0"/>
                    <a:cs typeface="Segoe UI Semibold" panose="020B0702040204020203" pitchFamily="34" charset="0"/>
                  </a:rPr>
                  <a:t>:</a:t>
                </a:r>
              </a:p>
              <a:p>
                <a:pPr marL="0" indent="0">
                  <a:buNone/>
                </a:pPr>
                <a14:m>
                  <m:oMathPara xmlns:m="http://schemas.openxmlformats.org/officeDocument/2006/math">
                    <m:oMathParaPr>
                      <m:jc m:val="centerGroup"/>
                    </m:oMathParaPr>
                    <m:oMath xmlns:m="http://schemas.openxmlformats.org/officeDocument/2006/math">
                      <m:r>
                        <a:rPr lang="en-US" sz="2000" b="1" i="1">
                          <a:latin typeface="Cambria Math" panose="02040503050406030204" pitchFamily="18" charset="0"/>
                        </a:rPr>
                        <m:t>𝑯</m:t>
                      </m:r>
                      <m:r>
                        <a:rPr lang="en-US" sz="2000" b="1" i="1">
                          <a:latin typeface="Cambria Math" panose="02040503050406030204" pitchFamily="18" charset="0"/>
                        </a:rPr>
                        <m:t>=</m:t>
                      </m:r>
                      <m:nary>
                        <m:naryPr>
                          <m:chr m:val="∑"/>
                          <m:subHide m:val="on"/>
                          <m:supHide m:val="on"/>
                          <m:ctrlPr>
                            <a:rPr lang="en-US" sz="2000" b="1" i="1">
                              <a:latin typeface="Cambria Math" panose="02040503050406030204" pitchFamily="18" charset="0"/>
                            </a:rPr>
                          </m:ctrlPr>
                        </m:naryPr>
                        <m:sub/>
                        <m:sup/>
                        <m:e>
                          <m:sSub>
                            <m:sSubPr>
                              <m:ctrlPr>
                                <a:rPr lang="en-US" sz="2000" b="1" i="1">
                                  <a:latin typeface="Cambria Math" panose="02040503050406030204" pitchFamily="18" charset="0"/>
                                </a:rPr>
                              </m:ctrlPr>
                            </m:sSubPr>
                            <m:e>
                              <m:r>
                                <a:rPr lang="en-US" sz="2000" b="1" i="1">
                                  <a:latin typeface="Cambria Math" panose="02040503050406030204" pitchFamily="18" charset="0"/>
                                </a:rPr>
                                <m:t>𝑫</m:t>
                              </m:r>
                            </m:e>
                            <m:sub>
                              <m:r>
                                <a:rPr lang="en-US" sz="2000" b="1" i="1">
                                  <a:latin typeface="Cambria Math" panose="02040503050406030204" pitchFamily="18" charset="0"/>
                                </a:rPr>
                                <m:t>𝒊</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𝑲</m:t>
                              </m:r>
                            </m:e>
                            <m:sub>
                              <m:r>
                                <a:rPr lang="en-US" sz="2000" b="1" i="1">
                                  <a:latin typeface="Cambria Math" panose="02040503050406030204" pitchFamily="18" charset="0"/>
                                </a:rPr>
                                <m:t>𝒊</m:t>
                              </m:r>
                            </m:sub>
                          </m:sSub>
                        </m:e>
                      </m:nary>
                    </m:oMath>
                  </m:oMathPara>
                </a14:m>
                <a:endParaRPr lang="en-US" sz="2000" b="1" dirty="0">
                  <a:latin typeface="Segoe UI Semibold" panose="020B0702040204020203" pitchFamily="34" charset="0"/>
                  <a:cs typeface="Segoe UI Semibold" panose="020B0702040204020203" pitchFamily="34" charset="0"/>
                </a:endParaRPr>
              </a:p>
              <a:p>
                <a:pPr marL="0" indent="0">
                  <a:buNone/>
                </a:pPr>
                <a:r>
                  <a:rPr lang="en-US" sz="2000" b="1" dirty="0">
                    <a:latin typeface="Segoe UI Semibold" panose="020B0702040204020203" pitchFamily="34" charset="0"/>
                    <a:cs typeface="Segoe UI Semibold" panose="020B0702040204020203" pitchFamily="34" charset="0"/>
                  </a:rPr>
                  <a:t>K </a:t>
                </a:r>
                <a:r>
                  <a:rPr lang="en-US" sz="2000" b="1" dirty="0" err="1">
                    <a:latin typeface="Segoe UI Semibold" panose="020B0702040204020203" pitchFamily="34" charset="0"/>
                    <a:cs typeface="Segoe UI Semibold" panose="020B0702040204020203" pitchFamily="34" charset="0"/>
                  </a:rPr>
                  <a:t>ning</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qiymatlari</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turli</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nurlanishlar</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uchun</a:t>
                </a:r>
                <a:r>
                  <a:rPr lang="en-US" sz="2000" b="1" dirty="0">
                    <a:latin typeface="Segoe UI Semibold" panose="020B0702040204020203" pitchFamily="34" charset="0"/>
                    <a:cs typeface="Segoe UI Semibold" panose="020B0702040204020203" pitchFamily="34" charset="0"/>
                  </a:rPr>
                  <a:t> :</a:t>
                </a:r>
                <a:endParaRPr lang="en-US" sz="2000" dirty="0">
                  <a:latin typeface="Segoe UI Semibold" panose="020B0702040204020203" pitchFamily="34" charset="0"/>
                  <a:cs typeface="Segoe UI Semibold" panose="020B0702040204020203" pitchFamily="34" charset="0"/>
                </a:endParaRPr>
              </a:p>
              <a:p>
                <a:r>
                  <a:rPr lang="en-US" sz="2000" dirty="0" err="1">
                    <a:latin typeface="Segoe UI Semibold" panose="020B0702040204020203" pitchFamily="34" charset="0"/>
                    <a:cs typeface="Segoe UI Semibold" panose="020B0702040204020203" pitchFamily="34" charset="0"/>
                  </a:rPr>
                  <a:t>Rentgen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nurlari</a:t>
                </a:r>
                <a:r>
                  <a:rPr lang="en-US" sz="2000" dirty="0">
                    <a:latin typeface="Segoe UI Semibold" panose="020B0702040204020203" pitchFamily="34" charset="0"/>
                    <a:cs typeface="Segoe UI Semibold" panose="020B0702040204020203" pitchFamily="34" charset="0"/>
                  </a:rPr>
                  <a:t> , </a:t>
                </a:r>
                <a:r>
                  <a:rPr lang="el-GR" sz="2000" dirty="0">
                    <a:latin typeface="Segoe UI Semibold" panose="020B0702040204020203" pitchFamily="34" charset="0"/>
                    <a:cs typeface="Segoe UI Semibold" panose="020B0702040204020203" pitchFamily="34" charset="0"/>
                  </a:rPr>
                  <a:t>γ, </a:t>
                </a:r>
                <a:r>
                  <a:rPr lang="el-GR" sz="2000" dirty="0">
                    <a:latin typeface="Segoe UI Semibold" panose="020B0702040204020203" pitchFamily="34" charset="0"/>
                    <a:cs typeface="Segoe UI Semibold" panose="020B0702040204020203" pitchFamily="34" charset="0"/>
                  </a:rPr>
                  <a:t>β</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l-GR"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K = 1 </a:t>
                </a:r>
              </a:p>
              <a:p>
                <a:r>
                  <a:rPr lang="en-US" sz="2000" dirty="0" err="1">
                    <a:latin typeface="Segoe UI Semibold" panose="020B0702040204020203" pitchFamily="34" charset="0"/>
                    <a:cs typeface="Segoe UI Semibold" panose="020B0702040204020203" pitchFamily="34" charset="0"/>
                  </a:rPr>
                  <a:t>Neytronlar</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(≤20 MeV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K = 3 </a:t>
                </a:r>
              </a:p>
              <a:p>
                <a:r>
                  <a:rPr lang="en-US" sz="2000" dirty="0" err="1">
                    <a:latin typeface="Segoe UI Semibold" panose="020B0702040204020203" pitchFamily="34" charset="0"/>
                    <a:cs typeface="Segoe UI Semibold" panose="020B0702040204020203" pitchFamily="34" charset="0"/>
                  </a:rPr>
                  <a:t>Neytronlar</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(0,1–10 MeV)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protonlar</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K = 10 </a:t>
                </a:r>
              </a:p>
              <a:p>
                <a14:m>
                  <m:oMath xmlns:m="http://schemas.openxmlformats.org/officeDocument/2006/math">
                    <m:r>
                      <a:rPr lang="en-US" sz="2000" i="1">
                        <a:latin typeface="Cambria Math" panose="02040503050406030204" pitchFamily="18" charset="0"/>
                      </a:rPr>
                      <m:t>𝛼</m:t>
                    </m:r>
                  </m:oMath>
                </a14:m>
                <a:r>
                  <a:rPr lang="el-GR" sz="2000" dirty="0">
                    <a:latin typeface="Segoe UI Semibold" panose="020B0702040204020203" pitchFamily="34" charset="0"/>
                    <a:cs typeface="Segoe UI Semibold" panose="020B0702040204020203" pitchFamily="34" charset="0"/>
                  </a:rPr>
                  <a:t>-</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K = </a:t>
                </a:r>
                <a:r>
                  <a:rPr lang="en-US" sz="2000" dirty="0" smtClean="0">
                    <a:latin typeface="Segoe UI Semibold" panose="020B0702040204020203" pitchFamily="34" charset="0"/>
                    <a:cs typeface="Segoe UI Semibold" panose="020B0702040204020203" pitchFamily="34" charset="0"/>
                  </a:rPr>
                  <a:t>20</a:t>
                </a:r>
              </a:p>
              <a:p>
                <a:pPr marL="0" indent="0">
                  <a:buNone/>
                </a:pPr>
                <a:r>
                  <a:rPr lang="en-US" sz="2000" b="1" dirty="0" err="1">
                    <a:latin typeface="Segoe UI Semibold" panose="020B0702040204020203" pitchFamily="34" charset="0"/>
                    <a:cs typeface="Segoe UI Semibold" panose="020B0702040204020203" pitchFamily="34" charset="0"/>
                  </a:rPr>
                  <a:t>Birliklari</a:t>
                </a:r>
                <a:r>
                  <a:rPr lang="en-US" sz="2000" b="1" dirty="0">
                    <a:latin typeface="Segoe UI Semibold" panose="020B0702040204020203" pitchFamily="34" charset="0"/>
                    <a:cs typeface="Segoe UI Semibold" panose="020B0702040204020203" pitchFamily="34" charset="0"/>
                  </a:rPr>
                  <a:t> :</a:t>
                </a:r>
                <a:endParaRPr lang="en-US" sz="2000" dirty="0">
                  <a:latin typeface="Segoe UI Semibold" panose="020B0702040204020203" pitchFamily="34" charset="0"/>
                  <a:cs typeface="Segoe UI Semibold" panose="020B0702040204020203" pitchFamily="34" charset="0"/>
                </a:endParaRPr>
              </a:p>
              <a:p>
                <a:pPr marL="0" indent="0">
                  <a:buNone/>
                </a:pPr>
                <a:r>
                  <a:rPr lang="en-US" sz="2000"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Zivert</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Sv</a:t>
                </a:r>
                <a:r>
                  <a:rPr lang="en-US" sz="2000" b="1" dirty="0">
                    <a:latin typeface="Segoe UI Semibold" panose="020B0702040204020203" pitchFamily="34" charset="0"/>
                    <a:cs typeface="Segoe UI Semibold" panose="020B0702040204020203" pitchFamily="34" charset="0"/>
                  </a:rPr>
                  <a:t>)</a:t>
                </a:r>
                <a:r>
                  <a:rPr lang="en-US" sz="2000" dirty="0">
                    <a:latin typeface="Segoe UI Semibold" panose="020B0702040204020203" pitchFamily="34" charset="0"/>
                    <a:cs typeface="Segoe UI Semibold" panose="020B0702040204020203" pitchFamily="34" charset="0"/>
                  </a:rPr>
                  <a:t>   , </a:t>
                </a:r>
                <a:r>
                  <a:rPr lang="en-US" sz="2000" b="1" dirty="0" err="1">
                    <a:latin typeface="Segoe UI Semibold" panose="020B0702040204020203" pitchFamily="34" charset="0"/>
                    <a:cs typeface="Segoe UI Semibold" panose="020B0702040204020203" pitchFamily="34" charset="0"/>
                  </a:rPr>
                  <a:t>ber</a:t>
                </a:r>
                <a:r>
                  <a:rPr lang="en-US" sz="2000" b="1" dirty="0">
                    <a:latin typeface="Segoe UI Semibold" panose="020B0702040204020203" pitchFamily="34" charset="0"/>
                    <a:cs typeface="Segoe UI Semibold" panose="020B0702040204020203" pitchFamily="34" charset="0"/>
                  </a:rPr>
                  <a:t> (rem)</a:t>
                </a:r>
                <a:r>
                  <a:rPr lang="en-US" sz="2000" dirty="0">
                    <a:latin typeface="Segoe UI Semibold" panose="020B0702040204020203" pitchFamily="34" charset="0"/>
                    <a:cs typeface="Segoe UI Semibold" panose="020B0702040204020203" pitchFamily="34" charset="0"/>
                  </a:rPr>
                  <a:t> → 1 </a:t>
                </a:r>
                <a:r>
                  <a:rPr lang="en-US" sz="2000" dirty="0" err="1">
                    <a:latin typeface="Segoe UI Semibold" panose="020B0702040204020203" pitchFamily="34" charset="0"/>
                    <a:cs typeface="Segoe UI Semibold" panose="020B0702040204020203" pitchFamily="34" charset="0"/>
                  </a:rPr>
                  <a:t>ber</a:t>
                </a:r>
                <a:r>
                  <a:rPr lang="en-US" sz="2000" dirty="0">
                    <a:latin typeface="Segoe UI Semibold" panose="020B0702040204020203" pitchFamily="34" charset="0"/>
                    <a:cs typeface="Segoe UI Semibold" panose="020B0702040204020203" pitchFamily="34" charset="0"/>
                  </a:rPr>
                  <a:t> = 0,01 </a:t>
                </a:r>
                <a:r>
                  <a:rPr lang="en-US" sz="2000" dirty="0" err="1">
                    <a:latin typeface="Segoe UI Semibold" panose="020B0702040204020203" pitchFamily="34" charset="0"/>
                    <a:cs typeface="Segoe UI Semibold" panose="020B0702040204020203" pitchFamily="34" charset="0"/>
                  </a:rPr>
                  <a:t>Sv</a:t>
                </a:r>
                <a:endParaRPr lang="en-US" sz="2000" dirty="0">
                  <a:latin typeface="Segoe UI Semibold" panose="020B0702040204020203" pitchFamily="34" charset="0"/>
                  <a:cs typeface="Segoe UI Semibold" panose="020B0702040204020203" pitchFamily="34" charset="0"/>
                </a:endParaRPr>
              </a:p>
              <a:p>
                <a:pPr marL="0" indent="0">
                  <a:buNone/>
                </a:pPr>
                <a:endParaRPr lang="ru-RU" sz="2000" dirty="0">
                  <a:latin typeface="Segoe UI Semibold" panose="020B0702040204020203" pitchFamily="34" charset="0"/>
                  <a:cs typeface="Segoe UI Semibold" panose="020B0702040204020203" pitchFamily="34" charset="0"/>
                </a:endParaRPr>
              </a:p>
            </p:txBody>
          </p:sp>
        </mc:Choice>
        <mc:Fallback>
          <p:sp>
            <p:nvSpPr>
              <p:cNvPr id="4" name="Объект 3"/>
              <p:cNvSpPr>
                <a:spLocks noGrp="1" noRot="1" noChangeAspect="1" noMove="1" noResize="1" noEditPoints="1" noAdjustHandles="1" noChangeArrowheads="1" noChangeShapeType="1" noTextEdit="1"/>
              </p:cNvSpPr>
              <p:nvPr>
                <p:ph sz="half" idx="2"/>
              </p:nvPr>
            </p:nvSpPr>
            <p:spPr>
              <a:xfrm>
                <a:off x="159658" y="2255157"/>
                <a:ext cx="5646056" cy="4602843"/>
              </a:xfrm>
              <a:blipFill>
                <a:blip r:embed="rId2"/>
                <a:stretch>
                  <a:fillRect l="-1080" t="-662"/>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6" name="Объект 5"/>
              <p:cNvSpPr>
                <a:spLocks noGrp="1"/>
              </p:cNvSpPr>
              <p:nvPr>
                <p:ph sz="quarter" idx="4"/>
              </p:nvPr>
            </p:nvSpPr>
            <p:spPr>
              <a:xfrm>
                <a:off x="5558971" y="2255157"/>
                <a:ext cx="6429829" cy="2161495"/>
              </a:xfrm>
            </p:spPr>
            <p:txBody>
              <a:bodyPr>
                <a:noAutofit/>
              </a:bodyPr>
              <a:lstStyle/>
              <a:p>
                <a:r>
                  <a:rPr lang="en-US" sz="2000" dirty="0" smtClean="0">
                    <a:latin typeface="Segoe UI Semibold" panose="020B0702040204020203" pitchFamily="34" charset="0"/>
                    <a:cs typeface="Segoe UI Semibold" panose="020B0702040204020203" pitchFamily="34" charset="0"/>
                  </a:rPr>
                  <a:t>Turli </a:t>
                </a:r>
                <a:r>
                  <a:rPr lang="en-US" sz="2000" dirty="0" err="1">
                    <a:latin typeface="Segoe UI Semibold" panose="020B0702040204020203" pitchFamily="34" charset="0"/>
                    <a:cs typeface="Segoe UI Semibold" panose="020B0702040204020203" pitchFamily="34" charset="0"/>
                  </a:rPr>
                  <a:t>organlar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turlicha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sezgir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effektiv</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ekvivalent</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doza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kiritiladi</a:t>
                </a:r>
                <a:r>
                  <a:rPr lang="en-US" sz="2000" dirty="0" smtClean="0">
                    <a:latin typeface="Segoe UI Semibold" panose="020B0702040204020203" pitchFamily="34" charset="0"/>
                    <a:cs typeface="Segoe UI Semibold" panose="020B0702040204020203" pitchFamily="34" charset="0"/>
                  </a:rPr>
                  <a:t>:                                                                                                                                                          					                        </a:t>
                </a:r>
                <a14:m>
                  <m:oMath xmlns:m="http://schemas.openxmlformats.org/officeDocument/2006/math">
                    <m:sSub>
                      <m:sSubPr>
                        <m:ctrlPr>
                          <a:rPr lang="en-US" sz="2000" b="1" i="1">
                            <a:latin typeface="Cambria Math" panose="02040503050406030204" pitchFamily="18" charset="0"/>
                          </a:rPr>
                        </m:ctrlPr>
                      </m:sSubPr>
                      <m:e>
                        <m:r>
                          <a:rPr lang="en-US" sz="2000" b="1" i="1" smtClean="0">
                            <a:latin typeface="Cambria Math" panose="02040503050406030204" pitchFamily="18" charset="0"/>
                          </a:rPr>
                          <m:t>          </m:t>
                        </m:r>
                        <m:r>
                          <a:rPr lang="en-US" sz="2000" b="1" i="1">
                            <a:latin typeface="Cambria Math" panose="02040503050406030204" pitchFamily="18" charset="0"/>
                          </a:rPr>
                          <m:t>𝑯</m:t>
                        </m:r>
                      </m:e>
                      <m:sub>
                        <m:r>
                          <a:rPr lang="en-US" sz="2000" b="1" i="1">
                            <a:latin typeface="Cambria Math" panose="02040503050406030204" pitchFamily="18" charset="0"/>
                          </a:rPr>
                          <m:t>𝒆𝒇𝒇</m:t>
                        </m:r>
                      </m:sub>
                    </m:sSub>
                    <m:r>
                      <a:rPr lang="en-US" sz="2000" b="1" i="1">
                        <a:latin typeface="Cambria Math" panose="02040503050406030204" pitchFamily="18" charset="0"/>
                      </a:rPr>
                      <m:t>=</m:t>
                    </m:r>
                    <m:nary>
                      <m:naryPr>
                        <m:chr m:val="∑"/>
                        <m:subHide m:val="on"/>
                        <m:supHide m:val="on"/>
                        <m:ctrlPr>
                          <a:rPr lang="en-US" sz="2000" b="1" i="1">
                            <a:latin typeface="Cambria Math" panose="02040503050406030204" pitchFamily="18" charset="0"/>
                          </a:rPr>
                        </m:ctrlPr>
                      </m:naryPr>
                      <m:sub/>
                      <m:sup/>
                      <m:e>
                        <m:sSub>
                          <m:sSubPr>
                            <m:ctrlPr>
                              <a:rPr lang="en-US" sz="2000" b="1" i="1">
                                <a:latin typeface="Cambria Math" panose="02040503050406030204" pitchFamily="18" charset="0"/>
                              </a:rPr>
                            </m:ctrlPr>
                          </m:sSubPr>
                          <m:e>
                            <m:r>
                              <a:rPr lang="en-US" sz="2000" b="1" i="1">
                                <a:latin typeface="Cambria Math" panose="02040503050406030204" pitchFamily="18" charset="0"/>
                              </a:rPr>
                              <m:t>𝑾</m:t>
                            </m:r>
                          </m:e>
                          <m:sub>
                            <m:r>
                              <a:rPr lang="en-US" sz="2000" b="1" i="1">
                                <a:latin typeface="Cambria Math" panose="02040503050406030204" pitchFamily="18" charset="0"/>
                              </a:rPr>
                              <m:t>𝒊</m:t>
                            </m:r>
                          </m:sub>
                        </m:sSub>
                        <m:sSub>
                          <m:sSubPr>
                            <m:ctrlPr>
                              <a:rPr lang="en-US" sz="2000" b="1" i="1">
                                <a:latin typeface="Cambria Math" panose="02040503050406030204" pitchFamily="18" charset="0"/>
                              </a:rPr>
                            </m:ctrlPr>
                          </m:sSubPr>
                          <m:e>
                            <m:r>
                              <a:rPr lang="en-US" sz="2000" b="1" i="1">
                                <a:latin typeface="Cambria Math" panose="02040503050406030204" pitchFamily="18" charset="0"/>
                              </a:rPr>
                              <m:t>𝑯</m:t>
                            </m:r>
                          </m:e>
                          <m:sub>
                            <m:r>
                              <a:rPr lang="en-US" sz="2000" b="1" i="1">
                                <a:latin typeface="Cambria Math" panose="02040503050406030204" pitchFamily="18" charset="0"/>
                              </a:rPr>
                              <m:t>𝒊</m:t>
                            </m:r>
                          </m:sub>
                        </m:sSub>
                      </m:e>
                    </m:nary>
                  </m:oMath>
                </a14:m>
                <a:r>
                  <a:rPr lang="en-US" sz="2000" b="1" dirty="0">
                    <a:latin typeface="Segoe UI Semibold" panose="020B0702040204020203" pitchFamily="34" charset="0"/>
                    <a:cs typeface="Segoe UI Semibold" panose="020B0702040204020203" pitchFamily="34" charset="0"/>
                  </a:rPr>
                  <a:t>​ </a:t>
                </a:r>
              </a:p>
              <a:p>
                <a:pPr marL="0" indent="0">
                  <a:buNone/>
                </a:pPr>
                <a:r>
                  <a:rPr lang="en-US" sz="2000" dirty="0">
                    <a:latin typeface="Segoe UI Semibold" panose="020B0702040204020203" pitchFamily="34" charset="0"/>
                    <a:cs typeface="Segoe UI Semibold" panose="020B0702040204020203" pitchFamily="34" charset="0"/>
                  </a:rPr>
                  <a:t>Hᵢ </a:t>
                </a:r>
                <a:r>
                  <a:rPr lang="en-US" sz="2000" dirty="0">
                    <a:latin typeface="Segoe UI Semibold" panose="020B0702040204020203" pitchFamily="34" charset="0"/>
                    <a:cs typeface="Segoe UI Semibold" panose="020B0702040204020203" pitchFamily="34" charset="0"/>
                  </a:rPr>
                  <a:t>— organ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ekvivalent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doza</a:t>
                </a:r>
                <a:r>
                  <a:rPr lang="en-US" sz="2000" dirty="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 </a:t>
                </a:r>
                <a:r>
                  <a:rPr lang="en-US" sz="2000" dirty="0" smtClean="0">
                    <a:latin typeface="Segoe UI Semibold" panose="020B0702040204020203" pitchFamily="34" charset="0"/>
                    <a:cs typeface="Segoe UI Semibold" panose="020B0702040204020203" pitchFamily="34" charset="0"/>
                  </a:rPr>
                  <a:t>                         Wᵢ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og‘irlik</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koeffitsiyenti</a:t>
                </a:r>
                <a:endParaRPr lang="en-US" sz="2000" dirty="0" smtClean="0">
                  <a:latin typeface="Segoe UI Semibold" panose="020B0702040204020203" pitchFamily="34" charset="0"/>
                  <a:cs typeface="Segoe UI Semibold" panose="020B0702040204020203" pitchFamily="34" charset="0"/>
                </a:endParaRPr>
              </a:p>
              <a:p>
                <a:r>
                  <a:rPr lang="en-US" sz="2000" b="1" dirty="0" err="1">
                    <a:latin typeface="Segoe UI Semibold" panose="020B0702040204020203" pitchFamily="34" charset="0"/>
                    <a:cs typeface="Segoe UI Semibold" panose="020B0702040204020203" pitchFamily="34" charset="0"/>
                  </a:rPr>
                  <a:t>Ekspozitsion</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doza</a:t>
                </a:r>
                <a:r>
                  <a:rPr lang="en-US" sz="2000" b="1" dirty="0">
                    <a:latin typeface="Segoe UI Semibold" panose="020B0702040204020203" pitchFamily="34" charset="0"/>
                    <a:cs typeface="Segoe UI Semibold" panose="020B0702040204020203" pitchFamily="34" charset="0"/>
                  </a:rPr>
                  <a:t> (X):</a:t>
                </a:r>
                <a:endParaRPr lang="en-US" sz="2000" dirty="0">
                  <a:latin typeface="Segoe UI Semibold" panose="020B0702040204020203" pitchFamily="34" charset="0"/>
                  <a:cs typeface="Segoe UI Semibold" panose="020B0702040204020203" pitchFamily="34" charset="0"/>
                </a:endParaRPr>
              </a:p>
              <a:p>
                <a:pPr marL="0" indent="0">
                  <a:buNone/>
                </a:pPr>
                <a:r>
                  <a:rPr lang="en-US" sz="2000" b="0" dirty="0" smtClean="0">
                    <a:latin typeface="Segoe UI Semibold" panose="020B0702040204020203" pitchFamily="34" charset="0"/>
                    <a:cs typeface="Segoe UI Semibold" panose="020B0702040204020203" pitchFamily="34" charset="0"/>
                  </a:rPr>
                  <a:t>                                                   </a:t>
                </a:r>
                <a14:m>
                  <m:oMath xmlns:m="http://schemas.openxmlformats.org/officeDocument/2006/math">
                    <m:r>
                      <a:rPr lang="en-US" sz="2000" b="1" i="1" smtClean="0">
                        <a:latin typeface="Cambria Math" panose="02040503050406030204" pitchFamily="18" charset="0"/>
                      </a:rPr>
                      <m:t>𝑿</m:t>
                    </m:r>
                    <m:r>
                      <a:rPr lang="en-US" sz="2000" b="1" i="1" smtClean="0">
                        <a:latin typeface="Cambria Math" panose="02040503050406030204" pitchFamily="18" charset="0"/>
                      </a:rPr>
                      <m:t>=</m:t>
                    </m:r>
                    <m:f>
                      <m:fPr>
                        <m:ctrlPr>
                          <a:rPr lang="en-US" sz="2000" b="1" i="1" smtClean="0">
                            <a:latin typeface="Cambria Math" panose="02040503050406030204" pitchFamily="18" charset="0"/>
                          </a:rPr>
                        </m:ctrlPr>
                      </m:fPr>
                      <m:num>
                        <m:r>
                          <a:rPr lang="en-US" sz="2000" b="1" i="1" smtClean="0">
                            <a:latin typeface="Cambria Math" panose="02040503050406030204" pitchFamily="18" charset="0"/>
                          </a:rPr>
                          <m:t>𝒅𝑸</m:t>
                        </m:r>
                      </m:num>
                      <m:den>
                        <m:r>
                          <a:rPr lang="en-US" sz="2000" b="1" i="1" smtClean="0">
                            <a:latin typeface="Cambria Math" panose="02040503050406030204" pitchFamily="18" charset="0"/>
                          </a:rPr>
                          <m:t>𝒅𝒎</m:t>
                        </m:r>
                      </m:den>
                    </m:f>
                  </m:oMath>
                </a14:m>
                <a:r>
                  <a:rPr lang="en-US" sz="2000" b="1"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faqat</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foton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(1 </a:t>
                </a:r>
                <a:r>
                  <a:rPr lang="en-US" sz="2000" dirty="0" err="1">
                    <a:latin typeface="Segoe UI Semibold" panose="020B0702040204020203" pitchFamily="34" charset="0"/>
                    <a:cs typeface="Segoe UI Semibold" panose="020B0702040204020203" pitchFamily="34" charset="0"/>
                  </a:rPr>
                  <a:t>keV</a:t>
                </a:r>
                <a:r>
                  <a:rPr lang="en-US" sz="2000" dirty="0">
                    <a:latin typeface="Segoe UI Semibold" panose="020B0702040204020203" pitchFamily="34" charset="0"/>
                    <a:cs typeface="Segoe UI Semibold" panose="020B0702040204020203" pitchFamily="34" charset="0"/>
                  </a:rPr>
                  <a:t> – 3 MeV).</a:t>
                </a:r>
              </a:p>
              <a:p>
                <a:pPr marL="0" indent="0">
                  <a:buNone/>
                </a:pPr>
                <a:r>
                  <a:rPr lang="en-US" sz="2000" b="1" dirty="0" err="1" smtClean="0">
                    <a:latin typeface="Segoe UI Semibold" panose="020B0702040204020203" pitchFamily="34" charset="0"/>
                    <a:cs typeface="Segoe UI Semibold" panose="020B0702040204020203" pitchFamily="34" charset="0"/>
                  </a:rPr>
                  <a:t>Birliklari</a:t>
                </a:r>
                <a:r>
                  <a:rPr lang="en-US" sz="2000" b="1" dirty="0" smtClean="0">
                    <a:latin typeface="Segoe UI Semibold" panose="020B0702040204020203" pitchFamily="34" charset="0"/>
                    <a:cs typeface="Segoe UI Semibold" panose="020B0702040204020203" pitchFamily="34" charset="0"/>
                  </a:rPr>
                  <a:t>:</a:t>
                </a:r>
                <a:endParaRPr lang="en-US" sz="2000" dirty="0">
                  <a:latin typeface="Segoe UI Semibold" panose="020B0702040204020203" pitchFamily="34" charset="0"/>
                  <a:cs typeface="Segoe UI Semibold" panose="020B0702040204020203" pitchFamily="34" charset="0"/>
                </a:endParaRPr>
              </a:p>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Kl/kg </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Rentgen</a:t>
                </a:r>
                <a:r>
                  <a:rPr lang="en-US" sz="2000" dirty="0" smtClean="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(R) </a:t>
                </a:r>
              </a:p>
              <a:p>
                <a:pPr marL="0" indent="0">
                  <a:buNone/>
                </a:pPr>
                <a:r>
                  <a:rPr lang="en-US" sz="2000" dirty="0" smtClean="0">
                    <a:latin typeface="Segoe UI Semibold" panose="020B0702040204020203" pitchFamily="34" charset="0"/>
                    <a:cs typeface="Segoe UI Semibold" panose="020B0702040204020203" pitchFamily="34" charset="0"/>
                  </a:rPr>
                  <a:t>1 </a:t>
                </a:r>
                <a:r>
                  <a:rPr lang="en-US" sz="2000" dirty="0">
                    <a:latin typeface="Segoe UI Semibold" panose="020B0702040204020203" pitchFamily="34" charset="0"/>
                    <a:cs typeface="Segoe UI Semibold" panose="020B0702040204020203" pitchFamily="34" charset="0"/>
                  </a:rPr>
                  <a:t>Kl/kg = 3,88 · 10³ R </a:t>
                </a:r>
                <a:r>
                  <a:rPr lang="en-US" sz="2000" dirty="0" smtClean="0">
                    <a:latin typeface="Segoe UI Semibold" panose="020B0702040204020203" pitchFamily="34" charset="0"/>
                    <a:cs typeface="Segoe UI Semibold" panose="020B0702040204020203" pitchFamily="34" charset="0"/>
                  </a:rPr>
                  <a:t>,  1 </a:t>
                </a:r>
                <a:r>
                  <a:rPr lang="en-US" sz="2000" dirty="0">
                    <a:latin typeface="Segoe UI Semibold" panose="020B0702040204020203" pitchFamily="34" charset="0"/>
                    <a:cs typeface="Segoe UI Semibold" panose="020B0702040204020203" pitchFamily="34" charset="0"/>
                  </a:rPr>
                  <a:t>R = 2,58 · 10⁻⁴ Kl/kg</a:t>
                </a:r>
              </a:p>
              <a:p>
                <a:pPr marL="0" indent="0">
                  <a:buNone/>
                </a:pPr>
                <a:endParaRPr lang="en-US" sz="2000" dirty="0">
                  <a:latin typeface="Segoe UI Semibold" panose="020B0702040204020203" pitchFamily="34" charset="0"/>
                  <a:cs typeface="Segoe UI Semibold" panose="020B0702040204020203" pitchFamily="34" charset="0"/>
                </a:endParaRPr>
              </a:p>
            </p:txBody>
          </p:sp>
        </mc:Choice>
        <mc:Fallback>
          <p:sp>
            <p:nvSpPr>
              <p:cNvPr id="6" name="Объект 5"/>
              <p:cNvSpPr>
                <a:spLocks noGrp="1" noRot="1" noChangeAspect="1" noMove="1" noResize="1" noEditPoints="1" noAdjustHandles="1" noChangeArrowheads="1" noChangeShapeType="1" noTextEdit="1"/>
              </p:cNvSpPr>
              <p:nvPr>
                <p:ph sz="quarter" idx="4"/>
              </p:nvPr>
            </p:nvSpPr>
            <p:spPr>
              <a:xfrm>
                <a:off x="5558971" y="2255157"/>
                <a:ext cx="6429829" cy="2161495"/>
              </a:xfrm>
              <a:blipFill>
                <a:blip r:embed="rId3"/>
                <a:stretch>
                  <a:fillRect l="-1043" t="-1408" r="-114882" b="-107324"/>
                </a:stretch>
              </a:blipFill>
            </p:spPr>
            <p:txBody>
              <a:bodyPr/>
              <a:lstStyle/>
              <a:p>
                <a:r>
                  <a:rPr lang="ru-RU">
                    <a:noFill/>
                  </a:rPr>
                  <a:t> </a:t>
                </a:r>
              </a:p>
            </p:txBody>
          </p:sp>
        </mc:Fallback>
      </mc:AlternateContent>
    </p:spTree>
    <p:extLst>
      <p:ext uri="{BB962C8B-B14F-4D97-AF65-F5344CB8AC3E}">
        <p14:creationId xmlns:p14="http://schemas.microsoft.com/office/powerpoint/2010/main" val="3334534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sz="half" idx="1"/>
              </p:nvPr>
            </p:nvSpPr>
            <p:spPr>
              <a:xfrm>
                <a:off x="145142" y="2226128"/>
                <a:ext cx="5805941" cy="4029529"/>
              </a:xfrm>
            </p:spPr>
            <p:txBody>
              <a:bodyPr>
                <a:noAutofit/>
              </a:bodyPr>
              <a:lstStyle/>
              <a:p>
                <a:r>
                  <a:rPr lang="en-US" sz="2400" b="1" dirty="0" smtClean="0">
                    <a:latin typeface="Segoe UI Semibold" panose="020B0702040204020203" pitchFamily="34" charset="0"/>
                    <a:cs typeface="Segoe UI Semibold" panose="020B0702040204020203" pitchFamily="34" charset="0"/>
                  </a:rPr>
                  <a:t>Kerma</a:t>
                </a:r>
                <a:r>
                  <a:rPr lang="en-US" sz="2400" b="1" dirty="0">
                    <a:latin typeface="Segoe UI Semibold" panose="020B0702040204020203" pitchFamily="34" charset="0"/>
                    <a:cs typeface="Segoe UI Semibold" panose="020B0702040204020203" pitchFamily="34" charset="0"/>
                  </a:rPr>
                  <a:t> (K):</a:t>
                </a:r>
                <a:endParaRPr lang="en-US" sz="2400" dirty="0">
                  <a:latin typeface="Segoe UI Semibold" panose="020B0702040204020203" pitchFamily="34" charset="0"/>
                  <a:cs typeface="Segoe UI Semibold" panose="020B0702040204020203" pitchFamily="34" charset="0"/>
                </a:endParaRPr>
              </a:p>
              <a:p>
                <a:pPr marL="0" indent="0">
                  <a:buNone/>
                </a:pPr>
                <a:r>
                  <a:rPr lang="en-US" sz="2800" b="0" dirty="0" smtClean="0">
                    <a:latin typeface="Segoe UI Semibold" panose="020B0702040204020203" pitchFamily="34" charset="0"/>
                    <a:cs typeface="Segoe UI Semibold" panose="020B0702040204020203" pitchFamily="34" charset="0"/>
                  </a:rPr>
                  <a:t>                                </a:t>
                </a:r>
                <a14:m>
                  <m:oMath xmlns:m="http://schemas.openxmlformats.org/officeDocument/2006/math">
                    <m:r>
                      <a:rPr lang="en-US" sz="2800" b="1" i="1" smtClean="0">
                        <a:latin typeface="Cambria Math" panose="02040503050406030204" pitchFamily="18" charset="0"/>
                      </a:rPr>
                      <m:t>𝑲</m:t>
                    </m:r>
                    <m:r>
                      <a:rPr lang="en-US" sz="2800" b="1" i="1" smtClean="0">
                        <a:latin typeface="Cambria Math" panose="02040503050406030204" pitchFamily="18" charset="0"/>
                      </a:rPr>
                      <m:t>=</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𝒅</m:t>
                        </m:r>
                        <m:sSub>
                          <m:sSubPr>
                            <m:ctrlPr>
                              <a:rPr lang="en-US" sz="2800" b="1" i="1" smtClean="0">
                                <a:latin typeface="Cambria Math" panose="02040503050406030204" pitchFamily="18" charset="0"/>
                              </a:rPr>
                            </m:ctrlPr>
                          </m:sSubPr>
                          <m:e>
                            <m:r>
                              <a:rPr lang="en-US" sz="2800" b="1" i="1" smtClean="0">
                                <a:latin typeface="Cambria Math" panose="02040503050406030204" pitchFamily="18" charset="0"/>
                              </a:rPr>
                              <m:t>𝑬</m:t>
                            </m:r>
                          </m:e>
                          <m:sub>
                            <m:r>
                              <a:rPr lang="en-US" sz="2800" b="1" i="1" smtClean="0">
                                <a:latin typeface="Cambria Math" panose="02040503050406030204" pitchFamily="18" charset="0"/>
                              </a:rPr>
                              <m:t>𝒌</m:t>
                            </m:r>
                          </m:sub>
                        </m:sSub>
                      </m:num>
                      <m:den>
                        <m:r>
                          <a:rPr lang="en-US" sz="2800" b="1" i="1" smtClean="0">
                            <a:latin typeface="Cambria Math" panose="02040503050406030204" pitchFamily="18" charset="0"/>
                          </a:rPr>
                          <m:t>𝒅𝒎</m:t>
                        </m:r>
                      </m:den>
                    </m:f>
                  </m:oMath>
                </a14:m>
                <a:r>
                  <a:rPr lang="en-US" sz="2800" b="1" dirty="0" smtClean="0">
                    <a:latin typeface="Segoe UI Semibold" panose="020B0702040204020203" pitchFamily="34" charset="0"/>
                    <a:cs typeface="Segoe UI Semibold" panose="020B0702040204020203" pitchFamily="34" charset="0"/>
                  </a:rPr>
                  <a:t>​​ </a:t>
                </a:r>
              </a:p>
              <a:p>
                <a:pPr marL="0" indent="0">
                  <a:buNone/>
                </a:pPr>
                <a:r>
                  <a:rPr lang="en-US" sz="2400" dirty="0" err="1" smtClean="0">
                    <a:latin typeface="Segoe UI Semibold" panose="020B0702040204020203" pitchFamily="34" charset="0"/>
                    <a:cs typeface="Segoe UI Semibold" panose="020B0702040204020203" pitchFamily="34" charset="0"/>
                  </a:rPr>
                  <a:t>ya’ni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bilvosita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ionlashtiruvchi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natijasida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hosil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zaryadlangan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zarrachalarning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boshlang‘ich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kinetik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energiyasi</a:t>
                </a:r>
                <a:r>
                  <a:rPr lang="en-US" sz="2400" dirty="0">
                    <a:latin typeface="Segoe UI Semibold" panose="020B0702040204020203" pitchFamily="34" charset="0"/>
                    <a:cs typeface="Segoe UI Semibold" panose="020B0702040204020203" pitchFamily="34" charset="0"/>
                  </a:rPr>
                  <a:t>.</a:t>
                </a:r>
              </a:p>
              <a:p>
                <a:r>
                  <a:rPr lang="en-US" sz="2400" dirty="0" err="1">
                    <a:latin typeface="Segoe UI Semibold" panose="020B0702040204020203" pitchFamily="34" charset="0"/>
                    <a:cs typeface="Segoe UI Semibold" panose="020B0702040204020203" pitchFamily="34" charset="0"/>
                  </a:rPr>
                  <a:t>Birligi</a:t>
                </a:r>
                <a:r>
                  <a:rPr lang="en-US" sz="2400" dirty="0">
                    <a:latin typeface="Segoe UI Semibold" panose="020B0702040204020203" pitchFamily="34" charset="0"/>
                    <a:cs typeface="Segoe UI Semibold" panose="020B0702040204020203" pitchFamily="34" charset="0"/>
                  </a:rPr>
                  <a:t>: Grey (</a:t>
                </a:r>
                <a:r>
                  <a:rPr lang="en-US" sz="2400" dirty="0" err="1">
                    <a:latin typeface="Segoe UI Semibold" panose="020B0702040204020203" pitchFamily="34" charset="0"/>
                    <a:cs typeface="Segoe UI Semibold" panose="020B0702040204020203" pitchFamily="34" charset="0"/>
                  </a:rPr>
                  <a:t>Gy</a:t>
                </a:r>
                <a:r>
                  <a:rPr lang="en-US" sz="2400" dirty="0" smtClean="0">
                    <a:latin typeface="Segoe UI Semibold" panose="020B0702040204020203" pitchFamily="34" charset="0"/>
                    <a:cs typeface="Segoe UI Semibold" panose="020B0702040204020203" pitchFamily="34" charset="0"/>
                  </a:rPr>
                  <a:t>)</a:t>
                </a:r>
                <a:endParaRPr lang="en-US" sz="2400" dirty="0">
                  <a:latin typeface="Segoe UI Semibold" panose="020B0702040204020203" pitchFamily="34" charset="0"/>
                  <a:cs typeface="Segoe UI Semibold" panose="020B0702040204020203" pitchFamily="34" charset="0"/>
                </a:endParaRPr>
              </a:p>
              <a:p>
                <a:r>
                  <a:rPr lang="en-US" sz="2400" b="1" dirty="0" err="1">
                    <a:latin typeface="Segoe UI Semibold" panose="020B0702040204020203" pitchFamily="34" charset="0"/>
                    <a:cs typeface="Segoe UI Semibold" panose="020B0702040204020203" pitchFamily="34" charset="0"/>
                  </a:rPr>
                  <a:t>Doza</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quvvatlari</a:t>
                </a:r>
                <a:r>
                  <a:rPr lang="en-US" sz="2400" b="1" dirty="0" smtClean="0">
                    <a:latin typeface="Segoe UI Semibold" panose="020B0702040204020203" pitchFamily="34" charset="0"/>
                    <a:cs typeface="Segoe UI Semibold" panose="020B0702040204020203" pitchFamily="34" charset="0"/>
                  </a:rPr>
                  <a:t>:</a:t>
                </a:r>
              </a:p>
              <a:p>
                <a:pPr marL="0" indent="0">
                  <a:buNone/>
                </a:pP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𝐷</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𝑑𝐷</m:t>
                        </m:r>
                      </m:num>
                      <m:den>
                        <m:r>
                          <a:rPr lang="en-US" sz="2800" b="0" i="1" smtClean="0">
                            <a:latin typeface="Cambria Math" panose="02040503050406030204" pitchFamily="18" charset="0"/>
                          </a:rPr>
                          <m:t>𝑑𝑡</m:t>
                        </m:r>
                      </m:den>
                    </m:f>
                  </m:oMath>
                </a14:m>
                <a:r>
                  <a:rPr lang="en-US" sz="2800" dirty="0" smtClean="0">
                    <a:latin typeface="Segoe UI Semibold" panose="020B0702040204020203" pitchFamily="34" charset="0"/>
                    <a:cs typeface="Segoe UI Semibold" panose="020B0702040204020203" pitchFamily="34" charset="0"/>
                  </a:rPr>
                  <a:t>   ,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𝐻</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𝑑𝐻</m:t>
                        </m:r>
                      </m:num>
                      <m:den>
                        <m:r>
                          <a:rPr lang="en-US" sz="2800" b="0" i="1" smtClean="0">
                            <a:latin typeface="Cambria Math" panose="02040503050406030204" pitchFamily="18" charset="0"/>
                          </a:rPr>
                          <m:t>𝑑𝑡</m:t>
                        </m:r>
                      </m:den>
                    </m:f>
                  </m:oMath>
                </a14:m>
                <a:r>
                  <a:rPr lang="en-US" sz="2800" dirty="0" smtClean="0">
                    <a:latin typeface="Segoe UI Semibold" panose="020B0702040204020203" pitchFamily="34" charset="0"/>
                    <a:cs typeface="Segoe UI Semibold" panose="020B0702040204020203" pitchFamily="34" charset="0"/>
                  </a:rPr>
                  <a:t>  ,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𝑋</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𝑑𝑋</m:t>
                        </m:r>
                      </m:num>
                      <m:den>
                        <m:r>
                          <a:rPr lang="en-US" sz="2800" b="0" i="1" smtClean="0">
                            <a:latin typeface="Cambria Math" panose="02040503050406030204" pitchFamily="18" charset="0"/>
                          </a:rPr>
                          <m:t>𝑑𝑡</m:t>
                        </m:r>
                      </m:den>
                    </m:f>
                  </m:oMath>
                </a14:m>
                <a:r>
                  <a:rPr lang="en-US" sz="2800" dirty="0" smtClean="0">
                    <a:latin typeface="Segoe UI Semibold" panose="020B0702040204020203" pitchFamily="34" charset="0"/>
                    <a:cs typeface="Segoe UI Semibold" panose="020B0702040204020203" pitchFamily="34" charset="0"/>
                  </a:rPr>
                  <a:t>   </a:t>
                </a:r>
                <a:endParaRPr lang="en-US" sz="2400" dirty="0">
                  <a:latin typeface="Segoe UI Semibold" panose="020B0702040204020203" pitchFamily="34" charset="0"/>
                  <a:cs typeface="Segoe UI Semibold" panose="020B0702040204020203" pitchFamily="34" charset="0"/>
                </a:endParaRPr>
              </a:p>
            </p:txBody>
          </p:sp>
        </mc:Choice>
        <mc:Fallback>
          <p:sp>
            <p:nvSpPr>
              <p:cNvPr id="3" name="Объект 2"/>
              <p:cNvSpPr>
                <a:spLocks noGrp="1" noRot="1" noChangeAspect="1" noMove="1" noResize="1" noEditPoints="1" noAdjustHandles="1" noChangeArrowheads="1" noChangeShapeType="1" noTextEdit="1"/>
              </p:cNvSpPr>
              <p:nvPr>
                <p:ph sz="half" idx="1"/>
              </p:nvPr>
            </p:nvSpPr>
            <p:spPr>
              <a:xfrm>
                <a:off x="145142" y="2226128"/>
                <a:ext cx="5805941" cy="4029529"/>
              </a:xfrm>
              <a:blipFill>
                <a:blip r:embed="rId2"/>
                <a:stretch>
                  <a:fillRect l="-1681" t="-1059" b="-13918"/>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4" name="Объект 3"/>
              <p:cNvSpPr>
                <a:spLocks noGrp="1"/>
              </p:cNvSpPr>
              <p:nvPr>
                <p:ph sz="half" idx="2"/>
              </p:nvPr>
            </p:nvSpPr>
            <p:spPr>
              <a:xfrm>
                <a:off x="5951083" y="2226128"/>
                <a:ext cx="6545717" cy="3416300"/>
              </a:xfrm>
            </p:spPr>
            <p:txBody>
              <a:bodyPr>
                <a:noAutofit/>
              </a:bodyPr>
              <a:lstStyle/>
              <a:p>
                <a:r>
                  <a:rPr lang="en-US" sz="2000" dirty="0" smtClean="0">
                    <a:latin typeface="Segoe UI Semibold" panose="020B0702040204020203" pitchFamily="34" charset="0"/>
                    <a:cs typeface="Segoe UI Semibold" panose="020B0702040204020203" pitchFamily="34" charset="0"/>
                  </a:rPr>
                  <a:t>Gamma-</a:t>
                </a:r>
                <a:r>
                  <a:rPr lang="en-US" sz="2000" dirty="0" err="1">
                    <a:latin typeface="Segoe UI Semibold" panose="020B0702040204020203" pitchFamily="34" charset="0"/>
                    <a:cs typeface="Segoe UI Semibold" panose="020B0702040204020203" pitchFamily="34" charset="0"/>
                  </a:rPr>
                  <a:t>nurlanishdan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doza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manbaning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aktivligi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foton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bog‘liq</a:t>
                </a:r>
                <a:r>
                  <a:rPr lang="en-US" sz="2000" dirty="0">
                    <a:latin typeface="Segoe UI Semibold" panose="020B0702040204020203" pitchFamily="34" charset="0"/>
                    <a:cs typeface="Segoe UI Semibold" panose="020B0702040204020203" pitchFamily="34" charset="0"/>
                  </a:rPr>
                  <a:t>.</a:t>
                </a:r>
              </a:p>
              <a:p>
                <a:r>
                  <a:rPr lang="en-US" sz="2000" b="1" dirty="0">
                    <a:latin typeface="Segoe UI Semibold" panose="020B0702040204020203" pitchFamily="34" charset="0"/>
                    <a:cs typeface="Segoe UI Semibold" panose="020B0702040204020203" pitchFamily="34" charset="0"/>
                  </a:rPr>
                  <a:t>Gamma-</a:t>
                </a:r>
                <a:r>
                  <a:rPr lang="en-US" sz="2000" b="1" dirty="0" err="1">
                    <a:latin typeface="Segoe UI Semibold" panose="020B0702040204020203" pitchFamily="34" charset="0"/>
                    <a:cs typeface="Segoe UI Semibold" panose="020B0702040204020203" pitchFamily="34" charset="0"/>
                  </a:rPr>
                  <a:t>doimiysi</a:t>
                </a:r>
                <a:r>
                  <a:rPr lang="en-US" sz="2000" b="1" dirty="0">
                    <a:latin typeface="Segoe UI Semibold" panose="020B0702040204020203" pitchFamily="34" charset="0"/>
                    <a:cs typeface="Segoe UI Semibold" panose="020B0702040204020203" pitchFamily="34" charset="0"/>
                  </a:rPr>
                  <a:t> (</a:t>
                </a:r>
                <a:r>
                  <a:rPr lang="el-GR" sz="2000" b="1" dirty="0">
                    <a:latin typeface="Segoe UI Semibold" panose="020B0702040204020203" pitchFamily="34" charset="0"/>
                    <a:cs typeface="Segoe UI Semibold" panose="020B0702040204020203" pitchFamily="34" charset="0"/>
                  </a:rPr>
                  <a:t>Γ)</a:t>
                </a:r>
                <a:r>
                  <a:rPr lang="el-GR" sz="2000" dirty="0">
                    <a:latin typeface="Segoe UI Semibold" panose="020B0702040204020203" pitchFamily="34" charset="0"/>
                    <a:cs typeface="Segoe UI Semibold" panose="020B0702040204020203" pitchFamily="34" charset="0"/>
                  </a:rPr>
                  <a:t> — </a:t>
                </a:r>
                <a:r>
                  <a:rPr lang="en-US" sz="2000" dirty="0" err="1">
                    <a:latin typeface="Segoe UI Semibold" panose="020B0702040204020203" pitchFamily="34" charset="0"/>
                    <a:cs typeface="Segoe UI Semibold" panose="020B0702040204020203" pitchFamily="34" charset="0"/>
                  </a:rPr>
                  <a:t>birlik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aktivlikdagi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manba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tomonidan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qilinadigan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doza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quvvatini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tavsiflaydi</a:t>
                </a:r>
                <a:r>
                  <a:rPr lang="en-US" sz="2000" dirty="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Asosiy</a:t>
                </a:r>
                <a:r>
                  <a:rPr lang="en-US" sz="2000" dirty="0">
                    <a:latin typeface="Segoe UI Semibold" panose="020B0702040204020203" pitchFamily="34" charset="0"/>
                    <a:cs typeface="Segoe UI Semibold" panose="020B0702040204020203" pitchFamily="34" charset="0"/>
                  </a:rPr>
                  <a:t> formula:</a:t>
                </a:r>
              </a:p>
              <a:p>
                <a:pPr marL="0" indent="0">
                  <a:buNone/>
                </a:pPr>
                <a:r>
                  <a:rPr lang="en-US" sz="2800" b="0" dirty="0" smtClean="0">
                    <a:latin typeface="Segoe UI Semibold" panose="020B0702040204020203" pitchFamily="34" charset="0"/>
                    <a:cs typeface="Segoe UI Semibold" panose="020B0702040204020203" pitchFamily="34" charset="0"/>
                  </a:rPr>
                  <a:t>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𝑋</m:t>
                        </m:r>
                      </m:e>
                      <m:sup>
                        <m:r>
                          <a:rPr lang="en-US" sz="2800" b="0" i="1" smtClean="0">
                            <a:latin typeface="Cambria Math" panose="02040503050406030204" pitchFamily="18" charset="0"/>
                          </a:rPr>
                          <m:t>′</m:t>
                        </m:r>
                      </m:sup>
                    </m:sSup>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ru-RU" sz="2800" i="1">
                            <a:latin typeface="Cambria Math" panose="02040503050406030204" pitchFamily="18" charset="0"/>
                          </a:rPr>
                          <m:t>Г</m:t>
                        </m:r>
                        <m:r>
                          <a:rPr lang="en-US" sz="2800" b="0" i="1" smtClean="0">
                            <a:latin typeface="Cambria Math" panose="02040503050406030204" pitchFamily="18" charset="0"/>
                          </a:rPr>
                          <m:t>𝐴</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𝑟</m:t>
                            </m:r>
                          </m:e>
                          <m:sup>
                            <m:r>
                              <a:rPr lang="en-US" sz="2800" b="0" i="1" smtClean="0">
                                <a:latin typeface="Cambria Math" panose="02040503050406030204" pitchFamily="18" charset="0"/>
                              </a:rPr>
                              <m:t>2</m:t>
                            </m:r>
                          </m:sup>
                        </m:sSup>
                      </m:den>
                    </m:f>
                  </m:oMath>
                </a14:m>
                <a:r>
                  <a:rPr lang="en-US" sz="2000" dirty="0" smtClean="0">
                    <a:latin typeface="Segoe UI Semibold" panose="020B0702040204020203" pitchFamily="34" charset="0"/>
                    <a:cs typeface="Segoe UI Semibold" panose="020B0702040204020203" pitchFamily="34" charset="0"/>
                  </a:rPr>
                  <a:t>    ​ </a:t>
                </a:r>
                <a:r>
                  <a:rPr lang="en-US" sz="2000" dirty="0" err="1" smtClean="0">
                    <a:latin typeface="Segoe UI Semibold" panose="020B0702040204020203" pitchFamily="34" charset="0"/>
                    <a:cs typeface="Segoe UI Semibold" panose="020B0702040204020203" pitchFamily="34" charset="0"/>
                  </a:rPr>
                  <a:t>yoki</a:t>
                </a:r>
                <a:r>
                  <a:rPr lang="en-US" sz="2000" dirty="0" smtClean="0">
                    <a:latin typeface="Segoe UI Semibold" panose="020B0702040204020203" pitchFamily="34" charset="0"/>
                    <a:cs typeface="Segoe UI Semibold" panose="020B0702040204020203" pitchFamily="34" charset="0"/>
                  </a:rPr>
                  <a:t>   </a:t>
                </a:r>
                <a14:m>
                  <m:oMath xmlns:m="http://schemas.openxmlformats.org/officeDocument/2006/math">
                    <m:r>
                      <m:rPr>
                        <m:sty m:val="p"/>
                      </m:rPr>
                      <a:rPr lang="en-US" sz="2800" b="0" i="0" smtClean="0">
                        <a:latin typeface="Cambria Math" panose="02040503050406030204" pitchFamily="18" charset="0"/>
                      </a:rPr>
                      <m:t>X</m:t>
                    </m:r>
                    <m:r>
                      <a:rPr lang="en-US" sz="2800" i="1">
                        <a:latin typeface="Cambria Math" panose="02040503050406030204" pitchFamily="18" charset="0"/>
                      </a:rPr>
                      <m:t>=</m:t>
                    </m:r>
                    <m:f>
                      <m:fPr>
                        <m:ctrlPr>
                          <a:rPr lang="en-US" sz="2800" i="1">
                            <a:latin typeface="Cambria Math" panose="02040503050406030204" pitchFamily="18" charset="0"/>
                          </a:rPr>
                        </m:ctrlPr>
                      </m:fPr>
                      <m:num>
                        <m:r>
                          <a:rPr lang="ru-RU" sz="2800" i="1">
                            <a:latin typeface="Cambria Math" panose="02040503050406030204" pitchFamily="18" charset="0"/>
                          </a:rPr>
                          <m:t>Г</m:t>
                        </m:r>
                        <m:r>
                          <a:rPr lang="en-US" sz="2800" i="1">
                            <a:latin typeface="Cambria Math" panose="02040503050406030204" pitchFamily="18" charset="0"/>
                          </a:rPr>
                          <m:t>𝐴</m:t>
                        </m:r>
                        <m:r>
                          <a:rPr lang="en-US" sz="2800" b="0" i="1" smtClean="0">
                            <a:latin typeface="Cambria Math" panose="02040503050406030204" pitchFamily="18" charset="0"/>
                          </a:rPr>
                          <m:t>𝑡</m:t>
                        </m:r>
                      </m:num>
                      <m:den>
                        <m:sSup>
                          <m:sSupPr>
                            <m:ctrlPr>
                              <a:rPr lang="en-US" sz="2800" i="1">
                                <a:latin typeface="Cambria Math" panose="02040503050406030204" pitchFamily="18" charset="0"/>
                              </a:rPr>
                            </m:ctrlPr>
                          </m:sSupPr>
                          <m:e>
                            <m:r>
                              <a:rPr lang="en-US" sz="2800" i="1">
                                <a:latin typeface="Cambria Math" panose="02040503050406030204" pitchFamily="18" charset="0"/>
                              </a:rPr>
                              <m:t>𝑟</m:t>
                            </m:r>
                          </m:e>
                          <m:sup>
                            <m:r>
                              <a:rPr lang="en-US" sz="2800" i="1">
                                <a:latin typeface="Cambria Math" panose="02040503050406030204" pitchFamily="18" charset="0"/>
                              </a:rPr>
                              <m:t>2</m:t>
                            </m:r>
                          </m:sup>
                        </m:sSup>
                      </m:den>
                    </m:f>
                  </m:oMath>
                </a14:m>
                <a:endParaRPr lang="en-US" sz="2000" dirty="0">
                  <a:latin typeface="Segoe UI Semibold" panose="020B0702040204020203" pitchFamily="34" charset="0"/>
                  <a:cs typeface="Segoe UI Semibold" panose="020B0702040204020203" pitchFamily="34" charset="0"/>
                </a:endParaRPr>
              </a:p>
              <a:p>
                <a:pPr marL="0" indent="0">
                  <a:buNone/>
                </a:pPr>
                <a:r>
                  <a:rPr lang="en-US" sz="2000" dirty="0" smtClean="0">
                    <a:latin typeface="Segoe UI Semibold" panose="020B0702040204020203" pitchFamily="34" charset="0"/>
                    <a:cs typeface="Segoe UI Semibold" panose="020B0702040204020203" pitchFamily="34" charset="0"/>
                  </a:rPr>
                  <a:t>A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aktivlik</a:t>
                </a:r>
                <a:r>
                  <a:rPr lang="en-US" sz="2000" dirty="0">
                    <a:latin typeface="Segoe UI Semibold" panose="020B0702040204020203" pitchFamily="34" charset="0"/>
                    <a:cs typeface="Segoe UI Semibold" panose="020B0702040204020203" pitchFamily="34" charset="0"/>
                  </a:rPr>
                  <a:t> </a:t>
                </a:r>
              </a:p>
              <a:p>
                <a:pPr marL="0" indent="0">
                  <a:buNone/>
                </a:pPr>
                <a:r>
                  <a:rPr lang="en-US" sz="2000" dirty="0">
                    <a:latin typeface="Segoe UI Semibold" panose="020B0702040204020203" pitchFamily="34" charset="0"/>
                    <a:cs typeface="Segoe UI Semibold" panose="020B0702040204020203" pitchFamily="34" charset="0"/>
                  </a:rPr>
                  <a:t>r — </a:t>
                </a:r>
                <a:r>
                  <a:rPr lang="en-US" sz="2000" dirty="0" err="1">
                    <a:latin typeface="Segoe UI Semibold" panose="020B0702040204020203" pitchFamily="34" charset="0"/>
                    <a:cs typeface="Segoe UI Semibold" panose="020B0702040204020203" pitchFamily="34" charset="0"/>
                  </a:rPr>
                  <a:t>masofa</a:t>
                </a:r>
                <a:endParaRPr lang="en-US" sz="2000" dirty="0">
                  <a:latin typeface="Segoe UI Semibold" panose="020B0702040204020203" pitchFamily="34" charset="0"/>
                  <a:cs typeface="Segoe UI Semibold" panose="020B0702040204020203" pitchFamily="34" charset="0"/>
                </a:endParaRPr>
              </a:p>
              <a:p>
                <a:r>
                  <a:rPr lang="en-US" sz="2000" b="1" dirty="0" err="1">
                    <a:latin typeface="Segoe UI Semibold" panose="020B0702040204020203" pitchFamily="34" charset="0"/>
                    <a:cs typeface="Segoe UI Semibold" panose="020B0702040204020203" pitchFamily="34" charset="0"/>
                  </a:rPr>
                  <a:t>Kerma</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doimiysi</a:t>
                </a:r>
                <a:r>
                  <a:rPr lang="en-US" sz="2800" b="1" dirty="0" smtClean="0">
                    <a:latin typeface="Segoe UI Semibold" panose="020B0702040204020203" pitchFamily="34" charset="0"/>
                    <a:cs typeface="Segoe UI Semibold" panose="020B0702040204020203" pitchFamily="34" charset="0"/>
                  </a:rPr>
                  <a:t>:             </a:t>
                </a:r>
                <a14:m>
                  <m:oMath xmlns:m="http://schemas.openxmlformats.org/officeDocument/2006/math">
                    <m:sSub>
                      <m:sSubPr>
                        <m:ctrlPr>
                          <a:rPr lang="en-US" sz="2800" i="1" smtClean="0">
                            <a:latin typeface="Cambria Math" panose="02040503050406030204" pitchFamily="18" charset="0"/>
                          </a:rPr>
                        </m:ctrlPr>
                      </m:sSubPr>
                      <m:e>
                        <m:r>
                          <a:rPr lang="ru-RU" sz="2800" b="0" i="1" smtClean="0">
                            <a:latin typeface="Cambria Math" panose="02040503050406030204" pitchFamily="18" charset="0"/>
                          </a:rPr>
                          <m:t>Г</m:t>
                        </m:r>
                      </m:e>
                      <m:sub>
                        <m:r>
                          <a:rPr lang="ru-RU" sz="2800" b="0" i="1" smtClean="0">
                            <a:latin typeface="Cambria Math" panose="02040503050406030204" pitchFamily="18" charset="0"/>
                          </a:rPr>
                          <m:t>𝛿</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𝐾</m:t>
                            </m:r>
                          </m:e>
                          <m:sub>
                            <m:r>
                              <a:rPr lang="en-US" sz="2800" b="0" i="1" smtClean="0">
                                <a:latin typeface="Cambria Math" panose="02040503050406030204" pitchFamily="18" charset="0"/>
                              </a:rPr>
                              <m:t>𝛿</m:t>
                            </m:r>
                          </m:sub>
                        </m:sSub>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𝐿</m:t>
                            </m:r>
                          </m:e>
                          <m:sup>
                            <m:r>
                              <a:rPr lang="en-US" sz="2800" b="0" i="1" smtClean="0">
                                <a:latin typeface="Cambria Math" panose="02040503050406030204" pitchFamily="18" charset="0"/>
                              </a:rPr>
                              <m:t>2</m:t>
                            </m:r>
                          </m:sup>
                        </m:sSup>
                      </m:num>
                      <m:den>
                        <m:r>
                          <a:rPr lang="en-US" sz="2800" b="0" i="1" smtClean="0">
                            <a:latin typeface="Cambria Math" panose="02040503050406030204" pitchFamily="18" charset="0"/>
                          </a:rPr>
                          <m:t>𝐴</m:t>
                        </m:r>
                      </m:den>
                    </m:f>
                  </m:oMath>
                </a14:m>
                <a:endParaRPr lang="en-US" sz="2000" dirty="0">
                  <a:latin typeface="Segoe UI Semibold" panose="020B0702040204020203" pitchFamily="34" charset="0"/>
                  <a:cs typeface="Segoe UI Semibold" panose="020B0702040204020203" pitchFamily="34" charset="0"/>
                </a:endParaRPr>
              </a:p>
            </p:txBody>
          </p:sp>
        </mc:Choice>
        <mc:Fallback>
          <p:sp>
            <p:nvSpPr>
              <p:cNvPr id="4" name="Объект 3"/>
              <p:cNvSpPr>
                <a:spLocks noGrp="1" noRot="1" noChangeAspect="1" noMove="1" noResize="1" noEditPoints="1" noAdjustHandles="1" noChangeArrowheads="1" noChangeShapeType="1" noTextEdit="1"/>
              </p:cNvSpPr>
              <p:nvPr>
                <p:ph sz="half" idx="2"/>
              </p:nvPr>
            </p:nvSpPr>
            <p:spPr>
              <a:xfrm>
                <a:off x="5951083" y="2226128"/>
                <a:ext cx="6545717" cy="3416300"/>
              </a:xfrm>
              <a:blipFill>
                <a:blip r:embed="rId3"/>
                <a:stretch>
                  <a:fillRect l="-931" t="-713" b="-35651"/>
                </a:stretch>
              </a:blipFill>
            </p:spPr>
            <p:txBody>
              <a:bodyPr/>
              <a:lstStyle/>
              <a:p>
                <a:r>
                  <a:rPr lang="ru-RU">
                    <a:noFill/>
                  </a:rPr>
                  <a:t> </a:t>
                </a:r>
              </a:p>
            </p:txBody>
          </p:sp>
        </mc:Fallback>
      </mc:AlternateContent>
    </p:spTree>
    <p:extLst>
      <p:ext uri="{BB962C8B-B14F-4D97-AF65-F5344CB8AC3E}">
        <p14:creationId xmlns:p14="http://schemas.microsoft.com/office/powerpoint/2010/main" val="1189512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err="1"/>
              <a:t>Ionlashtiruvchi</a:t>
            </a:r>
            <a:r>
              <a:rPr lang="en-US" dirty="0"/>
              <a:t> </a:t>
            </a:r>
            <a:r>
              <a:rPr lang="en-US" dirty="0" err="1"/>
              <a:t>nurlanishning</a:t>
            </a:r>
            <a:r>
              <a:rPr lang="en-US" dirty="0"/>
              <a:t> </a:t>
            </a:r>
            <a:r>
              <a:rPr lang="en-US" dirty="0" err="1"/>
              <a:t>ruxsat</a:t>
            </a:r>
            <a:r>
              <a:rPr lang="en-US" dirty="0"/>
              <a:t> </a:t>
            </a:r>
            <a:r>
              <a:rPr lang="en-US" dirty="0" err="1"/>
              <a:t>etilgan</a:t>
            </a:r>
            <a:r>
              <a:rPr lang="en-US" dirty="0"/>
              <a:t> </a:t>
            </a:r>
            <a:r>
              <a:rPr lang="en-US" dirty="0" err="1"/>
              <a:t>darajalari</a:t>
            </a:r>
            <a:endParaRPr lang="ru-RU" dirty="0"/>
          </a:p>
        </p:txBody>
      </p:sp>
      <p:sp>
        <p:nvSpPr>
          <p:cNvPr id="3" name="Объект 2"/>
          <p:cNvSpPr>
            <a:spLocks noGrp="1"/>
          </p:cNvSpPr>
          <p:nvPr>
            <p:ph sz="half" idx="1"/>
          </p:nvPr>
        </p:nvSpPr>
        <p:spPr>
          <a:xfrm>
            <a:off x="0" y="2226129"/>
            <a:ext cx="5457371" cy="4508500"/>
          </a:xfrm>
        </p:spPr>
        <p:txBody>
          <a:bodyPr>
            <a:noAutofit/>
          </a:bodyPr>
          <a:lstStyle/>
          <a:p>
            <a:pPr marL="0" indent="0">
              <a:buNone/>
            </a:pPr>
            <a:r>
              <a:rPr lang="en-US" sz="2000" dirty="0" err="1">
                <a:latin typeface="Segoe UI Semibold" panose="020B0702040204020203" pitchFamily="34" charset="0"/>
                <a:cs typeface="Segoe UI Semibold" panose="020B0702040204020203" pitchFamily="34" charset="0"/>
              </a:rPr>
              <a:t>Radiatsion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xavfsizlik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me’yorlariga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oluvchilar</a:t>
            </a:r>
            <a:r>
              <a:rPr lang="en-US" sz="2000" dirty="0">
                <a:latin typeface="Segoe UI Semibold" panose="020B0702040204020203" pitchFamily="34" charset="0"/>
                <a:cs typeface="Segoe UI Semibold" panose="020B0702040204020203" pitchFamily="34" charset="0"/>
              </a:rPr>
              <a:t> 2 </a:t>
            </a:r>
            <a:r>
              <a:rPr lang="en-US" sz="2000" dirty="0" err="1">
                <a:latin typeface="Segoe UI Semibold" panose="020B0702040204020203" pitchFamily="34" charset="0"/>
                <a:cs typeface="Segoe UI Semibold" panose="020B0702040204020203" pitchFamily="34" charset="0"/>
              </a:rPr>
              <a:t>guruhga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bo‘linadi</a:t>
            </a:r>
            <a:r>
              <a:rPr lang="en-US" sz="2000" dirty="0">
                <a:latin typeface="Segoe UI Semibold" panose="020B0702040204020203" pitchFamily="34" charset="0"/>
                <a:cs typeface="Segoe UI Semibold" panose="020B0702040204020203" pitchFamily="34" charset="0"/>
              </a:rPr>
              <a:t>:</a:t>
            </a:r>
          </a:p>
          <a:p>
            <a:r>
              <a:rPr lang="en-US" sz="2000" b="1" dirty="0" err="1">
                <a:latin typeface="Segoe UI Semibold" panose="020B0702040204020203" pitchFamily="34" charset="0"/>
                <a:cs typeface="Segoe UI Semibold" panose="020B0702040204020203" pitchFamily="34" charset="0"/>
              </a:rPr>
              <a:t>xodimlar</a:t>
            </a:r>
            <a:r>
              <a:rPr lang="en-US" sz="2000" b="1" dirty="0">
                <a:latin typeface="Segoe UI Semibold" panose="020B0702040204020203" pitchFamily="34" charset="0"/>
                <a:cs typeface="Segoe UI Semibold" panose="020B0702040204020203" pitchFamily="34" charset="0"/>
              </a:rPr>
              <a:t> (A </a:t>
            </a:r>
            <a:r>
              <a:rPr lang="en-US" sz="2000" b="1" dirty="0" err="1">
                <a:latin typeface="Segoe UI Semibold" panose="020B0702040204020203" pitchFamily="34" charset="0"/>
                <a:cs typeface="Segoe UI Semibold" panose="020B0702040204020203" pitchFamily="34" charset="0"/>
              </a:rPr>
              <a:t>va</a:t>
            </a:r>
            <a:r>
              <a:rPr lang="en-US" sz="2000" b="1" dirty="0">
                <a:latin typeface="Segoe UI Semibold" panose="020B0702040204020203" pitchFamily="34" charset="0"/>
                <a:cs typeface="Segoe UI Semibold" panose="020B0702040204020203" pitchFamily="34" charset="0"/>
              </a:rPr>
              <a:t> B </a:t>
            </a:r>
            <a:r>
              <a:rPr lang="en-US" sz="2000" b="1" dirty="0" err="1">
                <a:latin typeface="Segoe UI Semibold" panose="020B0702040204020203" pitchFamily="34" charset="0"/>
                <a:cs typeface="Segoe UI Semibold" panose="020B0702040204020203" pitchFamily="34" charset="0"/>
              </a:rPr>
              <a:t>guruhlari</a:t>
            </a:r>
            <a:r>
              <a:rPr lang="en-US" sz="2000" b="1" dirty="0">
                <a:latin typeface="Segoe UI Semibold" panose="020B0702040204020203" pitchFamily="34" charset="0"/>
                <a:cs typeface="Segoe UI Semibold" panose="020B0702040204020203" pitchFamily="34" charset="0"/>
              </a:rPr>
              <a:t>)</a:t>
            </a:r>
            <a:r>
              <a:rPr lang="en-US" sz="2000" dirty="0">
                <a:latin typeface="Segoe UI Semibold" panose="020B0702040204020203" pitchFamily="34" charset="0"/>
                <a:cs typeface="Segoe UI Semibold" panose="020B0702040204020203" pitchFamily="34" charset="0"/>
              </a:rPr>
              <a:t> </a:t>
            </a:r>
          </a:p>
          <a:p>
            <a:r>
              <a:rPr lang="en-US" sz="2000" b="1" dirty="0" err="1">
                <a:latin typeface="Segoe UI Semibold" panose="020B0702040204020203" pitchFamily="34" charset="0"/>
                <a:cs typeface="Segoe UI Semibold" panose="020B0702040204020203" pitchFamily="34" charset="0"/>
              </a:rPr>
              <a:t>aholi</a:t>
            </a:r>
            <a:r>
              <a:rPr lang="en-US" sz="2000" dirty="0">
                <a:latin typeface="Segoe UI Semibold" panose="020B0702040204020203" pitchFamily="34" charset="0"/>
                <a:cs typeface="Segoe UI Semibold" panose="020B0702040204020203" pitchFamily="34" charset="0"/>
              </a:rPr>
              <a:t> </a:t>
            </a:r>
          </a:p>
          <a:p>
            <a:pPr marL="0" indent="0">
              <a:buNone/>
            </a:pPr>
            <a:r>
              <a:rPr lang="en-US" sz="2000" dirty="0" err="1">
                <a:latin typeface="Segoe UI Semibold" panose="020B0702040204020203" pitchFamily="34" charset="0"/>
                <a:cs typeface="Segoe UI Semibold" panose="020B0702040204020203" pitchFamily="34" charset="0"/>
              </a:rPr>
              <a:t>Asosiy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doza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chegaralari</a:t>
            </a:r>
            <a:r>
              <a:rPr lang="en-US" sz="2000" dirty="0">
                <a:latin typeface="Segoe UI Semibold" panose="020B0702040204020203" pitchFamily="34" charset="0"/>
                <a:cs typeface="Segoe UI Semibold" panose="020B0702040204020203" pitchFamily="34" charset="0"/>
              </a:rPr>
              <a:t>:</a:t>
            </a:r>
          </a:p>
          <a:p>
            <a:r>
              <a:rPr lang="en-US" sz="2000" b="1" dirty="0" err="1">
                <a:latin typeface="Segoe UI Semibold" panose="020B0702040204020203" pitchFamily="34" charset="0"/>
                <a:cs typeface="Segoe UI Semibold" panose="020B0702040204020203" pitchFamily="34" charset="0"/>
              </a:rPr>
              <a:t>Xodimlar</a:t>
            </a:r>
            <a:r>
              <a:rPr lang="en-US" sz="2000" b="1" dirty="0">
                <a:latin typeface="Segoe UI Semibold" panose="020B0702040204020203" pitchFamily="34" charset="0"/>
                <a:cs typeface="Segoe UI Semibold" panose="020B0702040204020203" pitchFamily="34" charset="0"/>
              </a:rPr>
              <a:t> (A </a:t>
            </a:r>
            <a:r>
              <a:rPr lang="en-US" sz="2000" b="1" dirty="0" err="1">
                <a:latin typeface="Segoe UI Semibold" panose="020B0702040204020203" pitchFamily="34" charset="0"/>
                <a:cs typeface="Segoe UI Semibold" panose="020B0702040204020203" pitchFamily="34" charset="0"/>
              </a:rPr>
              <a:t>guruhi</a:t>
            </a:r>
            <a:r>
              <a:rPr lang="en-US" sz="2000" b="1" dirty="0">
                <a:latin typeface="Segoe UI Semibold" panose="020B0702040204020203" pitchFamily="34" charset="0"/>
                <a:cs typeface="Segoe UI Semibold" panose="020B0702040204020203" pitchFamily="34" charset="0"/>
              </a:rPr>
              <a:t>):</a:t>
            </a:r>
            <a:r>
              <a:rPr lang="en-US" sz="2000" dirty="0">
                <a:latin typeface="Segoe UI Semibold" panose="020B0702040204020203" pitchFamily="34" charset="0"/>
                <a:cs typeface="Segoe UI Semibold" panose="020B0702040204020203" pitchFamily="34" charset="0"/>
              </a:rPr>
              <a:t> </a:t>
            </a:r>
          </a:p>
          <a:p>
            <a:pPr lvl="1"/>
            <a:r>
              <a:rPr lang="en-US" sz="2000" dirty="0" err="1">
                <a:latin typeface="Segoe UI Semibold" panose="020B0702040204020203" pitchFamily="34" charset="0"/>
                <a:cs typeface="Segoe UI Semibold" panose="020B0702040204020203" pitchFamily="34" charset="0"/>
              </a:rPr>
              <a:t>o‘rtacha</a:t>
            </a:r>
            <a:r>
              <a:rPr lang="en-US" sz="2000" dirty="0">
                <a:latin typeface="Segoe UI Semibold" panose="020B0702040204020203" pitchFamily="34" charset="0"/>
                <a:cs typeface="Segoe UI Semibold" panose="020B0702040204020203" pitchFamily="34" charset="0"/>
              </a:rPr>
              <a:t> 20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a:t>
            </a:r>
            <a:r>
              <a:rPr lang="en-US" sz="2000" dirty="0" err="1">
                <a:latin typeface="Segoe UI Semibold" panose="020B0702040204020203" pitchFamily="34" charset="0"/>
                <a:cs typeface="Segoe UI Semibold" panose="020B0702040204020203" pitchFamily="34" charset="0"/>
              </a:rPr>
              <a:t>yil</a:t>
            </a:r>
            <a:r>
              <a:rPr lang="en-US" sz="2000" dirty="0">
                <a:latin typeface="Segoe UI Semibold" panose="020B0702040204020203" pitchFamily="34" charset="0"/>
                <a:cs typeface="Segoe UI Semibold" panose="020B0702040204020203" pitchFamily="34" charset="0"/>
              </a:rPr>
              <a:t> (5 </a:t>
            </a:r>
            <a:r>
              <a:rPr lang="en-US" sz="2000" dirty="0" err="1">
                <a:latin typeface="Segoe UI Semibold" panose="020B0702040204020203" pitchFamily="34" charset="0"/>
                <a:cs typeface="Segoe UI Semibold" panose="020B0702040204020203" pitchFamily="34" charset="0"/>
              </a:rPr>
              <a:t>yil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davomida</a:t>
            </a:r>
            <a:r>
              <a:rPr lang="en-US" sz="2000" dirty="0">
                <a:latin typeface="Segoe UI Semibold" panose="020B0702040204020203" pitchFamily="34" charset="0"/>
                <a:cs typeface="Segoe UI Semibold" panose="020B0702040204020203" pitchFamily="34" charset="0"/>
              </a:rPr>
              <a:t>) </a:t>
            </a:r>
          </a:p>
          <a:p>
            <a:pPr lvl="1"/>
            <a:r>
              <a:rPr lang="en-US" sz="2000" dirty="0" err="1">
                <a:latin typeface="Segoe UI Semibold" panose="020B0702040204020203" pitchFamily="34" charset="0"/>
                <a:cs typeface="Segoe UI Semibold" panose="020B0702040204020203" pitchFamily="34" charset="0"/>
              </a:rPr>
              <a:t>maksimal</a:t>
            </a:r>
            <a:r>
              <a:rPr lang="en-US" sz="2000" dirty="0">
                <a:latin typeface="Segoe UI Semibold" panose="020B0702040204020203" pitchFamily="34" charset="0"/>
                <a:cs typeface="Segoe UI Semibold" panose="020B0702040204020203" pitchFamily="34" charset="0"/>
              </a:rPr>
              <a:t> 50 </a:t>
            </a:r>
            <a:r>
              <a:rPr lang="en-US" sz="2000" dirty="0" err="1" smtClean="0">
                <a:latin typeface="Segoe UI Semibold" panose="020B0702040204020203" pitchFamily="34" charset="0"/>
                <a:cs typeface="Segoe UI Semibold" panose="020B0702040204020203" pitchFamily="34" charset="0"/>
              </a:rPr>
              <a:t>mSv</a:t>
            </a:r>
            <a:r>
              <a:rPr lang="en-US" sz="2000" dirty="0" smtClean="0">
                <a:latin typeface="Segoe UI Semibold" panose="020B0702040204020203" pitchFamily="34" charset="0"/>
                <a:cs typeface="Segoe UI Semibold" panose="020B0702040204020203" pitchFamily="34" charset="0"/>
              </a:rPr>
              <a:t>/</a:t>
            </a:r>
            <a:r>
              <a:rPr lang="en-US" sz="2000" dirty="0" err="1" smtClean="0">
                <a:latin typeface="Segoe UI Semibold" panose="020B0702040204020203" pitchFamily="34" charset="0"/>
                <a:cs typeface="Segoe UI Semibold" panose="020B0702040204020203" pitchFamily="34" charset="0"/>
              </a:rPr>
              <a:t>yil</a:t>
            </a:r>
            <a:endParaRPr lang="en-US" sz="2000" dirty="0" smtClean="0">
              <a:latin typeface="Segoe UI Semibold" panose="020B0702040204020203" pitchFamily="34" charset="0"/>
              <a:cs typeface="Segoe UI Semibold" panose="020B0702040204020203" pitchFamily="34" charset="0"/>
            </a:endParaRPr>
          </a:p>
          <a:p>
            <a:r>
              <a:rPr lang="en-US" sz="2000" b="1" dirty="0" err="1">
                <a:latin typeface="Segoe UI Semibold" panose="020B0702040204020203" pitchFamily="34" charset="0"/>
                <a:cs typeface="Segoe UI Semibold" panose="020B0702040204020203" pitchFamily="34" charset="0"/>
              </a:rPr>
              <a:t>Aholi</a:t>
            </a:r>
            <a:r>
              <a:rPr lang="en-US" sz="2000" b="1" dirty="0">
                <a:latin typeface="Segoe UI Semibold" panose="020B0702040204020203" pitchFamily="34" charset="0"/>
                <a:cs typeface="Segoe UI Semibold" panose="020B0702040204020203" pitchFamily="34" charset="0"/>
              </a:rPr>
              <a:t>:</a:t>
            </a:r>
            <a:r>
              <a:rPr lang="en-US" sz="2000" dirty="0">
                <a:latin typeface="Segoe UI Semibold" panose="020B0702040204020203" pitchFamily="34" charset="0"/>
                <a:cs typeface="Segoe UI Semibold" panose="020B0702040204020203" pitchFamily="34" charset="0"/>
              </a:rPr>
              <a:t> </a:t>
            </a:r>
          </a:p>
          <a:p>
            <a:pPr lvl="1"/>
            <a:r>
              <a:rPr lang="en-US" sz="2000" dirty="0" err="1">
                <a:latin typeface="Segoe UI Semibold" panose="020B0702040204020203" pitchFamily="34" charset="0"/>
                <a:cs typeface="Segoe UI Semibold" panose="020B0702040204020203" pitchFamily="34" charset="0"/>
              </a:rPr>
              <a:t>o‘rtacha</a:t>
            </a:r>
            <a:r>
              <a:rPr lang="en-US" sz="2000" dirty="0">
                <a:latin typeface="Segoe UI Semibold" panose="020B0702040204020203" pitchFamily="34" charset="0"/>
                <a:cs typeface="Segoe UI Semibold" panose="020B0702040204020203" pitchFamily="34" charset="0"/>
              </a:rPr>
              <a:t> 1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a:t>
            </a:r>
            <a:r>
              <a:rPr lang="en-US" sz="2000" dirty="0" err="1">
                <a:latin typeface="Segoe UI Semibold" panose="020B0702040204020203" pitchFamily="34" charset="0"/>
                <a:cs typeface="Segoe UI Semibold" panose="020B0702040204020203" pitchFamily="34" charset="0"/>
              </a:rPr>
              <a:t>yil</a:t>
            </a:r>
            <a:r>
              <a:rPr lang="en-US" sz="2000" dirty="0">
                <a:latin typeface="Segoe UI Semibold" panose="020B0702040204020203" pitchFamily="34" charset="0"/>
                <a:cs typeface="Segoe UI Semibold" panose="020B0702040204020203" pitchFamily="34" charset="0"/>
              </a:rPr>
              <a:t> </a:t>
            </a:r>
          </a:p>
          <a:p>
            <a:pPr lvl="1"/>
            <a:r>
              <a:rPr lang="en-US" sz="2000" dirty="0" err="1">
                <a:latin typeface="Segoe UI Semibold" panose="020B0702040204020203" pitchFamily="34" charset="0"/>
                <a:cs typeface="Segoe UI Semibold" panose="020B0702040204020203" pitchFamily="34" charset="0"/>
              </a:rPr>
              <a:t>maksimal</a:t>
            </a:r>
            <a:r>
              <a:rPr lang="en-US" sz="2000" dirty="0">
                <a:latin typeface="Segoe UI Semibold" panose="020B0702040204020203" pitchFamily="34" charset="0"/>
                <a:cs typeface="Segoe UI Semibold" panose="020B0702040204020203" pitchFamily="34" charset="0"/>
              </a:rPr>
              <a:t> 5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a:t>
            </a:r>
            <a:r>
              <a:rPr lang="en-US" sz="2000" dirty="0" err="1">
                <a:latin typeface="Segoe UI Semibold" panose="020B0702040204020203" pitchFamily="34" charset="0"/>
                <a:cs typeface="Segoe UI Semibold" panose="020B0702040204020203" pitchFamily="34" charset="0"/>
              </a:rPr>
              <a:t>yil</a:t>
            </a:r>
            <a:r>
              <a:rPr lang="en-US" sz="2000" dirty="0">
                <a:latin typeface="Segoe UI Semibold" panose="020B0702040204020203" pitchFamily="34" charset="0"/>
                <a:cs typeface="Segoe UI Semibold" panose="020B0702040204020203" pitchFamily="34" charset="0"/>
              </a:rPr>
              <a:t> </a:t>
            </a:r>
          </a:p>
          <a:p>
            <a:pPr marL="457200" lvl="1" indent="0">
              <a:buNone/>
            </a:pPr>
            <a:endParaRPr lang="en-US" sz="2000" dirty="0" smtClean="0">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a:xfrm>
            <a:off x="5048250" y="2226129"/>
            <a:ext cx="7143750" cy="3416300"/>
          </a:xfrm>
        </p:spPr>
        <p:txBody>
          <a:bodyPr>
            <a:noAutofit/>
          </a:bodyPr>
          <a:lstStyle/>
          <a:p>
            <a:pPr marL="0" indent="0">
              <a:buNone/>
            </a:pPr>
            <a:r>
              <a:rPr lang="en-US" sz="2000" b="1" dirty="0" err="1">
                <a:latin typeface="Segoe UI Semibold" panose="020B0702040204020203" pitchFamily="34" charset="0"/>
                <a:cs typeface="Segoe UI Semibold" panose="020B0702040204020203" pitchFamily="34" charset="0"/>
              </a:rPr>
              <a:t>Organlar</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bo‘yicha</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chegaralar</a:t>
            </a:r>
            <a:r>
              <a:rPr lang="en-US" sz="2000" b="1" dirty="0">
                <a:latin typeface="Segoe UI Semibold" panose="020B0702040204020203" pitchFamily="34" charset="0"/>
                <a:cs typeface="Segoe UI Semibold" panose="020B0702040204020203" pitchFamily="34" charset="0"/>
              </a:rPr>
              <a:t>:</a:t>
            </a:r>
            <a:endParaRPr lang="en-US" sz="2000" dirty="0">
              <a:latin typeface="Segoe UI Semibold" panose="020B0702040204020203" pitchFamily="34" charset="0"/>
              <a:cs typeface="Segoe UI Semibold" panose="020B0702040204020203" pitchFamily="34" charset="0"/>
            </a:endParaRPr>
          </a:p>
          <a:p>
            <a:r>
              <a:rPr lang="en-US" sz="2000" dirty="0" err="1">
                <a:latin typeface="Segoe UI Semibold" panose="020B0702040204020203" pitchFamily="34" charset="0"/>
                <a:cs typeface="Segoe UI Semibold" panose="020B0702040204020203" pitchFamily="34" charset="0"/>
              </a:rPr>
              <a:t>ko‘z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gavhari</a:t>
            </a:r>
            <a:r>
              <a:rPr lang="en-US" sz="2000" dirty="0">
                <a:latin typeface="Segoe UI Semibold" panose="020B0702040204020203" pitchFamily="34" charset="0"/>
                <a:cs typeface="Segoe UI Semibold" panose="020B0702040204020203" pitchFamily="34" charset="0"/>
              </a:rPr>
              <a:t>: 150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15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aholi</a:t>
            </a:r>
            <a:r>
              <a:rPr lang="en-US" sz="2000" dirty="0">
                <a:latin typeface="Segoe UI Semibold" panose="020B0702040204020203" pitchFamily="34" charset="0"/>
                <a:cs typeface="Segoe UI Semibold" panose="020B0702040204020203" pitchFamily="34" charset="0"/>
              </a:rPr>
              <a:t>) </a:t>
            </a:r>
          </a:p>
          <a:p>
            <a:r>
              <a:rPr lang="en-US" sz="2000" dirty="0" err="1">
                <a:latin typeface="Segoe UI Semibold" panose="020B0702040204020203" pitchFamily="34" charset="0"/>
                <a:cs typeface="Segoe UI Semibold" panose="020B0702040204020203" pitchFamily="34" charset="0"/>
              </a:rPr>
              <a:t>teri</a:t>
            </a:r>
            <a:r>
              <a:rPr lang="en-US" sz="2000" dirty="0">
                <a:latin typeface="Segoe UI Semibold" panose="020B0702040204020203" pitchFamily="34" charset="0"/>
                <a:cs typeface="Segoe UI Semibold" panose="020B0702040204020203" pitchFamily="34" charset="0"/>
              </a:rPr>
              <a:t>: 500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50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aholi</a:t>
            </a:r>
            <a:r>
              <a:rPr lang="en-US" sz="2000" dirty="0" smtClean="0">
                <a:latin typeface="Segoe UI Semibold" panose="020B0702040204020203" pitchFamily="34" charset="0"/>
                <a:cs typeface="Segoe UI Semibold" panose="020B0702040204020203" pitchFamily="34" charset="0"/>
              </a:rPr>
              <a:t>)</a:t>
            </a:r>
          </a:p>
          <a:p>
            <a:pPr marL="0" indent="0">
              <a:buNone/>
            </a:pPr>
            <a:r>
              <a:rPr lang="en-US" sz="2000" dirty="0" err="1">
                <a:latin typeface="Segoe UI Semibold" panose="020B0702040204020203" pitchFamily="34" charset="0"/>
                <a:cs typeface="Segoe UI Semibold" panose="020B0702040204020203" pitchFamily="34" charset="0"/>
              </a:rPr>
              <a:t>Tabiiy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tibbiy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chegaralarga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kiritilmaydi</a:t>
            </a:r>
            <a:r>
              <a:rPr lang="en-US" sz="2000" dirty="0">
                <a:latin typeface="Segoe UI Semibold" panose="020B0702040204020203" pitchFamily="34" charset="0"/>
                <a:cs typeface="Segoe UI Semibold" panose="020B0702040204020203" pitchFamily="34" charset="0"/>
              </a:rPr>
              <a:t>.</a:t>
            </a:r>
          </a:p>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Umr</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davomida</a:t>
            </a:r>
            <a:r>
              <a:rPr lang="en-US" sz="2000" dirty="0">
                <a:latin typeface="Segoe UI Semibold" panose="020B0702040204020203" pitchFamily="34" charset="0"/>
                <a:cs typeface="Segoe UI Semibold" panose="020B0702040204020203" pitchFamily="34" charset="0"/>
              </a:rPr>
              <a:t>:</a:t>
            </a:r>
          </a:p>
          <a:p>
            <a:pPr marL="0" indent="0">
              <a:buNone/>
            </a:pP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 1000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(50 </a:t>
            </a:r>
            <a:r>
              <a:rPr lang="en-US" sz="2000" dirty="0" err="1">
                <a:latin typeface="Segoe UI Semibold" panose="020B0702040204020203" pitchFamily="34" charset="0"/>
                <a:cs typeface="Segoe UI Semibold" panose="020B0702040204020203" pitchFamily="34" charset="0"/>
              </a:rPr>
              <a:t>yil</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aholi</a:t>
            </a:r>
            <a:r>
              <a:rPr lang="en-US" sz="2000" dirty="0">
                <a:latin typeface="Segoe UI Semibold" panose="020B0702040204020203" pitchFamily="34" charset="0"/>
                <a:cs typeface="Segoe UI Semibold" panose="020B0702040204020203" pitchFamily="34" charset="0"/>
              </a:rPr>
              <a:t>: ≤ 70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 (70 </a:t>
            </a:r>
            <a:r>
              <a:rPr lang="en-US" sz="2000" dirty="0" err="1">
                <a:latin typeface="Segoe UI Semibold" panose="020B0702040204020203" pitchFamily="34" charset="0"/>
                <a:cs typeface="Segoe UI Semibold" panose="020B0702040204020203" pitchFamily="34" charset="0"/>
              </a:rPr>
              <a:t>yil</a:t>
            </a:r>
            <a:r>
              <a:rPr lang="en-US" sz="2000" dirty="0" smtClean="0">
                <a:latin typeface="Segoe UI Semibold" panose="020B0702040204020203" pitchFamily="34" charset="0"/>
                <a:cs typeface="Segoe UI Semibold" panose="020B0702040204020203" pitchFamily="34" charset="0"/>
              </a:rPr>
              <a:t>)</a:t>
            </a:r>
          </a:p>
          <a:p>
            <a:pPr marL="0" indent="0">
              <a:buNone/>
            </a:pPr>
            <a:r>
              <a:rPr lang="en-US" sz="2000" dirty="0" err="1">
                <a:latin typeface="Segoe UI Semibold" panose="020B0702040204020203" pitchFamily="34" charset="0"/>
                <a:cs typeface="Segoe UI Semibold" panose="020B0702040204020203" pitchFamily="34" charset="0"/>
              </a:rPr>
              <a:t>Homilador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ayollar</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1 </a:t>
            </a:r>
            <a:r>
              <a:rPr lang="en-US" sz="2000" dirty="0" err="1">
                <a:latin typeface="Segoe UI Semibold" panose="020B0702040204020203" pitchFamily="34" charset="0"/>
                <a:cs typeface="Segoe UI Semibold" panose="020B0702040204020203" pitchFamily="34" charset="0"/>
              </a:rPr>
              <a:t>mSv</a:t>
            </a:r>
            <a:r>
              <a:rPr lang="en-US" sz="2000" dirty="0">
                <a:latin typeface="Segoe UI Semibold" panose="020B0702040204020203" pitchFamily="34" charset="0"/>
                <a:cs typeface="Segoe UI Semibold" panose="020B0702040204020203" pitchFamily="34" charset="0"/>
              </a:rPr>
              <a:t>/oy </a:t>
            </a:r>
          </a:p>
          <a:p>
            <a:pPr marL="0" indent="0">
              <a:buNone/>
            </a:pPr>
            <a:r>
              <a:rPr lang="en-US" sz="2000" dirty="0" err="1" smtClean="0">
                <a:latin typeface="Segoe UI Semibold" panose="020B0702040204020203" pitchFamily="34" charset="0"/>
                <a:cs typeface="Segoe UI Semibold" panose="020B0702040204020203" pitchFamily="34" charset="0"/>
              </a:rPr>
              <a:t>Homiladorlik</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aniqlangach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ayol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ionlashtiruvchi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bog‘liq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ozod</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qilinadi</a:t>
            </a:r>
            <a:r>
              <a:rPr lang="en-US" sz="2000" dirty="0" smtClean="0">
                <a:latin typeface="Segoe UI Semibold" panose="020B0702040204020203" pitchFamily="34" charset="0"/>
                <a:cs typeface="Segoe UI Semibold" panose="020B0702040204020203" pitchFamily="34" charset="0"/>
              </a:rPr>
              <a:t>.  B </a:t>
            </a:r>
            <a:r>
              <a:rPr lang="en-US" sz="2000" dirty="0" err="1">
                <a:latin typeface="Segoe UI Semibold" panose="020B0702040204020203" pitchFamily="34" charset="0"/>
                <a:cs typeface="Segoe UI Semibold" panose="020B0702040204020203" pitchFamily="34" charset="0"/>
              </a:rPr>
              <a:t>guruhi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ruxsat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etilgan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dozalari</a:t>
            </a:r>
            <a:r>
              <a:rPr lang="en-US" sz="2000" dirty="0">
                <a:latin typeface="Segoe UI Semibold" panose="020B0702040204020203" pitchFamily="34" charset="0"/>
                <a:cs typeface="Segoe UI Semibold" panose="020B0702040204020203" pitchFamily="34" charset="0"/>
              </a:rPr>
              <a:t> A </a:t>
            </a:r>
            <a:r>
              <a:rPr lang="en-US" sz="2000" dirty="0" err="1">
                <a:latin typeface="Segoe UI Semibold" panose="020B0702040204020203" pitchFamily="34" charset="0"/>
                <a:cs typeface="Segoe UI Semibold" panose="020B0702040204020203" pitchFamily="34" charset="0"/>
              </a:rPr>
              <a:t>guruhiga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nisbatan</a:t>
            </a:r>
            <a:r>
              <a:rPr lang="en-US" sz="2000" dirty="0">
                <a:latin typeface="Segoe UI Semibold" panose="020B0702040204020203" pitchFamily="34" charset="0"/>
                <a:cs typeface="Segoe UI Semibold" panose="020B0702040204020203" pitchFamily="34" charset="0"/>
              </a:rPr>
              <a:t> 4 </a:t>
            </a:r>
            <a:r>
              <a:rPr lang="en-US" sz="2000" dirty="0" err="1">
                <a:latin typeface="Segoe UI Semibold" panose="020B0702040204020203" pitchFamily="34" charset="0"/>
                <a:cs typeface="Segoe UI Semibold" panose="020B0702040204020203" pitchFamily="34" charset="0"/>
              </a:rPr>
              <a:t>baravar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kichik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belgilanadi.B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guruhi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kamroq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xavf</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ostida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ishlaydiganlar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hisoblanadi</a:t>
            </a:r>
            <a:endParaRPr lang="en-US" sz="2000" dirty="0">
              <a:latin typeface="Segoe UI Semibold" panose="020B0702040204020203" pitchFamily="34" charset="0"/>
              <a:cs typeface="Segoe UI Semibold" panose="020B0702040204020203" pitchFamily="34" charset="0"/>
            </a:endParaRPr>
          </a:p>
          <a:p>
            <a:pPr marL="0" indent="0">
              <a:buNone/>
            </a:pPr>
            <a:endParaRPr lang="en-US" sz="2000" dirty="0">
              <a:latin typeface="Segoe UI Semibold" panose="020B0702040204020203" pitchFamily="34" charset="0"/>
              <a:cs typeface="Segoe UI Semibold" panose="020B0702040204020203" pitchFamily="34" charset="0"/>
            </a:endParaRPr>
          </a:p>
          <a:p>
            <a:endParaRPr lang="en-US" sz="2000" dirty="0">
              <a:latin typeface="Segoe UI Semibold" panose="020B0702040204020203" pitchFamily="34" charset="0"/>
              <a:cs typeface="Segoe UI Semibold" panose="020B0702040204020203" pitchFamily="34" charset="0"/>
            </a:endParaRPr>
          </a:p>
          <a:p>
            <a:endParaRPr lang="en-US"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639650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Radiatsiyadan</a:t>
            </a:r>
            <a:r>
              <a:rPr lang="en-US" dirty="0"/>
              <a:t> </a:t>
            </a:r>
            <a:r>
              <a:rPr lang="en-US" dirty="0" err="1"/>
              <a:t>himoya</a:t>
            </a:r>
            <a:r>
              <a:rPr lang="en-US" dirty="0"/>
              <a:t> </a:t>
            </a:r>
            <a:r>
              <a:rPr lang="en-US" dirty="0" err="1"/>
              <a:t>vositalari</a:t>
            </a:r>
            <a:r>
              <a:rPr lang="en-US" dirty="0"/>
              <a:t>:</a:t>
            </a:r>
            <a:endParaRPr lang="ru-RU" dirty="0"/>
          </a:p>
        </p:txBody>
      </p:sp>
      <p:sp>
        <p:nvSpPr>
          <p:cNvPr id="3" name="Объект 2"/>
          <p:cNvSpPr>
            <a:spLocks noGrp="1"/>
          </p:cNvSpPr>
          <p:nvPr>
            <p:ph idx="1"/>
          </p:nvPr>
        </p:nvSpPr>
        <p:spPr>
          <a:xfrm>
            <a:off x="228600" y="2413000"/>
            <a:ext cx="11182350" cy="3416300"/>
          </a:xfrm>
        </p:spPr>
        <p:txBody>
          <a:bodyPr>
            <a:noAutofit/>
          </a:bodyPr>
          <a:lstStyle/>
          <a:p>
            <a:r>
              <a:rPr lang="en-US" sz="2400" i="1" dirty="0" err="1">
                <a:solidFill>
                  <a:schemeClr val="accent1">
                    <a:lumMod val="60000"/>
                    <a:lumOff val="40000"/>
                  </a:schemeClr>
                </a:solidFill>
                <a:latin typeface="Segoe UI Semibold" panose="020B0702040204020203" pitchFamily="34" charset="0"/>
                <a:cs typeface="Segoe UI Semibold" panose="020B0702040204020203" pitchFamily="34" charset="0"/>
              </a:rPr>
              <a:t>Texnik</a:t>
            </a:r>
            <a:r>
              <a:rPr lang="en-US" sz="2400"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i="1" dirty="0" err="1">
                <a:solidFill>
                  <a:schemeClr val="accent1">
                    <a:lumMod val="60000"/>
                    <a:lumOff val="40000"/>
                  </a:schemeClr>
                </a:solidFill>
                <a:latin typeface="Segoe UI Semibold" panose="020B0702040204020203" pitchFamily="34" charset="0"/>
                <a:cs typeface="Segoe UI Semibold" panose="020B0702040204020203" pitchFamily="34" charset="0"/>
              </a:rPr>
              <a:t>vositalar</a:t>
            </a:r>
            <a:r>
              <a:rPr lang="en-US" sz="2400"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radioaktiv</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moddalar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ionlashtiruvchi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belgilangan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chegaralarda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ushlab</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turish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uchun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mo‘ljallangan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uskuna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inshoot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konstruksiyalarni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o‘z</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ichiga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oladi</a:t>
            </a:r>
            <a:r>
              <a:rPr lang="en-US" sz="2400" dirty="0">
                <a:latin typeface="Segoe UI Semibold" panose="020B0702040204020203" pitchFamily="34" charset="0"/>
                <a:cs typeface="Segoe UI Semibold" panose="020B0702040204020203" pitchFamily="34" charset="0"/>
              </a:rPr>
              <a:t>; </a:t>
            </a:r>
          </a:p>
          <a:p>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Radiatsion-gigiyenik</a:t>
            </a:r>
            <a:r>
              <a:rPr lang="en-US" sz="2400" b="1"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vositalar</a:t>
            </a:r>
            <a:r>
              <a:rPr lang="en-US" sz="2400"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inson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organizmiga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radiatsion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ta’sirni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kamaytirish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uchun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mo‘ljallangan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uskuna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inshootlar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shaxsiy</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himoya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vositalarini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o‘z</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ichiga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oladi</a:t>
            </a:r>
            <a:r>
              <a:rPr lang="en-US" sz="2400" dirty="0">
                <a:latin typeface="Segoe UI Semibold" panose="020B0702040204020203" pitchFamily="34" charset="0"/>
                <a:cs typeface="Segoe UI Semibold" panose="020B0702040204020203" pitchFamily="34" charset="0"/>
              </a:rPr>
              <a:t>; </a:t>
            </a:r>
          </a:p>
          <a:p>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Axborot</a:t>
            </a:r>
            <a:r>
              <a:rPr lang="en-US" sz="2400" b="1"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bilan</a:t>
            </a:r>
            <a:r>
              <a:rPr lang="en-US" sz="2400" b="1"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ta’minlovchi</a:t>
            </a:r>
            <a:r>
              <a:rPr lang="en-US" sz="2400" b="1"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i="1" dirty="0" err="1">
                <a:solidFill>
                  <a:schemeClr val="accent1">
                    <a:lumMod val="60000"/>
                    <a:lumOff val="40000"/>
                  </a:schemeClr>
                </a:solidFill>
                <a:latin typeface="Segoe UI Semibold" panose="020B0702040204020203" pitchFamily="34" charset="0"/>
                <a:cs typeface="Segoe UI Semibold" panose="020B0702040204020203" pitchFamily="34" charset="0"/>
              </a:rPr>
              <a:t>vositalar</a:t>
            </a:r>
            <a:r>
              <a:rPr lang="en-US" sz="2400" i="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radiatsion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xavfsizlikni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sifatli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ta’minlash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uchun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zarur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ma’lumotlarni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olish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qayta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ishlash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foydalanish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saqlashga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xizmat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barcha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asboblar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datchiklar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ma’lumotlar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bazasi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tizimlarini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o‘z</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ichiga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oladi</a:t>
            </a:r>
            <a:r>
              <a:rPr lang="en-US" sz="2400" dirty="0">
                <a:latin typeface="Segoe UI Semibold" panose="020B0702040204020203" pitchFamily="34" charset="0"/>
                <a:cs typeface="Segoe UI Semibold" panose="020B0702040204020203" pitchFamily="34" charset="0"/>
              </a:rPr>
              <a:t>. </a:t>
            </a:r>
          </a:p>
        </p:txBody>
      </p:sp>
    </p:spTree>
    <p:extLst>
      <p:ext uri="{BB962C8B-B14F-4D97-AF65-F5344CB8AC3E}">
        <p14:creationId xmlns:p14="http://schemas.microsoft.com/office/powerpoint/2010/main" val="4102551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0" y="2206172"/>
            <a:ext cx="5573712" cy="3813630"/>
          </a:xfrm>
        </p:spPr>
        <p:txBody>
          <a:bodyPr>
            <a:noAutofit/>
          </a:bodyPr>
          <a:lstStyle/>
          <a:p>
            <a:r>
              <a:rPr lang="en-US" sz="2000" b="1" dirty="0" err="1">
                <a:solidFill>
                  <a:schemeClr val="tx2">
                    <a:lumMod val="60000"/>
                    <a:lumOff val="40000"/>
                  </a:schemeClr>
                </a:solidFill>
                <a:latin typeface="Segoe UI Semibold" panose="020B0702040204020203" pitchFamily="34" charset="0"/>
                <a:cs typeface="Segoe UI Semibold" panose="020B0702040204020203" pitchFamily="34" charset="0"/>
              </a:rPr>
              <a:t>Nazorat</a:t>
            </a:r>
            <a:r>
              <a:rPr lang="en-US" sz="20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000" b="1" dirty="0" err="1" smtClean="0">
                <a:solidFill>
                  <a:schemeClr val="tx2">
                    <a:lumMod val="60000"/>
                    <a:lumOff val="40000"/>
                  </a:schemeClr>
                </a:solidFill>
                <a:latin typeface="Segoe UI Semibold" panose="020B0702040204020203" pitchFamily="34" charset="0"/>
                <a:cs typeface="Segoe UI Semibold" panose="020B0702040204020203" pitchFamily="34" charset="0"/>
              </a:rPr>
              <a:t>qilinadigan</a:t>
            </a:r>
            <a:r>
              <a:rPr lang="en-US" sz="2000" b="1" dirty="0" smtClean="0">
                <a:solidFill>
                  <a:schemeClr val="tx2">
                    <a:lumMod val="60000"/>
                    <a:lumOff val="40000"/>
                  </a:schemeClr>
                </a:solidFill>
                <a:latin typeface="Segoe UI Semibold" panose="020B0702040204020203" pitchFamily="34" charset="0"/>
                <a:cs typeface="Segoe UI Semibold" panose="020B0702040204020203" pitchFamily="34" charset="0"/>
              </a:rPr>
              <a:t> zona </a:t>
            </a:r>
            <a:r>
              <a:rPr lang="en-US" sz="2000" b="1" dirty="0" err="1" smtClean="0">
                <a:solidFill>
                  <a:schemeClr val="tx2">
                    <a:lumMod val="60000"/>
                    <a:lumOff val="40000"/>
                  </a:schemeClr>
                </a:solidFill>
                <a:latin typeface="Segoe UI Semibold" panose="020B0702040204020203" pitchFamily="34" charset="0"/>
                <a:cs typeface="Segoe UI Semibold" panose="020B0702040204020203" pitchFamily="34" charset="0"/>
              </a:rPr>
              <a:t>xonalarining</a:t>
            </a:r>
            <a:r>
              <a:rPr lang="en-US" sz="2000" b="1" dirty="0" smtClean="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tx2">
                    <a:lumMod val="60000"/>
                    <a:lumOff val="40000"/>
                  </a:schemeClr>
                </a:solidFill>
                <a:latin typeface="Segoe UI Semibold" panose="020B0702040204020203" pitchFamily="34" charset="0"/>
                <a:cs typeface="Segoe UI Semibold" panose="020B0702040204020203" pitchFamily="34" charset="0"/>
              </a:rPr>
              <a:t>klassifikatsiyasi</a:t>
            </a:r>
            <a:endParaRPr lang="en-US" sz="2000" dirty="0">
              <a:solidFill>
                <a:schemeClr val="tx2">
                  <a:lumMod val="60000"/>
                  <a:lumOff val="40000"/>
                </a:schemeClr>
              </a:solidFill>
              <a:latin typeface="Segoe UI Semibold" panose="020B0702040204020203" pitchFamily="34" charset="0"/>
              <a:cs typeface="Segoe UI Semibold" panose="020B0702040204020203" pitchFamily="34" charset="0"/>
            </a:endParaRPr>
          </a:p>
          <a:p>
            <a:pPr marL="0" indent="0">
              <a:buNone/>
            </a:pPr>
            <a:r>
              <a:rPr lang="en-US" sz="2000" dirty="0" err="1">
                <a:latin typeface="Segoe UI Semibold" panose="020B0702040204020203" pitchFamily="34" charset="0"/>
                <a:cs typeface="Segoe UI Semibold" panose="020B0702040204020203" pitchFamily="34" charset="0"/>
              </a:rPr>
              <a:t>Xodimlarga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radiatsion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darajasiga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qarab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nazorat</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qilinadigan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zonadagi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barcha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toifaga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bo‘linadi</a:t>
            </a:r>
            <a:r>
              <a:rPr lang="en-US" sz="2000" dirty="0">
                <a:latin typeface="Segoe UI Semibold" panose="020B0702040204020203" pitchFamily="34" charset="0"/>
                <a:cs typeface="Segoe UI Semibold" panose="020B0702040204020203" pitchFamily="34" charset="0"/>
              </a:rPr>
              <a:t>:</a:t>
            </a:r>
          </a:p>
          <a:p>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I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toifa</a:t>
            </a:r>
            <a:r>
              <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xizmat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ko‘rsatilmaydigan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doimiy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foydalanilmaydigan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p>
          <a:p>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II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toifa</a:t>
            </a:r>
            <a:r>
              <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vaqti-vaqti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xizmat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ko‘rsatiladigan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p>
          <a:p>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III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toifa</a:t>
            </a:r>
            <a:r>
              <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doimiy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mo‘ljallangan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a:t>
            </a:r>
          </a:p>
        </p:txBody>
      </p:sp>
      <p:sp>
        <p:nvSpPr>
          <p:cNvPr id="4" name="Объект 3"/>
          <p:cNvSpPr>
            <a:spLocks noGrp="1"/>
          </p:cNvSpPr>
          <p:nvPr>
            <p:ph sz="half" idx="2"/>
          </p:nvPr>
        </p:nvSpPr>
        <p:spPr>
          <a:xfrm>
            <a:off x="5312228" y="2206172"/>
            <a:ext cx="6879772" cy="4461328"/>
          </a:xfrm>
        </p:spPr>
        <p:txBody>
          <a:bodyPr>
            <a:noAutofit/>
          </a:bodyPr>
          <a:lstStyle/>
          <a:p>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Xizmat</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ko‘rsatilmaydigan</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xonalar</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 (I </a:t>
            </a:r>
            <a:r>
              <a:rPr lang="en-US" sz="2000" b="1" dirty="0" err="1">
                <a:solidFill>
                  <a:schemeClr val="accent1">
                    <a:lumMod val="60000"/>
                    <a:lumOff val="40000"/>
                  </a:schemeClr>
                </a:solidFill>
                <a:latin typeface="Segoe UI Semibold" panose="020B0702040204020203" pitchFamily="34" charset="0"/>
                <a:cs typeface="Segoe UI Semibold" panose="020B0702040204020203" pitchFamily="34" charset="0"/>
              </a:rPr>
              <a:t>toifa</a:t>
            </a:r>
            <a:r>
              <a:rPr lang="en-US" sz="2000" b="1" dirty="0">
                <a:solidFill>
                  <a:schemeClr val="accent1">
                    <a:lumMod val="60000"/>
                    <a:lumOff val="40000"/>
                  </a:schemeClr>
                </a:solidFill>
                <a:latin typeface="Segoe UI Semibold" panose="020B0702040204020203" pitchFamily="34" charset="0"/>
                <a:cs typeface="Segoe UI Semibold" panose="020B0702040204020203" pitchFamily="34" charset="0"/>
              </a:rPr>
              <a:t>)</a:t>
            </a:r>
            <a:endParaRPr lang="en-US" sz="2000" dirty="0">
              <a:solidFill>
                <a:schemeClr val="accent1">
                  <a:lumMod val="60000"/>
                  <a:lumOff val="40000"/>
                </a:schemeClr>
              </a:solidFill>
              <a:latin typeface="Segoe UI Semibold" panose="020B0702040204020203" pitchFamily="34" charset="0"/>
              <a:cs typeface="Segoe UI Semibold" panose="020B0702040204020203" pitchFamily="34" charset="0"/>
            </a:endParaRPr>
          </a:p>
          <a:p>
            <a:r>
              <a:rPr lang="en-US" sz="2000" dirty="0" err="1">
                <a:latin typeface="Segoe UI Semibold" panose="020B0702040204020203" pitchFamily="34" charset="0"/>
                <a:cs typeface="Segoe UI Semibold" panose="020B0702040204020203" pitchFamily="34" charset="0"/>
              </a:rPr>
              <a:t>Xizmat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ko‘rsatilmaydigan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texnologik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uskunalar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kommunikatsiyalar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joylashtiriladi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Texnologik</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uskuna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ishlayotgan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ushbu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taqiqlanadi</a:t>
            </a:r>
            <a:r>
              <a:rPr lang="en-US" sz="2000" dirty="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Xizmat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ko‘rsatilmaydigan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 </a:t>
            </a:r>
            <a:r>
              <a:rPr lang="en-US" sz="2000" dirty="0" err="1" smtClean="0">
                <a:latin typeface="Segoe UI Semibold" panose="020B0702040204020203" pitchFamily="34" charset="0"/>
                <a:cs typeface="Segoe UI Semibold" panose="020B0702040204020203" pitchFamily="34" charset="0"/>
              </a:rPr>
              <a:t>bu</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qutilar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kameralar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boshqa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germetik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yopiq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asosiy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manbalari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radioaktiv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ifloslanish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manbai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texnologik</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uskunalar</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hamda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kommunikatsiyalar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joylashtiriladi</a:t>
            </a:r>
            <a:r>
              <a:rPr lang="en-US" sz="2000" dirty="0" smtClean="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Bu </a:t>
            </a:r>
            <a:r>
              <a:rPr lang="en-US" sz="2000" dirty="0" err="1">
                <a:latin typeface="Segoe UI Semibold" panose="020B0702040204020203" pitchFamily="34" charset="0"/>
                <a:cs typeface="Segoe UI Semibold" panose="020B0702040204020203" pitchFamily="34" charset="0"/>
              </a:rPr>
              <a:t>xonalarning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eshiklari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quvvat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rejimida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vaqtida</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qulflanadi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sex (</a:t>
            </a:r>
            <a:r>
              <a:rPr lang="en-US" sz="2000" dirty="0" err="1">
                <a:latin typeface="Segoe UI Semibold" panose="020B0702040204020203" pitchFamily="34" charset="0"/>
                <a:cs typeface="Segoe UI Semibold" panose="020B0702040204020203" pitchFamily="34" charset="0"/>
              </a:rPr>
              <a:t>bo‘lim</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egasi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ma’muriyat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tomonidan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muhrlanadi</a:t>
            </a:r>
            <a:r>
              <a:rPr lang="en-US" sz="2000" dirty="0">
                <a:latin typeface="Segoe UI Semibold" panose="020B0702040204020203" pitchFamily="34" charset="0"/>
                <a:cs typeface="Segoe UI Semibold" panose="020B0702040204020203" pitchFamily="34" charset="0"/>
              </a:rPr>
              <a:t>.</a:t>
            </a:r>
            <a:endParaRPr lang="ru-RU"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82185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1" y="2142066"/>
            <a:ext cx="5980111" cy="576262"/>
          </a:xfrm>
        </p:spPr>
        <p:txBody>
          <a:bodyPr/>
          <a:lstStyle/>
          <a:p>
            <a:r>
              <a:rPr lang="en-US" dirty="0" err="1">
                <a:latin typeface="Segoe UI Semibold" panose="020B0702040204020203" pitchFamily="34" charset="0"/>
                <a:cs typeface="Segoe UI Semibold" panose="020B0702040204020203" pitchFamily="34" charset="0"/>
              </a:rPr>
              <a:t>Davriy</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xizmat</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ko‘rsatiladigan</a:t>
            </a:r>
            <a:r>
              <a:rPr lang="en-US" dirty="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xonalar</a:t>
            </a:r>
            <a:r>
              <a:rPr lang="en-US" dirty="0" smtClean="0">
                <a:latin typeface="Segoe UI Semibold" panose="020B0702040204020203" pitchFamily="34" charset="0"/>
                <a:cs typeface="Segoe UI Semibold" panose="020B0702040204020203" pitchFamily="34" charset="0"/>
              </a:rPr>
              <a:t>(II)</a:t>
            </a:r>
            <a:endParaRPr lang="ru-RU" dirty="0">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a:xfrm>
            <a:off x="116114" y="2718328"/>
            <a:ext cx="6092598" cy="4139672"/>
          </a:xfrm>
        </p:spPr>
        <p:txBody>
          <a:bodyPr>
            <a:noAutofit/>
          </a:bodyPr>
          <a:lstStyle/>
          <a:p>
            <a:r>
              <a:rPr lang="en-US" sz="2000" i="1" dirty="0" err="1">
                <a:latin typeface="Segoe UI Semibold" panose="020B0702040204020203" pitchFamily="34" charset="0"/>
                <a:cs typeface="Segoe UI Semibold" panose="020B0702040204020203" pitchFamily="34" charset="0"/>
              </a:rPr>
              <a:t>Davriy</a:t>
            </a:r>
            <a:r>
              <a:rPr lang="en-US" sz="2000" i="1" dirty="0">
                <a:latin typeface="Segoe UI Semibold" panose="020B0702040204020203" pitchFamily="34" charset="0"/>
                <a:cs typeface="Segoe UI Semibold" panose="020B0702040204020203" pitchFamily="34" charset="0"/>
              </a:rPr>
              <a:t> </a:t>
            </a:r>
            <a:r>
              <a:rPr lang="en-US" sz="2000" i="1" dirty="0" err="1">
                <a:latin typeface="Segoe UI Semibold" panose="020B0702040204020203" pitchFamily="34" charset="0"/>
                <a:cs typeface="Segoe UI Semibold" panose="020B0702040204020203" pitchFamily="34" charset="0"/>
              </a:rPr>
              <a:t>xizmat</a:t>
            </a:r>
            <a:r>
              <a:rPr lang="en-US" sz="2000" i="1" dirty="0">
                <a:latin typeface="Segoe UI Semibold" panose="020B0702040204020203" pitchFamily="34" charset="0"/>
                <a:cs typeface="Segoe UI Semibold" panose="020B0702040204020203" pitchFamily="34" charset="0"/>
              </a:rPr>
              <a:t> </a:t>
            </a:r>
            <a:r>
              <a:rPr lang="en-US" sz="2000" i="1" dirty="0" err="1">
                <a:latin typeface="Segoe UI Semibold" panose="020B0702040204020203" pitchFamily="34" charset="0"/>
                <a:cs typeface="Segoe UI Semibold" panose="020B0702040204020203" pitchFamily="34" charset="0"/>
              </a:rPr>
              <a:t>ko‘rsatiladigan</a:t>
            </a:r>
            <a:r>
              <a:rPr lang="en-US" sz="2000" i="1" dirty="0">
                <a:latin typeface="Segoe UI Semibold" panose="020B0702040204020203" pitchFamily="34" charset="0"/>
                <a:cs typeface="Segoe UI Semibold" panose="020B0702040204020203" pitchFamily="34" charset="0"/>
              </a:rPr>
              <a:t> </a:t>
            </a:r>
            <a:r>
              <a:rPr lang="en-US" sz="2000" i="1" dirty="0" err="1">
                <a:latin typeface="Segoe UI Semibold" panose="020B0702040204020203" pitchFamily="34" charset="0"/>
                <a:cs typeface="Segoe UI Semibold" panose="020B0702040204020203" pitchFamily="34" charset="0"/>
              </a:rPr>
              <a:t>xonalar</a:t>
            </a:r>
            <a:r>
              <a:rPr lang="en-US" sz="2000" i="1"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uskunalarga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ekspluatatsion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xizmat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ko‘rsatish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ta’mirlash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jumladan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texnologik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uskunalarni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ochish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bog‘liq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bajariladigan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radioaktiv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materiallarni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yuklash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tushirish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tugunlari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shuningdek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radioaktiv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chiqindilarni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vaqtincha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saqlash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chiqish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xonalaridir</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Bu </a:t>
            </a:r>
            <a:r>
              <a:rPr lang="en-US" sz="2000" dirty="0" err="1">
                <a:latin typeface="Segoe UI Semibold" panose="020B0702040204020203" pitchFamily="34" charset="0"/>
                <a:cs typeface="Segoe UI Semibold" panose="020B0702040204020203" pitchFamily="34" charset="0"/>
              </a:rPr>
              <a:t>xonalarning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eshiklari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bo‘lmagan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paytda</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qulflangan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yoki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boshqa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yopish</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moslamalari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bilan</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yopilgan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shart</a:t>
            </a:r>
            <a:r>
              <a:rPr lang="en-US" sz="2000" dirty="0">
                <a:latin typeface="Segoe UI Semibold" panose="020B0702040204020203" pitchFamily="34" charset="0"/>
                <a:cs typeface="Segoe UI Semibold" panose="020B0702040204020203" pitchFamily="34" charset="0"/>
              </a:rPr>
              <a:t>.</a:t>
            </a:r>
          </a:p>
        </p:txBody>
      </p:sp>
      <p:sp>
        <p:nvSpPr>
          <p:cNvPr id="5" name="Текст 4"/>
          <p:cNvSpPr>
            <a:spLocks noGrp="1"/>
          </p:cNvSpPr>
          <p:nvPr>
            <p:ph type="body" sz="quarter" idx="3"/>
          </p:nvPr>
        </p:nvSpPr>
        <p:spPr>
          <a:xfrm>
            <a:off x="6208712" y="2430197"/>
            <a:ext cx="6215517" cy="576262"/>
          </a:xfrm>
        </p:spPr>
        <p:txBody>
          <a:bodyPr/>
          <a:lstStyle/>
          <a:p>
            <a:r>
              <a:rPr lang="en-US" dirty="0" err="1">
                <a:latin typeface="Segoe UI Semibold" panose="020B0702040204020203" pitchFamily="34" charset="0"/>
                <a:cs typeface="Segoe UI Semibold" panose="020B0702040204020203" pitchFamily="34" charset="0"/>
              </a:rPr>
              <a:t>Xodimlarning</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doimiy</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bo‘lishi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uchun</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mo‘ljallangan</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xonalar</a:t>
            </a:r>
            <a:r>
              <a:rPr lang="en-US" dirty="0">
                <a:latin typeface="Segoe UI Semibold" panose="020B0702040204020203" pitchFamily="34" charset="0"/>
                <a:cs typeface="Segoe UI Semibold" panose="020B0702040204020203" pitchFamily="34" charset="0"/>
              </a:rPr>
              <a:t> (III </a:t>
            </a:r>
            <a:r>
              <a:rPr lang="en-US" dirty="0" err="1">
                <a:latin typeface="Segoe UI Semibold" panose="020B0702040204020203" pitchFamily="34" charset="0"/>
                <a:cs typeface="Segoe UI Semibold" panose="020B0702040204020203" pitchFamily="34" charset="0"/>
              </a:rPr>
              <a:t>toifa</a:t>
            </a:r>
            <a:r>
              <a:rPr lang="en-US" dirty="0">
                <a:latin typeface="Segoe UI Semibold" panose="020B0702040204020203" pitchFamily="34" charset="0"/>
                <a:cs typeface="Segoe UI Semibold" panose="020B0702040204020203" pitchFamily="34" charset="0"/>
              </a:rPr>
              <a:t>)</a:t>
            </a:r>
            <a:endParaRPr lang="ru-RU" dirty="0">
              <a:latin typeface="Segoe UI Semibold" panose="020B0702040204020203" pitchFamily="34" charset="0"/>
              <a:cs typeface="Segoe UI Semibold" panose="020B0702040204020203" pitchFamily="34" charset="0"/>
            </a:endParaRPr>
          </a:p>
        </p:txBody>
      </p:sp>
      <p:sp>
        <p:nvSpPr>
          <p:cNvPr id="6" name="Объект 5"/>
          <p:cNvSpPr>
            <a:spLocks noGrp="1"/>
          </p:cNvSpPr>
          <p:nvPr>
            <p:ph sz="quarter" idx="4"/>
          </p:nvPr>
        </p:nvSpPr>
        <p:spPr>
          <a:xfrm>
            <a:off x="6208712" y="3179762"/>
            <a:ext cx="5605917" cy="2840039"/>
          </a:xfrm>
        </p:spPr>
        <p:txBody>
          <a:bodyPr>
            <a:noAutofit/>
          </a:bodyPr>
          <a:lstStyle/>
          <a:p>
            <a:r>
              <a:rPr lang="en-US" sz="2000" dirty="0" err="1">
                <a:latin typeface="Segoe UI Semibold" panose="020B0702040204020203" pitchFamily="34" charset="0"/>
                <a:cs typeface="Segoe UI Semibold" panose="020B0702040204020203" pitchFamily="34" charset="0"/>
              </a:rPr>
              <a:t>Xodimlarning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doimiy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mo‘ljallangan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operator </a:t>
            </a:r>
            <a:r>
              <a:rPr lang="en-US" sz="2000" dirty="0" err="1">
                <a:latin typeface="Segoe UI Semibold" panose="020B0702040204020203" pitchFamily="34" charset="0"/>
                <a:cs typeface="Segoe UI Semibold" panose="020B0702040204020203" pitchFamily="34" charset="0"/>
              </a:rPr>
              <a:t>xonalari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boshqaruv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pultlari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boshqa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shunga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o‘xshash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butun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smena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davomida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Bu </a:t>
            </a:r>
            <a:r>
              <a:rPr lang="en-US" sz="2000" dirty="0" err="1">
                <a:latin typeface="Segoe UI Semibold" panose="020B0702040204020203" pitchFamily="34" charset="0"/>
                <a:cs typeface="Segoe UI Semibold" panose="020B0702040204020203" pitchFamily="34" charset="0"/>
              </a:rPr>
              <a:t>joylarda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davomida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radiatsion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darajasi</a:t>
            </a:r>
            <a:r>
              <a:rPr lang="en-US" sz="2000" dirty="0">
                <a:latin typeface="Segoe UI Semibold" panose="020B0702040204020203" pitchFamily="34" charset="0"/>
                <a:cs typeface="Segoe UI Semibold" panose="020B0702040204020203" pitchFamily="34" charset="0"/>
              </a:rPr>
              <a:t> professional </a:t>
            </a:r>
            <a:r>
              <a:rPr lang="en-US" sz="2000" dirty="0" err="1">
                <a:latin typeface="Segoe UI Semibold" panose="020B0702040204020203" pitchFamily="34" charset="0"/>
                <a:cs typeface="Segoe UI Semibold" panose="020B0702040204020203" pitchFamily="34" charset="0"/>
              </a:rPr>
              <a:t>xodimlar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belgilangan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ruxsat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etilgan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me’yorlardan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oshmaydi</a:t>
            </a:r>
            <a:r>
              <a:rPr lang="en-US" sz="2000" dirty="0">
                <a:latin typeface="Segoe UI Semibold" panose="020B0702040204020203" pitchFamily="34" charset="0"/>
                <a:cs typeface="Segoe UI Semibold" panose="020B0702040204020203" pitchFamily="34" charset="0"/>
              </a:rPr>
              <a:t>.</a:t>
            </a:r>
          </a:p>
          <a:p>
            <a:endParaRPr lang="ru-RU"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614072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1240971"/>
            <a:ext cx="4449011" cy="3720498"/>
          </a:xfrm>
        </p:spPr>
        <p:txBody>
          <a:bodyPr/>
          <a:lstStyle/>
          <a:p>
            <a:pPr algn="ctr"/>
            <a:r>
              <a:rPr lang="en-US" dirty="0" err="1">
                <a:latin typeface="Segoe UI Semibold" panose="020B0702040204020203" pitchFamily="34" charset="0"/>
                <a:cs typeface="Segoe UI Semibold" panose="020B0702040204020203" pitchFamily="34" charset="0"/>
              </a:rPr>
              <a:t>Ionlovchi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nurlanish</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nima</a:t>
            </a:r>
            <a:r>
              <a:rPr lang="en-US" dirty="0">
                <a:latin typeface="Segoe UI Semibold" panose="020B0702040204020203" pitchFamily="34" charset="0"/>
                <a:cs typeface="Segoe UI Semibold" panose="020B0702040204020203" pitchFamily="34" charset="0"/>
              </a:rPr>
              <a:t>?</a:t>
            </a:r>
            <a:endParaRPr lang="ru-RU" dirty="0">
              <a:latin typeface="Segoe UI Semibold" panose="020B0702040204020203" pitchFamily="34" charset="0"/>
              <a:cs typeface="Segoe UI Semibold" panose="020B0702040204020203" pitchFamily="34" charset="0"/>
            </a:endParaRPr>
          </a:p>
        </p:txBody>
      </p:sp>
      <p:sp>
        <p:nvSpPr>
          <p:cNvPr id="3" name="Текст 2"/>
          <p:cNvSpPr>
            <a:spLocks noGrp="1"/>
          </p:cNvSpPr>
          <p:nvPr>
            <p:ph type="body" idx="1"/>
          </p:nvPr>
        </p:nvSpPr>
        <p:spPr>
          <a:xfrm>
            <a:off x="6464848" y="2091871"/>
            <a:ext cx="4507952" cy="2700262"/>
          </a:xfrm>
        </p:spPr>
        <p:txBody>
          <a:bodyPr>
            <a:noAutofit/>
          </a:bodyPr>
          <a:lstStyle/>
          <a:p>
            <a:r>
              <a:rPr lang="en-US" b="1" i="1" cap="none" dirty="0" err="1" smtClean="0">
                <a:latin typeface="Segoe UI Semibold" panose="020B0702040204020203" pitchFamily="34" charset="0"/>
                <a:cs typeface="Segoe UI Semibold" panose="020B0702040204020203" pitchFamily="34" charset="0"/>
              </a:rPr>
              <a:t>Ionlovchi</a:t>
            </a:r>
            <a:r>
              <a:rPr lang="en-US" b="1" i="1" cap="none" dirty="0" smtClean="0">
                <a:latin typeface="Segoe UI Semibold" panose="020B0702040204020203" pitchFamily="34" charset="0"/>
                <a:cs typeface="Segoe UI Semibold" panose="020B0702040204020203" pitchFamily="34" charset="0"/>
              </a:rPr>
              <a:t> </a:t>
            </a:r>
            <a:r>
              <a:rPr lang="en-US" b="1" i="1" cap="none" dirty="0" err="1" smtClean="0">
                <a:latin typeface="Segoe UI Semibold" panose="020B0702040204020203" pitchFamily="34" charset="0"/>
                <a:cs typeface="Segoe UI Semibold" panose="020B0702040204020203" pitchFamily="34" charset="0"/>
              </a:rPr>
              <a:t>nurlanish</a:t>
            </a:r>
            <a:r>
              <a:rPr lang="en-US" b="1" i="1" cap="none" dirty="0" smtClean="0">
                <a:latin typeface="Segoe UI Semibold" panose="020B0702040204020203" pitchFamily="34" charset="0"/>
                <a:cs typeface="Segoe UI Semibold" panose="020B0702040204020203" pitchFamily="34" charset="0"/>
              </a:rPr>
              <a:t> </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bu</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alohida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foton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yoki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darajasida</a:t>
            </a:r>
            <a:r>
              <a:rPr lang="en-US" cap="none" dirty="0" smtClean="0">
                <a:solidFill>
                  <a:schemeClr val="tx1"/>
                </a:solidFill>
                <a:latin typeface="Segoe UI Semibold" panose="020B0702040204020203" pitchFamily="34" charset="0"/>
                <a:cs typeface="Segoe UI Semibold" panose="020B0702040204020203" pitchFamily="34" charset="0"/>
              </a:rPr>
              <a:t> atom </a:t>
            </a:r>
            <a:r>
              <a:rPr lang="en-US" cap="none" dirty="0" err="1" smtClean="0">
                <a:solidFill>
                  <a:schemeClr val="tx1"/>
                </a:solidFill>
                <a:latin typeface="Segoe UI Semibold" panose="020B0702040204020203" pitchFamily="34" charset="0"/>
                <a:cs typeface="Segoe UI Semibold" panose="020B0702040204020203" pitchFamily="34" charset="0"/>
              </a:rPr>
              <a:t>yoki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molekulalardan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elektronlarni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ajratib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chiqarib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ularni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ionlashtirish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uchun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yetarli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energiyaga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bo‘lgan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subatom</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yoki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elektromagnit</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to‘lqinlardan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iborat</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nurlanishdir</a:t>
            </a:r>
            <a:r>
              <a:rPr lang="en-US" cap="none" dirty="0" smtClean="0">
                <a:solidFill>
                  <a:schemeClr val="tx1"/>
                </a:solidFill>
                <a:latin typeface="Segoe UI Semibold" panose="020B0702040204020203" pitchFamily="34" charset="0"/>
                <a:cs typeface="Segoe UI Semibold" panose="020B0702040204020203" pitchFamily="34" charset="0"/>
              </a:rPr>
              <a:t>.   </a:t>
            </a:r>
          </a:p>
          <a:p>
            <a:r>
              <a:rPr lang="en-US" cap="none" dirty="0" err="1">
                <a:solidFill>
                  <a:schemeClr val="tx1"/>
                </a:solidFill>
                <a:latin typeface="Segoe UI Semibold" panose="020B0702040204020203" pitchFamily="34" charset="0"/>
                <a:cs typeface="Segoe UI Semibold" panose="020B0702040204020203" pitchFamily="34" charset="0"/>
              </a:rPr>
              <a:t>I</a:t>
            </a:r>
            <a:r>
              <a:rPr lang="en-US" cap="none" dirty="0" err="1" smtClean="0">
                <a:solidFill>
                  <a:schemeClr val="tx1"/>
                </a:solidFill>
                <a:latin typeface="Segoe UI Semibold" panose="020B0702040204020203" pitchFamily="34" charset="0"/>
                <a:cs typeface="Segoe UI Semibold" panose="020B0702040204020203" pitchFamily="34" charset="0"/>
              </a:rPr>
              <a:t>onlovchi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nurlanishga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quyidagilar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kiradi</a:t>
            </a:r>
            <a:r>
              <a:rPr lang="en-US" cap="none" dirty="0">
                <a:solidFill>
                  <a:schemeClr val="tx1"/>
                </a:solidFill>
                <a:latin typeface="Segoe UI Semibold" panose="020B0702040204020203" pitchFamily="34" charset="0"/>
                <a:cs typeface="Segoe UI Semibold" panose="020B0702040204020203" pitchFamily="34" charset="0"/>
              </a:rPr>
              <a:t>:</a:t>
            </a:r>
          </a:p>
          <a:p>
            <a:r>
              <a:rPr lang="en-US" cap="none" dirty="0" smtClean="0">
                <a:solidFill>
                  <a:schemeClr val="tx1"/>
                </a:solidFill>
                <a:latin typeface="Segoe UI Semibold" panose="020B0702040204020203" pitchFamily="34" charset="0"/>
                <a:cs typeface="Segoe UI Semibold" panose="020B0702040204020203" pitchFamily="34" charset="0"/>
              </a:rPr>
              <a:t>-Gamma </a:t>
            </a:r>
            <a:r>
              <a:rPr lang="en-US" cap="none" dirty="0" err="1" smtClean="0">
                <a:solidFill>
                  <a:schemeClr val="tx1"/>
                </a:solidFill>
                <a:latin typeface="Segoe UI Semibold" panose="020B0702040204020203" pitchFamily="34" charset="0"/>
                <a:cs typeface="Segoe UI Semibold" panose="020B0702040204020203" pitchFamily="34" charset="0"/>
              </a:rPr>
              <a:t>nurlari</a:t>
            </a:r>
            <a:endParaRPr lang="en-US" cap="none" dirty="0" smtClean="0">
              <a:solidFill>
                <a:schemeClr val="tx1"/>
              </a:solidFill>
              <a:latin typeface="Segoe UI Semibold" panose="020B0702040204020203" pitchFamily="34" charset="0"/>
              <a:cs typeface="Segoe UI Semibold" panose="020B0702040204020203" pitchFamily="34" charset="0"/>
            </a:endParaRPr>
          </a:p>
          <a:p>
            <a:r>
              <a:rPr lang="en-US" cap="none" dirty="0" smtClean="0">
                <a:solidFill>
                  <a:schemeClr val="tx1"/>
                </a:solidFill>
                <a:latin typeface="Segoe UI Semibold" panose="020B0702040204020203" pitchFamily="34" charset="0"/>
                <a:cs typeface="Segoe UI Semibold" panose="020B0702040204020203" pitchFamily="34" charset="0"/>
              </a:rPr>
              <a:t>-</a:t>
            </a:r>
            <a:r>
              <a:rPr lang="en-US" cap="none" dirty="0" err="1" smtClean="0">
                <a:solidFill>
                  <a:schemeClr val="tx1"/>
                </a:solidFill>
                <a:latin typeface="Segoe UI Semibold" panose="020B0702040204020203" pitchFamily="34" charset="0"/>
                <a:cs typeface="Segoe UI Semibold" panose="020B0702040204020203" pitchFamily="34" charset="0"/>
              </a:rPr>
              <a:t>Rentgen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nurlari</a:t>
            </a:r>
            <a:endParaRPr lang="en-US" cap="none" dirty="0">
              <a:solidFill>
                <a:schemeClr val="tx1"/>
              </a:solidFill>
              <a:latin typeface="Segoe UI Semibold" panose="020B0702040204020203" pitchFamily="34" charset="0"/>
              <a:cs typeface="Segoe UI Semibold" panose="020B0702040204020203" pitchFamily="34" charset="0"/>
            </a:endParaRPr>
          </a:p>
          <a:p>
            <a:r>
              <a:rPr lang="en-US" cap="none" dirty="0" smtClean="0">
                <a:solidFill>
                  <a:schemeClr val="tx1"/>
                </a:solidFill>
                <a:latin typeface="Segoe UI Semibold" panose="020B0702040204020203" pitchFamily="34" charset="0"/>
                <a:cs typeface="Segoe UI Semibold" panose="020B0702040204020203" pitchFamily="34" charset="0"/>
              </a:rPr>
              <a:t>-</a:t>
            </a:r>
            <a:r>
              <a:rPr lang="en-US" cap="none" dirty="0" err="1" smtClean="0">
                <a:solidFill>
                  <a:schemeClr val="tx1"/>
                </a:solidFill>
                <a:latin typeface="Segoe UI Semibold" panose="020B0702040204020203" pitchFamily="34" charset="0"/>
                <a:cs typeface="Segoe UI Semibold" panose="020B0702040204020203" pitchFamily="34" charset="0"/>
              </a:rPr>
              <a:t>Ultrabinafsha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nurlarning</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yuqori</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energiyali</a:t>
            </a:r>
            <a:r>
              <a:rPr lang="en-US" cap="none" dirty="0">
                <a:solidFill>
                  <a:schemeClr val="tx1"/>
                </a:solidFill>
                <a:latin typeface="Segoe UI Semibold" panose="020B0702040204020203" pitchFamily="34" charset="0"/>
                <a:cs typeface="Segoe UI Semibold" panose="020B0702040204020203" pitchFamily="34" charset="0"/>
              </a:rPr>
              <a:t> </a:t>
            </a:r>
            <a:r>
              <a:rPr lang="en-US" cap="none" dirty="0" err="1">
                <a:solidFill>
                  <a:schemeClr val="tx1"/>
                </a:solidFill>
                <a:latin typeface="Segoe UI Semibold" panose="020B0702040204020203" pitchFamily="34" charset="0"/>
                <a:cs typeface="Segoe UI Semibold" panose="020B0702040204020203" pitchFamily="34" charset="0"/>
              </a:rPr>
              <a:t>qismi</a:t>
            </a:r>
            <a:r>
              <a:rPr lang="en-US" cap="none" dirty="0">
                <a:solidFill>
                  <a:schemeClr val="tx1"/>
                </a:solidFill>
                <a:latin typeface="Segoe UI Semibold" panose="020B0702040204020203" pitchFamily="34" charset="0"/>
                <a:cs typeface="Segoe UI Semibold" panose="020B0702040204020203" pitchFamily="34" charset="0"/>
              </a:rPr>
              <a:t> </a:t>
            </a:r>
          </a:p>
          <a:p>
            <a:endParaRPr lang="en-US" cap="none" dirty="0" smtClean="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437880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04800" y="2264230"/>
            <a:ext cx="6248400" cy="3755572"/>
          </a:xfrm>
        </p:spPr>
        <p:txBody>
          <a:bodyPr>
            <a:noAutofit/>
          </a:bodyPr>
          <a:lstStyle/>
          <a:p>
            <a:r>
              <a:rPr lang="en-US" sz="2400" dirty="0" err="1">
                <a:latin typeface="Segoe UI Semibold" panose="020B0702040204020203" pitchFamily="34" charset="0"/>
                <a:cs typeface="Segoe UI Semibold" panose="020B0702040204020203" pitchFamily="34" charset="0"/>
              </a:rPr>
              <a:t>Erkin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kirish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zonasi</a:t>
            </a:r>
            <a:r>
              <a:rPr lang="en-US" sz="2400" dirty="0">
                <a:latin typeface="Segoe UI Semibold" panose="020B0702040204020203" pitchFamily="34" charset="0"/>
                <a:cs typeface="Segoe UI Semibold" panose="020B0702040204020203" pitchFamily="34" charset="0"/>
              </a:rPr>
              <a:t> (EKZ)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nazorat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qilinadigan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kirish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zonasi</a:t>
            </a:r>
            <a:r>
              <a:rPr lang="en-US" sz="2400" dirty="0">
                <a:latin typeface="Segoe UI Semibold" panose="020B0702040204020203" pitchFamily="34" charset="0"/>
                <a:cs typeface="Segoe UI Semibold" panose="020B0702040204020203" pitchFamily="34" charset="0"/>
              </a:rPr>
              <a:t> (NKZ) </a:t>
            </a:r>
            <a:r>
              <a:rPr lang="en-US" sz="2400" dirty="0" err="1">
                <a:latin typeface="Segoe UI Semibold" panose="020B0702040204020203" pitchFamily="34" charset="0"/>
                <a:cs typeface="Segoe UI Semibold" panose="020B0702040204020203" pitchFamily="34" charset="0"/>
              </a:rPr>
              <a:t>xonalari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turli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ranglarda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bo‘yalishi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kerak</a:t>
            </a:r>
            <a:r>
              <a:rPr lang="en-US" sz="2400" dirty="0">
                <a:latin typeface="Segoe UI Semibold" panose="020B0702040204020203" pitchFamily="34" charset="0"/>
                <a:cs typeface="Segoe UI Semibold" panose="020B0702040204020203" pitchFamily="34" charset="0"/>
              </a:rPr>
              <a:t>.</a:t>
            </a:r>
          </a:p>
          <a:p>
            <a:r>
              <a:rPr lang="en-US" sz="2400" dirty="0" err="1" smtClean="0">
                <a:latin typeface="Segoe UI Semibold" panose="020B0702040204020203" pitchFamily="34" charset="0"/>
                <a:cs typeface="Segoe UI Semibold" panose="020B0702040204020203" pitchFamily="34" charset="0"/>
              </a:rPr>
              <a:t>NKZning</a:t>
            </a:r>
            <a:r>
              <a:rPr lang="en-US" sz="2400" dirty="0" smtClean="0">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I–III </a:t>
            </a:r>
            <a:r>
              <a:rPr lang="en-US" sz="2400" dirty="0" err="1">
                <a:latin typeface="Segoe UI Semibold" panose="020B0702040204020203" pitchFamily="34" charset="0"/>
                <a:cs typeface="Segoe UI Semibold" panose="020B0702040204020203" pitchFamily="34" charset="0"/>
              </a:rPr>
              <a:t>toifalariga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mansub</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xonalar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ularning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eshiklari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bir-biridan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farqlanadigan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rangda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bo‘lishi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lozim</a:t>
            </a:r>
            <a:r>
              <a:rPr lang="en-US" sz="2400" dirty="0">
                <a:latin typeface="Segoe UI Semibold" panose="020B0702040204020203" pitchFamily="34" charset="0"/>
                <a:cs typeface="Segoe UI Semibold" panose="020B0702040204020203" pitchFamily="34" charset="0"/>
              </a:rPr>
              <a:t>.</a:t>
            </a:r>
            <a:br>
              <a:rPr lang="en-US" sz="2400" dirty="0">
                <a:latin typeface="Segoe UI Semibold" panose="020B0702040204020203" pitchFamily="34" charset="0"/>
                <a:cs typeface="Segoe UI Semibold" panose="020B0702040204020203" pitchFamily="34" charset="0"/>
              </a:rPr>
            </a:br>
            <a:r>
              <a:rPr lang="en-US" sz="2400" dirty="0">
                <a:latin typeface="Segoe UI Semibold" panose="020B0702040204020203" pitchFamily="34" charset="0"/>
                <a:cs typeface="Segoe UI Semibold" panose="020B0702040204020203" pitchFamily="34" charset="0"/>
              </a:rPr>
              <a:t>(</a:t>
            </a:r>
            <a:r>
              <a:rPr lang="en-US" sz="2400" dirty="0" err="1">
                <a:latin typeface="Segoe UI Semibold" panose="020B0702040204020203" pitchFamily="34" charset="0"/>
                <a:cs typeface="Segoe UI Semibold" panose="020B0702040204020203" pitchFamily="34" charset="0"/>
              </a:rPr>
              <a:t>ko‘pincha</a:t>
            </a:r>
            <a:r>
              <a:rPr lang="en-US" sz="2400" dirty="0">
                <a:latin typeface="Segoe UI Semibold" panose="020B0702040204020203" pitchFamily="34" charset="0"/>
                <a:cs typeface="Segoe UI Semibold" panose="020B0702040204020203" pitchFamily="34" charset="0"/>
              </a:rPr>
              <a:t>: I </a:t>
            </a:r>
            <a:r>
              <a:rPr lang="en-US" sz="2400" dirty="0" err="1">
                <a:latin typeface="Segoe UI Semibold" panose="020B0702040204020203" pitchFamily="34" charset="0"/>
                <a:cs typeface="Segoe UI Semibold" panose="020B0702040204020203" pitchFamily="34" charset="0"/>
              </a:rPr>
              <a:t>toifa</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qizil</a:t>
            </a:r>
            <a:r>
              <a:rPr lang="en-US" sz="2400" dirty="0">
                <a:latin typeface="Segoe UI Semibold" panose="020B0702040204020203" pitchFamily="34" charset="0"/>
                <a:cs typeface="Segoe UI Semibold" panose="020B0702040204020203" pitchFamily="34" charset="0"/>
              </a:rPr>
              <a:t>, II </a:t>
            </a:r>
            <a:r>
              <a:rPr lang="en-US" sz="2400" dirty="0" err="1">
                <a:latin typeface="Segoe UI Semibold" panose="020B0702040204020203" pitchFamily="34" charset="0"/>
                <a:cs typeface="Segoe UI Semibold" panose="020B0702040204020203" pitchFamily="34" charset="0"/>
              </a:rPr>
              <a:t>toifa</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sariq</a:t>
            </a:r>
            <a:r>
              <a:rPr lang="en-US" sz="2400" dirty="0">
                <a:latin typeface="Segoe UI Semibold" panose="020B0702040204020203" pitchFamily="34" charset="0"/>
                <a:cs typeface="Segoe UI Semibold" panose="020B0702040204020203" pitchFamily="34" charset="0"/>
              </a:rPr>
              <a:t>, III </a:t>
            </a:r>
            <a:r>
              <a:rPr lang="en-US" sz="2400" dirty="0" err="1">
                <a:latin typeface="Segoe UI Semibold" panose="020B0702040204020203" pitchFamily="34" charset="0"/>
                <a:cs typeface="Segoe UI Semibold" panose="020B0702040204020203" pitchFamily="34" charset="0"/>
              </a:rPr>
              <a:t>toifa</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yashil</a:t>
            </a:r>
            <a:r>
              <a:rPr lang="en-US" sz="2400" dirty="0">
                <a:latin typeface="Segoe UI Semibold" panose="020B0702040204020203" pitchFamily="34" charset="0"/>
                <a:cs typeface="Segoe UI Semibold" panose="020B0702040204020203" pitchFamily="34" charset="0"/>
              </a:rPr>
              <a:t>)</a:t>
            </a:r>
          </a:p>
          <a:p>
            <a:r>
              <a:rPr lang="en-US" sz="2400" dirty="0" err="1" smtClean="0">
                <a:latin typeface="Segoe UI Semibold" panose="020B0702040204020203" pitchFamily="34" charset="0"/>
                <a:cs typeface="Segoe UI Semibold" panose="020B0702040204020203" pitchFamily="34" charset="0"/>
              </a:rPr>
              <a:t>NKZga</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kirish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eshiklarida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radiatsion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xavf</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belgisi</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maxsus</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ogohlantiruvchi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belgi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bo‘lishi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shart</a:t>
            </a:r>
            <a:r>
              <a:rPr lang="en-US" sz="2400" dirty="0">
                <a:latin typeface="Segoe UI Semibold" panose="020B0702040204020203" pitchFamily="34" charset="0"/>
                <a:cs typeface="Segoe UI Semibold" panose="020B0702040204020203" pitchFamily="34" charset="0"/>
              </a:rPr>
              <a:t>.</a:t>
            </a:r>
          </a:p>
          <a:p>
            <a:endParaRPr lang="ru-RU" sz="2400" dirty="0">
              <a:latin typeface="Segoe UI Semibold" panose="020B0702040204020203" pitchFamily="34" charset="0"/>
              <a:cs typeface="Segoe UI Semibold" panose="020B0702040204020203" pitchFamily="34" charset="0"/>
            </a:endParaRPr>
          </a:p>
        </p:txBody>
      </p:sp>
      <p:sp>
        <p:nvSpPr>
          <p:cNvPr id="6" name="Объект 5"/>
          <p:cNvSpPr>
            <a:spLocks noGrp="1"/>
          </p:cNvSpPr>
          <p:nvPr>
            <p:ph sz="half" idx="2"/>
          </p:nvPr>
        </p:nvSpPr>
        <p:spPr>
          <a:xfrm>
            <a:off x="6970712" y="2603502"/>
            <a:ext cx="4825159" cy="3416300"/>
          </a:xfrm>
        </p:spPr>
        <p:txBody>
          <a:bodyPr>
            <a:normAutofit fontScale="92500" lnSpcReduction="20000"/>
          </a:bodyPr>
          <a:lstStyle/>
          <a:p>
            <a:r>
              <a:rPr lang="en-US" sz="2600" dirty="0" err="1" smtClean="0">
                <a:latin typeface="Segoe UI Semibold" panose="020B0702040204020203" pitchFamily="34" charset="0"/>
                <a:cs typeface="Segoe UI Semibold" panose="020B0702040204020203" pitchFamily="34" charset="0"/>
              </a:rPr>
              <a:t>Radiatsion</a:t>
            </a:r>
            <a:r>
              <a:rPr lang="en-US" sz="2600" dirty="0" smtClean="0">
                <a:latin typeface="Segoe UI Semibold" panose="020B0702040204020203" pitchFamily="34" charset="0"/>
                <a:cs typeface="Segoe UI Semibold" panose="020B0702040204020203" pitchFamily="34" charset="0"/>
              </a:rPr>
              <a:t> </a:t>
            </a:r>
            <a:r>
              <a:rPr lang="en-US" sz="2600" dirty="0" err="1" smtClean="0">
                <a:latin typeface="Segoe UI Semibold" panose="020B0702040204020203" pitchFamily="34" charset="0"/>
                <a:cs typeface="Segoe UI Semibold" panose="020B0702040204020203" pitchFamily="34" charset="0"/>
              </a:rPr>
              <a:t>xavf</a:t>
            </a:r>
            <a:r>
              <a:rPr lang="en-US" sz="2600" dirty="0" smtClean="0">
                <a:latin typeface="Segoe UI Semibold" panose="020B0702040204020203" pitchFamily="34" charset="0"/>
                <a:cs typeface="Segoe UI Semibold" panose="020B0702040204020203" pitchFamily="34" charset="0"/>
              </a:rPr>
              <a:t> </a:t>
            </a:r>
            <a:r>
              <a:rPr lang="en-US" sz="2600" dirty="0" err="1" smtClean="0">
                <a:latin typeface="Segoe UI Semibold" panose="020B0702040204020203" pitchFamily="34" charset="0"/>
                <a:cs typeface="Segoe UI Semibold" panose="020B0702040204020203" pitchFamily="34" charset="0"/>
              </a:rPr>
              <a:t>belgilari</a:t>
            </a:r>
            <a:r>
              <a:rPr lang="en-US" sz="2600" dirty="0" smtClean="0">
                <a:latin typeface="Segoe UI Semibold" panose="020B0702040204020203" pitchFamily="34" charset="0"/>
                <a:cs typeface="Segoe UI Semibold" panose="020B0702040204020203" pitchFamily="34" charset="0"/>
              </a:rPr>
              <a:t> :</a:t>
            </a:r>
            <a:endParaRPr lang="en-US" sz="2600" dirty="0">
              <a:latin typeface="Segoe UI Semibold" panose="020B0702040204020203" pitchFamily="34" charset="0"/>
              <a:cs typeface="Segoe UI Semibold" panose="020B0702040204020203" pitchFamily="34" charset="0"/>
            </a:endParaRPr>
          </a:p>
          <a:p>
            <a:endParaRPr lang="en-US" sz="2600" dirty="0" smtClean="0">
              <a:latin typeface="Segoe UI Semibold" panose="020B0702040204020203" pitchFamily="34" charset="0"/>
              <a:cs typeface="Segoe UI Semibold" panose="020B0702040204020203" pitchFamily="34" charset="0"/>
            </a:endParaRPr>
          </a:p>
          <a:p>
            <a:endParaRPr lang="en-US" sz="2600" dirty="0">
              <a:latin typeface="Segoe UI Semibold" panose="020B0702040204020203" pitchFamily="34" charset="0"/>
              <a:cs typeface="Segoe UI Semibold" panose="020B0702040204020203" pitchFamily="34" charset="0"/>
            </a:endParaRPr>
          </a:p>
          <a:p>
            <a:endParaRPr lang="en-US" sz="2600" dirty="0" smtClean="0">
              <a:latin typeface="Segoe UI Semibold" panose="020B0702040204020203" pitchFamily="34" charset="0"/>
              <a:cs typeface="Segoe UI Semibold" panose="020B0702040204020203" pitchFamily="34" charset="0"/>
            </a:endParaRPr>
          </a:p>
          <a:p>
            <a:endParaRPr lang="en-US" sz="2600" dirty="0">
              <a:latin typeface="Segoe UI Semibold" panose="020B0702040204020203" pitchFamily="34" charset="0"/>
              <a:cs typeface="Segoe UI Semibold" panose="020B0702040204020203" pitchFamily="34" charset="0"/>
            </a:endParaRPr>
          </a:p>
          <a:p>
            <a:endParaRPr lang="en-US" sz="1900" dirty="0" smtClean="0">
              <a:latin typeface="Segoe UI Semibold" panose="020B0702040204020203" pitchFamily="34" charset="0"/>
              <a:cs typeface="Segoe UI Semibold" panose="020B0702040204020203" pitchFamily="34" charset="0"/>
              <a:hlinkClick r:id="rId2"/>
            </a:endParaRPr>
          </a:p>
          <a:p>
            <a:pPr marL="0" indent="0">
              <a:buNone/>
            </a:pPr>
            <a:r>
              <a:rPr lang="en-US" sz="1900" dirty="0" smtClean="0">
                <a:latin typeface="Segoe UI Semibold" panose="020B0702040204020203" pitchFamily="34" charset="0"/>
                <a:cs typeface="Segoe UI Semibold" panose="020B0702040204020203" pitchFamily="34" charset="0"/>
                <a:hlinkClick r:id="rId2"/>
              </a:rPr>
              <a:t>https</a:t>
            </a:r>
            <a:r>
              <a:rPr lang="en-US" sz="1900" dirty="0">
                <a:latin typeface="Segoe UI Semibold" panose="020B0702040204020203" pitchFamily="34" charset="0"/>
                <a:cs typeface="Segoe UI Semibold" panose="020B0702040204020203" pitchFamily="34" charset="0"/>
                <a:hlinkClick r:id="rId2"/>
              </a:rPr>
              <a:t>://t3.ftcdn.net/jpg/01/97/42/02/360_F_197420276_zUIeWxrXOHxu98yRXKQ1ZQ1Q3tLLL1lA.jpg</a:t>
            </a:r>
            <a:r>
              <a:rPr lang="en-US" sz="1900" dirty="0">
                <a:latin typeface="Segoe UI Semibold" panose="020B0702040204020203" pitchFamily="34" charset="0"/>
                <a:cs typeface="Segoe UI Semibold" panose="020B0702040204020203" pitchFamily="34" charset="0"/>
              </a:rPr>
              <a:t> </a:t>
            </a:r>
            <a:endParaRPr lang="ru-RU" sz="1900" dirty="0">
              <a:latin typeface="Segoe UI Semibold" panose="020B0702040204020203" pitchFamily="34" charset="0"/>
              <a:cs typeface="Segoe UI Semibold" panose="020B0702040204020203" pitchFamily="34" charset="0"/>
            </a:endParaRPr>
          </a:p>
          <a:p>
            <a:endParaRPr lang="en-US" dirty="0" smtClean="0"/>
          </a:p>
          <a:p>
            <a:endParaRPr lang="en-US" dirty="0"/>
          </a:p>
          <a:p>
            <a:endParaRPr lang="en-US" dirty="0" smtClean="0"/>
          </a:p>
          <a:p>
            <a:endParaRPr lang="en-US" dirty="0" smtClean="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3061335"/>
            <a:ext cx="5296990" cy="1764030"/>
          </a:xfrm>
          <a:prstGeom prst="rect">
            <a:avLst/>
          </a:prstGeom>
        </p:spPr>
      </p:pic>
    </p:spTree>
    <p:extLst>
      <p:ext uri="{BB962C8B-B14F-4D97-AF65-F5344CB8AC3E}">
        <p14:creationId xmlns:p14="http://schemas.microsoft.com/office/powerpoint/2010/main" val="2728391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defTabSz="914400" eaLnBrk="0" fontAlgn="base" hangingPunct="0">
              <a:spcAft>
                <a:spcPct val="0"/>
              </a:spcAft>
            </a:pPr>
            <a:r>
              <a:rPr lang="ru-RU" altLang="ru-RU" b="1" dirty="0" err="1">
                <a:solidFill>
                  <a:schemeClr val="bg1"/>
                </a:solidFill>
                <a:latin typeface="Arial" panose="020B0604020202020204" pitchFamily="34" charset="0"/>
              </a:rPr>
              <a:t>Shaxsiy</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himoya</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vositalari</a:t>
            </a:r>
            <a:r>
              <a:rPr lang="ru-RU" altLang="ru-RU" b="1" dirty="0">
                <a:solidFill>
                  <a:schemeClr val="bg1"/>
                </a:solidFill>
                <a:latin typeface="Arial" panose="020B0604020202020204" pitchFamily="34" charset="0"/>
              </a:rPr>
              <a:t> (SHV)</a:t>
            </a:r>
            <a:endParaRPr lang="ru-RU" altLang="ru-RU" dirty="0">
              <a:solidFill>
                <a:schemeClr val="bg1"/>
              </a:solidFill>
              <a:latin typeface="Arial" panose="020B0604020202020204" pitchFamily="34" charset="0"/>
            </a:endParaRPr>
          </a:p>
        </p:txBody>
      </p:sp>
      <p:sp>
        <p:nvSpPr>
          <p:cNvPr id="4" name="Rectangle 1"/>
          <p:cNvSpPr>
            <a:spLocks noGrp="1" noChangeArrowheads="1"/>
          </p:cNvSpPr>
          <p:nvPr>
            <p:ph idx="1"/>
          </p:nvPr>
        </p:nvSpPr>
        <p:spPr bwMode="auto">
          <a:xfrm>
            <a:off x="327640" y="2063538"/>
            <a:ext cx="11762760" cy="5221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Plyonkali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maxsus</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polivinilxlorid</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(PVX)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plastmassadan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tayyorlanadi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U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kislotalar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ishqorlarga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nisbatan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kimyoviy</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chidamlilikka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sovuqqa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chidamlilik</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xususiyatiga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bo‘lib</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yuvish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vositalari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yordamida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yaxshi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dezaktivatsiya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qilinadi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r>
              <a:rPr kumimoji="0" lang="en-US" altLang="ru-RU" sz="2000" b="0" i="0" u="none" strike="noStrike" cap="none" normalizeH="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Ushbu</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kundalik</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maxsus</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ustidan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kiyiladi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Odatda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u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pollar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uskunalarni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ochmasdan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dezaktivatsiya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maxsus</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kiyimlarni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saralash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yuvish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suyuq</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sochiluvchan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radioaktiv</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muhitlarni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olish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qayta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ishlarida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qo‘llaniladi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Rezina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qo‘lqoplar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ostiga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uzoq</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vaqt</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ishlaganda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odatda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paxtadan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tayyorlangan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qo‘lqoplar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kiyiladi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endParaRPr kumimoji="0" lang="en-US"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Ko‘zlarni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vositalariga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organik</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shishadan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tayyorlangan</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ko‘zoynaklar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ekranlari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kuchli</a:t>
            </a:r>
            <a:r>
              <a:rPr lang="en-US" sz="2000" dirty="0">
                <a:latin typeface="Segoe UI Semibold" panose="020B0702040204020203" pitchFamily="34" charset="0"/>
                <a:cs typeface="Segoe UI Semibold" panose="020B0702040204020203" pitchFamily="34" charset="0"/>
              </a:rPr>
              <a:t> beta-</a:t>
            </a:r>
            <a:r>
              <a:rPr lang="en-US" sz="2000" dirty="0" err="1">
                <a:latin typeface="Segoe UI Semibold" panose="020B0702040204020203" pitchFamily="34" charset="0"/>
                <a:cs typeface="Segoe UI Semibold" panose="020B0702040204020203" pitchFamily="34" charset="0"/>
              </a:rPr>
              <a:t>nurlanishga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uskunalar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ishlashda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qo‘llaniladi</a:t>
            </a:r>
            <a:r>
              <a:rPr lang="en-US" sz="2000" dirty="0">
                <a:latin typeface="Segoe UI Semibold" panose="020B0702040204020203" pitchFamily="34" charset="0"/>
                <a:cs typeface="Segoe UI Semibold" panose="020B0702040204020203" pitchFamily="34" charset="0"/>
              </a:rPr>
              <a:t>.</a:t>
            </a:r>
          </a:p>
          <a:p>
            <a:pPr marL="0" indent="0">
              <a:buNone/>
            </a:pP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Nafas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organlarini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vositalari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radionuklidlarning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organizmga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qolishidan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filtrli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izolyatsion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turlarga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bo‘linadi</a:t>
            </a:r>
            <a:r>
              <a:rPr lang="en-US" sz="2000" dirty="0">
                <a:latin typeface="Segoe UI Semibold" panose="020B0702040204020203" pitchFamily="34" charset="0"/>
                <a:cs typeface="Segoe UI Semibold" panose="020B0702040204020203" pitchFamily="34" charset="0"/>
              </a:rPr>
              <a:t>.</a:t>
            </a:r>
          </a:p>
          <a:p>
            <a:pPr marL="0" indent="0">
              <a:buNone/>
            </a:pPr>
            <a:r>
              <a:rPr lang="en-US" sz="2000" dirty="0" err="1" smtClean="0">
                <a:latin typeface="Segoe UI Semibold" panose="020B0702040204020203" pitchFamily="34" charset="0"/>
                <a:cs typeface="Segoe UI Semibold" panose="020B0702040204020203" pitchFamily="34" charset="0"/>
              </a:rPr>
              <a:t>Filtrli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vositalarga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respiratorlar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gazniqoblar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tashqi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nafas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olinadigan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havo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maxsus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filtrlardan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o‘tkazilib</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tozalanadi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Izolyatsion</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shaxsiy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vositalarida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esa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toza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havo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nafas</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zonasiga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shlanglar</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orqali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beriladi</a:t>
            </a:r>
            <a:r>
              <a:rPr lang="en-US" sz="2000" dirty="0">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551961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4097" y="2110014"/>
            <a:ext cx="11907903" cy="4290785"/>
          </a:xfrm>
        </p:spPr>
        <p:txBody>
          <a:bodyPr>
            <a:noAutofit/>
          </a:bodyPr>
          <a:lstStyle/>
          <a:p>
            <a:r>
              <a:rPr lang="en-US" sz="2400" dirty="0" err="1">
                <a:latin typeface="Segoe UI Semibold" panose="020B0702040204020203" pitchFamily="34" charset="0"/>
                <a:cs typeface="Segoe UI Semibold" panose="020B0702040204020203" pitchFamily="34" charset="0"/>
              </a:rPr>
              <a:t>Radiatsion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xavfsizlikni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ta’minlashning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asosiy</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prinsiplari</a:t>
            </a:r>
            <a:r>
              <a:rPr lang="en-US" sz="2400" dirty="0">
                <a:latin typeface="Segoe UI Semibold" panose="020B0702040204020203" pitchFamily="34" charset="0"/>
                <a:cs typeface="Segoe UI Semibold" panose="020B0702040204020203" pitchFamily="34" charset="0"/>
              </a:rPr>
              <a:t>:</a:t>
            </a:r>
          </a:p>
          <a:p>
            <a:pPr marL="0" indent="0">
              <a:buNone/>
            </a:pPr>
            <a:r>
              <a:rPr lang="en-US" sz="2400" dirty="0">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Miqdor</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bo‘yicha</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himoya</a:t>
            </a:r>
            <a:r>
              <a:rPr lang="en-US" sz="24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manbalarining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quvvatini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kichik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qiymatlarga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kamaytirish</a:t>
            </a:r>
            <a:r>
              <a:rPr lang="en-US" sz="2400" dirty="0">
                <a:latin typeface="Segoe UI Semibold" panose="020B0702040204020203" pitchFamily="34" charset="0"/>
                <a:cs typeface="Segoe UI Semibold" panose="020B0702040204020203" pitchFamily="34" charset="0"/>
              </a:rPr>
              <a:t>;</a:t>
            </a:r>
            <a:br>
              <a:rPr lang="en-US" sz="2400" dirty="0">
                <a:latin typeface="Segoe UI Semibold" panose="020B0702040204020203" pitchFamily="34" charset="0"/>
                <a:cs typeface="Segoe UI Semibold" panose="020B0702040204020203" pitchFamily="34" charset="0"/>
              </a:rPr>
            </a:br>
            <a:r>
              <a:rPr lang="en-US" sz="2400" dirty="0">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Vaqt</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bo‘yicha</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himoya</a:t>
            </a:r>
            <a:r>
              <a:rPr lang="en-US" sz="24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manbalar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bilan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ishlash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vaqtini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qisqartirish</a:t>
            </a:r>
            <a:r>
              <a:rPr lang="en-US" sz="2400" dirty="0">
                <a:latin typeface="Segoe UI Semibold" panose="020B0702040204020203" pitchFamily="34" charset="0"/>
                <a:cs typeface="Segoe UI Semibold" panose="020B0702040204020203" pitchFamily="34" charset="0"/>
              </a:rPr>
              <a:t>;</a:t>
            </a:r>
            <a:br>
              <a:rPr lang="en-US" sz="2400" dirty="0">
                <a:latin typeface="Segoe UI Semibold" panose="020B0702040204020203" pitchFamily="34" charset="0"/>
                <a:cs typeface="Segoe UI Semibold" panose="020B0702040204020203" pitchFamily="34" charset="0"/>
              </a:rPr>
            </a:br>
            <a:r>
              <a:rPr lang="en-US" sz="2400" dirty="0">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Masofa</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bo‘yicha</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himoya</a:t>
            </a:r>
            <a:r>
              <a:rPr lang="en-US" sz="24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manbadan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xodimgacha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bo‘lgan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masofani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oshirish</a:t>
            </a:r>
            <a:r>
              <a:rPr lang="en-US" sz="2400" dirty="0">
                <a:latin typeface="Segoe UI Semibold" panose="020B0702040204020203" pitchFamily="34" charset="0"/>
                <a:cs typeface="Segoe UI Semibold" panose="020B0702040204020203" pitchFamily="34" charset="0"/>
              </a:rPr>
              <a:t>;</a:t>
            </a:r>
            <a:br>
              <a:rPr lang="en-US" sz="2400" dirty="0">
                <a:latin typeface="Segoe UI Semibold" panose="020B0702040204020203" pitchFamily="34" charset="0"/>
                <a:cs typeface="Segoe UI Semibold" panose="020B0702040204020203" pitchFamily="34" charset="0"/>
              </a:rPr>
            </a:br>
            <a:r>
              <a:rPr lang="en-US" sz="2400" dirty="0">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Ekranlash</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to‘siq</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bilan</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accent1">
                    <a:lumMod val="60000"/>
                    <a:lumOff val="40000"/>
                  </a:schemeClr>
                </a:solidFill>
                <a:latin typeface="Segoe UI Semibold" panose="020B0702040204020203" pitchFamily="34" charset="0"/>
                <a:cs typeface="Segoe UI Semibold" panose="020B0702040204020203" pitchFamily="34" charset="0"/>
              </a:rPr>
              <a:t>himoya</a:t>
            </a:r>
            <a:r>
              <a:rPr lang="en-US" sz="2400" b="1" dirty="0">
                <a:solidFill>
                  <a:schemeClr val="accent1">
                    <a:lumMod val="60000"/>
                    <a:lumOff val="40000"/>
                  </a:schemeClr>
                </a:solidFill>
                <a:latin typeface="Segoe UI Semibold" panose="020B0702040204020203" pitchFamily="34" charset="0"/>
                <a:cs typeface="Segoe UI Semibold" panose="020B0702040204020203" pitchFamily="34" charset="0"/>
              </a:rPr>
              <a:t>)</a:t>
            </a:r>
            <a:r>
              <a:rPr lang="en-US" sz="2400" dirty="0">
                <a:solidFill>
                  <a:schemeClr val="accent1">
                    <a:lumMod val="60000"/>
                    <a:lumOff val="40000"/>
                  </a:schemeClr>
                </a:solidFill>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ionlashtiruvchi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yutuvchi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materiallar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yordamida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manbalarini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ekranlash</a:t>
            </a:r>
            <a:r>
              <a:rPr lang="en-US" sz="2400" dirty="0" smtClean="0">
                <a:latin typeface="Segoe UI Semibold" panose="020B0702040204020203" pitchFamily="34" charset="0"/>
                <a:cs typeface="Segoe UI Semibold" panose="020B0702040204020203" pitchFamily="34" charset="0"/>
              </a:rPr>
              <a:t>.</a:t>
            </a:r>
          </a:p>
          <a:p>
            <a:pPr marL="0" lvl="0" indent="0" defTabSz="914400" eaLnBrk="0" fontAlgn="base" hangingPunct="0">
              <a:spcBef>
                <a:spcPct val="0"/>
              </a:spcBef>
              <a:spcAft>
                <a:spcPct val="0"/>
              </a:spcAft>
              <a:buClrTx/>
              <a:buSzTx/>
              <a:buNone/>
            </a:pPr>
            <a:r>
              <a:rPr lang="ru-RU" altLang="ru-RU" sz="2400" b="1" dirty="0" err="1">
                <a:solidFill>
                  <a:schemeClr val="tx1"/>
                </a:solidFill>
                <a:latin typeface="Segoe UI Semibold" panose="020B0702040204020203" pitchFamily="34" charset="0"/>
                <a:cs typeface="Segoe UI Semibold" panose="020B0702040204020203" pitchFamily="34" charset="0"/>
              </a:rPr>
              <a:t>Vaqt</a:t>
            </a:r>
            <a:r>
              <a:rPr lang="ru-RU" altLang="ru-RU" sz="2400" b="1" dirty="0">
                <a:solidFill>
                  <a:schemeClr val="tx1"/>
                </a:solidFill>
                <a:latin typeface="Segoe UI Semibold" panose="020B0702040204020203" pitchFamily="34" charset="0"/>
                <a:cs typeface="Segoe UI Semibold" panose="020B0702040204020203" pitchFamily="34" charset="0"/>
              </a:rPr>
              <a:t> </a:t>
            </a:r>
            <a:r>
              <a:rPr lang="ru-RU" altLang="ru-RU" sz="2400" b="1" dirty="0" err="1">
                <a:solidFill>
                  <a:schemeClr val="tx1"/>
                </a:solidFill>
                <a:latin typeface="Segoe UI Semibold" panose="020B0702040204020203" pitchFamily="34" charset="0"/>
                <a:cs typeface="Segoe UI Semibold" panose="020B0702040204020203" pitchFamily="34" charset="0"/>
              </a:rPr>
              <a:t>bo‘yicha</a:t>
            </a:r>
            <a:r>
              <a:rPr lang="ru-RU" altLang="ru-RU" sz="2400" b="1" dirty="0">
                <a:solidFill>
                  <a:schemeClr val="tx1"/>
                </a:solidFill>
                <a:latin typeface="Segoe UI Semibold" panose="020B0702040204020203" pitchFamily="34" charset="0"/>
                <a:cs typeface="Segoe UI Semibold" panose="020B0702040204020203" pitchFamily="34" charset="0"/>
              </a:rPr>
              <a:t> </a:t>
            </a:r>
            <a:r>
              <a:rPr lang="ru-RU" altLang="ru-RU" sz="2400" b="1" dirty="0" err="1">
                <a:solidFill>
                  <a:schemeClr val="tx1"/>
                </a:solidFill>
                <a:latin typeface="Segoe UI Semibold" panose="020B0702040204020203" pitchFamily="34" charset="0"/>
                <a:cs typeface="Segoe UI Semibold" panose="020B0702040204020203" pitchFamily="34" charset="0"/>
              </a:rPr>
              <a:t>himoya</a:t>
            </a:r>
            <a:endParaRPr lang="ru-RU" altLang="ru-RU" sz="2400" dirty="0">
              <a:solidFill>
                <a:schemeClr val="tx1"/>
              </a:solidFill>
              <a:latin typeface="Segoe UI Semibold" panose="020B0702040204020203" pitchFamily="34" charset="0"/>
              <a:cs typeface="Segoe UI Semibold" panose="020B0702040204020203" pitchFamily="34" charset="0"/>
            </a:endParaRPr>
          </a:p>
          <a:p>
            <a:pPr marL="0" lvl="0" indent="0" defTabSz="914400" eaLnBrk="0" fontAlgn="base" hangingPunct="0">
              <a:spcBef>
                <a:spcPct val="0"/>
              </a:spcBef>
              <a:spcAft>
                <a:spcPct val="0"/>
              </a:spcAft>
              <a:buClrTx/>
              <a:buSzTx/>
              <a:buNone/>
            </a:pPr>
            <a:r>
              <a:rPr lang="ru-RU" altLang="ru-RU" sz="2400" dirty="0" err="1">
                <a:solidFill>
                  <a:schemeClr val="tx1"/>
                </a:solidFill>
                <a:latin typeface="Segoe UI Semibold" panose="020B0702040204020203" pitchFamily="34" charset="0"/>
                <a:cs typeface="Segoe UI Semibold" panose="020B0702040204020203" pitchFamily="34" charset="0"/>
              </a:rPr>
              <a:t>Bu</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usul</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manba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bilan</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ishlash</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vaqtini</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qisqartirishga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asoslanadi</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bu</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esa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xodimlar</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oladigan</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nurlanish</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dozasini</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kamaytirish</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imkonini</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beradi</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Ushbu</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prinsip</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ayniqsa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xodimlar</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kichik</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aktivlikka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ega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manbalar</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bilan</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bevosita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ishlaganda</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tez-tez</a:t>
            </a:r>
            <a:r>
              <a:rPr lang="ru-RU" altLang="ru-RU" sz="2400" dirty="0">
                <a:solidFill>
                  <a:schemeClr val="tx1"/>
                </a:solidFill>
                <a:latin typeface="Segoe UI Semibold" panose="020B0702040204020203" pitchFamily="34" charset="0"/>
                <a:cs typeface="Segoe UI Semibold" panose="020B0702040204020203" pitchFamily="34" charset="0"/>
              </a:rPr>
              <a:t> </a:t>
            </a:r>
            <a:r>
              <a:rPr lang="ru-RU" altLang="ru-RU" sz="2400" dirty="0" err="1">
                <a:solidFill>
                  <a:schemeClr val="tx1"/>
                </a:solidFill>
                <a:latin typeface="Segoe UI Semibold" panose="020B0702040204020203" pitchFamily="34" charset="0"/>
                <a:cs typeface="Segoe UI Semibold" panose="020B0702040204020203" pitchFamily="34" charset="0"/>
              </a:rPr>
              <a:t>qo‘llaniladi</a:t>
            </a:r>
            <a:r>
              <a:rPr lang="ru-RU" altLang="ru-RU" sz="2400" dirty="0">
                <a:solidFill>
                  <a:schemeClr val="tx1"/>
                </a:solidFill>
                <a:latin typeface="Segoe UI Semibold" panose="020B0702040204020203" pitchFamily="34" charset="0"/>
                <a:cs typeface="Segoe UI Semibold" panose="020B0702040204020203" pitchFamily="34" charset="0"/>
              </a:rPr>
              <a:t>.</a:t>
            </a:r>
          </a:p>
          <a:p>
            <a:pPr marL="0" indent="0">
              <a:buNone/>
            </a:pPr>
            <a:endParaRPr lang="en-US" sz="2400" dirty="0">
              <a:latin typeface="Segoe UI Semibold" panose="020B0702040204020203" pitchFamily="34" charset="0"/>
              <a:cs typeface="Segoe UI Semibold" panose="020B0702040204020203" pitchFamily="34" charset="0"/>
            </a:endParaRPr>
          </a:p>
          <a:p>
            <a:pPr marL="0" indent="0">
              <a:buNone/>
            </a:pPr>
            <a:endParaRPr lang="en-US" sz="24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123043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err="1">
                <a:latin typeface="Arial" panose="020B0604020202020204" pitchFamily="34" charset="0"/>
                <a:cs typeface="Arial" panose="020B0604020202020204" pitchFamily="34" charset="0"/>
              </a:rPr>
              <a:t>Masofa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orqali</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himoya</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ru-RU" dirty="0"/>
          </a:p>
        </p:txBody>
      </p:sp>
      <mc:AlternateContent xmlns:mc="http://schemas.openxmlformats.org/markup-compatibility/2006">
        <mc:Choice xmlns:a14="http://schemas.microsoft.com/office/drawing/2010/main" Requires="a14">
          <p:sp>
            <p:nvSpPr>
              <p:cNvPr id="3" name="Текст 2"/>
              <p:cNvSpPr>
                <a:spLocks noGrp="1"/>
              </p:cNvSpPr>
              <p:nvPr>
                <p:ph type="body" idx="1"/>
              </p:nvPr>
            </p:nvSpPr>
            <p:spPr>
              <a:xfrm>
                <a:off x="0" y="2142066"/>
                <a:ext cx="6552132" cy="576262"/>
              </a:xfrm>
            </p:spPr>
            <p:txBody>
              <a:bodyPr/>
              <a:lstStyle/>
              <a:p>
                <a:r>
                  <a:rPr lang="en-US" dirty="0" smtClean="0">
                    <a:solidFill>
                      <a:schemeClr val="tx1"/>
                    </a:solidFill>
                    <a:latin typeface="Segoe UI Semibold" panose="020B0702040204020203" pitchFamily="34" charset="0"/>
                    <a:cs typeface="Segoe UI Semibold" panose="020B0702040204020203" pitchFamily="34" charset="0"/>
                  </a:rPr>
                  <a:t>Nuqtaviy</a:t>
                </a:r>
                <a:r>
                  <a:rPr lang="en-US" dirty="0">
                    <a:solidFill>
                      <a:schemeClr val="tx1"/>
                    </a:solidFill>
                    <a:latin typeface="Segoe UI Semibold" panose="020B0702040204020203" pitchFamily="34" charset="0"/>
                    <a:cs typeface="Segoe UI Semibold" panose="020B0702040204020203" pitchFamily="34" charset="0"/>
                  </a:rPr>
                  <a:t> </a:t>
                </a:r>
                <a:r>
                  <a:rPr lang="en-US" dirty="0" smtClean="0">
                    <a:solidFill>
                      <a:schemeClr val="tx1"/>
                    </a:solidFill>
                    <a:latin typeface="Segoe UI Semibold" panose="020B0702040204020203" pitchFamily="34" charset="0"/>
                    <a:cs typeface="Segoe UI Semibold" panose="020B0702040204020203" pitchFamily="34" charset="0"/>
                  </a:rPr>
                  <a:t> </a:t>
                </a:r>
                <a:r>
                  <a:rPr lang="en-US" dirty="0" err="1">
                    <a:solidFill>
                      <a:schemeClr val="tx1"/>
                    </a:solidFill>
                    <a:latin typeface="Segoe UI Semibold" panose="020B0702040204020203" pitchFamily="34" charset="0"/>
                    <a:cs typeface="Segoe UI Semibold" panose="020B0702040204020203" pitchFamily="34" charset="0"/>
                  </a:rPr>
                  <a:t>manbalar</a:t>
                </a:r>
                <a:r>
                  <a:rPr lang="en-US" dirty="0">
                    <a:solidFill>
                      <a:schemeClr val="tx1"/>
                    </a:solidFill>
                    <a:latin typeface="Segoe UI Semibold" panose="020B0702040204020203" pitchFamily="34" charset="0"/>
                    <a:cs typeface="Segoe UI Semibold" panose="020B0702040204020203" pitchFamily="34" charset="0"/>
                  </a:rPr>
                  <a:t> </a:t>
                </a:r>
                <a:r>
                  <a:rPr lang="en-US" dirty="0" smtClean="0">
                    <a:solidFill>
                      <a:schemeClr val="tx1"/>
                    </a:solidFill>
                    <a:latin typeface="Segoe UI Semibold" panose="020B0702040204020203" pitchFamily="34" charset="0"/>
                    <a:cs typeface="Segoe UI Semibold" panose="020B0702040204020203" pitchFamily="34" charset="0"/>
                  </a:rPr>
                  <a:t>,</a:t>
                </a:r>
                <a14:m>
                  <m:oMath xmlns:m="http://schemas.openxmlformats.org/officeDocument/2006/math">
                    <m:r>
                      <a:rPr lang="en-US" b="0" i="1" smtClean="0">
                        <a:solidFill>
                          <a:schemeClr val="tx1"/>
                        </a:solidFill>
                        <a:latin typeface="Cambria Math" panose="02040503050406030204" pitchFamily="18" charset="0"/>
                      </a:rPr>
                      <m:t>𝐷𝑜𝑧𝑎</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𝑞𝑢𝑣𝑣𝑎𝑡𝑖</m:t>
                    </m:r>
                    <m:r>
                      <a:rPr lang="ru-RU">
                        <a:solidFill>
                          <a:schemeClr val="tx1"/>
                        </a:solidFill>
                        <a:latin typeface="Cambria Math" panose="02040503050406030204" pitchFamily="18" charset="0"/>
                        <a:ea typeface="Cambria Math" panose="02040503050406030204" pitchFamily="18" charset="0"/>
                      </a:rPr>
                      <m:t>~</m:t>
                    </m:r>
                    <m:f>
                      <m:fPr>
                        <m:type m:val="skw"/>
                        <m:ctrlPr>
                          <a:rPr lang="ru-RU" i="1" smtClean="0">
                            <a:solidFill>
                              <a:schemeClr val="tx1"/>
                            </a:solidFill>
                            <a:latin typeface="Cambria Math" panose="02040503050406030204" pitchFamily="18" charset="0"/>
                            <a:ea typeface="Cambria Math" panose="02040503050406030204" pitchFamily="18" charset="0"/>
                          </a:rPr>
                        </m:ctrlPr>
                      </m:fPr>
                      <m:num>
                        <m:r>
                          <a:rPr lang="ru-RU" b="0" i="1" smtClean="0">
                            <a:solidFill>
                              <a:schemeClr val="tx1"/>
                            </a:solidFill>
                            <a:latin typeface="Cambria Math" panose="02040503050406030204" pitchFamily="18" charset="0"/>
                            <a:ea typeface="Cambria Math" panose="02040503050406030204" pitchFamily="18" charset="0"/>
                          </a:rPr>
                          <m:t>1</m:t>
                        </m:r>
                      </m:num>
                      <m:den>
                        <m:sSup>
                          <m:sSupPr>
                            <m:ctrlPr>
                              <a:rPr lang="ru-RU" i="1" smtClean="0">
                                <a:solidFill>
                                  <a:schemeClr val="tx1"/>
                                </a:solidFill>
                                <a:latin typeface="Cambria Math" panose="02040503050406030204" pitchFamily="18" charset="0"/>
                                <a:ea typeface="Cambria Math" panose="02040503050406030204" pitchFamily="18" charset="0"/>
                              </a:rPr>
                            </m:ctrlPr>
                          </m:sSupPr>
                          <m:e>
                            <m:r>
                              <a:rPr lang="en-US" b="0" i="1" smtClean="0">
                                <a:solidFill>
                                  <a:schemeClr val="tx1"/>
                                </a:solidFill>
                                <a:latin typeface="Cambria Math" panose="02040503050406030204" pitchFamily="18" charset="0"/>
                                <a:ea typeface="Cambria Math" panose="02040503050406030204" pitchFamily="18" charset="0"/>
                              </a:rPr>
                              <m:t>𝑅</m:t>
                            </m:r>
                          </m:e>
                          <m:sup>
                            <m:r>
                              <a:rPr lang="ru-RU" b="0" i="1" smtClean="0">
                                <a:solidFill>
                                  <a:schemeClr val="tx1"/>
                                </a:solidFill>
                                <a:latin typeface="Cambria Math" panose="02040503050406030204" pitchFamily="18" charset="0"/>
                                <a:ea typeface="Cambria Math" panose="02040503050406030204" pitchFamily="18" charset="0"/>
                              </a:rPr>
                              <m:t>2</m:t>
                            </m:r>
                          </m:sup>
                        </m:sSup>
                      </m:den>
                    </m:f>
                  </m:oMath>
                </a14:m>
                <a:endParaRPr lang="en-US" dirty="0">
                  <a:solidFill>
                    <a:schemeClr val="tx1"/>
                  </a:solidFill>
                  <a:latin typeface="Segoe UI Semibold" panose="020B0702040204020203" pitchFamily="34" charset="0"/>
                  <a:cs typeface="Segoe UI Semibold" panose="020B0702040204020203" pitchFamily="34" charset="0"/>
                </a:endParaRPr>
              </a:p>
            </p:txBody>
          </p:sp>
        </mc:Choice>
        <mc:Fallback>
          <p:sp>
            <p:nvSpPr>
              <p:cNvPr id="3" name="Текст 2"/>
              <p:cNvSpPr>
                <a:spLocks noGrp="1" noRot="1" noChangeAspect="1" noMove="1" noResize="1" noEditPoints="1" noAdjustHandles="1" noChangeArrowheads="1" noChangeShapeType="1" noTextEdit="1"/>
              </p:cNvSpPr>
              <p:nvPr>
                <p:ph type="body" idx="1"/>
              </p:nvPr>
            </p:nvSpPr>
            <p:spPr>
              <a:xfrm>
                <a:off x="0" y="2142066"/>
                <a:ext cx="6552132" cy="576262"/>
              </a:xfrm>
              <a:blipFill>
                <a:blip r:embed="rId2"/>
                <a:stretch>
                  <a:fillRect l="-1395" t="-78947" b="-153684"/>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5" name="Текст 4"/>
              <p:cNvSpPr>
                <a:spLocks noGrp="1"/>
              </p:cNvSpPr>
              <p:nvPr>
                <p:ph type="body" sz="quarter" idx="3"/>
              </p:nvPr>
            </p:nvSpPr>
            <p:spPr>
              <a:xfrm>
                <a:off x="6208712" y="2142066"/>
                <a:ext cx="5983288" cy="576262"/>
              </a:xfrm>
            </p:spPr>
            <p:txBody>
              <a:bodyPr/>
              <a:lstStyle/>
              <a:p>
                <a:r>
                  <a:rPr lang="en-US" dirty="0" smtClean="0">
                    <a:solidFill>
                      <a:schemeClr val="tx1"/>
                    </a:solidFill>
                    <a:latin typeface="Segoe UI Semibold" panose="020B0702040204020203" pitchFamily="34" charset="0"/>
                    <a:cs typeface="Segoe UI Semibold" panose="020B0702040204020203" pitchFamily="34" charset="0"/>
                  </a:rPr>
                  <a:t>C</a:t>
                </a:r>
                <a:r>
                  <a:rPr lang="en-US" dirty="0" err="1" smtClean="0">
                    <a:solidFill>
                      <a:schemeClr val="tx1"/>
                    </a:solidFill>
                    <a:latin typeface="Segoe UI Semibold" panose="020B0702040204020203" pitchFamily="34" charset="0"/>
                    <a:cs typeface="Segoe UI Semibold" panose="020B0702040204020203" pitchFamily="34" charset="0"/>
                  </a:rPr>
                  <a:t>hiziqli</a:t>
                </a:r>
                <a:r>
                  <a:rPr lang="en-US" dirty="0" smtClean="0">
                    <a:solidFill>
                      <a:schemeClr val="tx1"/>
                    </a:solidFill>
                    <a:latin typeface="Segoe UI Semibold" panose="020B0702040204020203" pitchFamily="34" charset="0"/>
                    <a:cs typeface="Segoe UI Semibold" panose="020B0702040204020203" pitchFamily="34" charset="0"/>
                  </a:rPr>
                  <a:t> </a:t>
                </a:r>
                <a:r>
                  <a:rPr lang="en-US" dirty="0" err="1" smtClean="0">
                    <a:solidFill>
                      <a:schemeClr val="tx1"/>
                    </a:solidFill>
                    <a:latin typeface="Segoe UI Semibold" panose="020B0702040204020203" pitchFamily="34" charset="0"/>
                    <a:cs typeface="Segoe UI Semibold" panose="020B0702040204020203" pitchFamily="34" charset="0"/>
                  </a:rPr>
                  <a:t>manbalar</a:t>
                </a:r>
                <a:r>
                  <a:rPr lang="en-US" dirty="0" smtClean="0">
                    <a:solidFill>
                      <a:schemeClr val="tx1"/>
                    </a:solidFill>
                    <a:latin typeface="Segoe UI Semibold" panose="020B0702040204020203" pitchFamily="34" charset="0"/>
                    <a:cs typeface="Segoe UI Semibold" panose="020B0702040204020203" pitchFamily="34" charset="0"/>
                  </a:rPr>
                  <a:t>, </a:t>
                </a:r>
                <a14:m>
                  <m:oMath xmlns:m="http://schemas.openxmlformats.org/officeDocument/2006/math">
                    <m:r>
                      <a:rPr lang="en-US" i="1">
                        <a:solidFill>
                          <a:schemeClr val="tx1"/>
                        </a:solidFill>
                        <a:latin typeface="Cambria Math" panose="02040503050406030204" pitchFamily="18" charset="0"/>
                      </a:rPr>
                      <m:t>𝐷𝑜𝑧𝑎</m:t>
                    </m:r>
                    <m:r>
                      <a:rPr lang="en-US" i="1">
                        <a:solidFill>
                          <a:schemeClr val="tx1"/>
                        </a:solidFill>
                        <a:latin typeface="Cambria Math" panose="02040503050406030204" pitchFamily="18" charset="0"/>
                      </a:rPr>
                      <m:t> </m:t>
                    </m:r>
                    <m:r>
                      <a:rPr lang="en-US" i="1">
                        <a:solidFill>
                          <a:schemeClr val="tx1"/>
                        </a:solidFill>
                        <a:latin typeface="Cambria Math" panose="02040503050406030204" pitchFamily="18" charset="0"/>
                      </a:rPr>
                      <m:t>𝑞𝑢𝑣𝑣𝑎𝑡𝑖</m:t>
                    </m:r>
                    <m:r>
                      <a:rPr lang="ru-RU">
                        <a:solidFill>
                          <a:schemeClr val="tx1"/>
                        </a:solidFill>
                        <a:latin typeface="Cambria Math" panose="02040503050406030204" pitchFamily="18" charset="0"/>
                        <a:ea typeface="Cambria Math" panose="02040503050406030204" pitchFamily="18" charset="0"/>
                      </a:rPr>
                      <m:t>~</m:t>
                    </m:r>
                    <m:f>
                      <m:fPr>
                        <m:type m:val="skw"/>
                        <m:ctrlPr>
                          <a:rPr lang="ru-RU" i="1">
                            <a:solidFill>
                              <a:schemeClr val="tx1"/>
                            </a:solidFill>
                            <a:latin typeface="Cambria Math" panose="02040503050406030204" pitchFamily="18" charset="0"/>
                            <a:ea typeface="Cambria Math" panose="02040503050406030204" pitchFamily="18" charset="0"/>
                          </a:rPr>
                        </m:ctrlPr>
                      </m:fPr>
                      <m:num>
                        <m:r>
                          <a:rPr lang="ru-RU" i="1">
                            <a:solidFill>
                              <a:schemeClr val="tx1"/>
                            </a:solidFill>
                            <a:latin typeface="Cambria Math" panose="02040503050406030204" pitchFamily="18" charset="0"/>
                            <a:ea typeface="Cambria Math" panose="02040503050406030204" pitchFamily="18" charset="0"/>
                          </a:rPr>
                          <m:t>1</m:t>
                        </m:r>
                      </m:num>
                      <m:den>
                        <m:r>
                          <a:rPr lang="en-US" b="0" i="1" smtClean="0">
                            <a:solidFill>
                              <a:schemeClr val="tx1"/>
                            </a:solidFill>
                            <a:latin typeface="Cambria Math" panose="02040503050406030204" pitchFamily="18" charset="0"/>
                            <a:ea typeface="Cambria Math" panose="02040503050406030204" pitchFamily="18" charset="0"/>
                          </a:rPr>
                          <m:t>𝑅</m:t>
                        </m:r>
                      </m:den>
                    </m:f>
                  </m:oMath>
                </a14:m>
                <a:endParaRPr lang="ru-RU" dirty="0">
                  <a:solidFill>
                    <a:schemeClr val="tx1"/>
                  </a:solidFill>
                  <a:latin typeface="Segoe UI Semibold" panose="020B0702040204020203" pitchFamily="34" charset="0"/>
                  <a:cs typeface="Segoe UI Semibold" panose="020B0702040204020203" pitchFamily="34" charset="0"/>
                </a:endParaRPr>
              </a:p>
            </p:txBody>
          </p:sp>
        </mc:Choice>
        <mc:Fallback>
          <p:sp>
            <p:nvSpPr>
              <p:cNvPr id="5" name="Текст 4"/>
              <p:cNvSpPr>
                <a:spLocks noGrp="1" noRot="1" noChangeAspect="1" noMove="1" noResize="1" noEditPoints="1" noAdjustHandles="1" noChangeArrowheads="1" noChangeShapeType="1" noTextEdit="1"/>
              </p:cNvSpPr>
              <p:nvPr>
                <p:ph type="body" sz="quarter" idx="3"/>
              </p:nvPr>
            </p:nvSpPr>
            <p:spPr>
              <a:xfrm>
                <a:off x="6208712" y="2142066"/>
                <a:ext cx="5983288" cy="576262"/>
              </a:xfrm>
              <a:blipFill>
                <a:blip r:embed="rId3"/>
                <a:stretch>
                  <a:fillRect l="-1527" t="-76842" b="-155789"/>
                </a:stretch>
              </a:blipFill>
            </p:spPr>
            <p:txBody>
              <a:bodyPr/>
              <a:lstStyle/>
              <a:p>
                <a:r>
                  <a:rPr lang="ru-RU">
                    <a:noFill/>
                  </a:rPr>
                  <a:t> </a:t>
                </a:r>
              </a:p>
            </p:txBody>
          </p:sp>
        </mc:Fallback>
      </mc:AlternateContent>
      <p:pic>
        <p:nvPicPr>
          <p:cNvPr id="10" name="Объект 9"/>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04799" y="3019801"/>
            <a:ext cx="5667425" cy="3724307"/>
          </a:xfrm>
        </p:spPr>
      </p:pic>
      <mc:AlternateContent xmlns:mc="http://schemas.openxmlformats.org/markup-compatibility/2006">
        <mc:Choice xmlns:a14="http://schemas.microsoft.com/office/drawing/2010/main" Requires="a14">
          <p:sp>
            <p:nvSpPr>
              <p:cNvPr id="11" name="TextBox 10"/>
              <p:cNvSpPr txBox="1"/>
              <p:nvPr/>
            </p:nvSpPr>
            <p:spPr>
              <a:xfrm>
                <a:off x="5535660" y="6229350"/>
                <a:ext cx="192360"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ru-RU" smtClean="0">
                          <a:latin typeface="Cambria Math" panose="02040503050406030204" pitchFamily="18" charset="0"/>
                        </a:rPr>
                        <m:t>2</m:t>
                      </m:r>
                    </m:oMath>
                  </m:oMathPara>
                </a14:m>
                <a:endParaRPr lang="ru-RU" dirty="0"/>
              </a:p>
            </p:txBody>
          </p:sp>
        </mc:Choice>
        <mc:Fallback>
          <p:sp>
            <p:nvSpPr>
              <p:cNvPr id="11" name="TextBox 10"/>
              <p:cNvSpPr txBox="1">
                <a:spLocks noRot="1" noChangeAspect="1" noMove="1" noResize="1" noEditPoints="1" noAdjustHandles="1" noChangeArrowheads="1" noChangeShapeType="1" noTextEdit="1"/>
              </p:cNvSpPr>
              <p:nvPr/>
            </p:nvSpPr>
            <p:spPr>
              <a:xfrm>
                <a:off x="5535660" y="6229350"/>
                <a:ext cx="192360" cy="276999"/>
              </a:xfrm>
              <a:prstGeom prst="rect">
                <a:avLst/>
              </a:prstGeom>
              <a:blipFill>
                <a:blip r:embed="rId5"/>
                <a:stretch>
                  <a:fillRect l="-25000" r="-25000" b="-11111"/>
                </a:stretch>
              </a:blipFill>
            </p:spPr>
            <p:txBody>
              <a:bodyPr/>
              <a:lstStyle/>
              <a:p>
                <a:r>
                  <a:rPr lang="ru-RU">
                    <a:noFill/>
                  </a:rPr>
                  <a:t> </a:t>
                </a:r>
              </a:p>
            </p:txBody>
          </p:sp>
        </mc:Fallback>
      </mc:AlternateContent>
      <p:pic>
        <p:nvPicPr>
          <p:cNvPr id="13" name="Объект 12"/>
          <p:cNvPicPr>
            <a:picLocks noGrp="1" noChangeAspect="1"/>
          </p:cNvPicPr>
          <p:nvPr>
            <p:ph sz="quarter" idx="4"/>
          </p:nvPr>
        </p:nvPicPr>
        <p:blipFill>
          <a:blip r:embed="rId6">
            <a:extLst>
              <a:ext uri="{28A0092B-C50C-407E-A947-70E740481C1C}">
                <a14:useLocalDpi xmlns:a14="http://schemas.microsoft.com/office/drawing/2010/main" val="0"/>
              </a:ext>
            </a:extLst>
          </a:blip>
          <a:stretch>
            <a:fillRect/>
          </a:stretch>
        </p:blipFill>
        <p:spPr>
          <a:xfrm>
            <a:off x="6156577" y="2876551"/>
            <a:ext cx="5730623" cy="4007232"/>
          </a:xfrm>
        </p:spPr>
      </p:pic>
    </p:spTree>
    <p:extLst>
      <p:ext uri="{BB962C8B-B14F-4D97-AF65-F5344CB8AC3E}">
        <p14:creationId xmlns:p14="http://schemas.microsoft.com/office/powerpoint/2010/main" val="114602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defTabSz="914400" eaLnBrk="0" fontAlgn="base" hangingPunct="0">
              <a:spcAft>
                <a:spcPct val="0"/>
              </a:spcAft>
            </a:pPr>
            <a:r>
              <a:rPr lang="ru-RU" altLang="ru-RU" b="1" dirty="0" err="1">
                <a:solidFill>
                  <a:schemeClr val="bg1"/>
                </a:solidFill>
                <a:latin typeface="Arial" panose="020B0604020202020204" pitchFamily="34" charset="0"/>
              </a:rPr>
              <a:t>Ekranlar</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bilan</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himoya</a:t>
            </a:r>
            <a:endParaRPr lang="ru-RU" altLang="ru-RU" dirty="0">
              <a:solidFill>
                <a:schemeClr val="bg1"/>
              </a:solidFill>
              <a:latin typeface="Arial" panose="020B0604020202020204" pitchFamily="34" charset="0"/>
            </a:endParaRPr>
          </a:p>
        </p:txBody>
      </p:sp>
      <p:sp>
        <p:nvSpPr>
          <p:cNvPr id="4" name="Rectangle 1"/>
          <p:cNvSpPr>
            <a:spLocks noGrp="1" noChangeArrowheads="1"/>
          </p:cNvSpPr>
          <p:nvPr>
            <p:ph idx="1"/>
          </p:nvPr>
        </p:nvSpPr>
        <p:spPr bwMode="auto">
          <a:xfrm>
            <a:off x="247650" y="2177604"/>
            <a:ext cx="1194435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ru-RU" sz="2000" dirty="0">
                <a:solidFill>
                  <a:schemeClr val="tx1"/>
                </a:solidFill>
                <a:latin typeface="Segoe UI Semibold" panose="020B0702040204020203" pitchFamily="34" charset="0"/>
                <a:cs typeface="Segoe UI Semibold" panose="020B0702040204020203" pitchFamily="34" charset="0"/>
              </a:rPr>
              <a:t> </a:t>
            </a:r>
            <a:r>
              <a:rPr lang="en-US" altLang="ru-RU" sz="2000" dirty="0" smtClean="0">
                <a:solidFill>
                  <a:schemeClr val="tx1"/>
                </a:solidFill>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Vaqt</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bo‘yicha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radionuklidlar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miqdori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bo‘yicha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masofa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orqali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doim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dozasini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ruxsat</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etilgan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chegaraviy</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darajagacha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kamaytirishga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yetarli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bo‘lavermaydi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Chunki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ishlab</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chiqarish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sharoitida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radioaktiv</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moddalar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faolligini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cheksiz</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kamaytirish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vaqtini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cheksiz</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qisqartirish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yoki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manbagacha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bo‘lgan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masofani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orttirish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imkoniyati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bo‘lmaydi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Shu</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holatlarda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xodimlarni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uchun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maxsus</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ekranlari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devorlari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bokslari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qoplamalar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seyflar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konteynerlar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boshqa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jihozlar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qo‘llaniladi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Ekranlar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bilan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himoyalanishning</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eng</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samarali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usullaridan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biridir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en-US"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Ionlashtiruvchi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turiga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qarab</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ekranlar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turli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materiallardan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tayyorlanadi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ularning</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qalinligi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quvvatiga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bog‘liq</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Rentgen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gamma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uchun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eng</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yaxshi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ekranlar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atom</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raqami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(Z)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katta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zichligi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yuqori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bo‘lgan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materiallardir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masalan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qo‘rg‘oshin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minimal</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qalinlikda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kerakli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susaytirish</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darajasini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ta’minlaydi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Arzonroq</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ekranlar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esa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qo‘rg‘oshinlangan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shisha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temir</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beton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temir-beton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suvdan</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0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tayyorlanadi</a:t>
            </a:r>
            <a:r>
              <a:rPr kumimoji="0" lang="ru-RU" altLang="ru-RU" sz="20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1180663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latin typeface="Segoe UI Semibold" panose="020B0702040204020203" pitchFamily="34" charset="0"/>
                <a:cs typeface="Segoe UI Semibold" panose="020B0702040204020203" pitchFamily="34" charset="0"/>
              </a:rPr>
              <a:t>Himoya</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materiali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ekran</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tanlashni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belgilovchi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omillar</a:t>
            </a:r>
            <a:endParaRPr lang="ru-RU" dirty="0">
              <a:latin typeface="Segoe UI Semibold" panose="020B0702040204020203" pitchFamily="34" charset="0"/>
              <a:cs typeface="Segoe UI Semibold" panose="020B0702040204020203" pitchFamily="34" charset="0"/>
            </a:endParaRPr>
          </a:p>
        </p:txBody>
      </p:sp>
      <p:sp>
        <p:nvSpPr>
          <p:cNvPr id="3" name="Объект 2"/>
          <p:cNvSpPr>
            <a:spLocks noGrp="1"/>
          </p:cNvSpPr>
          <p:nvPr>
            <p:ph idx="1"/>
          </p:nvPr>
        </p:nvSpPr>
        <p:spPr>
          <a:xfrm>
            <a:off x="0" y="2185988"/>
            <a:ext cx="12401550" cy="3476625"/>
          </a:xfrm>
        </p:spPr>
        <p:txBody>
          <a:bodyPr>
            <a:noAutofit/>
          </a:bodyPr>
          <a:lstStyle/>
          <a:p>
            <a:pPr marL="0" indent="0">
              <a:buNone/>
            </a:pPr>
            <a:r>
              <a:rPr lang="en-US" sz="2000" dirty="0" err="1" smtClean="0">
                <a:latin typeface="Segoe UI Semibold" panose="020B0702040204020203" pitchFamily="34" charset="0"/>
                <a:cs typeface="Segoe UI Semibold" panose="020B0702040204020203" pitchFamily="34" charset="0"/>
              </a:rPr>
              <a:t>Himoya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materialini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tanlashda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himoya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mexanik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kimyoviy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xususiyatlari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massasi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hajmi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narxi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hisobga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olinadi</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Himoya</a:t>
            </a:r>
            <a:r>
              <a:rPr lang="en-US" sz="2000" b="1"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xususiyatlari</a:t>
            </a:r>
            <a:r>
              <a:rPr lang="en-US" sz="2000"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deganda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materialning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sekinlashtirish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yutish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qobiliyati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hamda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ionlashtiruvchi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aktivlanish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radioaktiv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xususiyati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tushuniladi</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Mexanik</a:t>
            </a:r>
            <a:r>
              <a:rPr lang="en-US" sz="2000" b="1"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xususiyatlar</a:t>
            </a:r>
            <a:r>
              <a:rPr lang="en-US" sz="2000"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materialning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mustahkamligi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shakl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hamda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o‘lchamlarini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saqlab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qobiliyati</a:t>
            </a:r>
            <a:r>
              <a:rPr lang="en-US" sz="2000" dirty="0">
                <a:latin typeface="Segoe UI Semibold" panose="020B0702040204020203" pitchFamily="34" charset="0"/>
                <a:cs typeface="Segoe UI Semibold" panose="020B0702040204020203" pitchFamily="34" charset="0"/>
              </a:rPr>
              <a:t>.</a:t>
            </a:r>
          </a:p>
          <a:p>
            <a:r>
              <a:rPr lang="en-US" sz="2000"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Kimyoviy</a:t>
            </a:r>
            <a:r>
              <a:rPr lang="en-US" sz="2000" b="1"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b="1" dirty="0" err="1">
                <a:solidFill>
                  <a:schemeClr val="accent6">
                    <a:lumMod val="75000"/>
                  </a:schemeClr>
                </a:solidFill>
                <a:latin typeface="Segoe UI Semibold" panose="020B0702040204020203" pitchFamily="34" charset="0"/>
                <a:cs typeface="Segoe UI Semibold" panose="020B0702040204020203" pitchFamily="34" charset="0"/>
              </a:rPr>
              <a:t>xususiyatlar</a:t>
            </a:r>
            <a:r>
              <a:rPr lang="en-US" sz="2000" dirty="0">
                <a:solidFill>
                  <a:schemeClr val="accent6">
                    <a:lumMod val="75000"/>
                  </a:schemeClr>
                </a:solidFill>
                <a:latin typeface="Segoe UI Semibold" panose="020B0702040204020203" pitchFamily="34" charset="0"/>
                <a:cs typeface="Segoe UI Semibold" panose="020B0702040204020203" pitchFamily="34" charset="0"/>
              </a:rPr>
              <a:t> </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ionlashtiruvchi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kimyoviy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moddalarga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chidamliligi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yong‘inga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bardoshliligi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zaharsizligi</a:t>
            </a:r>
            <a:r>
              <a:rPr lang="en-US" sz="2000" dirty="0" smtClean="0">
                <a:latin typeface="Segoe UI Semibold" panose="020B0702040204020203" pitchFamily="34" charset="0"/>
                <a:cs typeface="Segoe UI Semibold" panose="020B0702040204020203" pitchFamily="34" charset="0"/>
              </a:rPr>
              <a:t>.</a:t>
            </a:r>
          </a:p>
          <a:p>
            <a:pPr marL="0" indent="0">
              <a:buNone/>
            </a:pPr>
            <a:r>
              <a:rPr lang="en-US" sz="2000" dirty="0" err="1" smtClean="0">
                <a:latin typeface="Segoe UI Semibold" panose="020B0702040204020203" pitchFamily="34" charset="0"/>
                <a:cs typeface="Segoe UI Semibold" panose="020B0702040204020203" pitchFamily="34" charset="0"/>
              </a:rPr>
              <a:t>Neytron</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yutgichlar</a:t>
            </a:r>
            <a:r>
              <a:rPr lang="en-US" sz="2000" dirty="0" smtClean="0">
                <a:latin typeface="Segoe UI Semibold" panose="020B0702040204020203" pitchFamily="34" charset="0"/>
                <a:cs typeface="Segoe UI Semibold" panose="020B0702040204020203" pitchFamily="34" charset="0"/>
              </a:rPr>
              <a:t>:</a:t>
            </a:r>
          </a:p>
          <a:p>
            <a:pPr marL="0" indent="0">
              <a:buNone/>
            </a:pPr>
            <a:r>
              <a:rPr lang="en-US" sz="2000" dirty="0" smtClean="0">
                <a:latin typeface="Segoe UI Semibold" panose="020B0702040204020203" pitchFamily="34" charset="0"/>
                <a:cs typeface="Segoe UI Semibold" panose="020B0702040204020203" pitchFamily="34" charset="0"/>
              </a:rPr>
              <a:t> – </a:t>
            </a:r>
            <a:r>
              <a:rPr lang="en-US" sz="2000" dirty="0" err="1">
                <a:latin typeface="Segoe UI Semibold" panose="020B0702040204020203" pitchFamily="34" charset="0"/>
                <a:cs typeface="Segoe UI Semibold" panose="020B0702040204020203" pitchFamily="34" charset="0"/>
              </a:rPr>
              <a:t>bor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qo‘shimchalari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mavjud</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materiallar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po‘latlar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bural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alyuminiy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qotishmasi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grafit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karbidi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boyitilgan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beton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boritli</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suvoq</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kadmiy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birikmalari</a:t>
            </a:r>
            <a:r>
              <a:rPr lang="en-US" sz="2000" dirty="0">
                <a:latin typeface="Segoe UI Semibold" panose="020B0702040204020203" pitchFamily="34" charset="0"/>
                <a:cs typeface="Segoe UI Semibold" panose="020B0702040204020203" pitchFamily="34" charset="0"/>
              </a:rPr>
              <a:t>.</a:t>
            </a:r>
          </a:p>
          <a:p>
            <a:endParaRPr lang="en-US"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48676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4000" dirty="0" err="1" smtClean="0">
                <a:latin typeface="Segoe UI Semibold" panose="020B0702040204020203" pitchFamily="34" charset="0"/>
                <a:cs typeface="Segoe UI Semibold" panose="020B0702040204020203" pitchFamily="34" charset="0"/>
              </a:rPr>
              <a:t>Xulosa</a:t>
            </a:r>
            <a:endParaRPr lang="ru-RU" sz="4000" dirty="0">
              <a:latin typeface="Segoe UI Semibold" panose="020B0702040204020203" pitchFamily="34" charset="0"/>
              <a:cs typeface="Segoe UI Semibold" panose="020B0702040204020203" pitchFamily="34" charset="0"/>
            </a:endParaRPr>
          </a:p>
        </p:txBody>
      </p:sp>
      <p:sp>
        <p:nvSpPr>
          <p:cNvPr id="4" name="Rectangle 1"/>
          <p:cNvSpPr>
            <a:spLocks noGrp="1" noChangeArrowheads="1"/>
          </p:cNvSpPr>
          <p:nvPr>
            <p:ph idx="1"/>
          </p:nvPr>
        </p:nvSpPr>
        <p:spPr bwMode="auto">
          <a:xfrm>
            <a:off x="228600" y="2364462"/>
            <a:ext cx="1196340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Ionlovchi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qayd</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undan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himoyalanish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masalalari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zamonaviy</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yadro</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fizikasi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tibbiyot</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hamda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sanoatning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muhim</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yo‘nalishlaridan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hisoblanadi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Ionlovchi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aniqlash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uchun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turli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xil</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metodlar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ionizatsion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sintsillyatsion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yarimo‘tkazgichli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hamda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trekli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detektorlar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qo‘llanilib</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turini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energiyasini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intensivligini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aniqlash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imkonini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beradi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metodning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o‘ziga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xos</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afzallik</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cheklovlari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mavjud</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bo‘lib</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ular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amaliy</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vazifalarga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qarab</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tanlanadi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Ionlovchi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nurlanishdan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himoyalanish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esa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radiatsion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xavfsizlikni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ta’minlashning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asosiy</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sharti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hisoblanadi</a:t>
            </a:r>
            <a:r>
              <a:rPr lang="en-US" altLang="ru-RU" sz="2200" dirty="0" smtClean="0">
                <a:solidFill>
                  <a:schemeClr val="tx1"/>
                </a:solidFill>
                <a:latin typeface="Segoe UI Semibold" panose="020B0702040204020203" pitchFamily="34" charset="0"/>
                <a:cs typeface="Segoe UI Semibold" panose="020B0702040204020203" pitchFamily="34" charset="0"/>
              </a:rPr>
              <a:t>. T</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ashkiliy</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gigiyenik</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individual</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vositalari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radiatsion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xavfsizlikni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kompleks</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tarzda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ta’minlaydi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Neytronlar</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uchun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maxsus</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yutgich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materiallardan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foydalanish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esa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qo‘shimcha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darajasini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yaratadi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Umuman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olganda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ionlovchi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nurlanish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bilan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ishlashda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aniqlash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metodlari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himoya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choralarining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to‘g‘ri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tanlanishi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inson</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salomatligini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saqlash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ishlab</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chiqarish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jarayonlarining</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xavfsizligini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ta’minlash</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va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atrof-muhitni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muhofaza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qilishda</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hal</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qiluvchi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ahamiyat</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kasb</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 </a:t>
            </a:r>
            <a:r>
              <a:rPr kumimoji="0" lang="ru-RU" altLang="ru-RU" sz="2200" b="0" i="0" u="none" strike="noStrike" cap="none" normalizeH="0" baseline="0" dirty="0" err="1" smtClean="0">
                <a:ln>
                  <a:noFill/>
                </a:ln>
                <a:solidFill>
                  <a:schemeClr val="tx1"/>
                </a:solidFill>
                <a:effectLst/>
                <a:latin typeface="Segoe UI Semibold" panose="020B0702040204020203" pitchFamily="34" charset="0"/>
                <a:cs typeface="Segoe UI Semibold" panose="020B0702040204020203" pitchFamily="34" charset="0"/>
              </a:rPr>
              <a:t>etadi</a:t>
            </a:r>
            <a:r>
              <a:rPr kumimoji="0" lang="ru-RU" altLang="ru-RU" sz="2200" b="0" i="0" u="none" strike="noStrike" cap="none" normalizeH="0" baseline="0" dirty="0" smtClean="0">
                <a:ln>
                  <a:noFill/>
                </a:ln>
                <a:solidFill>
                  <a:schemeClr val="tx1"/>
                </a:solidFill>
                <a:effectLst/>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34885867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latin typeface="Segoe UI Semibold" panose="020B0702040204020203" pitchFamily="34" charset="0"/>
                <a:cs typeface="Segoe UI Semibold" panose="020B0702040204020203" pitchFamily="34" charset="0"/>
              </a:rPr>
              <a:t>Foydalanilgan</a:t>
            </a:r>
            <a:r>
              <a:rPr lang="en-US" dirty="0" smtClean="0">
                <a:latin typeface="Segoe UI Semibold" panose="020B0702040204020203" pitchFamily="34" charset="0"/>
                <a:cs typeface="Segoe UI Semibold" panose="020B0702040204020203" pitchFamily="34" charset="0"/>
              </a:rPr>
              <a:t>  </a:t>
            </a:r>
            <a:r>
              <a:rPr lang="en-US" dirty="0" err="1" smtClean="0">
                <a:latin typeface="Segoe UI Semibold" panose="020B0702040204020203" pitchFamily="34" charset="0"/>
                <a:cs typeface="Segoe UI Semibold" panose="020B0702040204020203" pitchFamily="34" charset="0"/>
              </a:rPr>
              <a:t>manbalar</a:t>
            </a:r>
            <a:r>
              <a:rPr lang="en-US" dirty="0" smtClean="0">
                <a:latin typeface="Segoe UI Semibold" panose="020B0702040204020203" pitchFamily="34" charset="0"/>
                <a:cs typeface="Segoe UI Semibold" panose="020B0702040204020203" pitchFamily="34" charset="0"/>
              </a:rPr>
              <a:t>:</a:t>
            </a:r>
            <a:endParaRPr lang="ru-RU" dirty="0">
              <a:latin typeface="Segoe UI Semibold" panose="020B0702040204020203" pitchFamily="34" charset="0"/>
              <a:cs typeface="Segoe UI Semibold" panose="020B0702040204020203" pitchFamily="34" charset="0"/>
            </a:endParaRPr>
          </a:p>
        </p:txBody>
      </p:sp>
      <p:sp>
        <p:nvSpPr>
          <p:cNvPr id="3" name="Объект 2"/>
          <p:cNvSpPr>
            <a:spLocks noGrp="1"/>
          </p:cNvSpPr>
          <p:nvPr>
            <p:ph idx="1"/>
          </p:nvPr>
        </p:nvSpPr>
        <p:spPr>
          <a:xfrm>
            <a:off x="773954" y="2203450"/>
            <a:ext cx="10313146" cy="3416300"/>
          </a:xfrm>
        </p:spPr>
        <p:txBody>
          <a:bodyPr/>
          <a:lstStyle/>
          <a:p>
            <a:pPr marL="0" indent="0">
              <a:buNone/>
            </a:pPr>
            <a:endParaRPr lang="en-US" b="1" i="1" dirty="0">
              <a:latin typeface="Segoe UI Semibold" panose="020B0702040204020203" pitchFamily="34" charset="0"/>
              <a:cs typeface="Segoe UI Semibold" panose="020B0702040204020203" pitchFamily="34" charset="0"/>
              <a:hlinkClick r:id="rId2"/>
            </a:endParaRPr>
          </a:p>
          <a:p>
            <a:r>
              <a:rPr lang="en-US" b="1" i="1" dirty="0" smtClean="0">
                <a:latin typeface="Segoe UI Semibold" panose="020B0702040204020203" pitchFamily="34" charset="0"/>
                <a:cs typeface="Segoe UI Semibold" panose="020B0702040204020203" pitchFamily="34" charset="0"/>
                <a:hlinkClick r:id="rId2"/>
              </a:rPr>
              <a:t>{1} </a:t>
            </a:r>
            <a:r>
              <a:rPr lang="en-US" b="1" i="1" dirty="0">
                <a:latin typeface="Segoe UI Semibold" panose="020B0702040204020203" pitchFamily="34" charset="0"/>
                <a:cs typeface="Segoe UI Semibold" panose="020B0702040204020203" pitchFamily="34" charset="0"/>
                <a:hlinkClick r:id="rId2"/>
              </a:rPr>
              <a:t>https://</a:t>
            </a:r>
            <a:r>
              <a:rPr lang="en-US" b="1" i="1" dirty="0" smtClean="0">
                <a:latin typeface="Segoe UI Semibold" panose="020B0702040204020203" pitchFamily="34" charset="0"/>
                <a:cs typeface="Segoe UI Semibold" panose="020B0702040204020203" pitchFamily="34" charset="0"/>
                <a:hlinkClick r:id="rId2"/>
              </a:rPr>
              <a:t>en.wikipedia.org/wiki/Ionizing_radiation</a:t>
            </a:r>
            <a:endParaRPr lang="en-US" b="1" i="1" dirty="0" smtClean="0">
              <a:latin typeface="Segoe UI Semibold" panose="020B0702040204020203" pitchFamily="34" charset="0"/>
              <a:cs typeface="Segoe UI Semibold" panose="020B0702040204020203" pitchFamily="34" charset="0"/>
            </a:endParaRPr>
          </a:p>
          <a:p>
            <a:r>
              <a:rPr lang="en-US" b="1" i="1" dirty="0" smtClean="0">
                <a:latin typeface="Segoe UI Semibold" panose="020B0702040204020203" pitchFamily="34" charset="0"/>
                <a:cs typeface="Segoe UI Semibold" panose="020B0702040204020203" pitchFamily="34" charset="0"/>
              </a:rPr>
              <a:t>{</a:t>
            </a:r>
            <a:r>
              <a:rPr lang="en-US" b="1" i="1" dirty="0">
                <a:latin typeface="Segoe UI Semibold" panose="020B0702040204020203" pitchFamily="34" charset="0"/>
                <a:cs typeface="Segoe UI Semibold" panose="020B0702040204020203" pitchFamily="34" charset="0"/>
              </a:rPr>
              <a:t>2</a:t>
            </a:r>
            <a:r>
              <a:rPr lang="en-US" b="1" i="1" dirty="0" smtClean="0">
                <a:latin typeface="Segoe UI Semibold" panose="020B0702040204020203" pitchFamily="34" charset="0"/>
                <a:cs typeface="Segoe UI Semibold" panose="020B0702040204020203" pitchFamily="34" charset="0"/>
              </a:rPr>
              <a:t>}</a:t>
            </a:r>
            <a:r>
              <a:rPr lang="en-US" b="1" i="1" dirty="0" smtClean="0">
                <a:latin typeface="Segoe UI Semibold" panose="020B0702040204020203" pitchFamily="34" charset="0"/>
                <a:cs typeface="Segoe UI Semibold" panose="020B0702040204020203" pitchFamily="34" charset="0"/>
                <a:hlinkClick r:id="rId3"/>
              </a:rPr>
              <a:t>https</a:t>
            </a:r>
            <a:r>
              <a:rPr lang="en-US" b="1" i="1" dirty="0">
                <a:latin typeface="Segoe UI Semibold" panose="020B0702040204020203" pitchFamily="34" charset="0"/>
                <a:cs typeface="Segoe UI Semibold" panose="020B0702040204020203" pitchFamily="34" charset="0"/>
                <a:hlinkClick r:id="rId3"/>
              </a:rPr>
              <a:t>://lib.sgugit.ru/IRBISFULLTEXT/UMK/200501/2%20</a:t>
            </a:r>
            <a:r>
              <a:rPr lang="ru-RU" b="1" i="1" dirty="0">
                <a:latin typeface="Segoe UI Semibold" panose="020B0702040204020203" pitchFamily="34" charset="0"/>
                <a:cs typeface="Segoe UI Semibold" panose="020B0702040204020203" pitchFamily="34" charset="0"/>
                <a:hlinkClick r:id="rId3"/>
              </a:rPr>
              <a:t>семестр/Физика/200501%20Курс%20лекций%205%20Физика%202005/18-4.</a:t>
            </a:r>
            <a:r>
              <a:rPr lang="en-US" b="1" i="1" dirty="0" smtClean="0">
                <a:latin typeface="Segoe UI Semibold" panose="020B0702040204020203" pitchFamily="34" charset="0"/>
                <a:cs typeface="Segoe UI Semibold" panose="020B0702040204020203" pitchFamily="34" charset="0"/>
                <a:hlinkClick r:id="rId3"/>
              </a:rPr>
              <a:t>html</a:t>
            </a:r>
            <a:r>
              <a:rPr lang="en-US" b="1" i="1" dirty="0" smtClean="0">
                <a:latin typeface="Segoe UI Semibold" panose="020B0702040204020203" pitchFamily="34" charset="0"/>
                <a:cs typeface="Segoe UI Semibold" panose="020B0702040204020203" pitchFamily="34" charset="0"/>
              </a:rPr>
              <a:t> </a:t>
            </a:r>
            <a:endParaRPr lang="en-US" b="1" i="1" dirty="0" smtClean="0">
              <a:latin typeface="Segoe UI Semibold" panose="020B0702040204020203" pitchFamily="34" charset="0"/>
              <a:cs typeface="Segoe UI Semibold" panose="020B0702040204020203" pitchFamily="34" charset="0"/>
            </a:endParaRPr>
          </a:p>
          <a:p>
            <a:r>
              <a:rPr lang="en-US" b="1" i="1" dirty="0" smtClean="0">
                <a:latin typeface="Segoe UI Semibold" panose="020B0702040204020203" pitchFamily="34" charset="0"/>
                <a:cs typeface="Segoe UI Semibold" panose="020B0702040204020203" pitchFamily="34" charset="0"/>
              </a:rPr>
              <a:t>{2} </a:t>
            </a:r>
            <a:r>
              <a:rPr lang="en-US" b="1" i="1" dirty="0" smtClean="0">
                <a:latin typeface="Segoe UI Semibold" panose="020B0702040204020203" pitchFamily="34" charset="0"/>
                <a:cs typeface="Segoe UI Semibold" panose="020B0702040204020203" pitchFamily="34" charset="0"/>
                <a:hlinkClick r:id="rId4"/>
              </a:rPr>
              <a:t>https</a:t>
            </a:r>
            <a:r>
              <a:rPr lang="en-US" b="1" i="1" dirty="0">
                <a:latin typeface="Segoe UI Semibold" panose="020B0702040204020203" pitchFamily="34" charset="0"/>
                <a:cs typeface="Segoe UI Semibold" panose="020B0702040204020203" pitchFamily="34" charset="0"/>
                <a:hlinkClick r:id="rId4"/>
              </a:rPr>
              <a:t>://</a:t>
            </a:r>
            <a:r>
              <a:rPr lang="en-US" b="1" i="1" dirty="0" smtClean="0">
                <a:latin typeface="Segoe UI Semibold" panose="020B0702040204020203" pitchFamily="34" charset="0"/>
                <a:cs typeface="Segoe UI Semibold" panose="020B0702040204020203" pitchFamily="34" charset="0"/>
                <a:hlinkClick r:id="rId4"/>
              </a:rPr>
              <a:t>rsmu.ru/fileadmin/templates/DOC/Faculties/PF/Phys-mat/l_detektory.pdf</a:t>
            </a:r>
            <a:r>
              <a:rPr lang="en-US" b="1" i="1" dirty="0" smtClean="0">
                <a:latin typeface="Segoe UI Semibold" panose="020B0702040204020203" pitchFamily="34" charset="0"/>
                <a:cs typeface="Segoe UI Semibold" panose="020B0702040204020203" pitchFamily="34" charset="0"/>
              </a:rPr>
              <a:t> </a:t>
            </a:r>
          </a:p>
          <a:p>
            <a:r>
              <a:rPr lang="en-US" b="1" i="1" dirty="0" smtClean="0">
                <a:latin typeface="Segoe UI Semibold" panose="020B0702040204020203" pitchFamily="34" charset="0"/>
                <a:cs typeface="Segoe UI Semibold" panose="020B0702040204020203" pitchFamily="34" charset="0"/>
              </a:rPr>
              <a:t>{3} </a:t>
            </a:r>
            <a:r>
              <a:rPr lang="en-US" b="1" i="1" dirty="0" smtClean="0">
                <a:latin typeface="Segoe UI Semibold" panose="020B0702040204020203" pitchFamily="34" charset="0"/>
                <a:cs typeface="Segoe UI Semibold" panose="020B0702040204020203" pitchFamily="34" charset="0"/>
                <a:hlinkClick r:id="rId5"/>
              </a:rPr>
              <a:t>https</a:t>
            </a:r>
            <a:r>
              <a:rPr lang="en-US" b="1" i="1" dirty="0">
                <a:latin typeface="Segoe UI Semibold" panose="020B0702040204020203" pitchFamily="34" charset="0"/>
                <a:cs typeface="Segoe UI Semibold" panose="020B0702040204020203" pitchFamily="34" charset="0"/>
                <a:hlinkClick r:id="rId5"/>
              </a:rPr>
              <a:t>://elib.osu.ru/bitstream/123456789/10382/1/</a:t>
            </a:r>
            <a:r>
              <a:rPr lang="ru-RU" b="1" i="1" dirty="0">
                <a:latin typeface="Segoe UI Semibold" panose="020B0702040204020203" pitchFamily="34" charset="0"/>
                <a:cs typeface="Segoe UI Semibold" panose="020B0702040204020203" pitchFamily="34" charset="0"/>
                <a:hlinkClick r:id="rId5"/>
              </a:rPr>
              <a:t>Ефремов.</a:t>
            </a:r>
            <a:r>
              <a:rPr lang="en-US" b="1" i="1" dirty="0" smtClean="0">
                <a:latin typeface="Segoe UI Semibold" panose="020B0702040204020203" pitchFamily="34" charset="0"/>
                <a:cs typeface="Segoe UI Semibold" panose="020B0702040204020203" pitchFamily="34" charset="0"/>
                <a:hlinkClick r:id="rId5"/>
              </a:rPr>
              <a:t>pdf</a:t>
            </a:r>
            <a:r>
              <a:rPr lang="en-US" b="1" i="1" dirty="0" smtClean="0">
                <a:latin typeface="Segoe UI Semibold" panose="020B0702040204020203" pitchFamily="34" charset="0"/>
                <a:cs typeface="Segoe UI Semibold" panose="020B0702040204020203" pitchFamily="34" charset="0"/>
              </a:rPr>
              <a:t> </a:t>
            </a:r>
          </a:p>
          <a:p>
            <a:r>
              <a:rPr lang="en-US" b="1" i="1" dirty="0">
                <a:latin typeface="Segoe UI Semibold" panose="020B0702040204020203" pitchFamily="34" charset="0"/>
                <a:cs typeface="Segoe UI Semibold" panose="020B0702040204020203" pitchFamily="34" charset="0"/>
              </a:rPr>
              <a:t>{3</a:t>
            </a:r>
            <a:r>
              <a:rPr lang="en-US" b="1" i="1" dirty="0" smtClean="0">
                <a:latin typeface="Segoe UI Semibold" panose="020B0702040204020203" pitchFamily="34" charset="0"/>
                <a:cs typeface="Segoe UI Semibold" panose="020B0702040204020203" pitchFamily="34" charset="0"/>
              </a:rPr>
              <a:t>}  </a:t>
            </a:r>
            <a:r>
              <a:rPr lang="en-US" b="1" i="1" dirty="0">
                <a:latin typeface="Segoe UI Semibold" panose="020B0702040204020203" pitchFamily="34" charset="0"/>
                <a:cs typeface="Segoe UI Semibold" panose="020B0702040204020203" pitchFamily="34" charset="0"/>
                <a:hlinkClick r:id="rId6"/>
              </a:rPr>
              <a:t>https://</a:t>
            </a:r>
            <a:r>
              <a:rPr lang="en-US" b="1" i="1" dirty="0" smtClean="0">
                <a:latin typeface="Segoe UI Semibold" panose="020B0702040204020203" pitchFamily="34" charset="0"/>
                <a:cs typeface="Segoe UI Semibold" panose="020B0702040204020203" pitchFamily="34" charset="0"/>
                <a:hlinkClick r:id="rId6"/>
              </a:rPr>
              <a:t>smkachan.nanoscience.by/bntu/nuclear/shielding/lecture_2_7.pdf</a:t>
            </a:r>
            <a:endParaRPr lang="en-US" b="1" i="1" dirty="0" smtClean="0">
              <a:latin typeface="Segoe UI Semibold" panose="020B0702040204020203" pitchFamily="34" charset="0"/>
              <a:cs typeface="Segoe UI Semibold" panose="020B0702040204020203" pitchFamily="34" charset="0"/>
            </a:endParaRPr>
          </a:p>
          <a:p>
            <a:endParaRPr lang="en-US" b="1" i="1" dirty="0" smtClean="0">
              <a:latin typeface="Segoe UI Semibold" panose="020B0702040204020203" pitchFamily="34" charset="0"/>
              <a:cs typeface="Segoe UI Semibold" panose="020B0702040204020203" pitchFamily="34" charset="0"/>
            </a:endParaRPr>
          </a:p>
          <a:p>
            <a:endParaRPr lang="ru-RU" b="1" i="1"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21464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Ionlovchi</a:t>
            </a:r>
            <a:r>
              <a:rPr lang="en-US" dirty="0"/>
              <a:t> </a:t>
            </a:r>
            <a:r>
              <a:rPr lang="en-US" dirty="0" err="1"/>
              <a:t>zarrachalar</a:t>
            </a:r>
            <a:endParaRPr lang="ru-RU" dirty="0"/>
          </a:p>
        </p:txBody>
      </p:sp>
      <p:sp>
        <p:nvSpPr>
          <p:cNvPr id="3" name="Объект 2"/>
          <p:cNvSpPr>
            <a:spLocks noGrp="1"/>
          </p:cNvSpPr>
          <p:nvPr>
            <p:ph sz="half" idx="1"/>
          </p:nvPr>
        </p:nvSpPr>
        <p:spPr>
          <a:xfrm>
            <a:off x="1154954" y="2374900"/>
            <a:ext cx="4825158" cy="3416301"/>
          </a:xfrm>
        </p:spPr>
        <p:txBody>
          <a:bodyPr>
            <a:normAutofit/>
          </a:bodyPr>
          <a:lstStyle/>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Ionlovchi</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subatom</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quyidagilar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kiradi</a:t>
            </a:r>
            <a:r>
              <a:rPr lang="en-US" sz="2000" dirty="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alfa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p>
          <a:p>
            <a:r>
              <a:rPr lang="en-US" sz="2000" dirty="0">
                <a:latin typeface="Segoe UI Semibold" panose="020B0702040204020203" pitchFamily="34" charset="0"/>
                <a:cs typeface="Segoe UI Semibold" panose="020B0702040204020203" pitchFamily="34" charset="0"/>
              </a:rPr>
              <a:t>beta </a:t>
            </a:r>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p>
          <a:p>
            <a:r>
              <a:rPr lang="en-US" sz="2000" dirty="0" err="1">
                <a:latin typeface="Segoe UI Semibold" panose="020B0702040204020203" pitchFamily="34" charset="0"/>
                <a:cs typeface="Segoe UI Semibold" panose="020B0702040204020203" pitchFamily="34" charset="0"/>
              </a:rPr>
              <a:t>neytronlar</a:t>
            </a:r>
            <a:r>
              <a:rPr lang="en-US" sz="2000" dirty="0">
                <a:latin typeface="Segoe UI Semibold" panose="020B0702040204020203" pitchFamily="34" charset="0"/>
                <a:cs typeface="Segoe UI Semibold" panose="020B0702040204020203" pitchFamily="34" charset="0"/>
              </a:rPr>
              <a:t> </a:t>
            </a:r>
          </a:p>
          <a:p>
            <a:pPr marL="0" indent="0">
              <a:buNone/>
            </a:pPr>
            <a:r>
              <a:rPr lang="en-US" sz="2000" dirty="0">
                <a:latin typeface="Segoe UI Semibold" panose="020B0702040204020203" pitchFamily="34" charset="0"/>
                <a:cs typeface="Segoe UI Semibold" panose="020B0702040204020203" pitchFamily="34" charset="0"/>
              </a:rPr>
              <a:t>Bu </a:t>
            </a:r>
            <a:r>
              <a:rPr lang="en-US" sz="2000" dirty="0" err="1" smtClean="0">
                <a:latin typeface="Segoe UI Semibold" panose="020B0702040204020203" pitchFamily="34" charset="0"/>
                <a:cs typeface="Segoe UI Semibold" panose="020B0702040204020203" pitchFamily="34" charset="0"/>
              </a:rPr>
              <a:t>zarrachalar</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radioaktiv</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parchalanish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natijasida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deyarli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barchasi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uchun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yetarli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ega</a:t>
            </a:r>
            <a:r>
              <a:rPr lang="en-US" sz="2000" dirty="0">
                <a:latin typeface="Segoe UI Semibold" panose="020B0702040204020203" pitchFamily="34" charset="0"/>
                <a:cs typeface="Segoe UI Semibold" panose="020B0702040204020203" pitchFamily="34" charset="0"/>
              </a:rPr>
              <a:t>.</a:t>
            </a:r>
          </a:p>
        </p:txBody>
      </p:sp>
      <p:sp>
        <p:nvSpPr>
          <p:cNvPr id="4" name="Объект 3"/>
          <p:cNvSpPr>
            <a:spLocks noGrp="1"/>
          </p:cNvSpPr>
          <p:nvPr>
            <p:ph sz="half" idx="2"/>
          </p:nvPr>
        </p:nvSpPr>
        <p:spPr>
          <a:xfrm>
            <a:off x="6259512" y="2374901"/>
            <a:ext cx="4825159" cy="3416300"/>
          </a:xfrm>
        </p:spPr>
        <p:txBody>
          <a:bodyPr>
            <a:noAutofit/>
          </a:bodyPr>
          <a:lstStyle/>
          <a:p>
            <a:pPr marL="0" indent="0">
              <a:buNone/>
            </a:pPr>
            <a:r>
              <a:rPr lang="en-US" sz="2000" dirty="0" err="1">
                <a:latin typeface="Segoe UI Semibold" panose="020B0702040204020203" pitchFamily="34" charset="0"/>
                <a:cs typeface="Segoe UI Semibold" panose="020B0702040204020203" pitchFamily="34" charset="0"/>
              </a:rPr>
              <a:t>Shuningdek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kosmik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Yer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atmosferasi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o‘zaro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ta’sirlashganda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ikkilamchi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a:t>
            </a:r>
          </a:p>
          <a:p>
            <a:r>
              <a:rPr lang="en-US" sz="2000" dirty="0" err="1" smtClean="0">
                <a:latin typeface="Segoe UI Semibold" panose="020B0702040204020203" pitchFamily="34" charset="0"/>
                <a:cs typeface="Segoe UI Semibold" panose="020B0702040204020203" pitchFamily="34" charset="0"/>
              </a:rPr>
              <a:t>myuonlar</a:t>
            </a:r>
            <a:r>
              <a:rPr lang="en-US" sz="2000" dirty="0" smtClean="0">
                <a:latin typeface="Segoe UI Semibold" panose="020B0702040204020203" pitchFamily="34" charset="0"/>
                <a:cs typeface="Segoe UI Semibold" panose="020B0702040204020203" pitchFamily="34" charset="0"/>
              </a:rPr>
              <a:t> </a:t>
            </a:r>
            <a:endParaRPr lang="en-US" sz="2000" dirty="0">
              <a:latin typeface="Segoe UI Semibold" panose="020B0702040204020203" pitchFamily="34" charset="0"/>
              <a:cs typeface="Segoe UI Semibold" panose="020B0702040204020203" pitchFamily="34" charset="0"/>
            </a:endParaRPr>
          </a:p>
          <a:p>
            <a:r>
              <a:rPr lang="en-US" sz="2000" dirty="0" err="1">
                <a:latin typeface="Segoe UI Semibold" panose="020B0702040204020203" pitchFamily="34" charset="0"/>
                <a:cs typeface="Segoe UI Semibold" panose="020B0702040204020203" pitchFamily="34" charset="0"/>
              </a:rPr>
              <a:t>mezonlar</a:t>
            </a:r>
            <a:r>
              <a:rPr lang="en-US" sz="2000" dirty="0">
                <a:latin typeface="Segoe UI Semibold" panose="020B0702040204020203" pitchFamily="34" charset="0"/>
                <a:cs typeface="Segoe UI Semibold" panose="020B0702040204020203" pitchFamily="34" charset="0"/>
              </a:rPr>
              <a:t> </a:t>
            </a:r>
          </a:p>
          <a:p>
            <a:r>
              <a:rPr lang="en-US" sz="2000" dirty="0" err="1">
                <a:latin typeface="Segoe UI Semibold" panose="020B0702040204020203" pitchFamily="34" charset="0"/>
                <a:cs typeface="Segoe UI Semibold" panose="020B0702040204020203" pitchFamily="34" charset="0"/>
              </a:rPr>
              <a:t>pozitronlar</a:t>
            </a:r>
            <a:r>
              <a:rPr lang="en-US" sz="2000" dirty="0">
                <a:latin typeface="Segoe UI Semibold" panose="020B0702040204020203" pitchFamily="34" charset="0"/>
                <a:cs typeface="Segoe UI Semibold" panose="020B0702040204020203" pitchFamily="34" charset="0"/>
              </a:rPr>
              <a:t> </a:t>
            </a:r>
          </a:p>
          <a:p>
            <a:pPr marL="0" indent="0">
              <a:buNone/>
            </a:pPr>
            <a:r>
              <a:rPr lang="en-US" sz="2000" dirty="0" err="1">
                <a:latin typeface="Segoe UI Semibold" panose="020B0702040204020203" pitchFamily="34" charset="0"/>
                <a:cs typeface="Segoe UI Semibold" panose="020B0702040204020203" pitchFamily="34" charset="0"/>
              </a:rPr>
              <a:t>Kosmik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Yerda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radioizotoplar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masalan</a:t>
            </a:r>
            <a:r>
              <a:rPr lang="en-US" sz="2000" dirty="0">
                <a:latin typeface="Segoe UI Semibold" panose="020B0702040204020203" pitchFamily="34" charset="0"/>
                <a:cs typeface="Segoe UI Semibold" panose="020B0702040204020203" pitchFamily="34" charset="0"/>
              </a:rPr>
              <a:t>, karbon-14) </a:t>
            </a:r>
            <a:r>
              <a:rPr lang="en-US" sz="2000" dirty="0" err="1">
                <a:latin typeface="Segoe UI Semibold" panose="020B0702040204020203" pitchFamily="34" charset="0"/>
                <a:cs typeface="Segoe UI Semibold" panose="020B0702040204020203" pitchFamily="34" charset="0"/>
              </a:rPr>
              <a:t>hosil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qilishi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 Bu </a:t>
            </a:r>
            <a:r>
              <a:rPr lang="en-US" sz="2000" dirty="0" err="1">
                <a:latin typeface="Segoe UI Semibold" panose="020B0702040204020203" pitchFamily="34" charset="0"/>
                <a:cs typeface="Segoe UI Semibold" panose="020B0702040204020203" pitchFamily="34" charset="0"/>
              </a:rPr>
              <a:t>izotoplar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parchalanib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ionlovchi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nurlanish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chiqaradi</a:t>
            </a:r>
            <a:r>
              <a:rPr lang="en-US" sz="2000" dirty="0">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487542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850900"/>
            <a:ext cx="8852646" cy="829732"/>
          </a:xfrm>
        </p:spPr>
        <p:txBody>
          <a:bodyPr/>
          <a:lstStyle/>
          <a:p>
            <a:r>
              <a:rPr lang="en-US" b="1" dirty="0" err="1"/>
              <a:t>Ionlovchi</a:t>
            </a:r>
            <a:r>
              <a:rPr lang="en-US" b="1" dirty="0"/>
              <a:t> </a:t>
            </a:r>
            <a:r>
              <a:rPr lang="en-US" b="1" dirty="0" err="1"/>
              <a:t>nurlanish</a:t>
            </a:r>
            <a:r>
              <a:rPr lang="en-US" b="1" dirty="0"/>
              <a:t> </a:t>
            </a:r>
            <a:r>
              <a:rPr lang="en-US" b="1" dirty="0" err="1"/>
              <a:t>manbalari</a:t>
            </a:r>
            <a:endParaRPr lang="en-US" b="1" dirty="0"/>
          </a:p>
        </p:txBody>
      </p:sp>
      <p:sp>
        <p:nvSpPr>
          <p:cNvPr id="3" name="Объект 2"/>
          <p:cNvSpPr>
            <a:spLocks noGrp="1"/>
          </p:cNvSpPr>
          <p:nvPr>
            <p:ph sz="half" idx="1"/>
          </p:nvPr>
        </p:nvSpPr>
        <p:spPr>
          <a:xfrm>
            <a:off x="774700" y="2311400"/>
            <a:ext cx="5205412" cy="3708401"/>
          </a:xfrm>
        </p:spPr>
        <p:txBody>
          <a:bodyPr>
            <a:normAutofit/>
          </a:bodyPr>
          <a:lstStyle/>
          <a:p>
            <a:pPr marL="0" indent="0">
              <a:buNone/>
            </a:pPr>
            <a:r>
              <a:rPr lang="en-US" sz="2400" b="1" dirty="0" err="1" smtClean="0">
                <a:latin typeface="Segoe UI Semibold" panose="020B0702040204020203" pitchFamily="34" charset="0"/>
                <a:cs typeface="Segoe UI Semibold" panose="020B0702040204020203" pitchFamily="34" charset="0"/>
              </a:rPr>
              <a:t>Tabiiy</a:t>
            </a:r>
            <a:r>
              <a:rPr lang="en-US" sz="2400" b="1" dirty="0" smtClean="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manbalar</a:t>
            </a:r>
            <a:r>
              <a:rPr lang="en-US" sz="2400" b="1" dirty="0">
                <a:latin typeface="Segoe UI Semibold" panose="020B0702040204020203" pitchFamily="34" charset="0"/>
                <a:cs typeface="Segoe UI Semibold" panose="020B0702040204020203" pitchFamily="34" charset="0"/>
              </a:rPr>
              <a:t>:</a:t>
            </a:r>
          </a:p>
          <a:p>
            <a:r>
              <a:rPr lang="en-US" sz="2400" dirty="0" err="1">
                <a:latin typeface="Segoe UI Semibold" panose="020B0702040204020203" pitchFamily="34" charset="0"/>
                <a:cs typeface="Segoe UI Semibold" panose="020B0702040204020203" pitchFamily="34" charset="0"/>
              </a:rPr>
              <a:t>kosmik</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nurlar</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radioaktiv</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izotoplar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parchalanishi</a:t>
            </a:r>
            <a:r>
              <a:rPr lang="en-US" sz="2400" dirty="0">
                <a:latin typeface="Segoe UI Semibold" panose="020B0702040204020203" pitchFamily="34" charset="0"/>
                <a:cs typeface="Segoe UI Semibold" panose="020B0702040204020203" pitchFamily="34" charset="0"/>
              </a:rPr>
              <a:t> </a:t>
            </a:r>
          </a:p>
          <a:p>
            <a:pPr marL="0" indent="0">
              <a:buNone/>
            </a:pPr>
            <a:r>
              <a:rPr lang="ru-RU" sz="2400" dirty="0" smtClean="0">
                <a:latin typeface="Segoe UI Semibold" panose="020B0702040204020203" pitchFamily="34" charset="0"/>
                <a:cs typeface="Segoe UI Semibold" panose="020B0702040204020203" pitchFamily="34" charset="0"/>
              </a:rPr>
              <a:t> </a:t>
            </a:r>
            <a:r>
              <a:rPr lang="en-US" sz="2400" dirty="0">
                <a:latin typeface="Segoe UI Semibold" panose="020B0702040204020203" pitchFamily="34" charset="0"/>
                <a:cs typeface="Segoe UI Semibold" panose="020B0702040204020203" pitchFamily="34" charset="0"/>
              </a:rPr>
              <a:t>Bu </a:t>
            </a:r>
            <a:r>
              <a:rPr lang="en-US" sz="2400" dirty="0" err="1">
                <a:latin typeface="Segoe UI Semibold" panose="020B0702040204020203" pitchFamily="34" charset="0"/>
                <a:cs typeface="Segoe UI Semibold" panose="020B0702040204020203" pitchFamily="34" charset="0"/>
              </a:rPr>
              <a:t>fon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radiatsiyani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hosil</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qiladi</a:t>
            </a:r>
            <a:r>
              <a:rPr lang="en-US" sz="2400" dirty="0">
                <a:latin typeface="Segoe UI Semibold" panose="020B0702040204020203" pitchFamily="34" charset="0"/>
                <a:cs typeface="Segoe UI Semibold" panose="020B0702040204020203" pitchFamily="34" charset="0"/>
              </a:rPr>
              <a:t>.</a:t>
            </a:r>
          </a:p>
          <a:p>
            <a:endParaRPr lang="ru-RU" sz="2400" dirty="0">
              <a:solidFill>
                <a:schemeClr val="tx1"/>
              </a:solidFill>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p:txBody>
          <a:bodyPr>
            <a:normAutofit/>
          </a:bodyPr>
          <a:lstStyle/>
          <a:p>
            <a:pPr marL="0" indent="0">
              <a:buNone/>
            </a:pPr>
            <a:r>
              <a:rPr lang="en-US" sz="2400" b="1" dirty="0" err="1">
                <a:latin typeface="Segoe UI Semibold" panose="020B0702040204020203" pitchFamily="34" charset="0"/>
                <a:cs typeface="Segoe UI Semibold" panose="020B0702040204020203" pitchFamily="34" charset="0"/>
              </a:rPr>
              <a:t>Sun’iy</a:t>
            </a:r>
            <a:r>
              <a:rPr lang="en-US" sz="2400" b="1" dirty="0">
                <a:latin typeface="Segoe UI Semibold" panose="020B0702040204020203" pitchFamily="34" charset="0"/>
                <a:cs typeface="Segoe UI Semibold" panose="020B0702040204020203" pitchFamily="34" charset="0"/>
              </a:rPr>
              <a:t> </a:t>
            </a:r>
            <a:r>
              <a:rPr lang="en-US" sz="2400" b="1" dirty="0" err="1">
                <a:latin typeface="Segoe UI Semibold" panose="020B0702040204020203" pitchFamily="34" charset="0"/>
                <a:cs typeface="Segoe UI Semibold" panose="020B0702040204020203" pitchFamily="34" charset="0"/>
              </a:rPr>
              <a:t>manbalar</a:t>
            </a:r>
            <a:r>
              <a:rPr lang="en-US" sz="2400" b="1" dirty="0">
                <a:latin typeface="Segoe UI Semibold" panose="020B0702040204020203" pitchFamily="34" charset="0"/>
                <a:cs typeface="Segoe UI Semibold" panose="020B0702040204020203" pitchFamily="34" charset="0"/>
              </a:rPr>
              <a:t>:</a:t>
            </a:r>
          </a:p>
          <a:p>
            <a:r>
              <a:rPr lang="en-US" sz="2400" dirty="0" err="1">
                <a:latin typeface="Segoe UI Semibold" panose="020B0702040204020203" pitchFamily="34" charset="0"/>
                <a:cs typeface="Segoe UI Semibold" panose="020B0702040204020203" pitchFamily="34" charset="0"/>
              </a:rPr>
              <a:t>rentgen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apparatlari</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zarracha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tezlatgichlar</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yadro</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bo‘linishi</a:t>
            </a:r>
            <a:r>
              <a:rPr lang="en-US" sz="2400" dirty="0">
                <a:latin typeface="Segoe UI Semibold" panose="020B0702040204020203" pitchFamily="34" charset="0"/>
                <a:cs typeface="Segoe UI Semibold" panose="020B0702040204020203" pitchFamily="34" charset="0"/>
              </a:rPr>
              <a:t> (fission) </a:t>
            </a:r>
          </a:p>
          <a:p>
            <a:endParaRPr lang="ru-RU" sz="2400"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153921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1816100"/>
            <a:ext cx="4351025" cy="3145369"/>
          </a:xfrm>
        </p:spPr>
        <p:txBody>
          <a:bodyPr/>
          <a:lstStyle/>
          <a:p>
            <a:pPr algn="ctr"/>
            <a:r>
              <a:rPr lang="en-US" dirty="0" err="1">
                <a:latin typeface="Segoe UI Semibold" panose="020B0702040204020203" pitchFamily="34" charset="0"/>
                <a:cs typeface="Segoe UI Semibold" panose="020B0702040204020203" pitchFamily="34" charset="0"/>
              </a:rPr>
              <a:t>Ionlovchi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nurlanishni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qayd</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qiluvchi</a:t>
            </a:r>
            <a:r>
              <a:rPr lang="en-US" dirty="0">
                <a:latin typeface="Segoe UI Semibold" panose="020B0702040204020203" pitchFamily="34" charset="0"/>
                <a:cs typeface="Segoe UI Semibold" panose="020B0702040204020203" pitchFamily="34" charset="0"/>
              </a:rPr>
              <a:t> </a:t>
            </a:r>
            <a:r>
              <a:rPr lang="en-US" dirty="0" err="1">
                <a:latin typeface="Segoe UI Semibold" panose="020B0702040204020203" pitchFamily="34" charset="0"/>
                <a:cs typeface="Segoe UI Semibold" panose="020B0702040204020203" pitchFamily="34" charset="0"/>
              </a:rPr>
              <a:t>detektorlar</a:t>
            </a:r>
            <a:endParaRPr lang="ru-RU" dirty="0">
              <a:latin typeface="Segoe UI Semibold" panose="020B0702040204020203" pitchFamily="34" charset="0"/>
              <a:cs typeface="Segoe UI Semibold" panose="020B0702040204020203" pitchFamily="34" charset="0"/>
            </a:endParaRPr>
          </a:p>
        </p:txBody>
      </p:sp>
      <p:sp>
        <p:nvSpPr>
          <p:cNvPr id="3" name="Текст 2"/>
          <p:cNvSpPr>
            <a:spLocks noGrp="1"/>
          </p:cNvSpPr>
          <p:nvPr>
            <p:ph type="body" idx="1"/>
          </p:nvPr>
        </p:nvSpPr>
        <p:spPr>
          <a:xfrm>
            <a:off x="6762209" y="2607795"/>
            <a:ext cx="4743991" cy="2283824"/>
          </a:xfrm>
        </p:spPr>
        <p:txBody>
          <a:bodyPr>
            <a:noAutofit/>
          </a:bodyPr>
          <a:lstStyle/>
          <a:p>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Ionlovchi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nurlanish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inson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sezgilari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bilan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bevosita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aniqlanmaydi</a:t>
            </a:r>
            <a:r>
              <a:rPr lang="en-US" cap="none" dirty="0" smtClean="0">
                <a:solidFill>
                  <a:schemeClr val="tx1"/>
                </a:solidFill>
                <a:latin typeface="Segoe UI Semibold" panose="020B0702040204020203" pitchFamily="34" charset="0"/>
                <a:cs typeface="Segoe UI Semibold" panose="020B0702040204020203" pitchFamily="34" charset="0"/>
              </a:rPr>
              <a:t>. Shu </a:t>
            </a:r>
            <a:r>
              <a:rPr lang="en-US" cap="none" dirty="0" err="1" smtClean="0">
                <a:solidFill>
                  <a:schemeClr val="tx1"/>
                </a:solidFill>
                <a:latin typeface="Segoe UI Semibold" panose="020B0702040204020203" pitchFamily="34" charset="0"/>
                <a:cs typeface="Segoe UI Semibold" panose="020B0702040204020203" pitchFamily="34" charset="0"/>
              </a:rPr>
              <a:t>sababli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aniqlash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uchun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maxsus</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asboblar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qo‘llaniladi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masalan</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smtClean="0">
                <a:latin typeface="Segoe UI Semibold" panose="020B0702040204020203" pitchFamily="34" charset="0"/>
                <a:cs typeface="Segoe UI Semibold" panose="020B0702040204020203" pitchFamily="34" charset="0"/>
              </a:rPr>
              <a:t>Geiger </a:t>
            </a:r>
            <a:r>
              <a:rPr lang="en-US" cap="none" dirty="0" err="1" smtClean="0">
                <a:latin typeface="Segoe UI Semibold" panose="020B0702040204020203" pitchFamily="34" charset="0"/>
                <a:cs typeface="Segoe UI Semibold" panose="020B0702040204020203" pitchFamily="34" charset="0"/>
              </a:rPr>
              <a:t>hisoblagichi</a:t>
            </a:r>
            <a:r>
              <a:rPr lang="en-US" cap="none" dirty="0" smtClean="0">
                <a:latin typeface="Segoe UI Semibold" panose="020B0702040204020203" pitchFamily="34" charset="0"/>
                <a:cs typeface="Segoe UI Semibold" panose="020B0702040204020203" pitchFamily="34" charset="0"/>
              </a:rPr>
              <a:t> </a:t>
            </a:r>
          </a:p>
          <a:p>
            <a:r>
              <a:rPr lang="en-US" cap="none" dirty="0" smtClean="0">
                <a:solidFill>
                  <a:schemeClr val="tx1"/>
                </a:solidFill>
                <a:latin typeface="Segoe UI Semibold" panose="020B0702040204020203" pitchFamily="34" charset="0"/>
                <a:cs typeface="Segoe UI Semibold" panose="020B0702040204020203" pitchFamily="34" charset="0"/>
              </a:rPr>
              <a:t>	Ammo </a:t>
            </a:r>
            <a:r>
              <a:rPr lang="en-US" cap="none" dirty="0" err="1" smtClean="0">
                <a:solidFill>
                  <a:schemeClr val="tx1"/>
                </a:solidFill>
                <a:latin typeface="Segoe UI Semibold" panose="020B0702040204020203" pitchFamily="34" charset="0"/>
                <a:cs typeface="Segoe UI Semibold" panose="020B0702040204020203" pitchFamily="34" charset="0"/>
              </a:rPr>
              <a:t>juda</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yuqori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energiyali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ba’zi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ko‘rinadigan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effektlarni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keltirib</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chiqarishi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mumkin</a:t>
            </a:r>
            <a:r>
              <a:rPr lang="en-US" cap="none" dirty="0" smtClean="0">
                <a:solidFill>
                  <a:schemeClr val="tx1"/>
                </a:solidFill>
                <a:latin typeface="Segoe UI Semibold" panose="020B0702040204020203" pitchFamily="34" charset="0"/>
                <a:cs typeface="Segoe UI Semibold" panose="020B0702040204020203" pitchFamily="34" charset="0"/>
              </a:rPr>
              <a:t>:</a:t>
            </a:r>
          </a:p>
          <a:p>
            <a:r>
              <a:rPr lang="en-US" cap="none" dirty="0" smtClean="0">
                <a:latin typeface="Segoe UI Semibold" panose="020B0702040204020203" pitchFamily="34" charset="0"/>
                <a:cs typeface="Segoe UI Semibold" panose="020B0702040204020203" pitchFamily="34" charset="0"/>
              </a:rPr>
              <a:t>-Cherenkov </a:t>
            </a:r>
            <a:r>
              <a:rPr lang="en-US" cap="none" dirty="0" err="1" smtClean="0">
                <a:latin typeface="Segoe UI Semibold" panose="020B0702040204020203" pitchFamily="34" charset="0"/>
                <a:cs typeface="Segoe UI Semibold" panose="020B0702040204020203" pitchFamily="34" charset="0"/>
              </a:rPr>
              <a:t>nurlanishi</a:t>
            </a:r>
            <a:r>
              <a:rPr lang="en-US" cap="none" dirty="0" smtClean="0">
                <a:latin typeface="Segoe UI Semibold" panose="020B0702040204020203" pitchFamily="34" charset="0"/>
                <a:cs typeface="Segoe UI Semibold" panose="020B0702040204020203" pitchFamily="34" charset="0"/>
              </a:rPr>
              <a:t> (</a:t>
            </a:r>
            <a:r>
              <a:rPr lang="en-US" cap="none" dirty="0" err="1" smtClean="0">
                <a:latin typeface="Segoe UI Semibold" panose="020B0702040204020203" pitchFamily="34" charset="0"/>
                <a:cs typeface="Segoe UI Semibold" panose="020B0702040204020203" pitchFamily="34" charset="0"/>
              </a:rPr>
              <a:t>suvda</a:t>
            </a:r>
            <a:r>
              <a:rPr lang="en-US" cap="none" dirty="0" smtClean="0">
                <a:latin typeface="Segoe UI Semibold" panose="020B0702040204020203" pitchFamily="34" charset="0"/>
                <a:cs typeface="Segoe UI Semibold" panose="020B0702040204020203" pitchFamily="34" charset="0"/>
              </a:rPr>
              <a:t> </a:t>
            </a:r>
            <a:r>
              <a:rPr lang="en-US" cap="none" dirty="0" err="1" smtClean="0">
                <a:latin typeface="Segoe UI Semibold" panose="020B0702040204020203" pitchFamily="34" charset="0"/>
                <a:cs typeface="Segoe UI Semibold" panose="020B0702040204020203" pitchFamily="34" charset="0"/>
              </a:rPr>
              <a:t>yorug‘lik</a:t>
            </a:r>
            <a:r>
              <a:rPr lang="en-US" cap="none" dirty="0" smtClean="0">
                <a:latin typeface="Segoe UI Semibold" panose="020B0702040204020203" pitchFamily="34" charset="0"/>
                <a:cs typeface="Segoe UI Semibold" panose="020B0702040204020203" pitchFamily="34" charset="0"/>
              </a:rPr>
              <a:t> </a:t>
            </a:r>
            <a:r>
              <a:rPr lang="en-US" cap="none" dirty="0" err="1" smtClean="0">
                <a:latin typeface="Segoe UI Semibold" panose="020B0702040204020203" pitchFamily="34" charset="0"/>
                <a:cs typeface="Segoe UI Semibold" panose="020B0702040204020203" pitchFamily="34" charset="0"/>
              </a:rPr>
              <a:t>paydo</a:t>
            </a:r>
            <a:r>
              <a:rPr lang="en-US" cap="none" dirty="0" smtClean="0">
                <a:latin typeface="Segoe UI Semibold" panose="020B0702040204020203" pitchFamily="34" charset="0"/>
                <a:cs typeface="Segoe UI Semibold" panose="020B0702040204020203" pitchFamily="34" charset="0"/>
              </a:rPr>
              <a:t> </a:t>
            </a:r>
            <a:r>
              <a:rPr lang="en-US" cap="none" dirty="0" err="1" smtClean="0">
                <a:latin typeface="Segoe UI Semibold" panose="020B0702040204020203" pitchFamily="34" charset="0"/>
                <a:cs typeface="Segoe UI Semibold" panose="020B0702040204020203" pitchFamily="34" charset="0"/>
              </a:rPr>
              <a:t>bo‘lishi</a:t>
            </a:r>
            <a:r>
              <a:rPr lang="en-US" cap="none" dirty="0" smtClean="0">
                <a:latin typeface="Segoe UI Semibold" panose="020B0702040204020203" pitchFamily="34" charset="0"/>
                <a:cs typeface="Segoe UI Semibold" panose="020B0702040204020203" pitchFamily="34" charset="0"/>
              </a:rPr>
              <a:t>) </a:t>
            </a:r>
          </a:p>
          <a:p>
            <a:r>
              <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rPr>
              <a:t>-</a:t>
            </a:r>
            <a:r>
              <a:rPr lang="en-US" cap="none" dirty="0" err="1" smtClean="0">
                <a:solidFill>
                  <a:schemeClr val="tx2">
                    <a:lumMod val="60000"/>
                    <a:lumOff val="40000"/>
                  </a:schemeClr>
                </a:solidFill>
                <a:latin typeface="Segoe UI Semibold" panose="020B0702040204020203" pitchFamily="34" charset="0"/>
                <a:cs typeface="Segoe UI Semibold" panose="020B0702040204020203" pitchFamily="34" charset="0"/>
              </a:rPr>
              <a:t>Insonda</a:t>
            </a:r>
            <a:r>
              <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cap="none" dirty="0" err="1" smtClean="0">
                <a:solidFill>
                  <a:schemeClr val="tx2">
                    <a:lumMod val="60000"/>
                    <a:lumOff val="40000"/>
                  </a:schemeClr>
                </a:solidFill>
                <a:latin typeface="Segoe UI Semibold" panose="020B0702040204020203" pitchFamily="34" charset="0"/>
                <a:cs typeface="Segoe UI Semibold" panose="020B0702040204020203" pitchFamily="34" charset="0"/>
              </a:rPr>
              <a:t>radiatsion</a:t>
            </a:r>
            <a:r>
              <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cap="none" dirty="0" err="1" smtClean="0">
                <a:solidFill>
                  <a:schemeClr val="tx2">
                    <a:lumMod val="60000"/>
                    <a:lumOff val="40000"/>
                  </a:schemeClr>
                </a:solidFill>
                <a:latin typeface="Segoe UI Semibold" panose="020B0702040204020203" pitchFamily="34" charset="0"/>
                <a:cs typeface="Segoe UI Semibold" panose="020B0702040204020203" pitchFamily="34" charset="0"/>
              </a:rPr>
              <a:t>kasallik</a:t>
            </a:r>
            <a:r>
              <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cap="none" dirty="0" err="1" smtClean="0">
                <a:solidFill>
                  <a:schemeClr val="tx2">
                    <a:lumMod val="60000"/>
                    <a:lumOff val="40000"/>
                  </a:schemeClr>
                </a:solidFill>
                <a:latin typeface="Segoe UI Semibold" panose="020B0702040204020203" pitchFamily="34" charset="0"/>
                <a:cs typeface="Segoe UI Semibold" panose="020B0702040204020203" pitchFamily="34" charset="0"/>
              </a:rPr>
              <a:t>belgilari</a:t>
            </a:r>
            <a:endPar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endParaRPr>
          </a:p>
          <a:p>
            <a:r>
              <a:rPr lang="en-US" cap="none" dirty="0" smtClean="0">
                <a:solidFill>
                  <a:schemeClr val="tx1"/>
                </a:solidFill>
              </a:rPr>
              <a:t>	</a:t>
            </a:r>
            <a:r>
              <a:rPr lang="en-US" cap="none" dirty="0" err="1" smtClean="0">
                <a:solidFill>
                  <a:schemeClr val="tx1"/>
                </a:solidFill>
                <a:latin typeface="Segoe UI Semibold" panose="020B0702040204020203" pitchFamily="34" charset="0"/>
                <a:cs typeface="Segoe UI Semibold" panose="020B0702040204020203" pitchFamily="34" charset="0"/>
              </a:rPr>
              <a:t>Elementar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zarrachalar</a:t>
            </a:r>
            <a:r>
              <a:rPr lang="en-US" cap="none" dirty="0" smtClean="0">
                <a:solidFill>
                  <a:schemeClr val="tx1"/>
                </a:solidFill>
                <a:latin typeface="Segoe UI Semibold" panose="020B0702040204020203" pitchFamily="34" charset="0"/>
                <a:cs typeface="Segoe UI Semibold" panose="020B0702040204020203" pitchFamily="34" charset="0"/>
              </a:rPr>
              <a:t>, atom </a:t>
            </a:r>
            <a:r>
              <a:rPr lang="en-US" cap="none" dirty="0" err="1" smtClean="0">
                <a:solidFill>
                  <a:schemeClr val="tx1"/>
                </a:solidFill>
                <a:latin typeface="Segoe UI Semibold" panose="020B0702040204020203" pitchFamily="34" charset="0"/>
                <a:cs typeface="Segoe UI Semibold" panose="020B0702040204020203" pitchFamily="34" charset="0"/>
              </a:rPr>
              <a:t>yadrolari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shuningdek</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rentgen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va</a:t>
            </a:r>
            <a:r>
              <a:rPr lang="en-US" cap="none" dirty="0" smtClean="0">
                <a:solidFill>
                  <a:schemeClr val="tx1"/>
                </a:solidFill>
                <a:latin typeface="Segoe UI Semibold" panose="020B0702040204020203" pitchFamily="34" charset="0"/>
                <a:cs typeface="Segoe UI Semibold" panose="020B0702040204020203" pitchFamily="34" charset="0"/>
              </a:rPr>
              <a:t> gamma </a:t>
            </a:r>
            <a:r>
              <a:rPr lang="en-US" cap="none" dirty="0" err="1" smtClean="0">
                <a:solidFill>
                  <a:schemeClr val="tx1"/>
                </a:solidFill>
                <a:latin typeface="Segoe UI Semibold" panose="020B0702040204020203" pitchFamily="34" charset="0"/>
                <a:cs typeface="Segoe UI Semibold" panose="020B0702040204020203" pitchFamily="34" charset="0"/>
              </a:rPr>
              <a:t>nurlanishlarini</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qayd</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etish</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uchun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mo‘ljallangan</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cap="none" dirty="0" err="1" smtClean="0">
                <a:solidFill>
                  <a:schemeClr val="tx1"/>
                </a:solidFill>
                <a:latin typeface="Segoe UI Semibold" panose="020B0702040204020203" pitchFamily="34" charset="0"/>
                <a:cs typeface="Segoe UI Semibold" panose="020B0702040204020203" pitchFamily="34" charset="0"/>
              </a:rPr>
              <a:t>qurilmalar</a:t>
            </a:r>
            <a:r>
              <a:rPr lang="en-US" cap="none" dirty="0" smtClean="0">
                <a:solidFill>
                  <a:schemeClr val="tx1"/>
                </a:solidFill>
                <a:latin typeface="Segoe UI Semibold" panose="020B0702040204020203" pitchFamily="34" charset="0"/>
                <a:cs typeface="Segoe UI Semibold" panose="020B0702040204020203" pitchFamily="34" charset="0"/>
              </a:rPr>
              <a:t> </a:t>
            </a:r>
            <a:r>
              <a:rPr lang="en-US" b="1" cap="none" dirty="0" err="1" smtClean="0">
                <a:solidFill>
                  <a:schemeClr val="accent6"/>
                </a:solidFill>
                <a:latin typeface="Segoe UI Semibold" panose="020B0702040204020203" pitchFamily="34" charset="0"/>
                <a:cs typeface="Segoe UI Semibold" panose="020B0702040204020203" pitchFamily="34" charset="0"/>
              </a:rPr>
              <a:t>detektorlar</a:t>
            </a:r>
            <a:r>
              <a:rPr lang="en-US" cap="none" dirty="0" smtClean="0">
                <a:solidFill>
                  <a:schemeClr val="tx1"/>
                </a:solidFill>
                <a:latin typeface="Segoe UI Semibold" panose="020B0702040204020203" pitchFamily="34" charset="0"/>
                <a:cs typeface="Segoe UI Semibold" panose="020B0702040204020203" pitchFamily="34" charset="0"/>
              </a:rPr>
              <a:t> deb </a:t>
            </a:r>
            <a:r>
              <a:rPr lang="en-US" cap="none" dirty="0" err="1" smtClean="0">
                <a:solidFill>
                  <a:schemeClr val="tx1"/>
                </a:solidFill>
                <a:latin typeface="Segoe UI Semibold" panose="020B0702040204020203" pitchFamily="34" charset="0"/>
                <a:cs typeface="Segoe UI Semibold" panose="020B0702040204020203" pitchFamily="34" charset="0"/>
              </a:rPr>
              <a:t>ataladi</a:t>
            </a:r>
            <a:r>
              <a:rPr lang="en-US" cap="none" dirty="0" smtClean="0">
                <a:solidFill>
                  <a:schemeClr val="tx1"/>
                </a:solidFill>
                <a:latin typeface="Segoe UI Semibold" panose="020B0702040204020203" pitchFamily="34" charset="0"/>
                <a:cs typeface="Segoe UI Semibold" panose="020B0702040204020203" pitchFamily="34" charset="0"/>
              </a:rPr>
              <a:t>.</a:t>
            </a:r>
          </a:p>
          <a:p>
            <a:endParaRPr lang="en-US" cap="none" dirty="0" smtClean="0">
              <a:solidFill>
                <a:schemeClr val="tx2">
                  <a:lumMod val="60000"/>
                  <a:lumOff val="40000"/>
                </a:schemeClr>
              </a:solidFill>
              <a:latin typeface="Segoe UI Semibold" panose="020B0702040204020203" pitchFamily="34" charset="0"/>
              <a:cs typeface="Segoe UI Semibold" panose="020B0702040204020203" pitchFamily="34" charset="0"/>
            </a:endParaRPr>
          </a:p>
          <a:p>
            <a:endParaRPr lang="ru-RU" cap="none"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511229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Detektorlar</a:t>
            </a:r>
            <a:endParaRPr lang="ru-RU" dirty="0"/>
          </a:p>
        </p:txBody>
      </p:sp>
      <p:sp>
        <p:nvSpPr>
          <p:cNvPr id="3" name="Объект 2"/>
          <p:cNvSpPr>
            <a:spLocks noGrp="1"/>
          </p:cNvSpPr>
          <p:nvPr>
            <p:ph sz="half" idx="1"/>
          </p:nvPr>
        </p:nvSpPr>
        <p:spPr>
          <a:xfrm>
            <a:off x="164353" y="2289175"/>
            <a:ext cx="5162389" cy="4140200"/>
          </a:xfrm>
        </p:spPr>
        <p:txBody>
          <a:bodyPr>
            <a:noAutofit/>
          </a:bodyPr>
          <a:lstStyle/>
          <a:p>
            <a:pPr marL="0" indent="0">
              <a:buNone/>
            </a:pPr>
            <a:r>
              <a:rPr lang="en-US" sz="2400" dirty="0" err="1">
                <a:latin typeface="Segoe UI Semibold" panose="020B0702040204020203" pitchFamily="34" charset="0"/>
                <a:cs typeface="Segoe UI Semibold" panose="020B0702040204020203" pitchFamily="34" charset="0"/>
              </a:rPr>
              <a:t>Ionlashtiruvchi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nurlanishni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qayd</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etuvchi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asboblar</a:t>
            </a:r>
            <a:r>
              <a:rPr lang="en-US" sz="2400" dirty="0">
                <a:latin typeface="Segoe UI Semibold" panose="020B0702040204020203" pitchFamily="34" charset="0"/>
                <a:cs typeface="Segoe UI Semibold" panose="020B0702040204020203" pitchFamily="34" charset="0"/>
              </a:rPr>
              <a:t> </a:t>
            </a:r>
            <a:r>
              <a:rPr lang="en-US" sz="2400" b="1" dirty="0" smtClean="0">
                <a:solidFill>
                  <a:schemeClr val="accent1">
                    <a:lumMod val="60000"/>
                    <a:lumOff val="40000"/>
                  </a:schemeClr>
                </a:solidFill>
                <a:latin typeface="Segoe UI Semibold" panose="020B0702040204020203" pitchFamily="34" charset="0"/>
                <a:cs typeface="Segoe UI Semibold" panose="020B0702040204020203" pitchFamily="34" charset="0"/>
              </a:rPr>
              <a:t>2</a:t>
            </a:r>
            <a:r>
              <a:rPr lang="en-US" sz="2400" dirty="0" smtClean="0">
                <a:latin typeface="Segoe UI Semibold" panose="020B0702040204020203" pitchFamily="34" charset="0"/>
                <a:cs typeface="Segoe UI Semibold" panose="020B0702040204020203" pitchFamily="34" charset="0"/>
              </a:rPr>
              <a:t> </a:t>
            </a:r>
            <a:r>
              <a:rPr lang="en-US" sz="2400" dirty="0" err="1" smtClean="0">
                <a:latin typeface="Segoe UI Semibold" panose="020B0702040204020203" pitchFamily="34" charset="0"/>
                <a:cs typeface="Segoe UI Semibold" panose="020B0702040204020203" pitchFamily="34" charset="0"/>
              </a:rPr>
              <a:t>guruhga</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bo‘linadi</a:t>
            </a:r>
            <a:r>
              <a:rPr lang="en-US" sz="2400" dirty="0">
                <a:latin typeface="Segoe UI Semibold" panose="020B0702040204020203" pitchFamily="34" charset="0"/>
                <a:cs typeface="Segoe UI Semibold" panose="020B0702040204020203" pitchFamily="34" charset="0"/>
              </a:rPr>
              <a:t>. </a:t>
            </a:r>
            <a:endParaRPr lang="en-US" sz="2400" dirty="0" smtClean="0">
              <a:latin typeface="Segoe UI Semibold" panose="020B0702040204020203" pitchFamily="34" charset="0"/>
              <a:cs typeface="Segoe UI Semibold" panose="020B0702040204020203" pitchFamily="34" charset="0"/>
            </a:endParaRPr>
          </a:p>
          <a:p>
            <a:r>
              <a:rPr lang="en-US" sz="2400" dirty="0" err="1" smtClean="0">
                <a:latin typeface="Segoe UI Semibold" panose="020B0702040204020203" pitchFamily="34" charset="0"/>
                <a:cs typeface="Segoe UI Semibold" panose="020B0702040204020203" pitchFamily="34" charset="0"/>
              </a:rPr>
              <a:t>Birinchi</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guruh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asboblari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o‘tganligini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qayd</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etadi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ba’zi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hollarda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energiyasi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haqida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ma’lumot</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beradi</a:t>
            </a:r>
            <a:r>
              <a:rPr lang="en-US" sz="2400" dirty="0">
                <a:latin typeface="Segoe UI Semibold" panose="020B0702040204020203" pitchFamily="34" charset="0"/>
                <a:cs typeface="Segoe UI Semibold" panose="020B0702040204020203" pitchFamily="34" charset="0"/>
              </a:rPr>
              <a:t>. </a:t>
            </a:r>
            <a:endParaRPr lang="en-US" sz="2400" dirty="0" smtClean="0">
              <a:latin typeface="Segoe UI Semibold" panose="020B0702040204020203" pitchFamily="34" charset="0"/>
              <a:cs typeface="Segoe UI Semibold" panose="020B0702040204020203" pitchFamily="34" charset="0"/>
            </a:endParaRPr>
          </a:p>
          <a:p>
            <a:r>
              <a:rPr lang="en-US" sz="2400" dirty="0" err="1" smtClean="0">
                <a:latin typeface="Segoe UI Semibold" panose="020B0702040204020203" pitchFamily="34" charset="0"/>
                <a:cs typeface="Segoe UI Semibold" panose="020B0702040204020203" pitchFamily="34" charset="0"/>
              </a:rPr>
              <a:t>Ikkinchi</a:t>
            </a:r>
            <a:r>
              <a:rPr lang="en-US" sz="2400" dirty="0" smtClean="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guruhga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esa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zarraning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trayektoriyasini</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treklarini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kuzatish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imkonini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beruvchi</a:t>
            </a:r>
            <a:r>
              <a:rPr lang="en-US" sz="2400" dirty="0">
                <a:latin typeface="Segoe UI Semibold" panose="020B0702040204020203" pitchFamily="34" charset="0"/>
                <a:cs typeface="Segoe UI Semibold" panose="020B0702040204020203" pitchFamily="34" charset="0"/>
              </a:rPr>
              <a:t> trek </a:t>
            </a:r>
            <a:r>
              <a:rPr lang="en-US" sz="2400" dirty="0" err="1">
                <a:latin typeface="Segoe UI Semibold" panose="020B0702040204020203" pitchFamily="34" charset="0"/>
                <a:cs typeface="Segoe UI Semibold" panose="020B0702040204020203" pitchFamily="34" charset="0"/>
              </a:rPr>
              <a:t>asboblari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kiradi</a:t>
            </a:r>
            <a:r>
              <a:rPr lang="en-US" sz="2400" dirty="0">
                <a:latin typeface="Segoe UI Semibold" panose="020B0702040204020203" pitchFamily="34" charset="0"/>
                <a:cs typeface="Segoe UI Semibold" panose="020B0702040204020203" pitchFamily="34" charset="0"/>
              </a:rPr>
              <a:t>.</a:t>
            </a:r>
            <a:r>
              <a:rPr lang="en-US" sz="2400" dirty="0">
                <a:latin typeface="Segoe UI Semibold" panose="020B0702040204020203" pitchFamily="34" charset="0"/>
                <a:cs typeface="Segoe UI Semibold" panose="020B0702040204020203" pitchFamily="34" charset="0"/>
              </a:rPr>
              <a:t>	</a:t>
            </a:r>
          </a:p>
          <a:p>
            <a:endParaRPr lang="ru-RU" sz="2400" dirty="0">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a:xfrm>
            <a:off x="5631544" y="2289175"/>
            <a:ext cx="6284686" cy="4568825"/>
          </a:xfrm>
        </p:spPr>
        <p:txBody>
          <a:bodyPr>
            <a:normAutofit fontScale="92500" lnSpcReduction="20000"/>
          </a:bodyPr>
          <a:lstStyle/>
          <a:p>
            <a:pPr marL="0" indent="0">
              <a:buNone/>
            </a:pPr>
            <a:r>
              <a:rPr lang="en-US" sz="2400" b="1" dirty="0" err="1" smtClean="0">
                <a:solidFill>
                  <a:schemeClr val="tx2">
                    <a:lumMod val="60000"/>
                    <a:lumOff val="40000"/>
                  </a:schemeClr>
                </a:solidFill>
                <a:latin typeface="Segoe UI Semibold" panose="020B0702040204020203" pitchFamily="34" charset="0"/>
                <a:cs typeface="Segoe UI Semibold" panose="020B0702040204020203" pitchFamily="34" charset="0"/>
              </a:rPr>
              <a:t>Birinchi</a:t>
            </a:r>
            <a:r>
              <a:rPr lang="en-US" sz="2400" b="1" dirty="0" smtClean="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guruhga</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quyidagilar</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kiradi</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a:t>
            </a:r>
            <a:endParaRPr lang="en-US" sz="2400" dirty="0">
              <a:solidFill>
                <a:schemeClr val="tx2">
                  <a:lumMod val="60000"/>
                  <a:lumOff val="40000"/>
                </a:schemeClr>
              </a:solidFill>
              <a:latin typeface="Segoe UI Semibold" panose="020B0702040204020203" pitchFamily="34" charset="0"/>
              <a:cs typeface="Segoe UI Semibold" panose="020B0702040204020203" pitchFamily="34" charset="0"/>
            </a:endParaRPr>
          </a:p>
          <a:p>
            <a:r>
              <a:rPr lang="en-US" sz="2400" dirty="0" err="1">
                <a:latin typeface="Segoe UI Semibold" panose="020B0702040204020203" pitchFamily="34" charset="0"/>
                <a:cs typeface="Segoe UI Semibold" panose="020B0702040204020203" pitchFamily="34" charset="0"/>
              </a:rPr>
              <a:t>ssintillyatsion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hisoblagichlar</a:t>
            </a:r>
            <a:r>
              <a:rPr lang="en-US" sz="2400" dirty="0">
                <a:latin typeface="Segoe UI Semibold" panose="020B0702040204020203" pitchFamily="34" charset="0"/>
                <a:cs typeface="Segoe UI Semibold" panose="020B0702040204020203" pitchFamily="34" charset="0"/>
              </a:rPr>
              <a:t>, </a:t>
            </a:r>
          </a:p>
          <a:p>
            <a:r>
              <a:rPr lang="en-US" sz="2400" dirty="0">
                <a:latin typeface="Segoe UI Semibold" panose="020B0702040204020203" pitchFamily="34" charset="0"/>
                <a:cs typeface="Segoe UI Semibold" panose="020B0702040204020203" pitchFamily="34" charset="0"/>
              </a:rPr>
              <a:t>Cherenkov </a:t>
            </a:r>
            <a:r>
              <a:rPr lang="en-US" sz="2400" dirty="0" err="1">
                <a:latin typeface="Segoe UI Semibold" panose="020B0702040204020203" pitchFamily="34" charset="0"/>
                <a:cs typeface="Segoe UI Semibold" panose="020B0702040204020203" pitchFamily="34" charset="0"/>
              </a:rPr>
              <a:t>hisoblagichlari</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ionizatsion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kameralar</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gaz</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razryadli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hisoblagichlar</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yarimo‘tkazgich</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hisoblagichlar</a:t>
            </a:r>
            <a:r>
              <a:rPr lang="en-US" sz="2400" dirty="0">
                <a:latin typeface="Segoe UI Semibold" panose="020B0702040204020203" pitchFamily="34" charset="0"/>
                <a:cs typeface="Segoe UI Semibold" panose="020B0702040204020203" pitchFamily="34" charset="0"/>
              </a:rPr>
              <a:t>. </a:t>
            </a:r>
          </a:p>
          <a:p>
            <a:pPr marL="0" indent="0">
              <a:buNone/>
            </a:pP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Ikkinchi</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guruhga</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quyidagilar</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 </a:t>
            </a:r>
            <a:r>
              <a:rPr lang="en-US" sz="2400" b="1" dirty="0" err="1">
                <a:solidFill>
                  <a:schemeClr val="tx2">
                    <a:lumMod val="60000"/>
                    <a:lumOff val="40000"/>
                  </a:schemeClr>
                </a:solidFill>
                <a:latin typeface="Segoe UI Semibold" panose="020B0702040204020203" pitchFamily="34" charset="0"/>
                <a:cs typeface="Segoe UI Semibold" panose="020B0702040204020203" pitchFamily="34" charset="0"/>
              </a:rPr>
              <a:t>kiradi</a:t>
            </a:r>
            <a:r>
              <a:rPr lang="en-US" sz="2400" b="1" dirty="0">
                <a:solidFill>
                  <a:schemeClr val="tx2">
                    <a:lumMod val="60000"/>
                    <a:lumOff val="40000"/>
                  </a:schemeClr>
                </a:solidFill>
                <a:latin typeface="Segoe UI Semibold" panose="020B0702040204020203" pitchFamily="34" charset="0"/>
                <a:cs typeface="Segoe UI Semibold" panose="020B0702040204020203" pitchFamily="34" charset="0"/>
              </a:rPr>
              <a:t>:</a:t>
            </a:r>
            <a:endParaRPr lang="en-US" sz="2400" dirty="0">
              <a:solidFill>
                <a:schemeClr val="tx2">
                  <a:lumMod val="60000"/>
                  <a:lumOff val="40000"/>
                </a:schemeClr>
              </a:solidFill>
              <a:latin typeface="Segoe UI Semibold" panose="020B0702040204020203" pitchFamily="34" charset="0"/>
              <a:cs typeface="Segoe UI Semibold" panose="020B0702040204020203" pitchFamily="34" charset="0"/>
            </a:endParaRPr>
          </a:p>
          <a:p>
            <a:r>
              <a:rPr lang="en-US" sz="2400" dirty="0" err="1">
                <a:latin typeface="Segoe UI Semibold" panose="020B0702040204020203" pitchFamily="34" charset="0"/>
                <a:cs typeface="Segoe UI Semibold" panose="020B0702040204020203" pitchFamily="34" charset="0"/>
              </a:rPr>
              <a:t>Vilson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kamerasi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va</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uning</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turi</a:t>
            </a:r>
            <a:r>
              <a:rPr lang="en-US" sz="2400" dirty="0">
                <a:latin typeface="Segoe UI Semibold" panose="020B0702040204020203" pitchFamily="34" charset="0"/>
                <a:cs typeface="Segoe UI Semibold" panose="020B0702040204020203" pitchFamily="34" charset="0"/>
              </a:rPr>
              <a:t> — </a:t>
            </a:r>
            <a:r>
              <a:rPr lang="en-US" sz="2400" dirty="0" err="1">
                <a:latin typeface="Segoe UI Semibold" panose="020B0702040204020203" pitchFamily="34" charset="0"/>
                <a:cs typeface="Segoe UI Semibold" panose="020B0702040204020203" pitchFamily="34" charset="0"/>
              </a:rPr>
              <a:t>diffuzion</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pufakchali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uchqunli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a:t>
            </a:r>
            <a:r>
              <a:rPr lang="en-US" sz="2400" dirty="0">
                <a:latin typeface="Segoe UI Semibold" panose="020B0702040204020203" pitchFamily="34" charset="0"/>
                <a:cs typeface="Segoe UI Semibold" panose="020B0702040204020203" pitchFamily="34" charset="0"/>
              </a:rPr>
              <a:t>, </a:t>
            </a:r>
          </a:p>
          <a:p>
            <a:r>
              <a:rPr lang="en-US" sz="2400" dirty="0" err="1">
                <a:latin typeface="Segoe UI Semibold" panose="020B0702040204020203" pitchFamily="34" charset="0"/>
                <a:cs typeface="Segoe UI Semibold" panose="020B0702040204020203" pitchFamily="34" charset="0"/>
              </a:rPr>
              <a:t>emulsiyali</a:t>
            </a:r>
            <a:r>
              <a:rPr lang="en-US" sz="2400" dirty="0">
                <a:latin typeface="Segoe UI Semibold" panose="020B0702040204020203" pitchFamily="34" charset="0"/>
                <a:cs typeface="Segoe UI Semibold" panose="020B0702040204020203" pitchFamily="34" charset="0"/>
              </a:rPr>
              <a:t> </a:t>
            </a:r>
            <a:r>
              <a:rPr lang="en-US" sz="2400" dirty="0" err="1">
                <a:latin typeface="Segoe UI Semibold" panose="020B0702040204020203" pitchFamily="34" charset="0"/>
                <a:cs typeface="Segoe UI Semibold" panose="020B0702040204020203" pitchFamily="34" charset="0"/>
              </a:rPr>
              <a:t>kamera</a:t>
            </a:r>
            <a:r>
              <a:rPr lang="en-US" sz="2400" dirty="0">
                <a:latin typeface="Segoe UI Semibold" panose="020B0702040204020203" pitchFamily="34" charset="0"/>
                <a:cs typeface="Segoe UI Semibold" panose="020B0702040204020203" pitchFamily="34" charset="0"/>
              </a:rPr>
              <a:t>.</a:t>
            </a:r>
          </a:p>
          <a:p>
            <a:pPr marL="0" indent="0">
              <a:buNone/>
            </a:pPr>
            <a:endParaRPr lang="en-US" sz="24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68958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333829"/>
            <a:ext cx="3865134" cy="1382486"/>
          </a:xfrm>
        </p:spPr>
        <p:txBody>
          <a:bodyPr/>
          <a:lstStyle/>
          <a:p>
            <a:r>
              <a:rPr lang="en-US" b="1" dirty="0"/>
              <a:t>1. </a:t>
            </a:r>
            <a:r>
              <a:rPr lang="en-US" b="1" dirty="0" err="1"/>
              <a:t>Vilson</a:t>
            </a:r>
            <a:r>
              <a:rPr lang="en-US" b="1" dirty="0"/>
              <a:t> </a:t>
            </a:r>
            <a:r>
              <a:rPr lang="en-US" b="1" dirty="0" err="1"/>
              <a:t>kamerasi</a:t>
            </a:r>
            <a:r>
              <a:rPr lang="en-US" b="1" dirty="0"/>
              <a:t> (1912)</a:t>
            </a:r>
          </a:p>
        </p:txBody>
      </p:sp>
      <p:pic>
        <p:nvPicPr>
          <p:cNvPr id="6" name="Рисунок 5"/>
          <p:cNvPicPr>
            <a:picLocks noGrp="1" noChangeAspect="1"/>
          </p:cNvPicPr>
          <p:nvPr>
            <p:ph type="pic" idx="1"/>
          </p:nvPr>
        </p:nvPicPr>
        <p:blipFill>
          <a:blip r:embed="rId2">
            <a:extLst>
              <a:ext uri="{28A0092B-C50C-407E-A947-70E740481C1C}">
                <a14:useLocalDpi xmlns:a14="http://schemas.microsoft.com/office/drawing/2010/main" val="0"/>
              </a:ext>
            </a:extLst>
          </a:blip>
          <a:srcRect l="6516" r="6516"/>
          <a:stretch>
            <a:fillRect/>
          </a:stretch>
        </p:blipFill>
        <p:spPr>
          <a:xfrm>
            <a:off x="6547870" y="441303"/>
            <a:ext cx="4424930" cy="6268847"/>
          </a:xfrm>
        </p:spPr>
      </p:pic>
      <p:sp>
        <p:nvSpPr>
          <p:cNvPr id="4" name="Текст 3"/>
          <p:cNvSpPr>
            <a:spLocks noGrp="1"/>
          </p:cNvSpPr>
          <p:nvPr>
            <p:ph type="body" sz="half" idx="2"/>
          </p:nvPr>
        </p:nvSpPr>
        <p:spPr>
          <a:xfrm>
            <a:off x="740229" y="1948543"/>
            <a:ext cx="4659085" cy="3080657"/>
          </a:xfrm>
        </p:spPr>
        <p:txBody>
          <a:bodyPr>
            <a:noAutofit/>
          </a:bodyPr>
          <a:lstStyle/>
          <a:p>
            <a:r>
              <a:rPr lang="en-US" sz="2000" dirty="0" err="1" smtClean="0">
                <a:solidFill>
                  <a:schemeClr val="bg1"/>
                </a:solidFill>
                <a:latin typeface="Segoe UI Semibold" panose="020B0702040204020203" pitchFamily="34" charset="0"/>
                <a:cs typeface="Segoe UI Semibold" panose="020B0702040204020203" pitchFamily="34" charset="0"/>
              </a:rPr>
              <a:t>Ishchi</a:t>
            </a:r>
            <a:r>
              <a:rPr lang="en-US" sz="2000" dirty="0" smtClean="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modda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sifatida</a:t>
            </a:r>
            <a:r>
              <a:rPr lang="en-US" sz="2000" dirty="0">
                <a:solidFill>
                  <a:schemeClr val="bg1"/>
                </a:solidFill>
                <a:latin typeface="Segoe UI Semibold" panose="020B0702040204020203" pitchFamily="34" charset="0"/>
                <a:cs typeface="Segoe UI Semibold" panose="020B0702040204020203" pitchFamily="34" charset="0"/>
              </a:rPr>
              <a:t> </a:t>
            </a:r>
            <a:r>
              <a:rPr lang="en-US" sz="2000" b="1" dirty="0">
                <a:solidFill>
                  <a:schemeClr val="bg1"/>
                </a:solidFill>
                <a:latin typeface="Segoe UI Semibold" panose="020B0702040204020203" pitchFamily="34" charset="0"/>
                <a:cs typeface="Segoe UI Semibold" panose="020B0702040204020203" pitchFamily="34" charset="0"/>
              </a:rPr>
              <a:t>(</a:t>
            </a:r>
            <a:r>
              <a:rPr lang="en-US" sz="2000" b="1" dirty="0" err="1">
                <a:solidFill>
                  <a:schemeClr val="bg1"/>
                </a:solidFill>
                <a:latin typeface="Segoe UI Semibold" panose="020B0702040204020203" pitchFamily="34" charset="0"/>
                <a:cs typeface="Segoe UI Semibold" panose="020B0702040204020203" pitchFamily="34" charset="0"/>
              </a:rPr>
              <a:t>to‘yingan</a:t>
            </a:r>
            <a:r>
              <a:rPr lang="en-US" sz="2000" b="1" dirty="0">
                <a:solidFill>
                  <a:schemeClr val="bg1"/>
                </a:solidFill>
                <a:latin typeface="Segoe UI Semibold" panose="020B0702040204020203" pitchFamily="34" charset="0"/>
                <a:cs typeface="Segoe UI Semibold" panose="020B0702040204020203" pitchFamily="34" charset="0"/>
              </a:rPr>
              <a:t>) </a:t>
            </a:r>
            <a:r>
              <a:rPr lang="en-US" sz="2000" b="1" dirty="0" err="1">
                <a:solidFill>
                  <a:schemeClr val="bg1"/>
                </a:solidFill>
                <a:latin typeface="Segoe UI Semibold" panose="020B0702040204020203" pitchFamily="34" charset="0"/>
                <a:cs typeface="Segoe UI Semibold" panose="020B0702040204020203" pitchFamily="34" charset="0"/>
              </a:rPr>
              <a:t>o‘ta</a:t>
            </a:r>
            <a:r>
              <a:rPr lang="en-US" sz="2000" b="1" dirty="0">
                <a:solidFill>
                  <a:schemeClr val="bg1"/>
                </a:solidFill>
                <a:latin typeface="Segoe UI Semibold" panose="020B0702040204020203" pitchFamily="34" charset="0"/>
                <a:cs typeface="Segoe UI Semibold" panose="020B0702040204020203" pitchFamily="34" charset="0"/>
              </a:rPr>
              <a:t> </a:t>
            </a:r>
            <a:r>
              <a:rPr lang="en-US" sz="2000" b="1" dirty="0" err="1">
                <a:solidFill>
                  <a:schemeClr val="bg1"/>
                </a:solidFill>
                <a:latin typeface="Segoe UI Semibold" panose="020B0702040204020203" pitchFamily="34" charset="0"/>
                <a:cs typeface="Segoe UI Semibold" panose="020B0702040204020203" pitchFamily="34" charset="0"/>
              </a:rPr>
              <a:t>sovutilgan</a:t>
            </a:r>
            <a:r>
              <a:rPr lang="en-US" sz="2000" b="1" dirty="0">
                <a:solidFill>
                  <a:schemeClr val="bg1"/>
                </a:solidFill>
                <a:latin typeface="Segoe UI Semibold" panose="020B0702040204020203" pitchFamily="34" charset="0"/>
                <a:cs typeface="Segoe UI Semibold" panose="020B0702040204020203" pitchFamily="34" charset="0"/>
              </a:rPr>
              <a:t> bug‘</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ishlatiladi</a:t>
            </a:r>
            <a:r>
              <a:rPr lang="en-US" sz="2000" dirty="0">
                <a:solidFill>
                  <a:schemeClr val="bg1"/>
                </a:solidFill>
                <a:latin typeface="Segoe UI Semibold" panose="020B0702040204020203" pitchFamily="34" charset="0"/>
                <a:cs typeface="Segoe UI Semibold" panose="020B0702040204020203" pitchFamily="34" charset="0"/>
              </a:rPr>
              <a:t>. Bug‘ </a:t>
            </a:r>
            <a:r>
              <a:rPr lang="en-US" sz="2000" dirty="0" err="1" smtClean="0">
                <a:solidFill>
                  <a:schemeClr val="bg1"/>
                </a:solidFill>
                <a:latin typeface="Segoe UI Semibold" panose="020B0702040204020203" pitchFamily="34" charset="0"/>
                <a:cs typeface="Segoe UI Semibold" panose="020B0702040204020203" pitchFamily="34" charset="0"/>
              </a:rPr>
              <a:t>tarkibiga</a:t>
            </a:r>
            <a:r>
              <a:rPr lang="en-US" sz="2000" dirty="0" smtClean="0">
                <a:solidFill>
                  <a:schemeClr val="bg1"/>
                </a:solidFill>
                <a:latin typeface="Segoe UI Semibold" panose="020B0702040204020203" pitchFamily="34" charset="0"/>
                <a:cs typeface="Segoe UI Semibold" panose="020B0702040204020203" pitchFamily="34" charset="0"/>
              </a:rPr>
              <a:t>: </a:t>
            </a:r>
            <a:r>
              <a:rPr lang="en-US" sz="2000" dirty="0" err="1" smtClean="0">
                <a:solidFill>
                  <a:schemeClr val="bg1"/>
                </a:solidFill>
                <a:latin typeface="Segoe UI Semibold" panose="020B0702040204020203" pitchFamily="34" charset="0"/>
                <a:cs typeface="Segoe UI Semibold" panose="020B0702040204020203" pitchFamily="34" charset="0"/>
              </a:rPr>
              <a:t>suv</a:t>
            </a:r>
            <a:r>
              <a:rPr lang="en-US" sz="2000" dirty="0" smtClean="0">
                <a:solidFill>
                  <a:schemeClr val="bg1"/>
                </a:solidFill>
                <a:latin typeface="Segoe UI Semibold" panose="020B0702040204020203" pitchFamily="34" charset="0"/>
                <a:cs typeface="Segoe UI Semibold" panose="020B0702040204020203" pitchFamily="34" charset="0"/>
              </a:rPr>
              <a:t>, </a:t>
            </a:r>
            <a:r>
              <a:rPr lang="en-US" sz="2000" dirty="0" err="1" smtClean="0">
                <a:solidFill>
                  <a:schemeClr val="bg1"/>
                </a:solidFill>
                <a:latin typeface="Segoe UI Semibold" panose="020B0702040204020203" pitchFamily="34" charset="0"/>
                <a:cs typeface="Segoe UI Semibold" panose="020B0702040204020203" pitchFamily="34" charset="0"/>
              </a:rPr>
              <a:t>etil</a:t>
            </a:r>
            <a:r>
              <a:rPr lang="en-US" sz="2000" dirty="0" smtClean="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spirti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smtClean="0">
                <a:solidFill>
                  <a:schemeClr val="bg1"/>
                </a:solidFill>
                <a:latin typeface="Segoe UI Semibold" panose="020B0702040204020203" pitchFamily="34" charset="0"/>
                <a:cs typeface="Segoe UI Semibold" panose="020B0702040204020203" pitchFamily="34" charset="0"/>
              </a:rPr>
              <a:t>, </a:t>
            </a:r>
            <a:r>
              <a:rPr lang="en-US" sz="2000" dirty="0" err="1" smtClean="0">
                <a:solidFill>
                  <a:schemeClr val="bg1"/>
                </a:solidFill>
                <a:latin typeface="Segoe UI Semibold" panose="020B0702040204020203" pitchFamily="34" charset="0"/>
                <a:cs typeface="Segoe UI Semibold" panose="020B0702040204020203" pitchFamily="34" charset="0"/>
              </a:rPr>
              <a:t>geliy</a:t>
            </a:r>
            <a:r>
              <a:rPr lang="en-US" sz="2000" dirty="0" smtClean="0">
                <a:solidFill>
                  <a:schemeClr val="bg1"/>
                </a:solidFill>
                <a:latin typeface="Segoe UI Semibold" panose="020B0702040204020203" pitchFamily="34" charset="0"/>
                <a:cs typeface="Segoe UI Semibold" panose="020B0702040204020203" pitchFamily="34" charset="0"/>
              </a:rPr>
              <a:t> , argon </a:t>
            </a:r>
            <a:r>
              <a:rPr lang="en-US" sz="2000" dirty="0" err="1" smtClean="0">
                <a:solidFill>
                  <a:schemeClr val="bg1"/>
                </a:solidFill>
                <a:latin typeface="Segoe UI Semibold" panose="020B0702040204020203" pitchFamily="34" charset="0"/>
                <a:cs typeface="Segoe UI Semibold" panose="020B0702040204020203" pitchFamily="34" charset="0"/>
              </a:rPr>
              <a:t>kiradi</a:t>
            </a:r>
            <a:r>
              <a:rPr lang="en-US" sz="2000" dirty="0">
                <a:solidFill>
                  <a:schemeClr val="bg1"/>
                </a:solidFill>
                <a:latin typeface="Segoe UI Semibold" panose="020B0702040204020203" pitchFamily="34" charset="0"/>
                <a:cs typeface="Segoe UI Semibold" panose="020B0702040204020203" pitchFamily="34" charset="0"/>
              </a:rPr>
              <a:t>.</a:t>
            </a:r>
          </a:p>
          <a:p>
            <a:r>
              <a:rPr lang="en-US" sz="2000" dirty="0" err="1">
                <a:solidFill>
                  <a:schemeClr val="bg1"/>
                </a:solidFill>
                <a:latin typeface="Segoe UI Semibold" panose="020B0702040204020203" pitchFamily="34" charset="0"/>
                <a:cs typeface="Segoe UI Semibold" panose="020B0702040204020203" pitchFamily="34" charset="0"/>
              </a:rPr>
              <a:t>Kamera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yuqori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qismi</a:t>
            </a:r>
            <a:r>
              <a:rPr lang="en-US" sz="2000" dirty="0">
                <a:solidFill>
                  <a:schemeClr val="bg1"/>
                </a:solidFill>
                <a:latin typeface="Segoe UI Semibold" panose="020B0702040204020203" pitchFamily="34" charset="0"/>
                <a:cs typeface="Segoe UI Semibold" panose="020B0702040204020203" pitchFamily="34" charset="0"/>
              </a:rPr>
              <a:t> shisha </a:t>
            </a:r>
            <a:r>
              <a:rPr lang="en-US" sz="2000" dirty="0" err="1">
                <a:solidFill>
                  <a:schemeClr val="bg1"/>
                </a:solidFill>
                <a:latin typeface="Segoe UI Semibold" panose="020B0702040204020203" pitchFamily="34" charset="0"/>
                <a:cs typeface="Segoe UI Semibold" panose="020B0702040204020203" pitchFamily="34" charset="0"/>
              </a:rPr>
              <a:t>bilan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yopilgan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b="1" dirty="0" err="1">
                <a:solidFill>
                  <a:schemeClr val="bg1"/>
                </a:solidFill>
                <a:latin typeface="Segoe UI Semibold" panose="020B0702040204020203" pitchFamily="34" charset="0"/>
                <a:cs typeface="Segoe UI Semibold" panose="020B0702040204020203" pitchFamily="34" charset="0"/>
              </a:rPr>
              <a:t>silindrsimon</a:t>
            </a:r>
            <a:r>
              <a:rPr lang="en-US" sz="2000" b="1" dirty="0">
                <a:solidFill>
                  <a:schemeClr val="bg1"/>
                </a:solidFill>
                <a:latin typeface="Segoe UI Semibold" panose="020B0702040204020203" pitchFamily="34" charset="0"/>
                <a:cs typeface="Segoe UI Semibold" panose="020B0702040204020203" pitchFamily="34" charset="0"/>
              </a:rPr>
              <a:t> shisha </a:t>
            </a:r>
            <a:r>
              <a:rPr lang="en-US" sz="2000" b="1" dirty="0" err="1">
                <a:solidFill>
                  <a:schemeClr val="bg1"/>
                </a:solidFill>
                <a:latin typeface="Segoe UI Semibold" panose="020B0702040204020203" pitchFamily="34" charset="0"/>
                <a:cs typeface="Segoe UI Semibold" panose="020B0702040204020203" pitchFamily="34" charset="0"/>
              </a:rPr>
              <a:t>idishdan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iborat</a:t>
            </a:r>
            <a:r>
              <a:rPr lang="en-US" sz="2000" dirty="0">
                <a:solidFill>
                  <a:schemeClr val="bg1"/>
                </a:solidFill>
                <a:latin typeface="Segoe UI Semibold" panose="020B0702040204020203" pitchFamily="34" charset="0"/>
                <a:cs typeface="Segoe UI Semibold" panose="020B0702040204020203" pitchFamily="34" charset="0"/>
              </a:rPr>
              <a:t> (1). Shu shisha </a:t>
            </a:r>
            <a:r>
              <a:rPr lang="en-US" sz="2000" dirty="0" err="1">
                <a:solidFill>
                  <a:schemeClr val="bg1"/>
                </a:solidFill>
                <a:latin typeface="Segoe UI Semibold" panose="020B0702040204020203" pitchFamily="34" charset="0"/>
                <a:cs typeface="Segoe UI Semibold" panose="020B0702040204020203" pitchFamily="34" charset="0"/>
              </a:rPr>
              <a:t>ustida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kuzatuvchi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ko‘z</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yoki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fotokamera</a:t>
            </a:r>
            <a:r>
              <a:rPr lang="en-US" sz="2000" dirty="0">
                <a:solidFill>
                  <a:schemeClr val="bg1"/>
                </a:solidFill>
                <a:latin typeface="Segoe UI Semibold" panose="020B0702040204020203" pitchFamily="34" charset="0"/>
                <a:cs typeface="Segoe UI Semibold" panose="020B0702040204020203" pitchFamily="34" charset="0"/>
              </a:rPr>
              <a:t> (2) </a:t>
            </a:r>
            <a:r>
              <a:rPr lang="en-US" sz="2000" dirty="0" err="1">
                <a:solidFill>
                  <a:schemeClr val="bg1"/>
                </a:solidFill>
                <a:latin typeface="Segoe UI Semibold" panose="020B0702040204020203" pitchFamily="34" charset="0"/>
                <a:cs typeface="Segoe UI Semibold" panose="020B0702040204020203" pitchFamily="34" charset="0"/>
              </a:rPr>
              <a:t>joylashadi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Idishning</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pastki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qismida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harakatlanuvchi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porshen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joylashgan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bo‘lib</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uning</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ustida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qora</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nam</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baxmal</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yoki</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mato</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bilan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qoplangan</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to‘r</a:t>
            </a:r>
            <a:r>
              <a:rPr lang="en-US" sz="2000" dirty="0">
                <a:solidFill>
                  <a:schemeClr val="bg1"/>
                </a:solidFill>
                <a:latin typeface="Segoe UI Semibold" panose="020B0702040204020203" pitchFamily="34" charset="0"/>
                <a:cs typeface="Segoe UI Semibold" panose="020B0702040204020203" pitchFamily="34" charset="0"/>
              </a:rPr>
              <a:t> </a:t>
            </a:r>
            <a:r>
              <a:rPr lang="en-US" sz="2000" dirty="0" err="1">
                <a:solidFill>
                  <a:schemeClr val="bg1"/>
                </a:solidFill>
                <a:latin typeface="Segoe UI Semibold" panose="020B0702040204020203" pitchFamily="34" charset="0"/>
                <a:cs typeface="Segoe UI Semibold" panose="020B0702040204020203" pitchFamily="34" charset="0"/>
              </a:rPr>
              <a:t>mavjud</a:t>
            </a:r>
            <a:r>
              <a:rPr lang="en-US" sz="2000" dirty="0">
                <a:solidFill>
                  <a:schemeClr val="bg1"/>
                </a:solidFill>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1167620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117566" y="2371635"/>
            <a:ext cx="6544491" cy="4238171"/>
          </a:xfrm>
        </p:spPr>
        <p:txBody>
          <a:bodyPr>
            <a:noAutofit/>
          </a:bodyPr>
          <a:lstStyle/>
          <a:p>
            <a:r>
              <a:rPr lang="en-US" sz="2000" dirty="0" err="1">
                <a:latin typeface="Segoe UI Semibold" panose="020B0702040204020203" pitchFamily="34" charset="0"/>
                <a:cs typeface="Segoe UI Semibold" panose="020B0702040204020203" pitchFamily="34" charset="0"/>
              </a:rPr>
              <a:t>Porshen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pastga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tushirilganda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adiabatik</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kengayadi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esa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harorati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pasayishi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bilan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kechadi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Sovish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natijasida</a:t>
            </a:r>
            <a:r>
              <a:rPr lang="en-US" sz="2000" dirty="0">
                <a:latin typeface="Segoe UI Semibold" panose="020B0702040204020203" pitchFamily="34" charset="0"/>
                <a:cs typeface="Segoe UI Semibold" panose="020B0702040204020203" pitchFamily="34" charset="0"/>
              </a:rPr>
              <a:t> bug‘ </a:t>
            </a:r>
            <a:r>
              <a:rPr lang="en-US" sz="2000" b="1" dirty="0" err="1">
                <a:latin typeface="Segoe UI Semibold" panose="020B0702040204020203" pitchFamily="34" charset="0"/>
                <a:cs typeface="Segoe UI Semibold" panose="020B0702040204020203" pitchFamily="34" charset="0"/>
              </a:rPr>
              <a:t>o‘ta</a:t>
            </a:r>
            <a:r>
              <a:rPr lang="en-US" sz="2000" b="1" dirty="0">
                <a:latin typeface="Segoe UI Semibold" panose="020B0702040204020203" pitchFamily="34" charset="0"/>
                <a:cs typeface="Segoe UI Semibold" panose="020B0702040204020203" pitchFamily="34" charset="0"/>
              </a:rPr>
              <a:t> </a:t>
            </a:r>
            <a:r>
              <a:rPr lang="en-US" sz="2000" b="1" dirty="0" err="1" smtClean="0">
                <a:latin typeface="Segoe UI Semibold" panose="020B0702040204020203" pitchFamily="34" charset="0"/>
                <a:cs typeface="Segoe UI Semibold" panose="020B0702040204020203" pitchFamily="34" charset="0"/>
              </a:rPr>
              <a:t>sovutilgan</a:t>
            </a:r>
            <a:r>
              <a:rPr lang="en-US" sz="2000" b="1" dirty="0" smtClean="0">
                <a:latin typeface="Segoe UI Semibold" panose="020B0702040204020203" pitchFamily="34" charset="0"/>
                <a:cs typeface="Segoe UI Semibold" panose="020B0702040204020203" pitchFamily="34" charset="0"/>
              </a:rPr>
              <a:t> </a:t>
            </a:r>
            <a:r>
              <a:rPr lang="en-US" sz="2000" b="1" dirty="0">
                <a:latin typeface="Segoe UI Semibold" panose="020B0702040204020203" pitchFamily="34" charset="0"/>
                <a:cs typeface="Segoe UI Semibold" panose="020B0702040204020203" pitchFamily="34" charset="0"/>
              </a:rPr>
              <a:t>(</a:t>
            </a:r>
            <a:r>
              <a:rPr lang="en-US" sz="2000" b="1" dirty="0" err="1">
                <a:latin typeface="Segoe UI Semibold" panose="020B0702040204020203" pitchFamily="34" charset="0"/>
                <a:cs typeface="Segoe UI Semibold" panose="020B0702040204020203" pitchFamily="34" charset="0"/>
              </a:rPr>
              <a:t>to’yingan</a:t>
            </a:r>
            <a:r>
              <a:rPr lang="en-US" sz="2000" b="1" dirty="0">
                <a:latin typeface="Segoe UI Semibold" panose="020B0702040204020203" pitchFamily="34" charset="0"/>
                <a:cs typeface="Segoe UI Semibold" panose="020B0702040204020203" pitchFamily="34" charset="0"/>
              </a:rPr>
              <a:t>)</a:t>
            </a:r>
            <a:r>
              <a:rPr lang="en-US" sz="2000" b="1" dirty="0" smtClean="0">
                <a:latin typeface="Segoe UI Semibold" panose="020B0702040204020203" pitchFamily="34" charset="0"/>
                <a:cs typeface="Segoe UI Semibold" panose="020B0702040204020203" pitchFamily="34" charset="0"/>
              </a:rPr>
              <a:t> </a:t>
            </a:r>
            <a:r>
              <a:rPr lang="en-US" sz="2000" b="1" dirty="0" err="1" smtClean="0">
                <a:latin typeface="Segoe UI Semibold" panose="020B0702040204020203" pitchFamily="34" charset="0"/>
                <a:cs typeface="Segoe UI Semibold" panose="020B0702040204020203" pitchFamily="34" charset="0"/>
              </a:rPr>
              <a:t>holatga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o‘tadi</a:t>
            </a:r>
            <a:r>
              <a:rPr lang="en-US" sz="2000" dirty="0">
                <a:latin typeface="Segoe UI Semibold" panose="020B0702040204020203" pitchFamily="34" charset="0"/>
                <a:cs typeface="Segoe UI Semibold" panose="020B0702040204020203" pitchFamily="34" charset="0"/>
              </a:rPr>
              <a:t>.</a:t>
            </a:r>
          </a:p>
          <a:p>
            <a:r>
              <a:rPr lang="en-US" sz="2000" dirty="0" err="1" smtClean="0">
                <a:latin typeface="Segoe UI Semibold" panose="020B0702040204020203" pitchFamily="34" charset="0"/>
                <a:cs typeface="Segoe UI Semibold" panose="020B0702040204020203" pitchFamily="34" charset="0"/>
              </a:rPr>
              <a:t>Zaryadlangan</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gaz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ichidan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o‘tayotganda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yo‘li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bo‘ylab</a:t>
            </a:r>
            <a:r>
              <a:rPr lang="en-US" sz="2000"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ionlar</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zanjirini</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hosil</a:t>
            </a:r>
            <a:r>
              <a:rPr lang="en-US" sz="2000" b="1"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qiladi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Ushbu</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ionlar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kondensatsiya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markazlari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vazifasini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bajaradi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atrofida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suyuqlik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tomchilari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paydo</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bo‘ladi</a:t>
            </a:r>
            <a:r>
              <a:rPr lang="en-US" sz="2000" dirty="0">
                <a:latin typeface="Segoe UI Semibold" panose="020B0702040204020203" pitchFamily="34" charset="0"/>
                <a:cs typeface="Segoe UI Semibold" panose="020B0702040204020203" pitchFamily="34" charset="0"/>
              </a:rPr>
              <a:t>.</a:t>
            </a:r>
          </a:p>
          <a:p>
            <a:r>
              <a:rPr lang="en-US" sz="2000" dirty="0">
                <a:latin typeface="Segoe UI Semibold" panose="020B0702040204020203" pitchFamily="34" charset="0"/>
                <a:cs typeface="Segoe UI Semibold" panose="020B0702040204020203" pitchFamily="34" charset="0"/>
              </a:rPr>
              <a:t>Shu tariqa, </a:t>
            </a:r>
            <a:r>
              <a:rPr lang="en-US" sz="2000" dirty="0" err="1">
                <a:latin typeface="Segoe UI Semibold" panose="020B0702040204020203" pitchFamily="34" charset="0"/>
                <a:cs typeface="Segoe UI Semibold" panose="020B0702040204020203" pitchFamily="34" charset="0"/>
              </a:rPr>
              <a:t>zarracha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kamera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ichida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harakatlanayotganda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ortidan</a:t>
            </a:r>
            <a:r>
              <a:rPr lang="en-US" sz="2000" dirty="0">
                <a:latin typeface="Segoe UI Semibold" panose="020B0702040204020203" pitchFamily="34" charset="0"/>
                <a:cs typeface="Segoe UI Semibold" panose="020B0702040204020203" pitchFamily="34" charset="0"/>
              </a:rPr>
              <a:t> </a:t>
            </a:r>
            <a:r>
              <a:rPr lang="en-US" sz="2000" b="1" dirty="0" err="1">
                <a:latin typeface="Segoe UI Semibold" panose="020B0702040204020203" pitchFamily="34" charset="0"/>
                <a:cs typeface="Segoe UI Semibold" panose="020B0702040204020203" pitchFamily="34" charset="0"/>
              </a:rPr>
              <a:t>iz</a:t>
            </a:r>
            <a:r>
              <a:rPr lang="en-US" sz="2000" b="1" dirty="0">
                <a:latin typeface="Segoe UI Semibold" panose="020B0702040204020203" pitchFamily="34" charset="0"/>
                <a:cs typeface="Segoe UI Semibold" panose="020B0702040204020203" pitchFamily="34" charset="0"/>
              </a:rPr>
              <a:t> (trek)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qoldiradi</a:t>
            </a:r>
            <a:r>
              <a:rPr lang="en-US" sz="2000" dirty="0">
                <a:latin typeface="Segoe UI Semibold" panose="020B0702040204020203" pitchFamily="34" charset="0"/>
                <a:cs typeface="Segoe UI Semibold" panose="020B0702040204020203" pitchFamily="34" charset="0"/>
              </a:rPr>
              <a:t>. Bu </a:t>
            </a:r>
            <a:r>
              <a:rPr lang="en-US" sz="2000" dirty="0" err="1">
                <a:latin typeface="Segoe UI Semibold" panose="020B0702040204020203" pitchFamily="34" charset="0"/>
                <a:cs typeface="Segoe UI Semibold" panose="020B0702040204020203" pitchFamily="34" charset="0"/>
              </a:rPr>
              <a:t>iz</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aniq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ko‘rinadi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va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uni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suratga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olish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a:t>
            </a:r>
          </a:p>
          <a:p>
            <a:endParaRPr lang="ru-RU" sz="2000" dirty="0">
              <a:latin typeface="Segoe UI Semibold" panose="020B0702040204020203" pitchFamily="34" charset="0"/>
              <a:cs typeface="Segoe UI Semibold" panose="020B0702040204020203" pitchFamily="34" charset="0"/>
            </a:endParaRPr>
          </a:p>
        </p:txBody>
      </p:sp>
      <p:sp>
        <p:nvSpPr>
          <p:cNvPr id="4" name="Объект 3"/>
          <p:cNvSpPr>
            <a:spLocks noGrp="1"/>
          </p:cNvSpPr>
          <p:nvPr>
            <p:ph sz="half" idx="2"/>
          </p:nvPr>
        </p:nvSpPr>
        <p:spPr>
          <a:xfrm>
            <a:off x="6426925" y="2306320"/>
            <a:ext cx="5983288" cy="4303486"/>
          </a:xfrm>
        </p:spPr>
        <p:txBody>
          <a:bodyPr>
            <a:noAutofit/>
          </a:bodyPr>
          <a:lstStyle/>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Hosil</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bo‘lgan</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izlarning</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geometrik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shakliga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qarab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quyidagilarni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aniqlash</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mumkin</a:t>
            </a:r>
            <a:r>
              <a:rPr lang="en-US" sz="2000" dirty="0">
                <a:latin typeface="Segoe UI Semibold" panose="020B0702040204020203" pitchFamily="34" charset="0"/>
                <a:cs typeface="Segoe UI Semibold" panose="020B0702040204020203" pitchFamily="34" charset="0"/>
              </a:rPr>
              <a:t>:</a:t>
            </a:r>
          </a:p>
          <a:p>
            <a:r>
              <a:rPr lang="en-US" sz="2000" dirty="0" err="1">
                <a:latin typeface="Segoe UI Semibold" panose="020B0702040204020203" pitchFamily="34" charset="0"/>
                <a:cs typeface="Segoe UI Semibold" panose="020B0702040204020203" pitchFamily="34" charset="0"/>
              </a:rPr>
              <a:t>zarrachalar</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soni</a:t>
            </a:r>
            <a:r>
              <a:rPr lang="en-US" sz="2000" dirty="0">
                <a:latin typeface="Segoe UI Semibold" panose="020B0702040204020203" pitchFamily="34" charset="0"/>
                <a:cs typeface="Segoe UI Semibold" panose="020B0702040204020203" pitchFamily="34" charset="0"/>
              </a:rPr>
              <a:t> </a:t>
            </a:r>
          </a:p>
          <a:p>
            <a:r>
              <a:rPr lang="en-US" sz="2000" dirty="0" err="1">
                <a:latin typeface="Segoe UI Semibold" panose="020B0702040204020203" pitchFamily="34" charset="0"/>
                <a:cs typeface="Segoe UI Semibold" panose="020B0702040204020203" pitchFamily="34" charset="0"/>
              </a:rPr>
              <a:t>ularning</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harakat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yo‘nalishi</a:t>
            </a:r>
            <a:r>
              <a:rPr lang="en-US" sz="2000" dirty="0">
                <a:latin typeface="Segoe UI Semibold" panose="020B0702040204020203" pitchFamily="34" charset="0"/>
                <a:cs typeface="Segoe UI Semibold" panose="020B0702040204020203" pitchFamily="34" charset="0"/>
              </a:rPr>
              <a:t> </a:t>
            </a:r>
          </a:p>
          <a:p>
            <a:pPr marL="0" indent="0">
              <a:buNone/>
            </a:pPr>
            <a:r>
              <a:rPr lang="en-US" sz="2000" dirty="0" smtClean="0">
                <a:latin typeface="Segoe UI Semibold" panose="020B0702040204020203" pitchFamily="34" charset="0"/>
                <a:cs typeface="Segoe UI Semibold" panose="020B0702040204020203" pitchFamily="34" charset="0"/>
              </a:rPr>
              <a:t>	Agar </a:t>
            </a:r>
            <a:r>
              <a:rPr lang="en-US" sz="2000" dirty="0" err="1" smtClean="0">
                <a:latin typeface="Segoe UI Semibold" panose="020B0702040204020203" pitchFamily="34" charset="0"/>
                <a:cs typeface="Segoe UI Semibold" panose="020B0702040204020203" pitchFamily="34" charset="0"/>
              </a:rPr>
              <a:t>iz</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to‘liq</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kamera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ichida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joylashgan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bo‘lsa</a:t>
            </a:r>
            <a:r>
              <a:rPr lang="en-US" sz="2000" dirty="0" smtClean="0">
                <a:latin typeface="Segoe UI Semibold" panose="020B0702040204020203" pitchFamily="34" charset="0"/>
                <a:cs typeface="Segoe UI Semibold" panose="020B0702040204020203" pitchFamily="34" charset="0"/>
              </a:rPr>
              <a:t>,</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zarrachaning</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energiyasi</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o‘rtacha</a:t>
            </a:r>
            <a:r>
              <a:rPr lang="en-US" sz="2000" dirty="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yugurish</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yo‘li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uzunligi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aniqlash</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mumkin</a:t>
            </a:r>
            <a:r>
              <a:rPr lang="en-US" sz="2000" dirty="0" smtClean="0">
                <a:latin typeface="Segoe UI Semibold" panose="020B0702040204020203" pitchFamily="34" charset="0"/>
                <a:cs typeface="Segoe UI Semibold" panose="020B0702040204020203" pitchFamily="34" charset="0"/>
              </a:rPr>
              <a:t>. </a:t>
            </a:r>
          </a:p>
          <a:p>
            <a:pPr marL="0" indent="0">
              <a:buNone/>
            </a:pP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Kamera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doimiy</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magnit</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maydonga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joylashtirilganda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trayektoriya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egriligi</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radiusiga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qarab</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solishtirma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zaryad</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a:t>
            </a:r>
            <a:r>
              <a:rPr lang="en-US" sz="2000" dirty="0" err="1" smtClean="0">
                <a:latin typeface="Segoe UI Semibold" panose="020B0702040204020203" pitchFamily="34" charset="0"/>
                <a:cs typeface="Segoe UI Semibold" panose="020B0702040204020203" pitchFamily="34" charset="0"/>
              </a:rPr>
              <a:t>zarracha</a:t>
            </a:r>
            <a:r>
              <a:rPr lang="en-US" sz="2000" dirty="0" smtClean="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tezligi</a:t>
            </a:r>
            <a:r>
              <a:rPr lang="en-US" sz="2000" dirty="0">
                <a:latin typeface="Segoe UI Semibold" panose="020B0702040204020203" pitchFamily="34" charset="0"/>
                <a:cs typeface="Segoe UI Semibold" panose="020B0702040204020203" pitchFamily="34" charset="0"/>
              </a:rPr>
              <a:t> </a:t>
            </a:r>
            <a:r>
              <a:rPr lang="en-US" sz="2000" dirty="0" smtClean="0">
                <a:latin typeface="Segoe UI Semibold" panose="020B0702040204020203" pitchFamily="34" charset="0"/>
                <a:cs typeface="Segoe UI Semibold" panose="020B0702040204020203" pitchFamily="34" charset="0"/>
              </a:rPr>
              <a:t>,</a:t>
            </a:r>
            <a:r>
              <a:rPr lang="en-US" sz="2000" dirty="0" err="1" smtClean="0">
                <a:latin typeface="Segoe UI Semibold" panose="020B0702040204020203" pitchFamily="34" charset="0"/>
                <a:cs typeface="Segoe UI Semibold" panose="020B0702040204020203" pitchFamily="34" charset="0"/>
              </a:rPr>
              <a:t>zarracha</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energiyasi</a:t>
            </a:r>
            <a:r>
              <a:rPr lang="en-US" sz="2000" dirty="0" smtClean="0">
                <a:latin typeface="Segoe UI Semibold" panose="020B0702040204020203" pitchFamily="34" charset="0"/>
                <a:cs typeface="Segoe UI Semibold" panose="020B0702040204020203" pitchFamily="34" charset="0"/>
              </a:rPr>
              <a:t> </a:t>
            </a:r>
            <a:r>
              <a:rPr lang="en-US" sz="2000" dirty="0" err="1" smtClean="0">
                <a:latin typeface="Segoe UI Semibold" panose="020B0702040204020203" pitchFamily="34" charset="0"/>
                <a:cs typeface="Segoe UI Semibold" panose="020B0702040204020203" pitchFamily="34" charset="0"/>
              </a:rPr>
              <a:t>aniqlanadi</a:t>
            </a:r>
            <a:r>
              <a:rPr lang="en-US" sz="2000" dirty="0" smtClean="0">
                <a:latin typeface="Segoe UI Semibold" panose="020B0702040204020203" pitchFamily="34" charset="0"/>
                <a:cs typeface="Segoe UI Semibold" panose="020B0702040204020203" pitchFamily="34" charset="0"/>
              </a:rPr>
              <a:t>.</a:t>
            </a:r>
            <a:endParaRPr lang="en-US" sz="2000" dirty="0">
              <a:latin typeface="Segoe UI Semibold" panose="020B0702040204020203" pitchFamily="34" charset="0"/>
              <a:cs typeface="Segoe UI Semibold" panose="020B0702040204020203" pitchFamily="34" charset="0"/>
            </a:endParaRPr>
          </a:p>
          <a:p>
            <a:endParaRPr lang="ru-RU" sz="2000" dirty="0">
              <a:latin typeface="Segoe UI Semibold" panose="020B0702040204020203" pitchFamily="34" charset="0"/>
              <a:cs typeface="Segoe UI Semibold" panose="020B0702040204020203" pitchFamily="34" charset="0"/>
            </a:endParaRPr>
          </a:p>
        </p:txBody>
      </p:sp>
      <p:sp>
        <p:nvSpPr>
          <p:cNvPr id="6" name="Rectangle 2"/>
          <p:cNvSpPr>
            <a:spLocks noChangeArrowheads="1"/>
          </p:cNvSpPr>
          <p:nvPr/>
        </p:nvSpPr>
        <p:spPr bwMode="auto">
          <a:xfrm>
            <a:off x="0" y="45720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7492651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2784</TotalTime>
  <Words>2704</Words>
  <Application>Microsoft Office PowerPoint</Application>
  <PresentationFormat>Широкоэкранный</PresentationFormat>
  <Paragraphs>272</Paragraphs>
  <Slides>37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Cambria Math</vt:lpstr>
      <vt:lpstr>Century Gothic</vt:lpstr>
      <vt:lpstr>Segoe UI Semibold</vt:lpstr>
      <vt:lpstr>Wingdings 3</vt:lpstr>
      <vt:lpstr>Совет директоров</vt:lpstr>
      <vt:lpstr>Ionlovchi nurlanishni qayd qilish metodlari.Ionlovchi nurlanishdan himoyalanish.</vt:lpstr>
      <vt:lpstr>Reja:</vt:lpstr>
      <vt:lpstr>Ionlovchi nurlanish nima?</vt:lpstr>
      <vt:lpstr>Ionlovchi zarrachalar</vt:lpstr>
      <vt:lpstr>Ionlovchi nurlanish manbalari</vt:lpstr>
      <vt:lpstr>Ionlovchi nurlanishni qayd qiluvchi detektorlar</vt:lpstr>
      <vt:lpstr>Detektorlar</vt:lpstr>
      <vt:lpstr>1. Vilson kamerasi (1912)</vt:lpstr>
      <vt:lpstr>Презентация PowerPoint</vt:lpstr>
      <vt:lpstr>2. Pufakchali kamera</vt:lpstr>
      <vt:lpstr>3. Qalin qatlamli (yadro) fotoemulsiyalar</vt:lpstr>
      <vt:lpstr>Презентация PowerPoint</vt:lpstr>
      <vt:lpstr>1. Geyger–Myuller hisoblagichi</vt:lpstr>
      <vt:lpstr>Hisoblagich ro‘yxatga olish (registratsiya) sxemasiga ulanadi. Qurilma korpusiga manfiy potensial, markaziy simga esa musbat potensial beriladi. Hisoblagichga ketma-ket ravishda qarshiligi bir necha megaom bo‘lgan rezistor ulanadi.</vt:lpstr>
      <vt:lpstr>Презентация PowerPoint</vt:lpstr>
      <vt:lpstr>Презентация PowerPoint</vt:lpstr>
      <vt:lpstr>Hisoblagichda impuls hosil bo‘lishi va uning to’xtatilishi uchun ketadigan vaqt, bu vaqt davomida hisoblagich unga tushgan yangi zarrachalarni qayd qilmaydi, bu hisoblagichning “o‘lik vaqti” deb ataladi. Tashqi to’xtatishda bu vaqt taxminan 10⁻² s, o‘z-o‘zini to’xtatuvchi trubkalarda esa 10⁻³–10⁻⁴ s ni tashkil qiladi. Keyingi zarrachalar bir-birini kuzatib tushganda ularni alohida ikki ta zarracha sifatida hisoblash uchun zarur bo‘lgan eng qisqa vaqt “ruxsat etilgan vaqt” deb ataladi. Hisoblagich vaqt birligida qayd qilishi mumkin bo‘lgan impulslar soni hisoblagichning maksimal tezligi yoki ruxsat beruvchi qobiliyati deb ataladi. </vt:lpstr>
      <vt:lpstr>2.Scintillyatsion hisoblagich</vt:lpstr>
      <vt:lpstr>Презентация PowerPoint</vt:lpstr>
      <vt:lpstr>Yorug‘lik o‘tkazgichi Fotokatodga scintillyatsiya natijasida hosil bo‘lgan yorug‘likning ko‘p qismi yetishi uchun modda va fotoelektron ko‘paytirgich orasiga yorug‘lik o‘tkazgichi o‘rnatiladi. Yorug‘lik o‘tkazgichi – organik shisha (lyusit)dan yasalgan silindrsimon tayoq bo‘lib, uning ichida yorug‘lik to‘liq ichki aks ettirish orqali o‘tadi.</vt:lpstr>
      <vt:lpstr>Презентация PowerPoint</vt:lpstr>
      <vt:lpstr>Презентация PowerPoint</vt:lpstr>
      <vt:lpstr>Ionlovchi nurlanishdan himoyalanish</vt:lpstr>
      <vt:lpstr>Презентация PowerPoint</vt:lpstr>
      <vt:lpstr>Презентация PowerPoint</vt:lpstr>
      <vt:lpstr>Ionlashtiruvchi nurlanishning ruxsat etilgan darajalari</vt:lpstr>
      <vt:lpstr>Radiatsiyadan himoya vositalari:</vt:lpstr>
      <vt:lpstr>Презентация PowerPoint</vt:lpstr>
      <vt:lpstr>Презентация PowerPoint</vt:lpstr>
      <vt:lpstr>Презентация PowerPoint</vt:lpstr>
      <vt:lpstr>Shaxsiy himoya vositalari (SHV)</vt:lpstr>
      <vt:lpstr>Презентация PowerPoint</vt:lpstr>
      <vt:lpstr>Masofa orqali himoya </vt:lpstr>
      <vt:lpstr>Ekranlar bilan himoya</vt:lpstr>
      <vt:lpstr>Himoya materiali (ekran) tanlashni belgilovchi omillar</vt:lpstr>
      <vt:lpstr>Xulosa</vt:lpstr>
      <vt:lpstr>Foydalanilgan  manbalar:</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Ionlovchi nurlanishni qayd qilish metodlari.Ionlovchi nurlanishdan himoyalanish.</dc:title>
  <dc:creator>Пользователь</dc:creator>
  <cp:lastModifiedBy>Пользователь</cp:lastModifiedBy>
  <cp:revision>49</cp:revision>
  <dcterms:created xsi:type="dcterms:W3CDTF">2026-03-31T11:37:04Z</dcterms:created>
  <dcterms:modified xsi:type="dcterms:W3CDTF">2026-04-12T10:49:28Z</dcterms:modified>
</cp:coreProperties>
</file>