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4/3/2025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pFill/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pFill/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4D537A-C0E3-4816-83D8-8E791FE6D1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88989" y="1613763"/>
            <a:ext cx="8791575" cy="2387600"/>
          </a:xfrm>
        </p:spPr>
        <p:txBody>
          <a:bodyPr>
            <a:noAutofit/>
          </a:bodyPr>
          <a:lstStyle/>
          <a:p>
            <a:pPr algn="ctr"/>
            <a:r>
              <a:rPr lang="en-US" sz="4000" dirty="0"/>
              <a:t> </a:t>
            </a:r>
            <a:r>
              <a:rPr lang="en-US" cap="none" dirty="0"/>
              <a:t>TF-2301 </a:t>
            </a:r>
            <a:r>
              <a:rPr lang="en-US" cap="none" dirty="0" err="1"/>
              <a:t>guruh</a:t>
            </a:r>
            <a:r>
              <a:rPr lang="en-US" cap="none" dirty="0"/>
              <a:t> </a:t>
            </a:r>
            <a:r>
              <a:rPr lang="en-US" cap="none" dirty="0" err="1"/>
              <a:t>talabasi</a:t>
            </a:r>
            <a:r>
              <a:rPr lang="en-US" cap="none" dirty="0"/>
              <a:t> </a:t>
            </a:r>
            <a:r>
              <a:rPr lang="en-US" cap="none" dirty="0" err="1"/>
              <a:t>Mardonova</a:t>
            </a:r>
            <a:r>
              <a:rPr lang="en-US" cap="none" dirty="0"/>
              <a:t> </a:t>
            </a:r>
            <a:r>
              <a:rPr lang="en-US" cap="none" dirty="0" err="1"/>
              <a:t>Munavvar</a:t>
            </a:r>
            <a:r>
              <a:rPr lang="en-US" cap="none" dirty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78329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0980EB31-7E34-4C3A-954A-E28C8C248C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81108" y="1866730"/>
            <a:ext cx="9906000" cy="4991270"/>
          </a:xfrm>
        </p:spPr>
        <p:txBody>
          <a:bodyPr>
            <a:normAutofit/>
          </a:bodyPr>
          <a:lstStyle/>
          <a:p>
            <a:r>
              <a:rPr lang="en-US" sz="2800" cap="none" dirty="0" err="1"/>
              <a:t>Radiatsiya</a:t>
            </a:r>
            <a:r>
              <a:rPr lang="en-US" sz="2800" cap="none" dirty="0"/>
              <a:t> </a:t>
            </a:r>
            <a:r>
              <a:rPr lang="en-US" sz="2800" cap="none" dirty="0" err="1"/>
              <a:t>xavfini</a:t>
            </a:r>
            <a:r>
              <a:rPr lang="en-US" sz="2800" cap="none" dirty="0"/>
              <a:t> </a:t>
            </a:r>
            <a:r>
              <a:rPr lang="en-US" sz="2800" cap="none" dirty="0" err="1"/>
              <a:t>to'liq</a:t>
            </a:r>
            <a:r>
              <a:rPr lang="en-US" sz="2800" cap="none" dirty="0"/>
              <a:t> </a:t>
            </a:r>
            <a:r>
              <a:rPr lang="en-US" sz="2800" cap="none" dirty="0" err="1"/>
              <a:t>tushunish</a:t>
            </a:r>
            <a:r>
              <a:rPr lang="en-US" sz="2800" cap="none" dirty="0"/>
              <a:t> </a:t>
            </a:r>
            <a:r>
              <a:rPr lang="en-US" sz="2800" cap="none" dirty="0" err="1"/>
              <a:t>va</a:t>
            </a:r>
            <a:r>
              <a:rPr lang="en-US" sz="2800" cap="none" dirty="0"/>
              <a:t> </a:t>
            </a:r>
            <a:r>
              <a:rPr lang="en-US" sz="2800" cap="none" dirty="0" err="1"/>
              <a:t>oldini</a:t>
            </a:r>
            <a:r>
              <a:rPr lang="en-US" sz="2800" cap="none" dirty="0"/>
              <a:t> </a:t>
            </a:r>
            <a:r>
              <a:rPr lang="en-US" sz="2800" cap="none" dirty="0" err="1"/>
              <a:t>olish</a:t>
            </a:r>
            <a:r>
              <a:rPr lang="en-US" sz="2800" cap="none" dirty="0"/>
              <a:t> </a:t>
            </a:r>
            <a:r>
              <a:rPr lang="en-US" sz="2800" cap="none" dirty="0" err="1"/>
              <a:t>uchun</a:t>
            </a:r>
            <a:r>
              <a:rPr lang="en-US" sz="2800" cap="none" dirty="0"/>
              <a:t> </a:t>
            </a:r>
            <a:r>
              <a:rPr lang="en-US" sz="2800" cap="none" dirty="0" err="1"/>
              <a:t>bu</a:t>
            </a:r>
            <a:r>
              <a:rPr lang="en-US" sz="2800" cap="none" dirty="0"/>
              <a:t> </a:t>
            </a:r>
            <a:r>
              <a:rPr lang="en-US" sz="2800" cap="none" dirty="0" err="1"/>
              <a:t>dozalarni</a:t>
            </a:r>
            <a:r>
              <a:rPr lang="en-US" sz="2800" cap="none" dirty="0"/>
              <a:t> </a:t>
            </a:r>
            <a:r>
              <a:rPr lang="en-US" sz="2800" cap="none" dirty="0" err="1"/>
              <a:t>aniq</a:t>
            </a:r>
            <a:r>
              <a:rPr lang="en-US" sz="2800" cap="none" dirty="0"/>
              <a:t> </a:t>
            </a:r>
            <a:r>
              <a:rPr lang="en-US" sz="2800" cap="none" dirty="0" err="1"/>
              <a:t>va</a:t>
            </a:r>
            <a:r>
              <a:rPr lang="en-US" sz="2800" cap="none" dirty="0"/>
              <a:t> </a:t>
            </a:r>
            <a:r>
              <a:rPr lang="en-US" sz="2800" cap="none" dirty="0" err="1"/>
              <a:t>to'g'ri</a:t>
            </a:r>
            <a:r>
              <a:rPr lang="en-US" sz="2800" cap="none" dirty="0"/>
              <a:t> </a:t>
            </a:r>
            <a:r>
              <a:rPr lang="en-US" sz="2800" cap="none" dirty="0" err="1"/>
              <a:t>hisoblash</a:t>
            </a:r>
            <a:r>
              <a:rPr lang="en-US" sz="2800" cap="none" dirty="0"/>
              <a:t> </a:t>
            </a:r>
            <a:r>
              <a:rPr lang="en-US" sz="2800" cap="none" dirty="0" err="1"/>
              <a:t>juda</a:t>
            </a:r>
            <a:r>
              <a:rPr lang="en-US" sz="2800" cap="none" dirty="0"/>
              <a:t> </a:t>
            </a:r>
            <a:r>
              <a:rPr lang="en-US" sz="2800" cap="none" dirty="0" err="1"/>
              <a:t>muhimdir</a:t>
            </a:r>
            <a:r>
              <a:rPr lang="en-US" sz="2800" cap="none" dirty="0"/>
              <a:t>. </a:t>
            </a:r>
            <a:r>
              <a:rPr lang="en-US" sz="2800" cap="none" dirty="0" err="1"/>
              <a:t>Effektiv</a:t>
            </a:r>
            <a:r>
              <a:rPr lang="en-US" sz="2800" cap="none" dirty="0"/>
              <a:t> </a:t>
            </a:r>
            <a:r>
              <a:rPr lang="en-US" sz="2800" cap="none" dirty="0" err="1"/>
              <a:t>doza</a:t>
            </a:r>
            <a:r>
              <a:rPr lang="en-US" sz="2800" cap="none" dirty="0"/>
              <a:t>, </a:t>
            </a:r>
            <a:r>
              <a:rPr lang="en-US" sz="2800" cap="none" dirty="0" err="1"/>
              <a:t>ayniqsa</a:t>
            </a:r>
            <a:r>
              <a:rPr lang="en-US" sz="2800" cap="none" dirty="0"/>
              <a:t>, </a:t>
            </a:r>
            <a:r>
              <a:rPr lang="en-US" sz="2800" cap="none" dirty="0" err="1"/>
              <a:t>radiatsiya</a:t>
            </a:r>
            <a:r>
              <a:rPr lang="en-US" sz="2800" cap="none" dirty="0"/>
              <a:t> </a:t>
            </a:r>
            <a:r>
              <a:rPr lang="en-US" sz="2800" cap="none" dirty="0" err="1"/>
              <a:t>xavfini</a:t>
            </a:r>
            <a:r>
              <a:rPr lang="en-US" sz="2800" cap="none" dirty="0"/>
              <a:t> </a:t>
            </a:r>
            <a:r>
              <a:rPr lang="en-US" sz="2800" cap="none" dirty="0" err="1"/>
              <a:t>umumiy</a:t>
            </a:r>
            <a:r>
              <a:rPr lang="en-US" sz="2800" cap="none" dirty="0"/>
              <a:t> </a:t>
            </a:r>
            <a:r>
              <a:rPr lang="en-US" sz="2800" cap="none" dirty="0" err="1"/>
              <a:t>baholashda</a:t>
            </a:r>
            <a:r>
              <a:rPr lang="en-US" sz="2800" cap="none" dirty="0"/>
              <a:t> </a:t>
            </a:r>
            <a:r>
              <a:rPr lang="en-US" sz="2800" cap="none" dirty="0" err="1"/>
              <a:t>muhim</a:t>
            </a:r>
            <a:r>
              <a:rPr lang="en-US" sz="2800" cap="none" dirty="0"/>
              <a:t> </a:t>
            </a:r>
            <a:r>
              <a:rPr lang="en-US" sz="2800" cap="none" dirty="0" err="1"/>
              <a:t>hisoblanadi</a:t>
            </a:r>
            <a:r>
              <a:rPr lang="en-US" sz="2800" cap="none" dirty="0"/>
              <a:t>, </a:t>
            </a:r>
            <a:r>
              <a:rPr lang="en-US" sz="2800" cap="none" dirty="0" err="1"/>
              <a:t>chunki</a:t>
            </a:r>
            <a:r>
              <a:rPr lang="en-US" sz="2800" cap="none" dirty="0"/>
              <a:t> u </a:t>
            </a:r>
            <a:r>
              <a:rPr lang="en-US" sz="2800" cap="none" dirty="0" err="1"/>
              <a:t>organizmdagi</a:t>
            </a:r>
            <a:r>
              <a:rPr lang="en-US" sz="2800" cap="none" dirty="0"/>
              <a:t> </a:t>
            </a:r>
            <a:r>
              <a:rPr lang="en-US" sz="2800" cap="none" dirty="0" err="1"/>
              <a:t>barcha</a:t>
            </a:r>
            <a:r>
              <a:rPr lang="en-US" sz="2800" cap="none" dirty="0"/>
              <a:t> </a:t>
            </a:r>
            <a:r>
              <a:rPr lang="en-US" sz="2800" cap="none" dirty="0" err="1"/>
              <a:t>organlar</a:t>
            </a:r>
            <a:r>
              <a:rPr lang="en-US" sz="2800" cap="none" dirty="0"/>
              <a:t> </a:t>
            </a:r>
            <a:r>
              <a:rPr lang="en-US" sz="2800" cap="none" dirty="0" err="1"/>
              <a:t>va</a:t>
            </a:r>
            <a:r>
              <a:rPr lang="en-US" sz="2800" cap="none" dirty="0"/>
              <a:t> </a:t>
            </a:r>
            <a:r>
              <a:rPr lang="en-US" sz="2800" cap="none" dirty="0" err="1"/>
              <a:t>to'qimalarga</a:t>
            </a:r>
            <a:r>
              <a:rPr lang="en-US" sz="2800" cap="none" dirty="0"/>
              <a:t> </a:t>
            </a:r>
            <a:r>
              <a:rPr lang="en-US" sz="2800" cap="none" dirty="0" err="1"/>
              <a:t>turli</a:t>
            </a:r>
            <a:r>
              <a:rPr lang="en-US" sz="2800" cap="none" dirty="0"/>
              <a:t> </a:t>
            </a:r>
            <a:r>
              <a:rPr lang="en-US" sz="2800" cap="none" dirty="0" err="1"/>
              <a:t>darajadagi</a:t>
            </a:r>
            <a:r>
              <a:rPr lang="en-US" sz="2800" cap="none" dirty="0"/>
              <a:t> </a:t>
            </a:r>
            <a:r>
              <a:rPr lang="en-US" sz="2800" cap="none" dirty="0" err="1"/>
              <a:t>ta'sirni</a:t>
            </a:r>
            <a:r>
              <a:rPr lang="en-US" sz="2800" cap="none" dirty="0"/>
              <a:t> </a:t>
            </a:r>
            <a:r>
              <a:rPr lang="en-US" sz="2800" cap="none" dirty="0" err="1"/>
              <a:t>hisobga</a:t>
            </a:r>
            <a:r>
              <a:rPr lang="en-US" sz="2800" cap="none" dirty="0"/>
              <a:t> </a:t>
            </a:r>
            <a:r>
              <a:rPr lang="en-US" sz="2800" cap="none" dirty="0" err="1"/>
              <a:t>oladi</a:t>
            </a:r>
            <a:r>
              <a:rPr lang="en-US" sz="2800" cap="none" dirty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0234692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C3E03F78-56C6-45CA-B474-5B76E4C383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1411" y="1571348"/>
            <a:ext cx="9906000" cy="4227790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                                                                 </a:t>
            </a:r>
          </a:p>
          <a:p>
            <a:r>
              <a:rPr lang="en-US" sz="3600" cap="none" dirty="0" err="1">
                <a:solidFill>
                  <a:schemeClr val="tx1"/>
                </a:solidFill>
              </a:rPr>
              <a:t>Mavzu</a:t>
            </a:r>
            <a:r>
              <a:rPr lang="en-US" sz="3600" cap="none" dirty="0">
                <a:solidFill>
                  <a:schemeClr val="tx1"/>
                </a:solidFill>
              </a:rPr>
              <a:t>: </a:t>
            </a:r>
            <a:r>
              <a:rPr lang="en-US" sz="3600" cap="none" dirty="0" err="1">
                <a:solidFill>
                  <a:schemeClr val="tx1"/>
                </a:solidFill>
              </a:rPr>
              <a:t>Doza</a:t>
            </a:r>
            <a:r>
              <a:rPr lang="en-US" sz="3600" cap="none" dirty="0">
                <a:solidFill>
                  <a:schemeClr val="tx1"/>
                </a:solidFill>
              </a:rPr>
              <a:t> </a:t>
            </a:r>
            <a:r>
              <a:rPr lang="en-US" sz="3600" cap="none" dirty="0" err="1">
                <a:solidFill>
                  <a:schemeClr val="tx1"/>
                </a:solidFill>
              </a:rPr>
              <a:t>nima</a:t>
            </a:r>
            <a:r>
              <a:rPr lang="en-US" sz="3600" cap="none" dirty="0">
                <a:solidFill>
                  <a:schemeClr val="tx1"/>
                </a:solidFill>
              </a:rPr>
              <a:t>? </a:t>
            </a:r>
            <a:r>
              <a:rPr lang="en-US" sz="3600" cap="none" dirty="0" err="1">
                <a:solidFill>
                  <a:schemeClr val="tx1"/>
                </a:solidFill>
              </a:rPr>
              <a:t>Yutilish</a:t>
            </a:r>
            <a:r>
              <a:rPr lang="en-US" sz="3600" cap="none" dirty="0">
                <a:solidFill>
                  <a:schemeClr val="tx1"/>
                </a:solidFill>
              </a:rPr>
              <a:t>, </a:t>
            </a:r>
            <a:r>
              <a:rPr lang="en-US" sz="3600" cap="none" dirty="0" err="1">
                <a:solidFill>
                  <a:schemeClr val="tx1"/>
                </a:solidFill>
              </a:rPr>
              <a:t>ekvivalent</a:t>
            </a:r>
            <a:r>
              <a:rPr lang="en-US" sz="3600" cap="none" dirty="0">
                <a:solidFill>
                  <a:schemeClr val="tx1"/>
                </a:solidFill>
              </a:rPr>
              <a:t> </a:t>
            </a:r>
            <a:r>
              <a:rPr lang="en-US" sz="3600" cap="none" dirty="0" err="1">
                <a:solidFill>
                  <a:schemeClr val="tx1"/>
                </a:solidFill>
              </a:rPr>
              <a:t>va</a:t>
            </a:r>
            <a:r>
              <a:rPr lang="en-US" sz="3600" cap="none" dirty="0">
                <a:solidFill>
                  <a:schemeClr val="tx1"/>
                </a:solidFill>
              </a:rPr>
              <a:t> </a:t>
            </a:r>
            <a:r>
              <a:rPr lang="en-US" sz="3600" cap="none" dirty="0" err="1">
                <a:solidFill>
                  <a:schemeClr val="tx1"/>
                </a:solidFill>
              </a:rPr>
              <a:t>effektiv</a:t>
            </a:r>
            <a:r>
              <a:rPr lang="en-US" sz="3600" cap="none" dirty="0">
                <a:solidFill>
                  <a:schemeClr val="tx1"/>
                </a:solidFill>
              </a:rPr>
              <a:t> </a:t>
            </a:r>
            <a:r>
              <a:rPr lang="en-US" sz="3600" cap="none" dirty="0" err="1">
                <a:solidFill>
                  <a:schemeClr val="tx1"/>
                </a:solidFill>
              </a:rPr>
              <a:t>doza</a:t>
            </a:r>
            <a:r>
              <a:rPr lang="en-US" sz="3600" cap="none" dirty="0">
                <a:solidFill>
                  <a:schemeClr val="tx1"/>
                </a:solidFill>
              </a:rPr>
              <a:t>. </a:t>
            </a:r>
            <a:r>
              <a:rPr lang="en-US" sz="3600" cap="none" dirty="0" err="1">
                <a:solidFill>
                  <a:schemeClr val="tx1"/>
                </a:solidFill>
              </a:rPr>
              <a:t>O’lchov</a:t>
            </a:r>
            <a:r>
              <a:rPr lang="en-US" sz="3600" cap="none" dirty="0">
                <a:solidFill>
                  <a:schemeClr val="tx1"/>
                </a:solidFill>
              </a:rPr>
              <a:t> </a:t>
            </a:r>
            <a:r>
              <a:rPr lang="en-US" sz="3600" cap="none" dirty="0" err="1">
                <a:solidFill>
                  <a:schemeClr val="tx1"/>
                </a:solidFill>
              </a:rPr>
              <a:t>birliklari</a:t>
            </a:r>
            <a:endParaRPr lang="ru-RU" sz="3600" cap="none" dirty="0">
              <a:solidFill>
                <a:schemeClr val="tx1"/>
              </a:solidFill>
            </a:endParaRPr>
          </a:p>
          <a:p>
            <a:r>
              <a:rPr lang="en-US" dirty="0"/>
              <a:t>                                                                                                  </a:t>
            </a:r>
            <a:r>
              <a:rPr lang="en-US" sz="3200" dirty="0" err="1"/>
              <a:t>reja</a:t>
            </a:r>
            <a:r>
              <a:rPr lang="en-US" sz="3200" dirty="0"/>
              <a:t>:</a:t>
            </a:r>
          </a:p>
          <a:p>
            <a:r>
              <a:rPr lang="en-US" sz="3200" cap="none" dirty="0"/>
              <a:t>1.Doza </a:t>
            </a:r>
            <a:r>
              <a:rPr lang="en-US" sz="3200" cap="none" dirty="0" err="1"/>
              <a:t>haqida</a:t>
            </a:r>
            <a:r>
              <a:rPr lang="en-US" sz="3200" cap="none" dirty="0"/>
              <a:t> </a:t>
            </a:r>
            <a:r>
              <a:rPr lang="en-US" sz="3200" cap="none" dirty="0" err="1"/>
              <a:t>tushuncha</a:t>
            </a:r>
            <a:endParaRPr lang="en-US" sz="3200" cap="none" dirty="0"/>
          </a:p>
          <a:p>
            <a:r>
              <a:rPr lang="en-US" sz="3200" cap="none" dirty="0"/>
              <a:t>2.Yutilish </a:t>
            </a:r>
            <a:r>
              <a:rPr lang="en-US" sz="3200" cap="none" dirty="0" err="1"/>
              <a:t>dozasi</a:t>
            </a:r>
            <a:endParaRPr lang="en-US" sz="3200" cap="none" dirty="0"/>
          </a:p>
          <a:p>
            <a:r>
              <a:rPr lang="en-US" sz="3200" cap="none" dirty="0"/>
              <a:t>3.Ekvivalent </a:t>
            </a:r>
            <a:r>
              <a:rPr lang="en-US" sz="3200" cap="none" dirty="0" err="1"/>
              <a:t>dozasi</a:t>
            </a:r>
            <a:endParaRPr lang="en-US" sz="3200" cap="none" dirty="0"/>
          </a:p>
          <a:p>
            <a:r>
              <a:rPr lang="en-US" sz="3200" cap="none" dirty="0"/>
              <a:t>4.Expozitsion </a:t>
            </a:r>
            <a:r>
              <a:rPr lang="en-US" sz="3200" cap="none" dirty="0" err="1"/>
              <a:t>doza</a:t>
            </a:r>
            <a:endParaRPr lang="en-US" sz="3200" cap="none" dirty="0"/>
          </a:p>
          <a:p>
            <a:r>
              <a:rPr lang="en-US" sz="3200" cap="none" dirty="0"/>
              <a:t>5.Effektiv </a:t>
            </a:r>
            <a:r>
              <a:rPr lang="en-US" sz="3200" cap="none" dirty="0" err="1"/>
              <a:t>doza</a:t>
            </a:r>
            <a:endParaRPr lang="ru-RU" sz="3200" cap="none" dirty="0"/>
          </a:p>
        </p:txBody>
      </p:sp>
    </p:spTree>
    <p:extLst>
      <p:ext uri="{BB962C8B-B14F-4D97-AF65-F5344CB8AC3E}">
        <p14:creationId xmlns:p14="http://schemas.microsoft.com/office/powerpoint/2010/main" val="4554613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9E6E9661-291E-41C8-B997-521170BFE6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1411" y="798990"/>
            <a:ext cx="9906000" cy="5000148"/>
          </a:xfrm>
        </p:spPr>
        <p:txBody>
          <a:bodyPr>
            <a:normAutofit/>
          </a:bodyPr>
          <a:lstStyle/>
          <a:p>
            <a:r>
              <a:rPr lang="en-US" sz="2800" cap="none" dirty="0" err="1"/>
              <a:t>Doza</a:t>
            </a:r>
            <a:r>
              <a:rPr lang="en-US" sz="2800" cap="none" dirty="0"/>
              <a:t> — </a:t>
            </a:r>
            <a:r>
              <a:rPr lang="en-US" sz="2800" cap="none" dirty="0" err="1"/>
              <a:t>bu</a:t>
            </a:r>
            <a:r>
              <a:rPr lang="en-US" sz="2800" cap="none" dirty="0"/>
              <a:t> </a:t>
            </a:r>
            <a:r>
              <a:rPr lang="en-US" sz="2800" cap="none" dirty="0" err="1"/>
              <a:t>organizmga</a:t>
            </a:r>
            <a:r>
              <a:rPr lang="en-US" sz="2800" cap="none" dirty="0"/>
              <a:t> </a:t>
            </a:r>
            <a:r>
              <a:rPr lang="en-US" sz="2800" cap="none" dirty="0" err="1"/>
              <a:t>ta'sir</a:t>
            </a:r>
            <a:r>
              <a:rPr lang="en-US" sz="2800" cap="none" dirty="0"/>
              <a:t> </a:t>
            </a:r>
            <a:r>
              <a:rPr lang="en-US" sz="2800" cap="none" dirty="0" err="1"/>
              <a:t>qiladigan</a:t>
            </a:r>
            <a:r>
              <a:rPr lang="en-US" sz="2800" cap="none" dirty="0"/>
              <a:t> </a:t>
            </a:r>
            <a:r>
              <a:rPr lang="en-US" sz="2800" cap="none" dirty="0" err="1"/>
              <a:t>radiatsiya</a:t>
            </a:r>
            <a:r>
              <a:rPr lang="en-US" sz="2800" cap="none" dirty="0"/>
              <a:t> </a:t>
            </a:r>
            <a:r>
              <a:rPr lang="en-US" sz="2800" cap="none" dirty="0" err="1"/>
              <a:t>miqdori.Radiatsiya</a:t>
            </a:r>
            <a:r>
              <a:rPr lang="en-US" sz="2800" cap="none" dirty="0"/>
              <a:t> </a:t>
            </a:r>
            <a:r>
              <a:rPr lang="en-US" sz="2800" cap="none" dirty="0" err="1"/>
              <a:t>turlari</a:t>
            </a:r>
            <a:r>
              <a:rPr lang="en-US" sz="2800" cap="none" dirty="0"/>
              <a:t> (alfa, beta, </a:t>
            </a:r>
            <a:r>
              <a:rPr lang="en-US" sz="2800" cap="none" dirty="0" err="1"/>
              <a:t>gama</a:t>
            </a:r>
            <a:r>
              <a:rPr lang="en-US" sz="2800" cap="none" dirty="0"/>
              <a:t>) </a:t>
            </a:r>
            <a:r>
              <a:rPr lang="en-US" sz="2800" cap="none" dirty="0" err="1"/>
              <a:t>turlicha</a:t>
            </a:r>
            <a:r>
              <a:rPr lang="en-US" sz="2800" cap="none" dirty="0"/>
              <a:t> </a:t>
            </a:r>
            <a:r>
              <a:rPr lang="en-US" sz="2800" cap="none" dirty="0" err="1"/>
              <a:t>biologik</a:t>
            </a:r>
            <a:r>
              <a:rPr lang="en-US" sz="2800" cap="none" dirty="0"/>
              <a:t> </a:t>
            </a:r>
            <a:r>
              <a:rPr lang="en-US" sz="2800" cap="none" dirty="0" err="1"/>
              <a:t>ta'sir</a:t>
            </a:r>
            <a:r>
              <a:rPr lang="en-US" sz="2800" cap="none" dirty="0"/>
              <a:t> </a:t>
            </a:r>
            <a:r>
              <a:rPr lang="en-US" sz="2800" cap="none" dirty="0" err="1"/>
              <a:t>ko'rsatadi.Doza</a:t>
            </a:r>
            <a:r>
              <a:rPr lang="en-US" sz="2800" cap="none" dirty="0"/>
              <a:t>, </a:t>
            </a:r>
            <a:r>
              <a:rPr lang="en-US" sz="2800" cap="none" dirty="0" err="1"/>
              <a:t>yutilgan</a:t>
            </a:r>
            <a:r>
              <a:rPr lang="en-US" sz="2800" cap="none" dirty="0"/>
              <a:t> </a:t>
            </a:r>
            <a:r>
              <a:rPr lang="en-US" sz="2800" cap="none" dirty="0" err="1"/>
              <a:t>energiyani</a:t>
            </a:r>
            <a:r>
              <a:rPr lang="en-US" sz="2800" cap="none" dirty="0"/>
              <a:t> </a:t>
            </a:r>
            <a:r>
              <a:rPr lang="en-US" sz="2800" cap="none" dirty="0" err="1"/>
              <a:t>o'lchashda</a:t>
            </a:r>
            <a:r>
              <a:rPr lang="en-US" sz="2800" cap="none" dirty="0"/>
              <a:t> </a:t>
            </a:r>
            <a:r>
              <a:rPr lang="en-US" sz="2800" cap="none" dirty="0" err="1"/>
              <a:t>ishlatiladi</a:t>
            </a:r>
            <a:r>
              <a:rPr lang="en-US" sz="2800" cap="none" dirty="0"/>
              <a:t>.</a:t>
            </a:r>
          </a:p>
          <a:p>
            <a:r>
              <a:rPr lang="en-US" sz="2800" cap="none" dirty="0" err="1"/>
              <a:t>Yutilish</a:t>
            </a:r>
            <a:r>
              <a:rPr lang="en-US" sz="2800" cap="none" dirty="0"/>
              <a:t> </a:t>
            </a:r>
            <a:r>
              <a:rPr lang="en-US" sz="2800" cap="none" dirty="0" err="1"/>
              <a:t>doza</a:t>
            </a:r>
            <a:r>
              <a:rPr lang="en-US" sz="2800" cap="none" dirty="0"/>
              <a:t> — </a:t>
            </a:r>
            <a:r>
              <a:rPr lang="en-US" sz="2800" cap="none" dirty="0" err="1"/>
              <a:t>bu</a:t>
            </a:r>
            <a:r>
              <a:rPr lang="en-US" sz="2800" cap="none" dirty="0"/>
              <a:t> </a:t>
            </a:r>
            <a:r>
              <a:rPr lang="en-US" sz="2800" cap="none" dirty="0" err="1"/>
              <a:t>organizmning</a:t>
            </a:r>
            <a:r>
              <a:rPr lang="en-US" sz="2800" cap="none" dirty="0"/>
              <a:t> </a:t>
            </a:r>
            <a:r>
              <a:rPr lang="en-US" sz="2800" cap="none" dirty="0" err="1"/>
              <a:t>turli</a:t>
            </a:r>
            <a:r>
              <a:rPr lang="en-US" sz="2800" cap="none" dirty="0"/>
              <a:t> </a:t>
            </a:r>
            <a:r>
              <a:rPr lang="en-US" sz="2800" cap="none" dirty="0" err="1"/>
              <a:t>qismlariga</a:t>
            </a:r>
            <a:r>
              <a:rPr lang="en-US" sz="2800" cap="none" dirty="0"/>
              <a:t> </a:t>
            </a:r>
            <a:r>
              <a:rPr lang="en-US" sz="2800" cap="none" dirty="0" err="1"/>
              <a:t>yutilgan</a:t>
            </a:r>
            <a:r>
              <a:rPr lang="en-US" sz="2800" cap="none" dirty="0"/>
              <a:t> </a:t>
            </a:r>
            <a:r>
              <a:rPr lang="en-US" sz="2800" cap="none" dirty="0" err="1"/>
              <a:t>radiatsiya</a:t>
            </a:r>
            <a:r>
              <a:rPr lang="en-US" sz="2800" cap="none" dirty="0"/>
              <a:t> </a:t>
            </a:r>
            <a:r>
              <a:rPr lang="en-US" sz="2800" cap="none" dirty="0" err="1"/>
              <a:t>miqdori</a:t>
            </a:r>
            <a:r>
              <a:rPr lang="en-US" sz="2800" cap="none" dirty="0"/>
              <a:t>.</a:t>
            </a:r>
          </a:p>
          <a:p>
            <a:r>
              <a:rPr lang="en-US" sz="2800" cap="none" dirty="0" err="1"/>
              <a:t>O'lchov</a:t>
            </a:r>
            <a:r>
              <a:rPr lang="en-US" sz="2800" cap="none" dirty="0"/>
              <a:t> </a:t>
            </a:r>
            <a:r>
              <a:rPr lang="en-US" sz="2800" cap="none" dirty="0" err="1"/>
              <a:t>birligi</a:t>
            </a:r>
            <a:r>
              <a:rPr lang="en-US" sz="2800" cap="none" dirty="0"/>
              <a:t>: Gray (</a:t>
            </a:r>
            <a:r>
              <a:rPr lang="en-US" sz="2800" cap="none" dirty="0" err="1"/>
              <a:t>Gy</a:t>
            </a:r>
            <a:r>
              <a:rPr lang="en-US" sz="2800" cap="none" dirty="0"/>
              <a:t>). 1 Gray = 1 </a:t>
            </a:r>
            <a:r>
              <a:rPr lang="en-US" sz="2800" cap="none" dirty="0" err="1"/>
              <a:t>Joul</a:t>
            </a:r>
            <a:r>
              <a:rPr lang="en-US" sz="2800" cap="none" dirty="0"/>
              <a:t>/kg </a:t>
            </a:r>
            <a:r>
              <a:rPr lang="en-US" sz="2800" cap="none" dirty="0" err="1"/>
              <a:t>yoki</a:t>
            </a:r>
            <a:r>
              <a:rPr lang="en-US" sz="2800" cap="none" dirty="0"/>
              <a:t> Rad</a:t>
            </a:r>
            <a:endParaRPr lang="ru-RU" sz="2800" cap="none" dirty="0"/>
          </a:p>
        </p:txBody>
      </p:sp>
    </p:spTree>
    <p:extLst>
      <p:ext uri="{BB962C8B-B14F-4D97-AF65-F5344CB8AC3E}">
        <p14:creationId xmlns:p14="http://schemas.microsoft.com/office/powerpoint/2010/main" val="40811374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91FB9FC2-58DB-4ADE-BA7E-E0D61447D7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1413" y="852488"/>
            <a:ext cx="9906000" cy="494665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sz="2800" dirty="0"/>
              <a:t>                            </a:t>
            </a:r>
            <a:r>
              <a:rPr lang="en-US" sz="2800" dirty="0" err="1"/>
              <a:t>Yutilgan</a:t>
            </a:r>
            <a:r>
              <a:rPr lang="en-US" sz="2800" dirty="0"/>
              <a:t> </a:t>
            </a:r>
            <a:r>
              <a:rPr lang="en-US" sz="2800" dirty="0" err="1"/>
              <a:t>doza</a:t>
            </a:r>
            <a:r>
              <a:rPr lang="en-US" sz="2800" dirty="0"/>
              <a:t> </a:t>
            </a:r>
            <a:r>
              <a:rPr lang="en-US" sz="2800" dirty="0" err="1"/>
              <a:t>formulasi</a:t>
            </a:r>
            <a:r>
              <a:rPr lang="en-US" sz="2800" dirty="0"/>
              <a:t>:</a:t>
            </a:r>
          </a:p>
          <a:p>
            <a:r>
              <a:rPr lang="en-US" sz="2800" dirty="0"/>
              <a:t>D= E/m</a:t>
            </a:r>
          </a:p>
          <a:p>
            <a:r>
              <a:rPr lang="en-US" sz="2800" cap="none" dirty="0"/>
              <a:t>E — </a:t>
            </a:r>
            <a:r>
              <a:rPr lang="en-US" sz="2800" cap="none" dirty="0" err="1"/>
              <a:t>yutilgan</a:t>
            </a:r>
            <a:r>
              <a:rPr lang="en-US" sz="2800" cap="none" dirty="0"/>
              <a:t> </a:t>
            </a:r>
            <a:r>
              <a:rPr lang="en-US" sz="2800" cap="none" dirty="0" err="1"/>
              <a:t>energiya</a:t>
            </a:r>
            <a:r>
              <a:rPr lang="en-US" sz="2800" cap="none" dirty="0"/>
              <a:t> (</a:t>
            </a:r>
            <a:r>
              <a:rPr lang="en-US" sz="2800" cap="none" dirty="0" err="1"/>
              <a:t>joul</a:t>
            </a:r>
            <a:r>
              <a:rPr lang="en-US" sz="2800" cap="none" dirty="0"/>
              <a:t>),</a:t>
            </a:r>
          </a:p>
          <a:p>
            <a:r>
              <a:rPr lang="en-US" sz="2800" cap="none" dirty="0"/>
              <a:t>m — </a:t>
            </a:r>
            <a:r>
              <a:rPr lang="en-US" sz="2800" cap="none" dirty="0" err="1"/>
              <a:t>organizm</a:t>
            </a:r>
            <a:r>
              <a:rPr lang="en-US" sz="2800" cap="none" dirty="0"/>
              <a:t> </a:t>
            </a:r>
            <a:r>
              <a:rPr lang="en-US" sz="2800" cap="none" dirty="0" err="1"/>
              <a:t>tolasining</a:t>
            </a:r>
            <a:r>
              <a:rPr lang="en-US" sz="2800" cap="none" dirty="0"/>
              <a:t> </a:t>
            </a:r>
            <a:r>
              <a:rPr lang="en-US" sz="2800" cap="none" dirty="0" err="1"/>
              <a:t>massasi</a:t>
            </a:r>
            <a:r>
              <a:rPr lang="en-US" sz="2800" cap="none" dirty="0"/>
              <a:t> (kg).</a:t>
            </a:r>
            <a:endParaRPr lang="ru-RU" sz="2800" cap="none" dirty="0"/>
          </a:p>
        </p:txBody>
      </p:sp>
    </p:spTree>
    <p:extLst>
      <p:ext uri="{BB962C8B-B14F-4D97-AF65-F5344CB8AC3E}">
        <p14:creationId xmlns:p14="http://schemas.microsoft.com/office/powerpoint/2010/main" val="33972955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3FA7927A-449E-4F91-8168-6C499AD852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3000" y="682471"/>
            <a:ext cx="9906000" cy="5493058"/>
          </a:xfrm>
        </p:spPr>
        <p:txBody>
          <a:bodyPr>
            <a:noAutofit/>
          </a:bodyPr>
          <a:lstStyle/>
          <a:p>
            <a:r>
              <a:rPr lang="en-US" sz="2400" cap="none" dirty="0" err="1"/>
              <a:t>Ekvivalent</a:t>
            </a:r>
            <a:r>
              <a:rPr lang="en-US" sz="2400" cap="none" dirty="0"/>
              <a:t> </a:t>
            </a:r>
            <a:r>
              <a:rPr lang="en-US" sz="2400" cap="none" dirty="0" err="1"/>
              <a:t>doza</a:t>
            </a:r>
            <a:r>
              <a:rPr lang="en-US" sz="2400" cap="none" dirty="0"/>
              <a:t> — </a:t>
            </a:r>
            <a:r>
              <a:rPr lang="en-US" sz="2400" cap="none" dirty="0" err="1"/>
              <a:t>bu</a:t>
            </a:r>
            <a:r>
              <a:rPr lang="en-US" sz="2400" cap="none" dirty="0"/>
              <a:t> </a:t>
            </a:r>
            <a:r>
              <a:rPr lang="en-US" sz="2400" cap="none" dirty="0" err="1"/>
              <a:t>yutilgan</a:t>
            </a:r>
            <a:r>
              <a:rPr lang="en-US" sz="2400" cap="none" dirty="0"/>
              <a:t> </a:t>
            </a:r>
            <a:r>
              <a:rPr lang="en-US" sz="2400" cap="none" dirty="0" err="1"/>
              <a:t>radiatsiya</a:t>
            </a:r>
            <a:r>
              <a:rPr lang="en-US" sz="2400" cap="none" dirty="0"/>
              <a:t> </a:t>
            </a:r>
            <a:r>
              <a:rPr lang="en-US" sz="2400" cap="none" dirty="0" err="1"/>
              <a:t>turiga</a:t>
            </a:r>
            <a:r>
              <a:rPr lang="en-US" sz="2400" cap="none" dirty="0"/>
              <a:t> </a:t>
            </a:r>
            <a:r>
              <a:rPr lang="en-US" sz="2400" cap="none" dirty="0" err="1"/>
              <a:t>qarab</a:t>
            </a:r>
            <a:r>
              <a:rPr lang="en-US" sz="2400" cap="none" dirty="0"/>
              <a:t> </a:t>
            </a:r>
            <a:r>
              <a:rPr lang="en-US" sz="2400" cap="none" dirty="0" err="1"/>
              <a:t>organizmga</a:t>
            </a:r>
            <a:r>
              <a:rPr lang="en-US" sz="2400" cap="none" dirty="0"/>
              <a:t> </a:t>
            </a:r>
            <a:r>
              <a:rPr lang="en-US" sz="2400" cap="none" dirty="0" err="1"/>
              <a:t>ta'sirini</a:t>
            </a:r>
            <a:r>
              <a:rPr lang="en-US" sz="2400" cap="none" dirty="0"/>
              <a:t> </a:t>
            </a:r>
            <a:r>
              <a:rPr lang="en-US" sz="2400" cap="none" dirty="0" err="1"/>
              <a:t>hisobga</a:t>
            </a:r>
            <a:r>
              <a:rPr lang="en-US" sz="2400" cap="none" dirty="0"/>
              <a:t> </a:t>
            </a:r>
            <a:r>
              <a:rPr lang="en-US" sz="2400" cap="none" dirty="0" err="1"/>
              <a:t>olish</a:t>
            </a:r>
            <a:r>
              <a:rPr lang="en-US" sz="2400" cap="none" dirty="0"/>
              <a:t>.</a:t>
            </a:r>
          </a:p>
          <a:p>
            <a:r>
              <a:rPr lang="en-US" sz="2400" cap="none" dirty="0" err="1"/>
              <a:t>O'lchov</a:t>
            </a:r>
            <a:r>
              <a:rPr lang="en-US" sz="2400" cap="none" dirty="0"/>
              <a:t> </a:t>
            </a:r>
            <a:r>
              <a:rPr lang="en-US" sz="2400" cap="none" dirty="0" err="1"/>
              <a:t>birligi</a:t>
            </a:r>
            <a:r>
              <a:rPr lang="en-US" sz="2400" cap="none" dirty="0"/>
              <a:t>: sievert (</a:t>
            </a:r>
            <a:r>
              <a:rPr lang="en-US" sz="2400" cap="none" dirty="0" err="1"/>
              <a:t>sv</a:t>
            </a:r>
            <a:r>
              <a:rPr lang="en-US" sz="2400" cap="none" dirty="0"/>
              <a:t>).</a:t>
            </a:r>
          </a:p>
          <a:p>
            <a:r>
              <a:rPr lang="en-US" sz="2400" cap="none" dirty="0" err="1"/>
              <a:t>Turli</a:t>
            </a:r>
            <a:r>
              <a:rPr lang="en-US" sz="2400" cap="none" dirty="0"/>
              <a:t> </a:t>
            </a:r>
            <a:r>
              <a:rPr lang="en-US" sz="2400" cap="none" dirty="0" err="1"/>
              <a:t>radiatsiya</a:t>
            </a:r>
            <a:r>
              <a:rPr lang="en-US" sz="2400" cap="none" dirty="0"/>
              <a:t> </a:t>
            </a:r>
            <a:r>
              <a:rPr lang="en-US" sz="2400" cap="none" dirty="0" err="1"/>
              <a:t>turlari</a:t>
            </a:r>
            <a:r>
              <a:rPr lang="en-US" sz="2400" cap="none" dirty="0"/>
              <a:t> </a:t>
            </a:r>
            <a:r>
              <a:rPr lang="en-US" sz="2400" cap="none" dirty="0" err="1"/>
              <a:t>uchun</a:t>
            </a:r>
            <a:r>
              <a:rPr lang="en-US" sz="2400" cap="none" dirty="0"/>
              <a:t> </a:t>
            </a:r>
            <a:r>
              <a:rPr lang="en-US" sz="2400" cap="none" dirty="0" err="1"/>
              <a:t>biologik</a:t>
            </a:r>
            <a:r>
              <a:rPr lang="en-US" sz="2400" cap="none" dirty="0"/>
              <a:t> </a:t>
            </a:r>
            <a:r>
              <a:rPr lang="en-US" sz="2400" cap="none" dirty="0" err="1"/>
              <a:t>ta'sirni</a:t>
            </a:r>
            <a:r>
              <a:rPr lang="en-US" sz="2400" cap="none" dirty="0"/>
              <a:t> </a:t>
            </a:r>
            <a:r>
              <a:rPr lang="en-US" sz="2400" cap="none" dirty="0" err="1"/>
              <a:t>hisobga</a:t>
            </a:r>
            <a:r>
              <a:rPr lang="en-US" sz="2400" cap="none" dirty="0"/>
              <a:t> </a:t>
            </a:r>
            <a:r>
              <a:rPr lang="en-US" sz="2400" cap="none" dirty="0" err="1"/>
              <a:t>olish</a:t>
            </a:r>
            <a:r>
              <a:rPr lang="en-US" sz="2400" cap="none" dirty="0"/>
              <a:t> </a:t>
            </a:r>
            <a:r>
              <a:rPr lang="en-US" sz="2400" cap="none" dirty="0" err="1"/>
              <a:t>zarur</a:t>
            </a:r>
            <a:r>
              <a:rPr lang="en-US" sz="2400" cap="none" dirty="0"/>
              <a:t>.</a:t>
            </a:r>
          </a:p>
          <a:p>
            <a:r>
              <a:rPr lang="en-US" sz="2400" cap="none" dirty="0"/>
              <a:t>H=D×Q</a:t>
            </a:r>
          </a:p>
          <a:p>
            <a:r>
              <a:rPr lang="en-US" sz="2400" cap="none" dirty="0"/>
              <a:t>H — </a:t>
            </a:r>
            <a:r>
              <a:rPr lang="en-US" sz="2400" cap="none" dirty="0" err="1"/>
              <a:t>ekvivalent</a:t>
            </a:r>
            <a:r>
              <a:rPr lang="en-US" sz="2400" cap="none" dirty="0"/>
              <a:t> </a:t>
            </a:r>
            <a:r>
              <a:rPr lang="en-US" sz="2400" cap="none" dirty="0" err="1"/>
              <a:t>doza</a:t>
            </a:r>
            <a:r>
              <a:rPr lang="en-US" sz="2400" cap="none" dirty="0"/>
              <a:t> (Sievert, </a:t>
            </a:r>
            <a:r>
              <a:rPr lang="en-US" sz="2400" cap="none" dirty="0" err="1"/>
              <a:t>Sv</a:t>
            </a:r>
            <a:r>
              <a:rPr lang="en-US" sz="2400" cap="none" dirty="0"/>
              <a:t> </a:t>
            </a:r>
            <a:r>
              <a:rPr lang="en-US" sz="2400" cap="none" dirty="0" err="1"/>
              <a:t>yoki</a:t>
            </a:r>
            <a:r>
              <a:rPr lang="en-US" sz="2400" cap="none" dirty="0"/>
              <a:t> rem).</a:t>
            </a:r>
          </a:p>
          <a:p>
            <a:r>
              <a:rPr lang="en-US" sz="2400" cap="none" dirty="0"/>
              <a:t>D — </a:t>
            </a:r>
            <a:r>
              <a:rPr lang="en-US" sz="2400" cap="none" dirty="0" err="1"/>
              <a:t>yutilgan</a:t>
            </a:r>
            <a:r>
              <a:rPr lang="en-US" sz="2400" cap="none" dirty="0"/>
              <a:t> </a:t>
            </a:r>
            <a:r>
              <a:rPr lang="en-US" sz="2400" cap="none" dirty="0" err="1"/>
              <a:t>doza</a:t>
            </a:r>
            <a:r>
              <a:rPr lang="en-US" sz="2400" cap="none" dirty="0"/>
              <a:t> (Gray, </a:t>
            </a:r>
            <a:r>
              <a:rPr lang="en-US" sz="2400" cap="none" dirty="0" err="1"/>
              <a:t>Gy</a:t>
            </a:r>
            <a:r>
              <a:rPr lang="en-US" sz="2400" cap="none" dirty="0"/>
              <a:t> </a:t>
            </a:r>
            <a:r>
              <a:rPr lang="en-US" sz="2400" cap="none" dirty="0" err="1"/>
              <a:t>yoki</a:t>
            </a:r>
            <a:r>
              <a:rPr lang="en-US" sz="2400" cap="none" dirty="0"/>
              <a:t> rad).</a:t>
            </a:r>
          </a:p>
          <a:p>
            <a:r>
              <a:rPr lang="en-US" sz="2400" cap="none" dirty="0"/>
              <a:t>Q — </a:t>
            </a:r>
            <a:r>
              <a:rPr lang="en-US" sz="2400" cap="none" dirty="0" err="1"/>
              <a:t>radiatsiyaning</a:t>
            </a:r>
            <a:r>
              <a:rPr lang="en-US" sz="2400" cap="none" dirty="0"/>
              <a:t> </a:t>
            </a:r>
            <a:r>
              <a:rPr lang="en-US" sz="2400" cap="none" dirty="0" err="1"/>
              <a:t>biologik</a:t>
            </a:r>
            <a:r>
              <a:rPr lang="en-US" sz="2400" cap="none" dirty="0"/>
              <a:t> </a:t>
            </a:r>
            <a:r>
              <a:rPr lang="en-US" sz="2400" cap="none" dirty="0" err="1"/>
              <a:t>samaradorlik</a:t>
            </a:r>
            <a:r>
              <a:rPr lang="en-US" sz="2400" cap="none" dirty="0"/>
              <a:t> </a:t>
            </a:r>
            <a:r>
              <a:rPr lang="en-US" sz="2400" cap="none" dirty="0" err="1"/>
              <a:t>koeffitsienti</a:t>
            </a:r>
            <a:r>
              <a:rPr lang="en-US" sz="2400" cap="none" dirty="0"/>
              <a:t>.</a:t>
            </a:r>
          </a:p>
          <a:p>
            <a:r>
              <a:rPr lang="en-US" sz="2400" cap="none" dirty="0" err="1"/>
              <a:t>Ekvivalent</a:t>
            </a:r>
            <a:r>
              <a:rPr lang="en-US" sz="2400" cap="none" dirty="0"/>
              <a:t> </a:t>
            </a:r>
            <a:r>
              <a:rPr lang="en-US" sz="2400" cap="none" dirty="0" err="1"/>
              <a:t>dozaning</a:t>
            </a:r>
            <a:r>
              <a:rPr lang="en-US" sz="2400" cap="none" dirty="0"/>
              <a:t> </a:t>
            </a:r>
            <a:r>
              <a:rPr lang="en-US" sz="2400" cap="none" dirty="0" err="1"/>
              <a:t>o'lchov</a:t>
            </a:r>
            <a:r>
              <a:rPr lang="en-US" sz="2400" cap="none" dirty="0"/>
              <a:t> </a:t>
            </a:r>
            <a:r>
              <a:rPr lang="en-US" sz="2400" cap="none" dirty="0" err="1"/>
              <a:t>birligi:Sievert</a:t>
            </a:r>
            <a:r>
              <a:rPr lang="en-US" sz="2400" cap="none" dirty="0"/>
              <a:t> (</a:t>
            </a:r>
            <a:r>
              <a:rPr lang="en-US" sz="2400" cap="none" dirty="0" err="1"/>
              <a:t>Sv</a:t>
            </a:r>
            <a:r>
              <a:rPr lang="en-US" sz="2400" cap="none" dirty="0"/>
              <a:t>) — </a:t>
            </a:r>
            <a:r>
              <a:rPr lang="en-US" sz="2400" cap="none" dirty="0" err="1"/>
              <a:t>metrik</a:t>
            </a:r>
            <a:r>
              <a:rPr lang="en-US" sz="2400" cap="none" dirty="0"/>
              <a:t> </a:t>
            </a:r>
            <a:r>
              <a:rPr lang="en-US" sz="2400" cap="none" dirty="0" err="1"/>
              <a:t>tizimda</a:t>
            </a:r>
            <a:r>
              <a:rPr lang="en-US" sz="2400" cap="none" dirty="0"/>
              <a:t> </a:t>
            </a:r>
            <a:r>
              <a:rPr lang="en-US" sz="2400" cap="none" dirty="0" err="1"/>
              <a:t>ishlatiladi</a:t>
            </a:r>
            <a:r>
              <a:rPr lang="en-US" sz="2400" cap="none" dirty="0"/>
              <a:t>.</a:t>
            </a:r>
          </a:p>
          <a:p>
            <a:r>
              <a:rPr lang="en-US" sz="2400" cap="none" dirty="0"/>
              <a:t>Rem — </a:t>
            </a:r>
            <a:r>
              <a:rPr lang="en-US" sz="2400" cap="none" dirty="0" err="1"/>
              <a:t>eski</a:t>
            </a:r>
            <a:r>
              <a:rPr lang="en-US" sz="2400" cap="none" dirty="0"/>
              <a:t> </a:t>
            </a:r>
            <a:r>
              <a:rPr lang="en-US" sz="2400" cap="none" dirty="0" err="1"/>
              <a:t>tizimda</a:t>
            </a:r>
            <a:r>
              <a:rPr lang="en-US" sz="2400" cap="none" dirty="0"/>
              <a:t> </a:t>
            </a:r>
            <a:r>
              <a:rPr lang="en-US" sz="2400" cap="none" dirty="0" err="1"/>
              <a:t>ishlatiladi</a:t>
            </a:r>
            <a:r>
              <a:rPr lang="en-US" sz="2400" cap="none" dirty="0"/>
              <a:t> (1 </a:t>
            </a:r>
            <a:r>
              <a:rPr lang="en-US" sz="2400" cap="none" dirty="0" err="1"/>
              <a:t>Sv</a:t>
            </a:r>
            <a:r>
              <a:rPr lang="en-US" sz="2400" cap="none" dirty="0"/>
              <a:t> = 100 rem).</a:t>
            </a:r>
            <a:endParaRPr lang="ru-RU" sz="2400" cap="none" dirty="0"/>
          </a:p>
        </p:txBody>
      </p:sp>
    </p:spTree>
    <p:extLst>
      <p:ext uri="{BB962C8B-B14F-4D97-AF65-F5344CB8AC3E}">
        <p14:creationId xmlns:p14="http://schemas.microsoft.com/office/powerpoint/2010/main" val="17142576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D5835EB6-4CA3-457F-81FC-5CA9557B80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3000" y="843377"/>
            <a:ext cx="9906000" cy="4980373"/>
          </a:xfrm>
        </p:spPr>
        <p:txBody>
          <a:bodyPr>
            <a:noAutofit/>
          </a:bodyPr>
          <a:lstStyle/>
          <a:p>
            <a:r>
              <a:rPr lang="en-US" sz="2400" cap="none" dirty="0" err="1"/>
              <a:t>Expozitsion</a:t>
            </a:r>
            <a:r>
              <a:rPr lang="en-US" sz="2400" cap="none" dirty="0"/>
              <a:t> </a:t>
            </a:r>
            <a:r>
              <a:rPr lang="en-US" sz="2400" cap="none" dirty="0" err="1"/>
              <a:t>doza</a:t>
            </a:r>
            <a:r>
              <a:rPr lang="en-US" sz="2400" cap="none" dirty="0"/>
              <a:t> </a:t>
            </a:r>
            <a:r>
              <a:rPr lang="en-US" sz="2400" cap="none" dirty="0" err="1"/>
              <a:t>radiatsiya</a:t>
            </a:r>
            <a:r>
              <a:rPr lang="en-US" sz="2400" cap="none" dirty="0"/>
              <a:t> </a:t>
            </a:r>
            <a:r>
              <a:rPr lang="en-US" sz="2400" cap="none" dirty="0" err="1"/>
              <a:t>bilan</a:t>
            </a:r>
            <a:r>
              <a:rPr lang="en-US" sz="2400" cap="none" dirty="0"/>
              <a:t> </a:t>
            </a:r>
            <a:r>
              <a:rPr lang="en-US" sz="2400" cap="none" dirty="0" err="1"/>
              <a:t>bog'liq</a:t>
            </a:r>
            <a:r>
              <a:rPr lang="en-US" sz="2400" cap="none" dirty="0"/>
              <a:t> </a:t>
            </a:r>
            <a:r>
              <a:rPr lang="en-US" sz="2400" cap="none" dirty="0" err="1"/>
              <a:t>havoning</a:t>
            </a:r>
            <a:r>
              <a:rPr lang="en-US" sz="2400" cap="none" dirty="0"/>
              <a:t> </a:t>
            </a:r>
            <a:r>
              <a:rPr lang="en-US" sz="2400" cap="none" dirty="0" err="1"/>
              <a:t>ionlashgan</a:t>
            </a:r>
            <a:r>
              <a:rPr lang="en-US" sz="2400" cap="none" dirty="0"/>
              <a:t> </a:t>
            </a:r>
            <a:r>
              <a:rPr lang="en-US" sz="2400" cap="none" dirty="0" err="1"/>
              <a:t>miqdorini</a:t>
            </a:r>
            <a:r>
              <a:rPr lang="en-US" sz="2400" cap="none" dirty="0"/>
              <a:t> </a:t>
            </a:r>
            <a:r>
              <a:rPr lang="en-US" sz="2400" cap="none" dirty="0" err="1"/>
              <a:t>o'lchaydi</a:t>
            </a:r>
            <a:r>
              <a:rPr lang="en-US" sz="2400" cap="none" dirty="0"/>
              <a:t>. U, </a:t>
            </a:r>
            <a:r>
              <a:rPr lang="en-US" sz="2400" cap="none" dirty="0" err="1"/>
              <a:t>asosan</a:t>
            </a:r>
            <a:r>
              <a:rPr lang="en-US" sz="2400" cap="none" dirty="0"/>
              <a:t>, </a:t>
            </a:r>
            <a:r>
              <a:rPr lang="en-US" sz="2400" cap="none" dirty="0" err="1"/>
              <a:t>rentgen</a:t>
            </a:r>
            <a:r>
              <a:rPr lang="en-US" sz="2400" cap="none" dirty="0"/>
              <a:t> </a:t>
            </a:r>
            <a:r>
              <a:rPr lang="en-US" sz="2400" cap="none" dirty="0" err="1"/>
              <a:t>yoki</a:t>
            </a:r>
            <a:r>
              <a:rPr lang="en-US" sz="2400" cap="none" dirty="0"/>
              <a:t> gamma </a:t>
            </a:r>
            <a:r>
              <a:rPr lang="en-US" sz="2400" cap="none" dirty="0" err="1"/>
              <a:t>nurlari</a:t>
            </a:r>
            <a:r>
              <a:rPr lang="en-US" sz="2400" cap="none" dirty="0"/>
              <a:t> </a:t>
            </a:r>
            <a:r>
              <a:rPr lang="en-US" sz="2400" cap="none" dirty="0" err="1"/>
              <a:t>ta'sirida</a:t>
            </a:r>
            <a:r>
              <a:rPr lang="en-US" sz="2400" cap="none" dirty="0"/>
              <a:t> </a:t>
            </a:r>
            <a:r>
              <a:rPr lang="en-US" sz="2400" cap="none" dirty="0" err="1"/>
              <a:t>havoning</a:t>
            </a:r>
            <a:r>
              <a:rPr lang="en-US" sz="2400" cap="none" dirty="0"/>
              <a:t> </a:t>
            </a:r>
            <a:r>
              <a:rPr lang="en-US" sz="2400" cap="none" dirty="0" err="1"/>
              <a:t>ionlanishiga</a:t>
            </a:r>
            <a:r>
              <a:rPr lang="en-US" sz="2400" cap="none" dirty="0"/>
              <a:t> </a:t>
            </a:r>
            <a:r>
              <a:rPr lang="en-US" sz="2400" cap="none" dirty="0" err="1"/>
              <a:t>bog'liq</a:t>
            </a:r>
            <a:r>
              <a:rPr lang="en-US" sz="2400" cap="none" dirty="0"/>
              <a:t> </a:t>
            </a:r>
            <a:r>
              <a:rPr lang="en-US" sz="2400" cap="none" dirty="0" err="1"/>
              <a:t>bo'ladi</a:t>
            </a:r>
            <a:r>
              <a:rPr lang="en-US" sz="2400" cap="none" dirty="0"/>
              <a:t>. </a:t>
            </a:r>
            <a:r>
              <a:rPr lang="en-US" sz="2400" cap="none" dirty="0" err="1"/>
              <a:t>Expozitsion</a:t>
            </a:r>
            <a:r>
              <a:rPr lang="en-US" sz="2400" cap="none" dirty="0"/>
              <a:t> </a:t>
            </a:r>
            <a:r>
              <a:rPr lang="en-US" sz="2400" cap="none" dirty="0" err="1"/>
              <a:t>doza</a:t>
            </a:r>
            <a:r>
              <a:rPr lang="en-US" sz="2400" cap="none" dirty="0"/>
              <a:t> </a:t>
            </a:r>
            <a:r>
              <a:rPr lang="en-US" sz="2400" cap="none" dirty="0" err="1"/>
              <a:t>o'lchovlari</a:t>
            </a:r>
            <a:r>
              <a:rPr lang="en-US" sz="2400" cap="none" dirty="0"/>
              <a:t> </a:t>
            </a:r>
            <a:r>
              <a:rPr lang="en-US" sz="2400" cap="none" dirty="0" err="1"/>
              <a:t>radiatsiyaning</a:t>
            </a:r>
            <a:r>
              <a:rPr lang="en-US" sz="2400" cap="none" dirty="0"/>
              <a:t> </a:t>
            </a:r>
            <a:r>
              <a:rPr lang="en-US" sz="2400" cap="none" dirty="0" err="1"/>
              <a:t>tarqalishini</a:t>
            </a:r>
            <a:r>
              <a:rPr lang="en-US" sz="2400" cap="none" dirty="0"/>
              <a:t> </a:t>
            </a:r>
            <a:r>
              <a:rPr lang="en-US" sz="2400" cap="none" dirty="0" err="1"/>
              <a:t>va</a:t>
            </a:r>
            <a:r>
              <a:rPr lang="en-US" sz="2400" cap="none" dirty="0"/>
              <a:t> </a:t>
            </a:r>
            <a:r>
              <a:rPr lang="en-US" sz="2400" cap="none" dirty="0" err="1"/>
              <a:t>undan</a:t>
            </a:r>
            <a:r>
              <a:rPr lang="en-US" sz="2400" cap="none" dirty="0"/>
              <a:t> </a:t>
            </a:r>
            <a:r>
              <a:rPr lang="en-US" sz="2400" cap="none" dirty="0" err="1"/>
              <a:t>qanday</a:t>
            </a:r>
            <a:r>
              <a:rPr lang="en-US" sz="2400" cap="none" dirty="0"/>
              <a:t> </a:t>
            </a:r>
            <a:r>
              <a:rPr lang="en-US" sz="2400" cap="none" dirty="0" err="1"/>
              <a:t>zararli</a:t>
            </a:r>
            <a:r>
              <a:rPr lang="en-US" sz="2400" cap="none" dirty="0"/>
              <a:t> </a:t>
            </a:r>
            <a:r>
              <a:rPr lang="en-US" sz="2400" cap="none" dirty="0" err="1"/>
              <a:t>ta'sirlar</a:t>
            </a:r>
            <a:r>
              <a:rPr lang="en-US" sz="2400" cap="none" dirty="0"/>
              <a:t> </a:t>
            </a:r>
            <a:r>
              <a:rPr lang="en-US" sz="2400" cap="none" dirty="0" err="1"/>
              <a:t>keltirib</a:t>
            </a:r>
            <a:r>
              <a:rPr lang="en-US" sz="2400" cap="none" dirty="0"/>
              <a:t> </a:t>
            </a:r>
            <a:r>
              <a:rPr lang="en-US" sz="2400" cap="none" dirty="0" err="1"/>
              <a:t>chiqarishi</a:t>
            </a:r>
            <a:r>
              <a:rPr lang="en-US" sz="2400" cap="none" dirty="0"/>
              <a:t> </a:t>
            </a:r>
            <a:r>
              <a:rPr lang="en-US" sz="2400" cap="none" dirty="0" err="1"/>
              <a:t>mumkinligini</a:t>
            </a:r>
            <a:r>
              <a:rPr lang="en-US" sz="2400" cap="none" dirty="0"/>
              <a:t> </a:t>
            </a:r>
            <a:r>
              <a:rPr lang="en-US" sz="2400" cap="none" dirty="0" err="1"/>
              <a:t>aniqlash</a:t>
            </a:r>
            <a:r>
              <a:rPr lang="en-US" sz="2400" cap="none" dirty="0"/>
              <a:t> </a:t>
            </a:r>
            <a:r>
              <a:rPr lang="en-US" sz="2400" cap="none" dirty="0" err="1"/>
              <a:t>uchun</a:t>
            </a:r>
            <a:r>
              <a:rPr lang="en-US" sz="2400" cap="none" dirty="0"/>
              <a:t> </a:t>
            </a:r>
            <a:r>
              <a:rPr lang="en-US" sz="2400" cap="none" dirty="0" err="1"/>
              <a:t>ishlatiladi</a:t>
            </a:r>
            <a:r>
              <a:rPr lang="en-US" sz="2400" cap="none" dirty="0"/>
              <a:t>.</a:t>
            </a:r>
          </a:p>
          <a:p>
            <a:r>
              <a:rPr lang="en-US" sz="2400" cap="none" dirty="0" err="1"/>
              <a:t>Expozitsion</a:t>
            </a:r>
            <a:r>
              <a:rPr lang="en-US" sz="2400" cap="none" dirty="0"/>
              <a:t> </a:t>
            </a:r>
            <a:r>
              <a:rPr lang="en-US" sz="2400" cap="none" dirty="0" err="1"/>
              <a:t>doza</a:t>
            </a:r>
            <a:r>
              <a:rPr lang="en-US" sz="2400" cap="none" dirty="0"/>
              <a:t> x </a:t>
            </a:r>
            <a:r>
              <a:rPr lang="en-US" sz="2400" cap="none" dirty="0" err="1"/>
              <a:t>o'lchov</a:t>
            </a:r>
            <a:r>
              <a:rPr lang="en-US" sz="2400" cap="none" dirty="0"/>
              <a:t> </a:t>
            </a:r>
            <a:r>
              <a:rPr lang="en-US" sz="2400" cap="none" dirty="0" err="1"/>
              <a:t>birligi</a:t>
            </a:r>
            <a:r>
              <a:rPr lang="en-US" sz="2400" cap="none" dirty="0"/>
              <a:t> </a:t>
            </a:r>
            <a:r>
              <a:rPr lang="en-US" sz="2400" cap="none" dirty="0" err="1"/>
              <a:t>bilan</a:t>
            </a:r>
            <a:r>
              <a:rPr lang="en-US" sz="2400" cap="none" dirty="0"/>
              <a:t> </a:t>
            </a:r>
            <a:r>
              <a:rPr lang="en-US" sz="2400" cap="none" dirty="0" err="1"/>
              <a:t>belgilanadi</a:t>
            </a:r>
            <a:r>
              <a:rPr lang="en-US" sz="2400" cap="none" dirty="0"/>
              <a:t> </a:t>
            </a:r>
            <a:r>
              <a:rPr lang="en-US" sz="2400" cap="none" dirty="0" err="1"/>
              <a:t>va</a:t>
            </a:r>
            <a:r>
              <a:rPr lang="en-US" sz="2400" cap="none" dirty="0"/>
              <a:t> </a:t>
            </a:r>
            <a:r>
              <a:rPr lang="en-US" sz="2400" cap="none" dirty="0" err="1"/>
              <a:t>quyidagi</a:t>
            </a:r>
            <a:r>
              <a:rPr lang="en-US" sz="2400" cap="none" dirty="0"/>
              <a:t> formula </a:t>
            </a:r>
            <a:r>
              <a:rPr lang="en-US" sz="2400" cap="none" dirty="0" err="1"/>
              <a:t>bilan</a:t>
            </a:r>
            <a:r>
              <a:rPr lang="en-US" sz="2400" cap="none" dirty="0"/>
              <a:t> </a:t>
            </a:r>
            <a:r>
              <a:rPr lang="en-US" sz="2400" cap="none" dirty="0" err="1"/>
              <a:t>hisoblanadi</a:t>
            </a:r>
            <a:r>
              <a:rPr lang="en-US" sz="2400" cap="none" dirty="0"/>
              <a:t>:</a:t>
            </a:r>
          </a:p>
          <a:p>
            <a:r>
              <a:rPr lang="en-US" sz="2400" dirty="0"/>
              <a:t>𝑋=𝑄/𝑚 </a:t>
            </a:r>
          </a:p>
          <a:p>
            <a:r>
              <a:rPr lang="en-US" sz="2400" cap="none" dirty="0"/>
              <a:t>Q — </a:t>
            </a:r>
            <a:r>
              <a:rPr lang="en-US" sz="2400" cap="none" dirty="0" err="1"/>
              <a:t>radiatsiyaning</a:t>
            </a:r>
            <a:r>
              <a:rPr lang="en-US" sz="2400" cap="none" dirty="0"/>
              <a:t> </a:t>
            </a:r>
            <a:r>
              <a:rPr lang="en-US" sz="2400" cap="none" dirty="0" err="1"/>
              <a:t>havoda</a:t>
            </a:r>
            <a:r>
              <a:rPr lang="en-US" sz="2400" cap="none" dirty="0"/>
              <a:t> </a:t>
            </a:r>
            <a:r>
              <a:rPr lang="en-US" sz="2400" cap="none" dirty="0" err="1"/>
              <a:t>keltirgan</a:t>
            </a:r>
            <a:r>
              <a:rPr lang="en-US" sz="2400" cap="none" dirty="0"/>
              <a:t> </a:t>
            </a:r>
            <a:r>
              <a:rPr lang="en-US" sz="2400" cap="none" dirty="0" err="1"/>
              <a:t>ionlashgan</a:t>
            </a:r>
            <a:r>
              <a:rPr lang="en-US" sz="2400" cap="none" dirty="0"/>
              <a:t> </a:t>
            </a:r>
            <a:r>
              <a:rPr lang="en-US" sz="2400" cap="none" dirty="0" err="1"/>
              <a:t>zaryad</a:t>
            </a:r>
            <a:r>
              <a:rPr lang="en-US" sz="2400" cap="none" dirty="0"/>
              <a:t> </a:t>
            </a:r>
            <a:r>
              <a:rPr lang="en-US" sz="2400" cap="none" dirty="0" err="1"/>
              <a:t>miqdori</a:t>
            </a:r>
            <a:r>
              <a:rPr lang="en-US" sz="2400" cap="none" dirty="0"/>
              <a:t> (C).</a:t>
            </a:r>
          </a:p>
          <a:p>
            <a:r>
              <a:rPr lang="en-US" sz="2400" cap="none" dirty="0"/>
              <a:t>m — </a:t>
            </a:r>
            <a:r>
              <a:rPr lang="en-US" sz="2400" cap="none" dirty="0" err="1"/>
              <a:t>havoning</a:t>
            </a:r>
            <a:r>
              <a:rPr lang="en-US" sz="2400" cap="none" dirty="0"/>
              <a:t> </a:t>
            </a:r>
            <a:r>
              <a:rPr lang="en-US" sz="2400" cap="none" dirty="0" err="1"/>
              <a:t>massasi</a:t>
            </a:r>
            <a:r>
              <a:rPr lang="en-US" sz="2400" cap="none" dirty="0"/>
              <a:t> (kg).</a:t>
            </a:r>
          </a:p>
        </p:txBody>
      </p:sp>
    </p:spTree>
    <p:extLst>
      <p:ext uri="{BB962C8B-B14F-4D97-AF65-F5344CB8AC3E}">
        <p14:creationId xmlns:p14="http://schemas.microsoft.com/office/powerpoint/2010/main" val="15577432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25076B55-DA9A-4E9C-92EF-0D0A6ED6F1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1411" y="1038687"/>
            <a:ext cx="9906000" cy="4760451"/>
          </a:xfrm>
        </p:spPr>
        <p:txBody>
          <a:bodyPr>
            <a:normAutofit fontScale="92500" lnSpcReduction="20000"/>
          </a:bodyPr>
          <a:lstStyle/>
          <a:p>
            <a:r>
              <a:rPr lang="en-US" sz="2400" cap="none" dirty="0" err="1"/>
              <a:t>Expozitsion</a:t>
            </a:r>
            <a:r>
              <a:rPr lang="en-US" sz="2400" cap="none" dirty="0"/>
              <a:t> </a:t>
            </a:r>
            <a:r>
              <a:rPr lang="en-US" sz="2400" cap="none" dirty="0" err="1"/>
              <a:t>doza</a:t>
            </a:r>
            <a:r>
              <a:rPr lang="en-US" sz="2400" cap="none" dirty="0"/>
              <a:t> </a:t>
            </a:r>
            <a:r>
              <a:rPr lang="en-US" sz="2400" cap="none" dirty="0" err="1"/>
              <a:t>birligi</a:t>
            </a:r>
            <a:r>
              <a:rPr lang="en-US" sz="2400" cap="none" dirty="0"/>
              <a:t>: </a:t>
            </a:r>
            <a:r>
              <a:rPr lang="en-US" sz="2400" cap="none" dirty="0" err="1"/>
              <a:t>rentgen</a:t>
            </a:r>
            <a:r>
              <a:rPr lang="en-US" sz="2400" cap="none" dirty="0"/>
              <a:t> (R) — </a:t>
            </a:r>
            <a:r>
              <a:rPr lang="en-US" sz="2400" cap="none" dirty="0" err="1"/>
              <a:t>bu</a:t>
            </a:r>
            <a:r>
              <a:rPr lang="en-US" sz="2400" cap="none" dirty="0"/>
              <a:t> </a:t>
            </a:r>
            <a:r>
              <a:rPr lang="en-US" sz="2400" cap="none" dirty="0" err="1"/>
              <a:t>eski</a:t>
            </a:r>
            <a:r>
              <a:rPr lang="en-US" sz="2400" cap="none" dirty="0"/>
              <a:t> </a:t>
            </a:r>
            <a:r>
              <a:rPr lang="en-US" sz="2400" cap="none" dirty="0" err="1"/>
              <a:t>tizimda</a:t>
            </a:r>
            <a:r>
              <a:rPr lang="en-US" sz="2400" cap="none" dirty="0"/>
              <a:t> </a:t>
            </a:r>
            <a:r>
              <a:rPr lang="en-US" sz="2400" cap="none" dirty="0" err="1"/>
              <a:t>ishlatiladigan</a:t>
            </a:r>
            <a:r>
              <a:rPr lang="en-US" sz="2400" cap="none" dirty="0"/>
              <a:t> </a:t>
            </a:r>
            <a:r>
              <a:rPr lang="en-US" sz="2400" cap="none" dirty="0" err="1"/>
              <a:t>o'lchov</a:t>
            </a:r>
            <a:r>
              <a:rPr lang="en-US" sz="2400" cap="none" dirty="0"/>
              <a:t> </a:t>
            </a:r>
            <a:r>
              <a:rPr lang="en-US" sz="2400" cap="none" dirty="0" err="1"/>
              <a:t>birligi</a:t>
            </a:r>
            <a:r>
              <a:rPr lang="en-US" sz="2400" cap="none" dirty="0"/>
              <a:t> </a:t>
            </a:r>
            <a:r>
              <a:rPr lang="en-US" sz="2400" cap="none" dirty="0" err="1"/>
              <a:t>bo'lib</a:t>
            </a:r>
            <a:r>
              <a:rPr lang="en-US" sz="2400" cap="none" dirty="0"/>
              <a:t>, </a:t>
            </a:r>
            <a:r>
              <a:rPr lang="en-US" sz="2400" cap="none" dirty="0" err="1"/>
              <a:t>biron</a:t>
            </a:r>
            <a:r>
              <a:rPr lang="en-US" sz="2400" cap="none" dirty="0"/>
              <a:t> </a:t>
            </a:r>
            <a:r>
              <a:rPr lang="en-US" sz="2400" cap="none" dirty="0" err="1"/>
              <a:t>bir</a:t>
            </a:r>
            <a:r>
              <a:rPr lang="en-US" sz="2400" cap="none" dirty="0"/>
              <a:t> </a:t>
            </a:r>
            <a:r>
              <a:rPr lang="en-US" sz="2400" cap="none" dirty="0" err="1"/>
              <a:t>fizikaviy</a:t>
            </a:r>
            <a:r>
              <a:rPr lang="en-US" sz="2400" cap="none" dirty="0"/>
              <a:t> </a:t>
            </a:r>
            <a:r>
              <a:rPr lang="en-US" sz="2400" cap="none" dirty="0" err="1"/>
              <a:t>qiymatni</a:t>
            </a:r>
            <a:r>
              <a:rPr lang="en-US" sz="2400" cap="none" dirty="0"/>
              <a:t> </a:t>
            </a:r>
            <a:r>
              <a:rPr lang="en-US" sz="2400" cap="none" dirty="0" err="1"/>
              <a:t>bildiradi</a:t>
            </a:r>
            <a:r>
              <a:rPr lang="en-US" sz="2400" cap="none" dirty="0"/>
              <a:t>, </a:t>
            </a:r>
            <a:r>
              <a:rPr lang="en-US" sz="2400" cap="none" dirty="0" err="1"/>
              <a:t>bu</a:t>
            </a:r>
            <a:r>
              <a:rPr lang="en-US" sz="2400" cap="none" dirty="0"/>
              <a:t> </a:t>
            </a:r>
            <a:r>
              <a:rPr lang="en-US" sz="2400" cap="none" dirty="0" err="1"/>
              <a:t>havodagi</a:t>
            </a:r>
            <a:r>
              <a:rPr lang="en-US" sz="2400" cap="none" dirty="0"/>
              <a:t> </a:t>
            </a:r>
            <a:r>
              <a:rPr lang="en-US" sz="2400" cap="none" dirty="0" err="1"/>
              <a:t>ionlashgan</a:t>
            </a:r>
            <a:r>
              <a:rPr lang="en-US" sz="2400" cap="none" dirty="0"/>
              <a:t> </a:t>
            </a:r>
            <a:r>
              <a:rPr lang="en-US" sz="2400" cap="none" dirty="0" err="1"/>
              <a:t>zaryadning</a:t>
            </a:r>
            <a:r>
              <a:rPr lang="en-US" sz="2400" cap="none" dirty="0"/>
              <a:t> </a:t>
            </a:r>
            <a:r>
              <a:rPr lang="en-US" sz="2400" cap="none" dirty="0" err="1"/>
              <a:t>birligi</a:t>
            </a:r>
            <a:r>
              <a:rPr lang="en-US" sz="2400" cap="none" dirty="0"/>
              <a:t> </a:t>
            </a:r>
            <a:r>
              <a:rPr lang="en-US" sz="2400" cap="none" dirty="0" err="1"/>
              <a:t>sifatida</a:t>
            </a:r>
            <a:r>
              <a:rPr lang="en-US" sz="2400" cap="none" dirty="0"/>
              <a:t> </a:t>
            </a:r>
            <a:r>
              <a:rPr lang="en-US" sz="2400" cap="none" dirty="0" err="1"/>
              <a:t>ishlatiladi</a:t>
            </a:r>
            <a:r>
              <a:rPr lang="en-US" sz="2400" cap="none" dirty="0"/>
              <a:t>.</a:t>
            </a:r>
          </a:p>
          <a:p>
            <a:r>
              <a:rPr lang="en-US" sz="2400" cap="none" dirty="0"/>
              <a:t>1 R = 2.58 × 10⁻⁴ C/kg </a:t>
            </a:r>
            <a:r>
              <a:rPr lang="en-US" sz="2400" cap="none" dirty="0" err="1"/>
              <a:t>rentgen</a:t>
            </a:r>
            <a:r>
              <a:rPr lang="en-US" sz="2400" cap="none" dirty="0"/>
              <a:t> (R) </a:t>
            </a:r>
            <a:r>
              <a:rPr lang="en-US" sz="2400" cap="none" dirty="0" err="1"/>
              <a:t>birligi</a:t>
            </a:r>
            <a:r>
              <a:rPr lang="en-US" sz="2400" cap="none" dirty="0"/>
              <a:t> </a:t>
            </a:r>
            <a:r>
              <a:rPr lang="en-US" sz="2400" cap="none" dirty="0" err="1"/>
              <a:t>faqat</a:t>
            </a:r>
            <a:r>
              <a:rPr lang="en-US" sz="2400" cap="none" dirty="0"/>
              <a:t> </a:t>
            </a:r>
            <a:r>
              <a:rPr lang="en-US" sz="2400" cap="none" dirty="0" err="1"/>
              <a:t>havodagi</a:t>
            </a:r>
            <a:r>
              <a:rPr lang="en-US" sz="2400" cap="none" dirty="0"/>
              <a:t> </a:t>
            </a:r>
            <a:r>
              <a:rPr lang="en-US" sz="2400" cap="none" dirty="0" err="1"/>
              <a:t>ionlashgan</a:t>
            </a:r>
            <a:r>
              <a:rPr lang="en-US" sz="2400" cap="none" dirty="0"/>
              <a:t> </a:t>
            </a:r>
            <a:r>
              <a:rPr lang="en-US" sz="2400" cap="none" dirty="0" err="1"/>
              <a:t>zaryad</a:t>
            </a:r>
            <a:r>
              <a:rPr lang="en-US" sz="2400" cap="none" dirty="0"/>
              <a:t> </a:t>
            </a:r>
            <a:r>
              <a:rPr lang="en-US" sz="2400" cap="none" dirty="0" err="1"/>
              <a:t>miqdorini</a:t>
            </a:r>
            <a:r>
              <a:rPr lang="en-US" sz="2400" cap="none" dirty="0"/>
              <a:t> </a:t>
            </a:r>
            <a:r>
              <a:rPr lang="en-US" sz="2400" cap="none" dirty="0" err="1"/>
              <a:t>o'lchaydi</a:t>
            </a:r>
            <a:r>
              <a:rPr lang="en-US" sz="2400" cap="none" dirty="0"/>
              <a:t>, </a:t>
            </a:r>
            <a:r>
              <a:rPr lang="en-US" sz="2400" cap="none" dirty="0" err="1"/>
              <a:t>shuning</a:t>
            </a:r>
            <a:r>
              <a:rPr lang="en-US" sz="2400" cap="none" dirty="0"/>
              <a:t> </a:t>
            </a:r>
            <a:r>
              <a:rPr lang="en-US" sz="2400" cap="none" dirty="0" err="1"/>
              <a:t>uchun</a:t>
            </a:r>
            <a:r>
              <a:rPr lang="en-US" sz="2400" cap="none" dirty="0"/>
              <a:t> </a:t>
            </a:r>
            <a:r>
              <a:rPr lang="en-US" sz="2400" cap="none" dirty="0" err="1"/>
              <a:t>bu</a:t>
            </a:r>
            <a:r>
              <a:rPr lang="en-US" sz="2400" cap="none" dirty="0"/>
              <a:t> </a:t>
            </a:r>
            <a:r>
              <a:rPr lang="en-US" sz="2400" cap="none" dirty="0" err="1"/>
              <a:t>o'lchov</a:t>
            </a:r>
            <a:r>
              <a:rPr lang="en-US" sz="2400" cap="none" dirty="0"/>
              <a:t> </a:t>
            </a:r>
            <a:r>
              <a:rPr lang="en-US" sz="2400" cap="none" dirty="0" err="1"/>
              <a:t>faqat</a:t>
            </a:r>
            <a:r>
              <a:rPr lang="en-US" sz="2400" cap="none" dirty="0"/>
              <a:t> gamma </a:t>
            </a:r>
            <a:r>
              <a:rPr lang="en-US" sz="2400" cap="none" dirty="0" err="1"/>
              <a:t>va</a:t>
            </a:r>
            <a:r>
              <a:rPr lang="en-US" sz="2400" cap="none" dirty="0"/>
              <a:t> </a:t>
            </a:r>
            <a:r>
              <a:rPr lang="en-US" sz="2400" cap="none" dirty="0" err="1"/>
              <a:t>rentgen</a:t>
            </a:r>
            <a:r>
              <a:rPr lang="en-US" sz="2400" cap="none" dirty="0"/>
              <a:t> </a:t>
            </a:r>
            <a:r>
              <a:rPr lang="en-US" sz="2400" cap="none" dirty="0" err="1"/>
              <a:t>nurlari</a:t>
            </a:r>
            <a:r>
              <a:rPr lang="en-US" sz="2400" cap="none" dirty="0"/>
              <a:t> </a:t>
            </a:r>
            <a:r>
              <a:rPr lang="en-US" sz="2400" cap="none" dirty="0" err="1"/>
              <a:t>uchun</a:t>
            </a:r>
            <a:r>
              <a:rPr lang="en-US" sz="2400" cap="none" dirty="0"/>
              <a:t> </a:t>
            </a:r>
            <a:r>
              <a:rPr lang="en-US" sz="2400" cap="none" dirty="0" err="1"/>
              <a:t>aniq</a:t>
            </a:r>
            <a:r>
              <a:rPr lang="en-US" sz="2400" cap="none" dirty="0"/>
              <a:t> </a:t>
            </a:r>
            <a:r>
              <a:rPr lang="en-US" sz="2400" cap="none" dirty="0" err="1"/>
              <a:t>hisoblanadi</a:t>
            </a:r>
            <a:r>
              <a:rPr lang="en-US" sz="2400" cap="none" dirty="0"/>
              <a:t>.</a:t>
            </a:r>
          </a:p>
          <a:p>
            <a:r>
              <a:rPr lang="en-US" sz="2400" cap="none" dirty="0" err="1"/>
              <a:t>Expozitsion</a:t>
            </a:r>
            <a:r>
              <a:rPr lang="en-US" sz="2400" cap="none" dirty="0"/>
              <a:t> </a:t>
            </a:r>
            <a:r>
              <a:rPr lang="en-US" sz="2400" cap="none" dirty="0" err="1"/>
              <a:t>dozaning</a:t>
            </a:r>
            <a:r>
              <a:rPr lang="en-US" sz="2400" cap="none" dirty="0"/>
              <a:t> </a:t>
            </a:r>
            <a:r>
              <a:rPr lang="en-US" sz="2400" cap="none" dirty="0" err="1"/>
              <a:t>ahamiyati:expozitsion</a:t>
            </a:r>
            <a:r>
              <a:rPr lang="en-US" sz="2400" cap="none" dirty="0"/>
              <a:t> </a:t>
            </a:r>
            <a:r>
              <a:rPr lang="en-US" sz="2400" cap="none" dirty="0" err="1"/>
              <a:t>doza</a:t>
            </a:r>
            <a:r>
              <a:rPr lang="en-US" sz="2400" cap="none" dirty="0"/>
              <a:t>, </a:t>
            </a:r>
            <a:r>
              <a:rPr lang="en-US" sz="2400" cap="none" dirty="0" err="1"/>
              <a:t>radiatsiya</a:t>
            </a:r>
            <a:r>
              <a:rPr lang="en-US" sz="2400" cap="none" dirty="0"/>
              <a:t> </a:t>
            </a:r>
            <a:r>
              <a:rPr lang="en-US" sz="2400" cap="none" dirty="0" err="1"/>
              <a:t>xavfini</a:t>
            </a:r>
            <a:r>
              <a:rPr lang="en-US" sz="2400" cap="none" dirty="0"/>
              <a:t> </a:t>
            </a:r>
            <a:r>
              <a:rPr lang="en-US" sz="2400" cap="none" dirty="0" err="1"/>
              <a:t>baholashda</a:t>
            </a:r>
            <a:r>
              <a:rPr lang="en-US" sz="2400" cap="none" dirty="0"/>
              <a:t> </a:t>
            </a:r>
            <a:r>
              <a:rPr lang="en-US" sz="2400" cap="none" dirty="0" err="1"/>
              <a:t>foydalidir</a:t>
            </a:r>
            <a:r>
              <a:rPr lang="en-US" sz="2400" cap="none" dirty="0"/>
              <a:t>, </a:t>
            </a:r>
            <a:r>
              <a:rPr lang="en-US" sz="2400" cap="none" dirty="0" err="1"/>
              <a:t>lekin</a:t>
            </a:r>
            <a:r>
              <a:rPr lang="en-US" sz="2400" cap="none" dirty="0"/>
              <a:t> </a:t>
            </a:r>
            <a:r>
              <a:rPr lang="en-US" sz="2400" cap="none" dirty="0" err="1"/>
              <a:t>bu</a:t>
            </a:r>
            <a:r>
              <a:rPr lang="en-US" sz="2400" cap="none" dirty="0"/>
              <a:t> </a:t>
            </a:r>
            <a:r>
              <a:rPr lang="en-US" sz="2400" cap="none" dirty="0" err="1"/>
              <a:t>faqat</a:t>
            </a:r>
            <a:r>
              <a:rPr lang="en-US" sz="2400" cap="none" dirty="0"/>
              <a:t> </a:t>
            </a:r>
            <a:r>
              <a:rPr lang="en-US" sz="2400" cap="none" dirty="0" err="1"/>
              <a:t>ionlashtiruvchi</a:t>
            </a:r>
            <a:r>
              <a:rPr lang="en-US" sz="2400" cap="none" dirty="0"/>
              <a:t> </a:t>
            </a:r>
            <a:r>
              <a:rPr lang="en-US" sz="2400" cap="none" dirty="0" err="1"/>
              <a:t>nurlar</a:t>
            </a:r>
            <a:r>
              <a:rPr lang="en-US" sz="2400" cap="none" dirty="0"/>
              <a:t> </a:t>
            </a:r>
            <a:r>
              <a:rPr lang="en-US" sz="2400" cap="none" dirty="0" err="1"/>
              <a:t>havoda</a:t>
            </a:r>
            <a:r>
              <a:rPr lang="en-US" sz="2400" cap="none" dirty="0"/>
              <a:t> </a:t>
            </a:r>
            <a:r>
              <a:rPr lang="en-US" sz="2400" cap="none" dirty="0" err="1"/>
              <a:t>qanchalik</a:t>
            </a:r>
            <a:r>
              <a:rPr lang="en-US" sz="2400" cap="none" dirty="0"/>
              <a:t> </a:t>
            </a:r>
            <a:r>
              <a:rPr lang="en-US" sz="2400" cap="none" dirty="0" err="1"/>
              <a:t>kuchli</a:t>
            </a:r>
            <a:r>
              <a:rPr lang="en-US" sz="2400" cap="none" dirty="0"/>
              <a:t> </a:t>
            </a:r>
            <a:r>
              <a:rPr lang="en-US" sz="2400" cap="none" dirty="0" err="1"/>
              <a:t>ionlashganligini</a:t>
            </a:r>
            <a:r>
              <a:rPr lang="en-US" sz="2400" cap="none" dirty="0"/>
              <a:t> </a:t>
            </a:r>
            <a:r>
              <a:rPr lang="en-US" sz="2400" cap="none" dirty="0" err="1"/>
              <a:t>o'lchaydi</a:t>
            </a:r>
            <a:r>
              <a:rPr lang="en-US" sz="2400" cap="none" dirty="0"/>
              <a:t>. U </a:t>
            </a:r>
            <a:r>
              <a:rPr lang="en-US" sz="2400" cap="none" dirty="0" err="1"/>
              <a:t>odamlarning</a:t>
            </a:r>
            <a:r>
              <a:rPr lang="en-US" sz="2400" cap="none" dirty="0"/>
              <a:t> </a:t>
            </a:r>
            <a:r>
              <a:rPr lang="en-US" sz="2400" cap="none" dirty="0" err="1"/>
              <a:t>to'qimalarida</a:t>
            </a:r>
            <a:r>
              <a:rPr lang="en-US" sz="2400" cap="none" dirty="0"/>
              <a:t> </a:t>
            </a:r>
            <a:r>
              <a:rPr lang="en-US" sz="2400" cap="none" dirty="0" err="1"/>
              <a:t>yoki</a:t>
            </a:r>
            <a:r>
              <a:rPr lang="en-US" sz="2400" cap="none" dirty="0"/>
              <a:t> </a:t>
            </a:r>
            <a:r>
              <a:rPr lang="en-US" sz="2400" cap="none" dirty="0" err="1"/>
              <a:t>organlarida</a:t>
            </a:r>
            <a:r>
              <a:rPr lang="en-US" sz="2400" cap="none" dirty="0"/>
              <a:t> </a:t>
            </a:r>
            <a:r>
              <a:rPr lang="en-US" sz="2400" cap="none" dirty="0" err="1"/>
              <a:t>qancha</a:t>
            </a:r>
            <a:r>
              <a:rPr lang="en-US" sz="2400" cap="none" dirty="0"/>
              <a:t> </a:t>
            </a:r>
            <a:r>
              <a:rPr lang="en-US" sz="2400" cap="none" dirty="0" err="1"/>
              <a:t>energiya</a:t>
            </a:r>
            <a:r>
              <a:rPr lang="en-US" sz="2400" cap="none" dirty="0"/>
              <a:t> </a:t>
            </a:r>
            <a:r>
              <a:rPr lang="en-US" sz="2400" cap="none" dirty="0" err="1"/>
              <a:t>yutilishini</a:t>
            </a:r>
            <a:r>
              <a:rPr lang="en-US" sz="2400" cap="none" dirty="0"/>
              <a:t> </a:t>
            </a:r>
            <a:r>
              <a:rPr lang="en-US" sz="2400" cap="none" dirty="0" err="1"/>
              <a:t>aniqlash</a:t>
            </a:r>
            <a:r>
              <a:rPr lang="en-US" sz="2400" cap="none" dirty="0"/>
              <a:t> </a:t>
            </a:r>
            <a:r>
              <a:rPr lang="en-US" sz="2400" cap="none" dirty="0" err="1"/>
              <a:t>uchun</a:t>
            </a:r>
            <a:r>
              <a:rPr lang="en-US" sz="2400" cap="none" dirty="0"/>
              <a:t> </a:t>
            </a:r>
            <a:r>
              <a:rPr lang="en-US" sz="2400" cap="none" dirty="0" err="1"/>
              <a:t>to'g'ri</a:t>
            </a:r>
            <a:r>
              <a:rPr lang="en-US" sz="2400" cap="none" dirty="0"/>
              <a:t> </a:t>
            </a:r>
            <a:r>
              <a:rPr lang="en-US" sz="2400" cap="none" dirty="0" err="1"/>
              <a:t>o'lchov</a:t>
            </a:r>
            <a:r>
              <a:rPr lang="en-US" sz="2400" cap="none" dirty="0"/>
              <a:t> </a:t>
            </a:r>
            <a:r>
              <a:rPr lang="en-US" sz="2400" cap="none" dirty="0" err="1"/>
              <a:t>emas</a:t>
            </a:r>
            <a:r>
              <a:rPr lang="en-US" sz="2400" cap="none" dirty="0"/>
              <a:t>, </a:t>
            </a:r>
            <a:r>
              <a:rPr lang="en-US" sz="2400" cap="none" dirty="0" err="1"/>
              <a:t>chunki</a:t>
            </a:r>
            <a:r>
              <a:rPr lang="en-US" sz="2400" cap="none" dirty="0"/>
              <a:t> </a:t>
            </a:r>
            <a:r>
              <a:rPr lang="en-US" sz="2400" cap="none" dirty="0" err="1"/>
              <a:t>odamlarning</a:t>
            </a:r>
            <a:r>
              <a:rPr lang="en-US" sz="2400" cap="none" dirty="0"/>
              <a:t> </a:t>
            </a:r>
            <a:r>
              <a:rPr lang="en-US" sz="2400" cap="none" dirty="0" err="1"/>
              <a:t>organizmiga</a:t>
            </a:r>
            <a:r>
              <a:rPr lang="en-US" sz="2400" cap="none" dirty="0"/>
              <a:t> </a:t>
            </a:r>
            <a:r>
              <a:rPr lang="en-US" sz="2400" cap="none" dirty="0" err="1"/>
              <a:t>radiatsiya</a:t>
            </a:r>
            <a:r>
              <a:rPr lang="en-US" sz="2400" cap="none" dirty="0"/>
              <a:t> </a:t>
            </a:r>
            <a:r>
              <a:rPr lang="en-US" sz="2400" cap="none" dirty="0" err="1"/>
              <a:t>ta'sirining</a:t>
            </a:r>
            <a:r>
              <a:rPr lang="en-US" sz="2400" cap="none" dirty="0"/>
              <a:t> </a:t>
            </a:r>
            <a:r>
              <a:rPr lang="en-US" sz="2400" cap="none" dirty="0" err="1"/>
              <a:t>biologik</a:t>
            </a:r>
            <a:r>
              <a:rPr lang="en-US" sz="2400" cap="none" dirty="0"/>
              <a:t> </a:t>
            </a:r>
            <a:r>
              <a:rPr lang="en-US" sz="2400" cap="none" dirty="0" err="1"/>
              <a:t>ta'siri</a:t>
            </a:r>
            <a:r>
              <a:rPr lang="en-US" sz="2400" cap="none" dirty="0"/>
              <a:t> </a:t>
            </a:r>
            <a:r>
              <a:rPr lang="en-US" sz="2400" cap="none" dirty="0" err="1"/>
              <a:t>boshqa</a:t>
            </a:r>
            <a:r>
              <a:rPr lang="en-US" sz="2400" cap="none" dirty="0"/>
              <a:t> </a:t>
            </a:r>
            <a:r>
              <a:rPr lang="en-US" sz="2400" cap="none" dirty="0" err="1"/>
              <a:t>omillarga</a:t>
            </a:r>
            <a:r>
              <a:rPr lang="en-US" sz="2400" cap="none" dirty="0"/>
              <a:t> ham </a:t>
            </a:r>
            <a:r>
              <a:rPr lang="en-US" sz="2400" cap="none" dirty="0" err="1"/>
              <a:t>bog'liq</a:t>
            </a:r>
            <a:r>
              <a:rPr lang="en-US" sz="2400" cap="none" dirty="0"/>
              <a:t>.</a:t>
            </a:r>
          </a:p>
          <a:p>
            <a:r>
              <a:rPr lang="en-US" sz="2400" dirty="0"/>
              <a:t> </a:t>
            </a:r>
            <a:endParaRPr lang="ru-RU" sz="24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53293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0FF8F9BF-BD49-4CE5-8AFE-9E03FD329F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92331" y="958788"/>
            <a:ext cx="9906000" cy="5213212"/>
          </a:xfrm>
        </p:spPr>
        <p:txBody>
          <a:bodyPr>
            <a:noAutofit/>
          </a:bodyPr>
          <a:lstStyle/>
          <a:p>
            <a:r>
              <a:rPr lang="en-US" sz="2400" cap="none" dirty="0" err="1"/>
              <a:t>Effektiv</a:t>
            </a:r>
            <a:r>
              <a:rPr lang="en-US" sz="2400" cap="none" dirty="0"/>
              <a:t> </a:t>
            </a:r>
            <a:r>
              <a:rPr lang="en-US" sz="2400" cap="none" dirty="0" err="1"/>
              <a:t>dozaning</a:t>
            </a:r>
            <a:r>
              <a:rPr lang="en-US" sz="2400" cap="none" dirty="0"/>
              <a:t> </a:t>
            </a:r>
            <a:r>
              <a:rPr lang="en-US" sz="2400" cap="none" dirty="0" err="1"/>
              <a:t>ta'rifi:effektiv</a:t>
            </a:r>
            <a:r>
              <a:rPr lang="en-US" sz="2400" cap="none" dirty="0"/>
              <a:t> </a:t>
            </a:r>
            <a:r>
              <a:rPr lang="en-US" sz="2400" cap="none" dirty="0" err="1"/>
              <a:t>doza</a:t>
            </a:r>
            <a:r>
              <a:rPr lang="en-US" sz="2400" cap="none" dirty="0"/>
              <a:t> </a:t>
            </a:r>
            <a:r>
              <a:rPr lang="en-US" sz="2400" cap="none" dirty="0" err="1"/>
              <a:t>radiatsiya</a:t>
            </a:r>
            <a:r>
              <a:rPr lang="en-US" sz="2400" cap="none" dirty="0"/>
              <a:t> </a:t>
            </a:r>
            <a:r>
              <a:rPr lang="en-US" sz="2400" cap="none" dirty="0" err="1"/>
              <a:t>ta'siri</a:t>
            </a:r>
            <a:r>
              <a:rPr lang="en-US" sz="2400" cap="none" dirty="0"/>
              <a:t> </a:t>
            </a:r>
            <a:r>
              <a:rPr lang="en-US" sz="2400" cap="none" dirty="0" err="1"/>
              <a:t>bilan</a:t>
            </a:r>
            <a:r>
              <a:rPr lang="en-US" sz="2400" cap="none" dirty="0"/>
              <a:t> </a:t>
            </a:r>
            <a:r>
              <a:rPr lang="en-US" sz="2400" cap="none" dirty="0" err="1"/>
              <a:t>bog'liq</a:t>
            </a:r>
            <a:r>
              <a:rPr lang="en-US" sz="2400" cap="none" dirty="0"/>
              <a:t> </a:t>
            </a:r>
            <a:r>
              <a:rPr lang="en-US" sz="2400" cap="none" dirty="0" err="1"/>
              <a:t>xavfni</a:t>
            </a:r>
            <a:r>
              <a:rPr lang="en-US" sz="2400" cap="none" dirty="0"/>
              <a:t> </a:t>
            </a:r>
            <a:r>
              <a:rPr lang="en-US" sz="2400" cap="none" dirty="0" err="1"/>
              <a:t>baholashda</a:t>
            </a:r>
            <a:r>
              <a:rPr lang="en-US" sz="2400" cap="none" dirty="0"/>
              <a:t> </a:t>
            </a:r>
            <a:r>
              <a:rPr lang="en-US" sz="2400" cap="none" dirty="0" err="1"/>
              <a:t>va</a:t>
            </a:r>
            <a:r>
              <a:rPr lang="en-US" sz="2400" cap="none" dirty="0"/>
              <a:t> </a:t>
            </a:r>
            <a:r>
              <a:rPr lang="en-US" sz="2400" cap="none" dirty="0" err="1"/>
              <a:t>organizmdagi</a:t>
            </a:r>
            <a:r>
              <a:rPr lang="en-US" sz="2400" cap="none" dirty="0"/>
              <a:t> </a:t>
            </a:r>
            <a:r>
              <a:rPr lang="en-US" sz="2400" cap="none" dirty="0" err="1"/>
              <a:t>turli</a:t>
            </a:r>
            <a:r>
              <a:rPr lang="en-US" sz="2400" cap="none" dirty="0"/>
              <a:t> </a:t>
            </a:r>
            <a:r>
              <a:rPr lang="en-US" sz="2400" cap="none" dirty="0" err="1"/>
              <a:t>organlar</a:t>
            </a:r>
            <a:r>
              <a:rPr lang="en-US" sz="2400" cap="none" dirty="0"/>
              <a:t> </a:t>
            </a:r>
            <a:r>
              <a:rPr lang="en-US" sz="2400" cap="none" dirty="0" err="1"/>
              <a:t>yoki</a:t>
            </a:r>
            <a:r>
              <a:rPr lang="en-US" sz="2400" cap="none" dirty="0"/>
              <a:t> </a:t>
            </a:r>
            <a:r>
              <a:rPr lang="en-US" sz="2400" cap="none" dirty="0" err="1"/>
              <a:t>to'qimalarda</a:t>
            </a:r>
            <a:r>
              <a:rPr lang="en-US" sz="2400" cap="none" dirty="0"/>
              <a:t> </a:t>
            </a:r>
            <a:r>
              <a:rPr lang="en-US" sz="2400" cap="none" dirty="0" err="1"/>
              <a:t>radiatsiyaning</a:t>
            </a:r>
            <a:r>
              <a:rPr lang="en-US" sz="2400" cap="none" dirty="0"/>
              <a:t> </a:t>
            </a:r>
            <a:r>
              <a:rPr lang="en-US" sz="2400" cap="none" dirty="0" err="1"/>
              <a:t>biologik</a:t>
            </a:r>
            <a:r>
              <a:rPr lang="en-US" sz="2400" cap="none" dirty="0"/>
              <a:t> </a:t>
            </a:r>
            <a:r>
              <a:rPr lang="en-US" sz="2400" cap="none" dirty="0" err="1"/>
              <a:t>ta'sirini</a:t>
            </a:r>
            <a:r>
              <a:rPr lang="en-US" sz="2400" cap="none" dirty="0"/>
              <a:t> </a:t>
            </a:r>
            <a:r>
              <a:rPr lang="en-US" sz="2400" cap="none" dirty="0" err="1"/>
              <a:t>hisobga</a:t>
            </a:r>
            <a:r>
              <a:rPr lang="en-US" sz="2400" cap="none" dirty="0"/>
              <a:t> </a:t>
            </a:r>
            <a:r>
              <a:rPr lang="en-US" sz="2400" cap="none" dirty="0" err="1"/>
              <a:t>olishda</a:t>
            </a:r>
            <a:r>
              <a:rPr lang="en-US" sz="2400" cap="none" dirty="0"/>
              <a:t> </a:t>
            </a:r>
            <a:r>
              <a:rPr lang="en-US" sz="2400" cap="none" dirty="0" err="1"/>
              <a:t>ishlatiladi</a:t>
            </a:r>
            <a:r>
              <a:rPr lang="en-US" sz="2400" cap="none" dirty="0"/>
              <a:t>. Bu </a:t>
            </a:r>
            <a:r>
              <a:rPr lang="en-US" sz="2400" cap="none" dirty="0" err="1"/>
              <a:t>doza</a:t>
            </a:r>
            <a:r>
              <a:rPr lang="en-US" sz="2400" cap="none" dirty="0"/>
              <a:t> sievert (</a:t>
            </a:r>
            <a:r>
              <a:rPr lang="en-US" sz="2400" cap="none" dirty="0" err="1"/>
              <a:t>sv</a:t>
            </a:r>
            <a:r>
              <a:rPr lang="en-US" sz="2400" cap="none" dirty="0"/>
              <a:t>) </a:t>
            </a:r>
            <a:r>
              <a:rPr lang="en-US" sz="2400" cap="none" dirty="0" err="1"/>
              <a:t>birligi</a:t>
            </a:r>
            <a:r>
              <a:rPr lang="en-US" sz="2400" cap="none" dirty="0"/>
              <a:t> </a:t>
            </a:r>
            <a:r>
              <a:rPr lang="en-US" sz="2400" cap="none" dirty="0" err="1"/>
              <a:t>bilan</a:t>
            </a:r>
            <a:r>
              <a:rPr lang="en-US" sz="2400" cap="none" dirty="0"/>
              <a:t> </a:t>
            </a:r>
            <a:r>
              <a:rPr lang="en-US" sz="2400" cap="none" dirty="0" err="1"/>
              <a:t>o'lchanadi.Effektiv</a:t>
            </a:r>
            <a:r>
              <a:rPr lang="en-US" sz="2400" cap="none" dirty="0"/>
              <a:t> </a:t>
            </a:r>
            <a:r>
              <a:rPr lang="en-US" sz="2400" cap="none" dirty="0" err="1"/>
              <a:t>dozaning</a:t>
            </a:r>
            <a:r>
              <a:rPr lang="en-US" sz="2400" cap="none" dirty="0"/>
              <a:t> </a:t>
            </a:r>
            <a:r>
              <a:rPr lang="en-US" sz="2400" cap="none" dirty="0" err="1"/>
              <a:t>hisoblanishi:effektiv</a:t>
            </a:r>
            <a:r>
              <a:rPr lang="en-US" sz="2400" cap="none" dirty="0"/>
              <a:t> </a:t>
            </a:r>
            <a:r>
              <a:rPr lang="en-US" sz="2400" cap="none" dirty="0" err="1"/>
              <a:t>doza</a:t>
            </a:r>
            <a:r>
              <a:rPr lang="en-US" sz="2400" cap="none" dirty="0"/>
              <a:t> </a:t>
            </a:r>
            <a:r>
              <a:rPr lang="en-US" sz="2400" cap="none" dirty="0" err="1"/>
              <a:t>quyidagi</a:t>
            </a:r>
            <a:r>
              <a:rPr lang="en-US" sz="2400" cap="none" dirty="0"/>
              <a:t> formula </a:t>
            </a:r>
            <a:r>
              <a:rPr lang="en-US" sz="2400" cap="none" dirty="0" err="1"/>
              <a:t>bilan</a:t>
            </a:r>
            <a:r>
              <a:rPr lang="en-US" sz="2400" cap="none" dirty="0"/>
              <a:t> </a:t>
            </a:r>
            <a:r>
              <a:rPr lang="en-US" sz="2400" cap="none" dirty="0" err="1"/>
              <a:t>hisoblanadi</a:t>
            </a:r>
            <a:r>
              <a:rPr lang="en-US" sz="2400" cap="none" dirty="0"/>
              <a:t>:</a:t>
            </a:r>
          </a:p>
          <a:p>
            <a:r>
              <a:rPr lang="en-US" sz="2400" cap="none" dirty="0"/>
              <a:t>𝐸=∑𝑖𝐻𝑖×𝑊𝑖e= </a:t>
            </a:r>
            <a:r>
              <a:rPr lang="en-US" sz="2400" cap="none" dirty="0" err="1"/>
              <a:t>i</a:t>
            </a:r>
            <a:r>
              <a:rPr lang="en-US" sz="2400" cap="none" dirty="0"/>
              <a:t>∑​ H </a:t>
            </a:r>
            <a:r>
              <a:rPr lang="en-US" sz="2400" cap="none" dirty="0" err="1"/>
              <a:t>i</a:t>
            </a:r>
            <a:r>
              <a:rPr lang="en-US" sz="2400" cap="none" dirty="0"/>
              <a:t>​ ×W </a:t>
            </a:r>
            <a:r>
              <a:rPr lang="en-US" sz="2400" cap="none" dirty="0" err="1"/>
              <a:t>i</a:t>
            </a:r>
            <a:r>
              <a:rPr lang="en-US" sz="2400" cap="none" dirty="0"/>
              <a:t>​</a:t>
            </a:r>
          </a:p>
          <a:p>
            <a:r>
              <a:rPr lang="en-US" sz="2400" cap="none" dirty="0"/>
              <a:t> E — </a:t>
            </a:r>
            <a:r>
              <a:rPr lang="en-US" sz="2400" cap="none" dirty="0" err="1"/>
              <a:t>umumiy</a:t>
            </a:r>
            <a:r>
              <a:rPr lang="en-US" sz="2400" cap="none" dirty="0"/>
              <a:t> </a:t>
            </a:r>
            <a:r>
              <a:rPr lang="en-US" sz="2400" cap="none" dirty="0" err="1"/>
              <a:t>effektiv</a:t>
            </a:r>
            <a:r>
              <a:rPr lang="en-US" sz="2400" cap="none" dirty="0"/>
              <a:t> </a:t>
            </a:r>
            <a:r>
              <a:rPr lang="en-US" sz="2400" cap="none" dirty="0" err="1"/>
              <a:t>doza</a:t>
            </a:r>
            <a:r>
              <a:rPr lang="en-US" sz="2400" cap="none" dirty="0"/>
              <a:t> (sievert, </a:t>
            </a:r>
            <a:r>
              <a:rPr lang="en-US" sz="2400" cap="none" dirty="0" err="1"/>
              <a:t>sv</a:t>
            </a:r>
            <a:r>
              <a:rPr lang="en-US" sz="2400" cap="none" dirty="0"/>
              <a:t>).</a:t>
            </a:r>
          </a:p>
          <a:p>
            <a:r>
              <a:rPr lang="en-US" sz="2400" cap="none" dirty="0" err="1"/>
              <a:t>H_i</a:t>
            </a:r>
            <a:r>
              <a:rPr lang="en-US" sz="2400" cap="none" dirty="0"/>
              <a:t> — </a:t>
            </a:r>
            <a:r>
              <a:rPr lang="en-US" sz="2400" cap="none" dirty="0" err="1"/>
              <a:t>i</a:t>
            </a:r>
            <a:r>
              <a:rPr lang="en-US" sz="2400" cap="none" dirty="0"/>
              <a:t>-organ </a:t>
            </a:r>
            <a:r>
              <a:rPr lang="en-US" sz="2400" cap="none" dirty="0" err="1"/>
              <a:t>yoki</a:t>
            </a:r>
            <a:r>
              <a:rPr lang="en-US" sz="2400" cap="none" dirty="0"/>
              <a:t> </a:t>
            </a:r>
            <a:r>
              <a:rPr lang="en-US" sz="2400" cap="none" dirty="0" err="1"/>
              <a:t>i-to'qima</a:t>
            </a:r>
            <a:r>
              <a:rPr lang="en-US" sz="2400" cap="none" dirty="0"/>
              <a:t> </a:t>
            </a:r>
            <a:r>
              <a:rPr lang="en-US" sz="2400" cap="none" dirty="0" err="1"/>
              <a:t>uchun</a:t>
            </a:r>
            <a:r>
              <a:rPr lang="en-US" sz="2400" cap="none" dirty="0"/>
              <a:t> </a:t>
            </a:r>
            <a:r>
              <a:rPr lang="en-US" sz="2400" cap="none" dirty="0" err="1"/>
              <a:t>ekvivalent</a:t>
            </a:r>
            <a:r>
              <a:rPr lang="en-US" sz="2400" cap="none" dirty="0"/>
              <a:t> </a:t>
            </a:r>
            <a:r>
              <a:rPr lang="en-US" sz="2400" cap="none" dirty="0" err="1"/>
              <a:t>doza</a:t>
            </a:r>
            <a:r>
              <a:rPr lang="en-US" sz="2400" cap="none" dirty="0"/>
              <a:t> (sievert).</a:t>
            </a:r>
          </a:p>
          <a:p>
            <a:r>
              <a:rPr lang="en-US" sz="2400" cap="none" dirty="0" err="1"/>
              <a:t>W_i</a:t>
            </a:r>
            <a:r>
              <a:rPr lang="en-US" sz="2400" cap="none" dirty="0"/>
              <a:t> — </a:t>
            </a:r>
            <a:r>
              <a:rPr lang="en-US" sz="2400" cap="none" dirty="0" err="1"/>
              <a:t>i</a:t>
            </a:r>
            <a:r>
              <a:rPr lang="en-US" sz="2400" cap="none" dirty="0"/>
              <a:t>-organ </a:t>
            </a:r>
            <a:r>
              <a:rPr lang="en-US" sz="2400" cap="none" dirty="0" err="1"/>
              <a:t>yoki</a:t>
            </a:r>
            <a:r>
              <a:rPr lang="en-US" sz="2400" cap="none" dirty="0"/>
              <a:t> </a:t>
            </a:r>
            <a:r>
              <a:rPr lang="en-US" sz="2400" cap="none" dirty="0" err="1"/>
              <a:t>i-to'qima</a:t>
            </a:r>
            <a:r>
              <a:rPr lang="en-US" sz="2400" cap="none" dirty="0"/>
              <a:t> </a:t>
            </a:r>
            <a:r>
              <a:rPr lang="en-US" sz="2400" cap="none" dirty="0" err="1"/>
              <a:t>uchun</a:t>
            </a:r>
            <a:r>
              <a:rPr lang="en-US" sz="2400" cap="none" dirty="0"/>
              <a:t> </a:t>
            </a:r>
            <a:r>
              <a:rPr lang="en-US" sz="2400" cap="none" dirty="0" err="1"/>
              <a:t>biologik</a:t>
            </a:r>
            <a:r>
              <a:rPr lang="en-US" sz="2400" cap="none" dirty="0"/>
              <a:t> </a:t>
            </a:r>
            <a:r>
              <a:rPr lang="en-US" sz="2400" cap="none" dirty="0" err="1"/>
              <a:t>sezgirlik</a:t>
            </a:r>
            <a:r>
              <a:rPr lang="en-US" sz="2400" cap="none" dirty="0"/>
              <a:t> </a:t>
            </a:r>
            <a:r>
              <a:rPr lang="en-US" sz="2400" cap="none" dirty="0" err="1"/>
              <a:t>koeffitsienti</a:t>
            </a:r>
            <a:r>
              <a:rPr lang="en-US" sz="2400" cap="none" dirty="0"/>
              <a:t> (</a:t>
            </a:r>
            <a:r>
              <a:rPr lang="en-US" sz="2400" cap="none" dirty="0" err="1"/>
              <a:t>bu</a:t>
            </a:r>
            <a:r>
              <a:rPr lang="en-US" sz="2400" cap="none" dirty="0"/>
              <a:t> </a:t>
            </a:r>
            <a:r>
              <a:rPr lang="en-US" sz="2400" cap="none" dirty="0" err="1"/>
              <a:t>koeffitsient</a:t>
            </a:r>
            <a:r>
              <a:rPr lang="en-US" sz="2400" cap="none" dirty="0"/>
              <a:t> har </a:t>
            </a:r>
            <a:r>
              <a:rPr lang="en-US" sz="2400" cap="none" dirty="0" err="1"/>
              <a:t>bir</a:t>
            </a:r>
            <a:r>
              <a:rPr lang="en-US" sz="2400" cap="none" dirty="0"/>
              <a:t> organ </a:t>
            </a:r>
            <a:r>
              <a:rPr lang="en-US" sz="2400" cap="none" dirty="0" err="1"/>
              <a:t>yoki</a:t>
            </a:r>
            <a:r>
              <a:rPr lang="en-US" sz="2400" cap="none" dirty="0"/>
              <a:t> </a:t>
            </a:r>
            <a:r>
              <a:rPr lang="en-US" sz="2400" cap="none" dirty="0" err="1"/>
              <a:t>to'qimaning</a:t>
            </a:r>
            <a:r>
              <a:rPr lang="en-US" sz="2400" cap="none" dirty="0"/>
              <a:t> </a:t>
            </a:r>
            <a:r>
              <a:rPr lang="en-US" sz="2400" cap="none" dirty="0" err="1"/>
              <a:t>radiatsiyaga</a:t>
            </a:r>
            <a:r>
              <a:rPr lang="en-US" sz="2400" cap="none" dirty="0"/>
              <a:t> </a:t>
            </a:r>
            <a:r>
              <a:rPr lang="en-US" sz="2400" cap="none" dirty="0" err="1"/>
              <a:t>qarshi</a:t>
            </a:r>
            <a:r>
              <a:rPr lang="en-US" sz="2400" cap="none" dirty="0"/>
              <a:t> </a:t>
            </a:r>
            <a:r>
              <a:rPr lang="en-US" sz="2400" cap="none" dirty="0" err="1"/>
              <a:t>sezgirligini</a:t>
            </a:r>
            <a:r>
              <a:rPr lang="en-US" sz="2400" cap="none" dirty="0"/>
              <a:t> </a:t>
            </a:r>
            <a:r>
              <a:rPr lang="en-US" sz="2400" cap="none" dirty="0" err="1"/>
              <a:t>hisobga</a:t>
            </a:r>
            <a:r>
              <a:rPr lang="en-US" sz="2400" cap="none" dirty="0"/>
              <a:t> </a:t>
            </a:r>
            <a:r>
              <a:rPr lang="en-US" sz="2400" cap="none" dirty="0" err="1"/>
              <a:t>oladi</a:t>
            </a:r>
            <a:r>
              <a:rPr lang="en-US" sz="2400" cap="none" dirty="0"/>
              <a:t>).</a:t>
            </a:r>
            <a:endParaRPr lang="ru-RU" sz="2400" cap="none" dirty="0"/>
          </a:p>
        </p:txBody>
      </p:sp>
    </p:spTree>
    <p:extLst>
      <p:ext uri="{BB962C8B-B14F-4D97-AF65-F5344CB8AC3E}">
        <p14:creationId xmlns:p14="http://schemas.microsoft.com/office/powerpoint/2010/main" val="9108533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662E559-D87A-4284-9647-0268865DFA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87640" y="1586883"/>
            <a:ext cx="9906000" cy="5761607"/>
          </a:xfrm>
        </p:spPr>
        <p:txBody>
          <a:bodyPr>
            <a:noAutofit/>
          </a:bodyPr>
          <a:lstStyle/>
          <a:p>
            <a:r>
              <a:rPr lang="en-US" sz="2800" cap="none" dirty="0" err="1"/>
              <a:t>Dozalar</a:t>
            </a:r>
            <a:r>
              <a:rPr lang="en-US" sz="2800" cap="none" dirty="0"/>
              <a:t> </a:t>
            </a:r>
            <a:r>
              <a:rPr lang="en-US" sz="2800" cap="none" dirty="0" err="1"/>
              <a:t>radiatsiyaning</a:t>
            </a:r>
            <a:r>
              <a:rPr lang="en-US" sz="2800" cap="none" dirty="0"/>
              <a:t> </a:t>
            </a:r>
            <a:r>
              <a:rPr lang="en-US" sz="2800" cap="none" dirty="0" err="1"/>
              <a:t>turli</a:t>
            </a:r>
            <a:r>
              <a:rPr lang="en-US" sz="2800" cap="none" dirty="0"/>
              <a:t> </a:t>
            </a:r>
            <a:r>
              <a:rPr lang="en-US" sz="2800" cap="none" dirty="0" err="1"/>
              <a:t>darajadagi</a:t>
            </a:r>
            <a:r>
              <a:rPr lang="en-US" sz="2800" cap="none" dirty="0"/>
              <a:t> </a:t>
            </a:r>
            <a:r>
              <a:rPr lang="en-US" sz="2800" cap="none" dirty="0" err="1"/>
              <a:t>ta'sirini</a:t>
            </a:r>
            <a:r>
              <a:rPr lang="en-US" sz="2800" cap="none" dirty="0"/>
              <a:t> </a:t>
            </a:r>
            <a:r>
              <a:rPr lang="en-US" sz="2800" cap="none" dirty="0" err="1"/>
              <a:t>o'lchash</a:t>
            </a:r>
            <a:r>
              <a:rPr lang="en-US" sz="2800" cap="none" dirty="0"/>
              <a:t> </a:t>
            </a:r>
            <a:r>
              <a:rPr lang="en-US" sz="2800" cap="none" dirty="0" err="1"/>
              <a:t>va</a:t>
            </a:r>
            <a:r>
              <a:rPr lang="en-US" sz="2800" cap="none" dirty="0"/>
              <a:t> </a:t>
            </a:r>
            <a:r>
              <a:rPr lang="en-US" sz="2800" cap="none" dirty="0" err="1"/>
              <a:t>baholashda</a:t>
            </a:r>
            <a:r>
              <a:rPr lang="en-US" sz="2800" cap="none" dirty="0"/>
              <a:t> </a:t>
            </a:r>
            <a:r>
              <a:rPr lang="en-US" sz="2800" cap="none" dirty="0" err="1"/>
              <a:t>asosiy</a:t>
            </a:r>
            <a:r>
              <a:rPr lang="en-US" sz="2800" cap="none" dirty="0"/>
              <a:t> </a:t>
            </a:r>
            <a:r>
              <a:rPr lang="en-US" sz="2800" cap="none" dirty="0" err="1"/>
              <a:t>ko'rsatkichlardir.Har</a:t>
            </a:r>
            <a:r>
              <a:rPr lang="en-US" sz="2800" cap="none" dirty="0"/>
              <a:t> </a:t>
            </a:r>
            <a:r>
              <a:rPr lang="en-US" sz="2800" cap="none" dirty="0" err="1"/>
              <a:t>bir</a:t>
            </a:r>
            <a:r>
              <a:rPr lang="en-US" sz="2800" cap="none" dirty="0"/>
              <a:t> </a:t>
            </a:r>
            <a:r>
              <a:rPr lang="en-US" sz="2800" cap="none" dirty="0" err="1"/>
              <a:t>doza</a:t>
            </a:r>
            <a:r>
              <a:rPr lang="en-US" sz="2800" cap="none" dirty="0"/>
              <a:t> </a:t>
            </a:r>
            <a:r>
              <a:rPr lang="en-US" sz="2800" cap="none" dirty="0" err="1"/>
              <a:t>turi</a:t>
            </a:r>
            <a:r>
              <a:rPr lang="en-US" sz="2800" cap="none" dirty="0"/>
              <a:t> (</a:t>
            </a:r>
            <a:r>
              <a:rPr lang="en-US" sz="2800" cap="none" dirty="0" err="1"/>
              <a:t>yutilgan</a:t>
            </a:r>
            <a:r>
              <a:rPr lang="en-US" sz="2800" cap="none" dirty="0"/>
              <a:t>, </a:t>
            </a:r>
            <a:r>
              <a:rPr lang="en-US" sz="2800" cap="none" dirty="0" err="1"/>
              <a:t>expozitsion</a:t>
            </a:r>
            <a:r>
              <a:rPr lang="en-US" sz="2800" cap="none" dirty="0"/>
              <a:t>, </a:t>
            </a:r>
            <a:r>
              <a:rPr lang="en-US" sz="2800" cap="none" dirty="0" err="1"/>
              <a:t>ekvivalent</a:t>
            </a:r>
            <a:r>
              <a:rPr lang="en-US" sz="2800" cap="none" dirty="0"/>
              <a:t>, </a:t>
            </a:r>
            <a:r>
              <a:rPr lang="en-US" sz="2800" cap="none" dirty="0" err="1"/>
              <a:t>effektiv</a:t>
            </a:r>
            <a:r>
              <a:rPr lang="en-US" sz="2800" cap="none" dirty="0"/>
              <a:t>) </a:t>
            </a:r>
            <a:r>
              <a:rPr lang="en-US" sz="2800" cap="none" dirty="0" err="1"/>
              <a:t>turli</a:t>
            </a:r>
            <a:r>
              <a:rPr lang="en-US" sz="2800" cap="none" dirty="0"/>
              <a:t> </a:t>
            </a:r>
            <a:r>
              <a:rPr lang="en-US" sz="2800" cap="none" dirty="0" err="1"/>
              <a:t>jihatlarga</a:t>
            </a:r>
            <a:r>
              <a:rPr lang="en-US" sz="2800" cap="none" dirty="0"/>
              <a:t> </a:t>
            </a:r>
            <a:r>
              <a:rPr lang="en-US" sz="2800" cap="none" dirty="0" err="1"/>
              <a:t>e'tibor</a:t>
            </a:r>
            <a:r>
              <a:rPr lang="en-US" sz="2800" cap="none" dirty="0"/>
              <a:t> </a:t>
            </a:r>
            <a:r>
              <a:rPr lang="en-US" sz="2800" cap="none" dirty="0" err="1"/>
              <a:t>qaratadi</a:t>
            </a:r>
            <a:r>
              <a:rPr lang="en-US" sz="2800" cap="none" dirty="0"/>
              <a:t>: </a:t>
            </a:r>
            <a:r>
              <a:rPr lang="en-US" sz="2800" cap="none" dirty="0" err="1"/>
              <a:t>birinchisi</a:t>
            </a:r>
            <a:r>
              <a:rPr lang="en-US" sz="2800" cap="none" dirty="0"/>
              <a:t> </a:t>
            </a:r>
            <a:r>
              <a:rPr lang="en-US" sz="2800" cap="none" dirty="0" err="1"/>
              <a:t>energiya</a:t>
            </a:r>
            <a:r>
              <a:rPr lang="en-US" sz="2800" cap="none" dirty="0"/>
              <a:t> </a:t>
            </a:r>
            <a:r>
              <a:rPr lang="en-US" sz="2800" cap="none" dirty="0" err="1"/>
              <a:t>miqdorini</a:t>
            </a:r>
            <a:r>
              <a:rPr lang="en-US" sz="2800" cap="none" dirty="0"/>
              <a:t>, </a:t>
            </a:r>
            <a:r>
              <a:rPr lang="en-US" sz="2800" cap="none" dirty="0" err="1"/>
              <a:t>ikkinchisi</a:t>
            </a:r>
            <a:r>
              <a:rPr lang="en-US" sz="2800" cap="none" dirty="0"/>
              <a:t> </a:t>
            </a:r>
            <a:r>
              <a:rPr lang="en-US" sz="2800" cap="none" dirty="0" err="1"/>
              <a:t>havodagi</a:t>
            </a:r>
            <a:r>
              <a:rPr lang="en-US" sz="2800" cap="none" dirty="0"/>
              <a:t> </a:t>
            </a:r>
            <a:r>
              <a:rPr lang="en-US" sz="2800" cap="none" dirty="0" err="1"/>
              <a:t>ionlashgan</a:t>
            </a:r>
            <a:r>
              <a:rPr lang="en-US" sz="2800" cap="none" dirty="0"/>
              <a:t> </a:t>
            </a:r>
            <a:r>
              <a:rPr lang="en-US" sz="2800" cap="none" dirty="0" err="1"/>
              <a:t>zaryad</a:t>
            </a:r>
            <a:r>
              <a:rPr lang="en-US" sz="2800" cap="none" dirty="0"/>
              <a:t> </a:t>
            </a:r>
            <a:r>
              <a:rPr lang="en-US" sz="2800" cap="none" dirty="0" err="1"/>
              <a:t>miqdorini</a:t>
            </a:r>
            <a:r>
              <a:rPr lang="en-US" sz="2800" cap="none" dirty="0"/>
              <a:t>, </a:t>
            </a:r>
            <a:r>
              <a:rPr lang="en-US" sz="2800" cap="none" dirty="0" err="1"/>
              <a:t>uchinchisi</a:t>
            </a:r>
            <a:r>
              <a:rPr lang="en-US" sz="2800" cap="none" dirty="0"/>
              <a:t> </a:t>
            </a:r>
            <a:r>
              <a:rPr lang="en-US" sz="2800" cap="none" dirty="0" err="1"/>
              <a:t>radiatsiya</a:t>
            </a:r>
            <a:r>
              <a:rPr lang="en-US" sz="2800" cap="none" dirty="0"/>
              <a:t> </a:t>
            </a:r>
            <a:r>
              <a:rPr lang="en-US" sz="2800" cap="none" dirty="0" err="1"/>
              <a:t>turi</a:t>
            </a:r>
            <a:r>
              <a:rPr lang="en-US" sz="2800" cap="none" dirty="0"/>
              <a:t> </a:t>
            </a:r>
            <a:r>
              <a:rPr lang="en-US" sz="2800" cap="none" dirty="0" err="1"/>
              <a:t>va</a:t>
            </a:r>
            <a:r>
              <a:rPr lang="en-US" sz="2800" cap="none" dirty="0"/>
              <a:t> </a:t>
            </a:r>
            <a:r>
              <a:rPr lang="en-US" sz="2800" cap="none" dirty="0" err="1"/>
              <a:t>uning</a:t>
            </a:r>
            <a:r>
              <a:rPr lang="en-US" sz="2800" cap="none" dirty="0"/>
              <a:t> </a:t>
            </a:r>
            <a:r>
              <a:rPr lang="en-US" sz="2800" cap="none" dirty="0" err="1"/>
              <a:t>biologik</a:t>
            </a:r>
            <a:r>
              <a:rPr lang="en-US" sz="2800" cap="none" dirty="0"/>
              <a:t> </a:t>
            </a:r>
            <a:r>
              <a:rPr lang="en-US" sz="2800" cap="none" dirty="0" err="1"/>
              <a:t>ta'sirini</a:t>
            </a:r>
            <a:r>
              <a:rPr lang="en-US" sz="2800" cap="none" dirty="0"/>
              <a:t>, </a:t>
            </a:r>
            <a:r>
              <a:rPr lang="en-US" sz="2800" cap="none" dirty="0" err="1"/>
              <a:t>to'rtinchisi</a:t>
            </a:r>
            <a:r>
              <a:rPr lang="en-US" sz="2800" cap="none" dirty="0"/>
              <a:t> </a:t>
            </a:r>
            <a:r>
              <a:rPr lang="en-US" sz="2800" cap="none" dirty="0" err="1"/>
              <a:t>esa</a:t>
            </a:r>
            <a:r>
              <a:rPr lang="en-US" sz="2800" cap="none" dirty="0"/>
              <a:t> </a:t>
            </a:r>
            <a:r>
              <a:rPr lang="en-US" sz="2800" cap="none" dirty="0" err="1"/>
              <a:t>butun</a:t>
            </a:r>
            <a:r>
              <a:rPr lang="en-US" sz="2800" cap="none" dirty="0"/>
              <a:t> </a:t>
            </a:r>
            <a:r>
              <a:rPr lang="en-US" sz="2800" cap="none" dirty="0" err="1"/>
              <a:t>organizmga</a:t>
            </a:r>
            <a:r>
              <a:rPr lang="en-US" sz="2800" cap="none" dirty="0"/>
              <a:t> </a:t>
            </a:r>
            <a:r>
              <a:rPr lang="en-US" sz="2800" cap="none" dirty="0" err="1"/>
              <a:t>ta'sirni</a:t>
            </a:r>
            <a:r>
              <a:rPr lang="en-US" sz="2800" cap="none" dirty="0"/>
              <a:t> </a:t>
            </a:r>
            <a:r>
              <a:rPr lang="en-US" sz="2800" cap="none" dirty="0" err="1"/>
              <a:t>hisobga</a:t>
            </a:r>
            <a:r>
              <a:rPr lang="en-US" sz="2800" cap="none" dirty="0"/>
              <a:t> </a:t>
            </a:r>
            <a:r>
              <a:rPr lang="en-US" sz="2800" cap="none" dirty="0" err="1"/>
              <a:t>olib</a:t>
            </a:r>
            <a:r>
              <a:rPr lang="en-US" sz="2800" cap="none" dirty="0"/>
              <a:t> </a:t>
            </a:r>
            <a:r>
              <a:rPr lang="en-US" sz="2800" cap="none" dirty="0" err="1"/>
              <a:t>xavfni</a:t>
            </a:r>
            <a:r>
              <a:rPr lang="en-US" sz="2800" cap="none" dirty="0"/>
              <a:t> </a:t>
            </a:r>
            <a:r>
              <a:rPr lang="en-US" sz="2800" cap="none" dirty="0" err="1"/>
              <a:t>baholaydi</a:t>
            </a:r>
            <a:r>
              <a:rPr lang="en-US" sz="2800" cap="none" dirty="0"/>
              <a:t>.</a:t>
            </a:r>
            <a:endParaRPr lang="ru-RU" sz="2800" cap="none" dirty="0"/>
          </a:p>
        </p:txBody>
      </p:sp>
    </p:spTree>
    <p:extLst>
      <p:ext uri="{BB962C8B-B14F-4D97-AF65-F5344CB8AC3E}">
        <p14:creationId xmlns:p14="http://schemas.microsoft.com/office/powerpoint/2010/main" val="412083871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Circuit">
      <a:dk1>
        <a:sysClr val="windowText" lastClr="000000"/>
      </a:dk1>
      <a:lt1>
        <a:sysClr val="window" lastClr="FFFFFF"/>
      </a:lt1>
      <a:dk2>
        <a:srgbClr val="252C36"/>
      </a:dk2>
      <a:lt2>
        <a:srgbClr val="7C96A3"/>
      </a:lt2>
      <a:accent1>
        <a:srgbClr val="4FD093"/>
      </a:accent1>
      <a:accent2>
        <a:srgbClr val="54BCDF"/>
      </a:accent2>
      <a:accent3>
        <a:srgbClr val="A262D0"/>
      </a:accent3>
      <a:accent4>
        <a:srgbClr val="D7537B"/>
      </a:accent4>
      <a:accent5>
        <a:srgbClr val="E78045"/>
      </a:accent5>
      <a:accent6>
        <a:srgbClr val="84C350"/>
      </a:accent6>
      <a:hlink>
        <a:srgbClr val="22FFFF"/>
      </a:hlink>
      <a:folHlink>
        <a:srgbClr val="9BF3FD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4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4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  <a:hueMod val="106000"/>
                <a:satMod val="140000"/>
                <a:lumMod val="42000"/>
              </a:schemeClr>
              <a:schemeClr val="phClr">
                <a:tint val="98000"/>
                <a:hueMod val="92000"/>
                <a:satMod val="220000"/>
                <a:lumMod val="9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142578CA-DEC9-49C3-80AF-C113973CC9A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TM04033919[[fn=Контур]]</Template>
  <TotalTime>63</TotalTime>
  <Words>621</Words>
  <Application>Microsoft Office PowerPoint</Application>
  <PresentationFormat>Широкоэкранный</PresentationFormat>
  <Paragraphs>43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Tw Cen MT</vt:lpstr>
      <vt:lpstr>Контур</vt:lpstr>
      <vt:lpstr> TF-2301 guruh talabasi Mardonova Munavvar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TF-2301 guruh talabasi Mardonova Munavvar</dc:title>
  <dc:creator>HP</dc:creator>
  <cp:lastModifiedBy>HP</cp:lastModifiedBy>
  <cp:revision>3</cp:revision>
  <dcterms:created xsi:type="dcterms:W3CDTF">2025-04-03T16:52:03Z</dcterms:created>
  <dcterms:modified xsi:type="dcterms:W3CDTF">2025-04-03T18:45:16Z</dcterms:modified>
</cp:coreProperties>
</file>