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488" y="-4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928662" y="1643050"/>
            <a:ext cx="7343804" cy="2143140"/>
          </a:xfrm>
        </p:spPr>
        <p:txBody>
          <a:bodyPr>
            <a:normAutofit fontScale="77500" lnSpcReduction="20000"/>
          </a:bodyPr>
          <a:lstStyle/>
          <a:p>
            <a:r>
              <a:rPr lang="en-US" sz="4200" b="1" dirty="0" smtClean="0">
                <a:solidFill>
                  <a:srgbClr val="FF0000"/>
                </a:solidFill>
                <a:effectLst>
                  <a:outerShdw blurRad="38100" dist="38100" dir="2700000" algn="tl">
                    <a:srgbClr val="000000">
                      <a:alpha val="43137"/>
                    </a:srgbClr>
                  </a:outerShdw>
                </a:effectLst>
              </a:rPr>
              <a:t>Composition</a:t>
            </a:r>
            <a:endParaRPr lang="ru-RU" sz="4200" b="1" dirty="0" smtClean="0">
              <a:solidFill>
                <a:srgbClr val="FF0000"/>
              </a:solidFill>
              <a:effectLst>
                <a:outerShdw blurRad="38100" dist="38100" dir="2700000" algn="tl">
                  <a:srgbClr val="000000">
                    <a:alpha val="43137"/>
                  </a:srgbClr>
                </a:outerShdw>
              </a:effectLst>
            </a:endParaRPr>
          </a:p>
          <a:p>
            <a:r>
              <a:rPr lang="en-US" sz="4200" b="1" dirty="0" smtClean="0">
                <a:solidFill>
                  <a:srgbClr val="FF0000"/>
                </a:solidFill>
                <a:effectLst>
                  <a:outerShdw blurRad="38100" dist="38100" dir="2700000" algn="tl">
                    <a:srgbClr val="000000">
                      <a:alpha val="43137"/>
                    </a:srgbClr>
                  </a:outerShdw>
                </a:effectLst>
              </a:rPr>
              <a:t>On the subject:</a:t>
            </a:r>
            <a:endParaRPr lang="ru-RU" sz="4200" b="1" dirty="0" smtClean="0">
              <a:solidFill>
                <a:srgbClr val="FF0000"/>
              </a:solidFill>
              <a:effectLst>
                <a:outerShdw blurRad="38100" dist="38100" dir="2700000" algn="tl">
                  <a:srgbClr val="000000">
                    <a:alpha val="43137"/>
                  </a:srgbClr>
                </a:outerShdw>
              </a:effectLst>
            </a:endParaRPr>
          </a:p>
          <a:p>
            <a:r>
              <a:rPr lang="en-US" sz="4200" b="1" dirty="0" smtClean="0">
                <a:solidFill>
                  <a:srgbClr val="FF0000"/>
                </a:solidFill>
                <a:effectLst>
                  <a:outerShdw blurRad="38100" dist="38100" dir="2700000" algn="tl">
                    <a:srgbClr val="000000">
                      <a:alpha val="43137"/>
                    </a:srgbClr>
                  </a:outerShdw>
                </a:effectLst>
              </a:rPr>
              <a:t>«My future profession.</a:t>
            </a:r>
            <a:endParaRPr lang="ru-RU" sz="4200" b="1" dirty="0" smtClean="0">
              <a:solidFill>
                <a:srgbClr val="FF0000"/>
              </a:solidFill>
              <a:effectLst>
                <a:outerShdw blurRad="38100" dist="38100" dir="2700000" algn="tl">
                  <a:srgbClr val="000000">
                    <a:alpha val="43137"/>
                  </a:srgbClr>
                </a:outerShdw>
              </a:effectLst>
            </a:endParaRPr>
          </a:p>
          <a:p>
            <a:r>
              <a:rPr lang="en-US" sz="4200" b="1" dirty="0" smtClean="0">
                <a:solidFill>
                  <a:srgbClr val="FF0000"/>
                </a:solidFill>
                <a:effectLst>
                  <a:outerShdw blurRad="38100" dist="38100" dir="2700000" algn="tl">
                    <a:srgbClr val="000000">
                      <a:alpha val="43137"/>
                    </a:srgbClr>
                  </a:outerShdw>
                </a:effectLst>
              </a:rPr>
              <a:t>Career»</a:t>
            </a:r>
            <a:endParaRPr lang="ru-RU" sz="4200" b="1" dirty="0" smtClean="0">
              <a:solidFill>
                <a:srgbClr val="FF0000"/>
              </a:solidFill>
              <a:effectLst>
                <a:outerShdw blurRad="38100" dist="38100" dir="2700000" algn="tl">
                  <a:srgbClr val="000000">
                    <a:alpha val="43137"/>
                  </a:srgbClr>
                </a:outerShdw>
              </a:effectLst>
            </a:endParaRPr>
          </a:p>
          <a:p>
            <a:endParaRPr lang="ru-RU" dirty="0">
              <a:solidFill>
                <a:srgbClr val="FF0000"/>
              </a:solidFill>
            </a:endParaRPr>
          </a:p>
        </p:txBody>
      </p:sp>
      <p:pic>
        <p:nvPicPr>
          <p:cNvPr id="4100" name="Picture 4" descr="http://befocus.ru/images/stories/2013/05/resume.jpg"/>
          <p:cNvPicPr>
            <a:picLocks noChangeAspect="1" noChangeArrowheads="1"/>
          </p:cNvPicPr>
          <p:nvPr/>
        </p:nvPicPr>
        <p:blipFill>
          <a:blip r:embed="rId2"/>
          <a:srcRect/>
          <a:stretch>
            <a:fillRect/>
          </a:stretch>
        </p:blipFill>
        <p:spPr bwMode="auto">
          <a:xfrm>
            <a:off x="357158" y="3357562"/>
            <a:ext cx="2805097" cy="3193659"/>
          </a:xfrm>
          <a:prstGeom prst="rect">
            <a:avLst/>
          </a:prstGeom>
          <a:noFill/>
        </p:spPr>
      </p:pic>
      <p:pic>
        <p:nvPicPr>
          <p:cNvPr id="4102" name="Picture 6" descr="Работа в банке"/>
          <p:cNvPicPr>
            <a:picLocks noChangeAspect="1" noChangeArrowheads="1"/>
          </p:cNvPicPr>
          <p:nvPr/>
        </p:nvPicPr>
        <p:blipFill>
          <a:blip r:embed="rId3"/>
          <a:srcRect/>
          <a:stretch>
            <a:fillRect/>
          </a:stretch>
        </p:blipFill>
        <p:spPr bwMode="auto">
          <a:xfrm>
            <a:off x="6786578" y="1285860"/>
            <a:ext cx="1990059" cy="185738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725470"/>
          </a:xfrm>
        </p:spPr>
        <p:txBody>
          <a:bodyPr>
            <a:normAutofit fontScale="90000"/>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Foreign exchange department.</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4714876" y="1071546"/>
            <a:ext cx="3971924" cy="5572164"/>
          </a:xfrm>
        </p:spPr>
        <p:txBody>
          <a:bodyPr>
            <a:normAutofit fontScale="70000" lnSpcReduction="20000"/>
          </a:bodyPr>
          <a:lstStyle/>
          <a:p>
            <a:pPr marL="0" indent="11113" algn="ctr">
              <a:buNone/>
            </a:pPr>
            <a:r>
              <a:rPr lang="en-US" dirty="0" smtClean="0">
                <a:effectLst>
                  <a:outerShdw blurRad="38100" dist="38100" dir="2700000" algn="tl">
                    <a:srgbClr val="000000">
                      <a:alpha val="43137"/>
                    </a:srgbClr>
                  </a:outerShdw>
                </a:effectLst>
              </a:rPr>
              <a:t>All operations of the bank in foreign currency carried out by experts of foreign exchange department.</a:t>
            </a:r>
            <a:endParaRPr lang="ru-RU" dirty="0" smtClean="0">
              <a:effectLst>
                <a:outerShdw blurRad="38100" dist="38100" dir="2700000" algn="tl">
                  <a:srgbClr val="000000">
                    <a:alpha val="43137"/>
                  </a:srgbClr>
                </a:outerShdw>
              </a:effectLst>
            </a:endParaRPr>
          </a:p>
          <a:p>
            <a:pPr marL="0" indent="11113" algn="ctr">
              <a:buNone/>
            </a:pPr>
            <a:r>
              <a:rPr lang="en-US" dirty="0" smtClean="0">
                <a:effectLst>
                  <a:outerShdw blurRad="38100" dist="38100" dir="2700000" algn="tl">
                    <a:srgbClr val="000000">
                      <a:alpha val="43137"/>
                    </a:srgbClr>
                  </a:outerShdw>
                </a:effectLst>
              </a:rPr>
              <a:t>Their functions include, inter alia, an analysis of changes in foreign currency for the purpose of establishing rates of foreign exchange operations of the bank. One of the activities is the direction of foreign exchange department of international relations.</a:t>
            </a:r>
            <a:endParaRPr lang="ru-RU" dirty="0" smtClean="0">
              <a:effectLst>
                <a:outerShdw blurRad="38100" dist="38100" dir="2700000" algn="tl">
                  <a:srgbClr val="000000">
                    <a:alpha val="43137"/>
                  </a:srgbClr>
                </a:outerShdw>
              </a:effectLst>
            </a:endParaRPr>
          </a:p>
          <a:p>
            <a:pPr marL="0" indent="11113" algn="ctr">
              <a:buNone/>
            </a:pPr>
            <a:r>
              <a:rPr lang="en-US" dirty="0" smtClean="0">
                <a:effectLst>
                  <a:outerShdw blurRad="38100" dist="38100" dir="2700000" algn="tl">
                    <a:srgbClr val="000000">
                      <a:alpha val="43137"/>
                    </a:srgbClr>
                  </a:outerShdw>
                </a:effectLst>
              </a:rPr>
              <a:t>One of the important tasks of professional foreign exchange department of the bank - the implementation of exchange controls.</a:t>
            </a:r>
            <a:endParaRPr lang="ru-RU" dirty="0">
              <a:effectLst>
                <a:outerShdw blurRad="38100" dist="38100" dir="2700000" algn="tl">
                  <a:srgbClr val="000000">
                    <a:alpha val="43137"/>
                  </a:srgbClr>
                </a:outerShdw>
              </a:effectLst>
            </a:endParaRPr>
          </a:p>
        </p:txBody>
      </p:sp>
      <p:pic>
        <p:nvPicPr>
          <p:cNvPr id="23556" name="Picture 4" descr="http://www.web4market.biz/uploads/userfiles/9403/products/640x480/3fdacd69bc89fbca02e241ded29e5548.jpg"/>
          <p:cNvPicPr>
            <a:picLocks noChangeAspect="1" noChangeArrowheads="1"/>
          </p:cNvPicPr>
          <p:nvPr/>
        </p:nvPicPr>
        <p:blipFill>
          <a:blip r:embed="rId2"/>
          <a:srcRect/>
          <a:stretch>
            <a:fillRect/>
          </a:stretch>
        </p:blipFill>
        <p:spPr bwMode="auto">
          <a:xfrm>
            <a:off x="714348" y="1928802"/>
            <a:ext cx="3571900" cy="35719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en-US" sz="3600" b="1" dirty="0" smtClean="0">
                <a:solidFill>
                  <a:srgbClr val="800000"/>
                </a:solidFill>
                <a:effectLst>
                  <a:outerShdw blurRad="38100" dist="38100" dir="2700000" algn="tl">
                    <a:srgbClr val="000000">
                      <a:alpha val="43137"/>
                    </a:srgbClr>
                  </a:outerShdw>
                </a:effectLst>
                <a:latin typeface="Comic Sans MS" pitchFamily="66" charset="0"/>
              </a:rPr>
              <a:t>Financial Monitoring Department.</a:t>
            </a:r>
            <a:endParaRPr lang="ru-RU" sz="3600"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357158" y="1071546"/>
            <a:ext cx="4071966" cy="5572164"/>
          </a:xfrm>
        </p:spPr>
        <p:txBody>
          <a:bodyPr>
            <a:normAutofit fontScale="70000" lnSpcReduction="20000"/>
          </a:bodyPr>
          <a:lstStyle/>
          <a:p>
            <a:pPr marL="0" indent="11113" algn="ctr">
              <a:buNone/>
              <a:tabLst>
                <a:tab pos="0" algn="l"/>
              </a:tabLst>
            </a:pPr>
            <a:r>
              <a:rPr lang="en-US" dirty="0" smtClean="0">
                <a:effectLst>
                  <a:outerShdw blurRad="38100" dist="38100" dir="2700000" algn="tl">
                    <a:srgbClr val="000000">
                      <a:alpha val="43137"/>
                    </a:srgbClr>
                  </a:outerShdw>
                </a:effectLst>
              </a:rPr>
              <a:t>This is a very serious structure of the bank. The aim - to identify customers' transactions to be monitored and wearing a suspicious character on the basis of the provisions of the Act. The department has trained professionals every year without fail trainees. It should be noted that a precise knowledge of and compliance with the provisions of this Act is required from a specialist of any department of the bank. One of the objectives of financial monitoring department staff to carry out training of specialists in other departments and monitor the implementation of the law on the ground.</a:t>
            </a:r>
          </a:p>
        </p:txBody>
      </p:sp>
      <p:pic>
        <p:nvPicPr>
          <p:cNvPr id="24580" name="Picture 4" descr="http://poxe.ru/uploads/posts/2008-06/thumbs/1213655166_2.gif"/>
          <p:cNvPicPr>
            <a:picLocks noChangeAspect="1" noChangeArrowheads="1"/>
          </p:cNvPicPr>
          <p:nvPr/>
        </p:nvPicPr>
        <p:blipFill>
          <a:blip r:embed="rId2"/>
          <a:srcRect/>
          <a:stretch>
            <a:fillRect/>
          </a:stretch>
        </p:blipFill>
        <p:spPr bwMode="auto">
          <a:xfrm>
            <a:off x="5072066" y="1071546"/>
            <a:ext cx="3571900" cy="528641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Law Department.</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4000496" y="1214422"/>
            <a:ext cx="4686304" cy="5357850"/>
          </a:xfrm>
        </p:spPr>
        <p:txBody>
          <a:bodyPr>
            <a:normAutofit fontScale="92500" lnSpcReduction="20000"/>
          </a:bodyPr>
          <a:lstStyle/>
          <a:p>
            <a:pPr marL="93663" indent="0" algn="ctr">
              <a:buNone/>
            </a:pPr>
            <a:r>
              <a:rPr lang="en-US" dirty="0" smtClean="0">
                <a:effectLst>
                  <a:outerShdw blurRad="38100" dist="38100" dir="2700000" algn="tl">
                    <a:srgbClr val="000000">
                      <a:alpha val="43137"/>
                    </a:srgbClr>
                  </a:outerShdw>
                </a:effectLst>
              </a:rPr>
              <a:t>This department is staffed with experts who have only a law education. The lawyer of the bank must be a generalist in the field. This is concerned with a variety of areas of banking. This requires a good knowledge of the banking law, tax law, bankruptcy law, civil litigation. Many of the bank's lawyers have a second degree in economics.</a:t>
            </a:r>
            <a:endParaRPr lang="ru-RU" dirty="0" smtClean="0">
              <a:effectLst>
                <a:outerShdw blurRad="38100" dist="38100" dir="2700000" algn="tl">
                  <a:srgbClr val="000000">
                    <a:alpha val="43137"/>
                  </a:srgbClr>
                </a:outerShdw>
              </a:effectLst>
            </a:endParaRPr>
          </a:p>
          <a:p>
            <a:pPr algn="ctr"/>
            <a:endParaRPr lang="ru-RU" dirty="0"/>
          </a:p>
        </p:txBody>
      </p:sp>
      <p:pic>
        <p:nvPicPr>
          <p:cNvPr id="25602" name="Picture 2" descr="Юридический отдел"/>
          <p:cNvPicPr>
            <a:picLocks noChangeAspect="1" noChangeArrowheads="1"/>
          </p:cNvPicPr>
          <p:nvPr/>
        </p:nvPicPr>
        <p:blipFill>
          <a:blip r:embed="rId2"/>
          <a:srcRect/>
          <a:stretch>
            <a:fillRect/>
          </a:stretch>
        </p:blipFill>
        <p:spPr bwMode="auto">
          <a:xfrm>
            <a:off x="357158" y="1142984"/>
            <a:ext cx="3404465" cy="464347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796908"/>
          </a:xfrm>
        </p:spPr>
        <p:txBody>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Accounting department.</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323528" y="1000084"/>
            <a:ext cx="4929222" cy="5857916"/>
          </a:xfrm>
        </p:spPr>
        <p:txBody>
          <a:bodyPr>
            <a:normAutofit fontScale="77500" lnSpcReduction="20000"/>
          </a:bodyPr>
          <a:lstStyle/>
          <a:p>
            <a:pPr marL="0" indent="11113">
              <a:buNone/>
            </a:pPr>
            <a:r>
              <a:rPr lang="en-US" dirty="0" smtClean="0">
                <a:effectLst>
                  <a:outerShdw blurRad="38100" dist="38100" dir="2700000" algn="tl">
                    <a:srgbClr val="000000">
                      <a:alpha val="43137"/>
                    </a:srgbClr>
                  </a:outerShdw>
                </a:effectLst>
              </a:rPr>
              <a:t>The main task of the staff of this department is the proper and timely reflection in the accounting and tax records of all transactions of the bank, as well as the drawing up of multiple reporting to the supervising organization.</a:t>
            </a:r>
            <a:endParaRPr lang="ru-RU" dirty="0" smtClean="0">
              <a:effectLst>
                <a:outerShdw blurRad="38100" dist="38100" dir="2700000" algn="tl">
                  <a:srgbClr val="000000">
                    <a:alpha val="43137"/>
                  </a:srgbClr>
                </a:outerShdw>
              </a:effectLst>
            </a:endParaRPr>
          </a:p>
          <a:p>
            <a:pPr marL="0" indent="11113">
              <a:buNone/>
            </a:pPr>
            <a:r>
              <a:rPr lang="en-US" dirty="0" smtClean="0">
                <a:effectLst>
                  <a:outerShdw blurRad="38100" dist="38100" dir="2700000" algn="tl">
                    <a:srgbClr val="000000">
                      <a:alpha val="43137"/>
                    </a:srgbClr>
                  </a:outerShdw>
                </a:effectLst>
              </a:rPr>
              <a:t>The department usually has four major areas. In large banks, these areas into separate units.</a:t>
            </a:r>
            <a:endParaRPr lang="ru-RU" dirty="0" smtClean="0">
              <a:effectLst>
                <a:outerShdw blurRad="38100" dist="38100" dir="2700000" algn="tl">
                  <a:srgbClr val="000000">
                    <a:alpha val="43137"/>
                  </a:srgbClr>
                </a:outerShdw>
              </a:effectLst>
            </a:endParaRPr>
          </a:p>
          <a:p>
            <a:r>
              <a:rPr lang="en-US" dirty="0" smtClean="0">
                <a:effectLst>
                  <a:outerShdw blurRad="38100" dist="38100" dir="2700000" algn="tl">
                    <a:srgbClr val="000000">
                      <a:alpha val="43137"/>
                    </a:srgbClr>
                  </a:outerShdw>
                </a:effectLst>
              </a:rPr>
              <a:t>1. Accounting for Customer Operations</a:t>
            </a:r>
            <a:endParaRPr lang="ru-RU" dirty="0" smtClean="0">
              <a:effectLst>
                <a:outerShdw blurRad="38100" dist="38100" dir="2700000" algn="tl">
                  <a:srgbClr val="000000">
                    <a:alpha val="43137"/>
                  </a:srgbClr>
                </a:outerShdw>
              </a:effectLst>
            </a:endParaRPr>
          </a:p>
          <a:p>
            <a:r>
              <a:rPr lang="en-US" dirty="0" smtClean="0">
                <a:effectLst>
                  <a:outerShdw blurRad="38100" dist="38100" dir="2700000" algn="tl">
                    <a:srgbClr val="000000">
                      <a:alpha val="43137"/>
                    </a:srgbClr>
                  </a:outerShdw>
                </a:effectLst>
              </a:rPr>
              <a:t>2. Accounting for the bank's own operations</a:t>
            </a:r>
            <a:endParaRPr lang="ru-RU" dirty="0" smtClean="0">
              <a:effectLst>
                <a:outerShdw blurRad="38100" dist="38100" dir="2700000" algn="tl">
                  <a:srgbClr val="000000">
                    <a:alpha val="43137"/>
                  </a:srgbClr>
                </a:outerShdw>
              </a:effectLst>
            </a:endParaRPr>
          </a:p>
          <a:p>
            <a:r>
              <a:rPr lang="en-US" dirty="0" smtClean="0">
                <a:effectLst>
                  <a:outerShdw blurRad="38100" dist="38100" dir="2700000" algn="tl">
                    <a:srgbClr val="000000">
                      <a:alpha val="43137"/>
                    </a:srgbClr>
                  </a:outerShdw>
                </a:effectLst>
              </a:rPr>
              <a:t>3. reporting</a:t>
            </a:r>
            <a:endParaRPr lang="ru-RU" dirty="0" smtClean="0">
              <a:effectLst>
                <a:outerShdw blurRad="38100" dist="38100" dir="2700000" algn="tl">
                  <a:srgbClr val="000000">
                    <a:alpha val="43137"/>
                  </a:srgbClr>
                </a:outerShdw>
              </a:effectLst>
            </a:endParaRPr>
          </a:p>
          <a:p>
            <a:r>
              <a:rPr lang="en-US" dirty="0" smtClean="0">
                <a:effectLst>
                  <a:outerShdw blurRad="38100" dist="38100" dir="2700000" algn="tl">
                    <a:srgbClr val="000000">
                      <a:alpha val="43137"/>
                    </a:srgbClr>
                  </a:outerShdw>
                </a:effectLst>
              </a:rPr>
              <a:t>4. taxation</a:t>
            </a:r>
            <a:endParaRPr lang="ru-RU" dirty="0" smtClean="0">
              <a:effectLst>
                <a:outerShdw blurRad="38100" dist="38100" dir="2700000" algn="tl">
                  <a:srgbClr val="000000">
                    <a:alpha val="43137"/>
                  </a:srgbClr>
                </a:outerShdw>
              </a:effectLst>
            </a:endParaRPr>
          </a:p>
          <a:p>
            <a:pPr>
              <a:buNone/>
            </a:pPr>
            <a:endParaRPr lang="ru-RU" dirty="0"/>
          </a:p>
        </p:txBody>
      </p:sp>
      <p:pic>
        <p:nvPicPr>
          <p:cNvPr id="26626" name="Picture 2" descr="http://s010.radikal.ru/i312/1011/4e/deb053c9322f.jpg"/>
          <p:cNvPicPr>
            <a:picLocks noChangeAspect="1" noChangeArrowheads="1"/>
          </p:cNvPicPr>
          <p:nvPr/>
        </p:nvPicPr>
        <p:blipFill>
          <a:blip r:embed="rId2"/>
          <a:srcRect/>
          <a:stretch>
            <a:fillRect/>
          </a:stretch>
        </p:blipFill>
        <p:spPr bwMode="auto">
          <a:xfrm>
            <a:off x="5429256" y="1428736"/>
            <a:ext cx="3462327" cy="4572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Sales department.</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357158" y="1071546"/>
            <a:ext cx="4143404" cy="5054617"/>
          </a:xfrm>
        </p:spPr>
        <p:txBody>
          <a:bodyPr>
            <a:normAutofit fontScale="70000" lnSpcReduction="20000"/>
          </a:bodyPr>
          <a:lstStyle/>
          <a:p>
            <a:pPr marL="0" indent="11113" algn="ctr">
              <a:buNone/>
            </a:pPr>
            <a:r>
              <a:rPr lang="en-US" dirty="0" smtClean="0">
                <a:effectLst>
                  <a:outerShdw blurRad="38100" dist="38100" dir="2700000" algn="tl">
                    <a:srgbClr val="000000">
                      <a:alpha val="43137"/>
                    </a:srgbClr>
                  </a:outerShdw>
                </a:effectLst>
              </a:rPr>
              <a:t>Here is a manager in various versions (manager, Customer Service, Manager, customer acquisition, etc.). Their goal is to attract new customers and retain old ones. Sales staff in every possible way to collect contact potential customers organize various promotions, presentations, call up potential customers, in other words, do all that in a highly competitive environment with other banks to attract maximum number of customers in the bank and keep them there. </a:t>
            </a:r>
            <a:endParaRPr lang="ru-RU" dirty="0" smtClean="0">
              <a:effectLst>
                <a:outerShdw blurRad="38100" dist="38100" dir="2700000" algn="tl">
                  <a:srgbClr val="000000">
                    <a:alpha val="43137"/>
                  </a:srgbClr>
                </a:outerShdw>
              </a:effectLst>
            </a:endParaRPr>
          </a:p>
          <a:p>
            <a:pPr marL="0" indent="11113" algn="ctr">
              <a:buNone/>
            </a:pPr>
            <a:r>
              <a:rPr lang="en-US" dirty="0" smtClean="0">
                <a:effectLst>
                  <a:outerShdw blurRad="38100" dist="38100" dir="2700000" algn="tl">
                    <a:srgbClr val="000000">
                      <a:alpha val="43137"/>
                    </a:srgbClr>
                  </a:outerShdw>
                </a:effectLst>
              </a:rPr>
              <a:t>It should be noted that bank worker must know English.</a:t>
            </a:r>
            <a:endParaRPr lang="ru-RU" dirty="0" smtClean="0">
              <a:effectLst>
                <a:outerShdw blurRad="38100" dist="38100" dir="2700000" algn="tl">
                  <a:srgbClr val="000000">
                    <a:alpha val="43137"/>
                  </a:srgbClr>
                </a:outerShdw>
              </a:effectLst>
            </a:endParaRPr>
          </a:p>
          <a:p>
            <a:pPr algn="ctr"/>
            <a:endParaRPr lang="ru-RU" dirty="0">
              <a:effectLst>
                <a:outerShdw blurRad="38100" dist="38100" dir="2700000" algn="tl">
                  <a:srgbClr val="000000">
                    <a:alpha val="43137"/>
                  </a:srgbClr>
                </a:outerShdw>
              </a:effectLst>
            </a:endParaRPr>
          </a:p>
        </p:txBody>
      </p:sp>
      <p:pic>
        <p:nvPicPr>
          <p:cNvPr id="27650" name="Picture 2" descr="otdel_prodag"/>
          <p:cNvPicPr>
            <a:picLocks noChangeAspect="1" noChangeArrowheads="1"/>
          </p:cNvPicPr>
          <p:nvPr/>
        </p:nvPicPr>
        <p:blipFill>
          <a:blip r:embed="rId2"/>
          <a:srcRect/>
          <a:stretch>
            <a:fillRect/>
          </a:stretch>
        </p:blipFill>
        <p:spPr bwMode="auto">
          <a:xfrm>
            <a:off x="5357818" y="1428736"/>
            <a:ext cx="3090249" cy="350046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725470"/>
          </a:xfrm>
        </p:spPr>
        <p:txBody>
          <a:bodyPr>
            <a:normAutofit fontScale="90000"/>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My profession the banker.</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298535" y="857232"/>
            <a:ext cx="5114932" cy="2500330"/>
          </a:xfrm>
        </p:spPr>
        <p:txBody>
          <a:bodyPr>
            <a:normAutofit fontScale="85000" lnSpcReduction="20000"/>
          </a:bodyPr>
          <a:lstStyle/>
          <a:p>
            <a:pPr marL="0" indent="11113">
              <a:buNone/>
            </a:pPr>
            <a:r>
              <a:rPr lang="en-US" dirty="0" smtClean="0">
                <a:effectLst>
                  <a:outerShdw blurRad="38100" dist="38100" dir="2700000" algn="tl">
                    <a:srgbClr val="000000">
                      <a:alpha val="43137"/>
                    </a:srgbClr>
                  </a:outerShdw>
                </a:effectLst>
              </a:rPr>
              <a:t>I chose this profession because I noticed that from an early age I loved math, I liked to think of examples, I was interested to draw graphs, make a table, work with documents. I think that the profession of a banker, I would fit.</a:t>
            </a:r>
            <a:endParaRPr lang="ru-RU" dirty="0" smtClean="0">
              <a:effectLst>
                <a:outerShdw blurRad="38100" dist="38100" dir="2700000" algn="tl">
                  <a:srgbClr val="000000">
                    <a:alpha val="43137"/>
                  </a:srgbClr>
                </a:outerShdw>
              </a:effectLst>
            </a:endParaRPr>
          </a:p>
          <a:p>
            <a:endParaRPr lang="ru-RU" dirty="0"/>
          </a:p>
        </p:txBody>
      </p:sp>
      <p:pic>
        <p:nvPicPr>
          <p:cNvPr id="4" name="Picture 6" descr="http://j-times.ru/wp-content/uploads/2010/07/47.png"/>
          <p:cNvPicPr>
            <a:picLocks noChangeAspect="1" noChangeArrowheads="1"/>
          </p:cNvPicPr>
          <p:nvPr/>
        </p:nvPicPr>
        <p:blipFill>
          <a:blip r:embed="rId2" cstate="print"/>
          <a:srcRect/>
          <a:stretch>
            <a:fillRect/>
          </a:stretch>
        </p:blipFill>
        <p:spPr bwMode="auto">
          <a:xfrm>
            <a:off x="5448558" y="857232"/>
            <a:ext cx="3304084" cy="2286016"/>
          </a:xfrm>
          <a:prstGeom prst="rect">
            <a:avLst/>
          </a:prstGeom>
          <a:noFill/>
        </p:spPr>
      </p:pic>
      <p:sp>
        <p:nvSpPr>
          <p:cNvPr id="5" name="Прямоугольник 4"/>
          <p:cNvSpPr/>
          <p:nvPr/>
        </p:nvSpPr>
        <p:spPr>
          <a:xfrm>
            <a:off x="251520" y="3173410"/>
            <a:ext cx="8501122" cy="3416320"/>
          </a:xfrm>
          <a:prstGeom prst="rect">
            <a:avLst/>
          </a:prstGeom>
        </p:spPr>
        <p:txBody>
          <a:bodyPr wrap="square">
            <a:spAutoFit/>
          </a:bodyPr>
          <a:lstStyle/>
          <a:p>
            <a:pPr indent="11113"/>
            <a:r>
              <a:rPr lang="en-US" sz="2400" dirty="0" smtClean="0">
                <a:effectLst>
                  <a:outerShdw blurRad="38100" dist="38100" dir="2700000" algn="tl">
                    <a:srgbClr val="000000">
                      <a:alpha val="43137"/>
                    </a:srgbClr>
                  </a:outerShdw>
                </a:effectLst>
              </a:rPr>
              <a:t>At this moment I am second-year student of </a:t>
            </a:r>
            <a:r>
              <a:rPr lang="en-US" sz="2400" dirty="0" err="1" smtClean="0">
                <a:effectLst>
                  <a:outerShdw blurRad="38100" dist="38100" dir="2700000" algn="tl">
                    <a:srgbClr val="000000">
                      <a:alpha val="43137"/>
                    </a:srgbClr>
                  </a:outerShdw>
                </a:effectLst>
              </a:rPr>
              <a:t>Buzuluk</a:t>
            </a:r>
            <a:r>
              <a:rPr lang="en-US" sz="2400" dirty="0" smtClean="0">
                <a:effectLst>
                  <a:outerShdw blurRad="38100" dist="38100" dir="2700000" algn="tl">
                    <a:srgbClr val="000000">
                      <a:alpha val="43137"/>
                    </a:srgbClr>
                  </a:outerShdw>
                </a:effectLst>
              </a:rPr>
              <a:t> Financial – Economic College – the branch of Finance University under the Government of Russia.   I like to study subjects such as economics of organization, finance and currency, finance of organizations, foundations of economic theory, information technology in professional activities. I still enjoy mathematics and working with documents.</a:t>
            </a:r>
            <a:endParaRPr lang="ru-RU" sz="2400" dirty="0" smtClean="0">
              <a:effectLst>
                <a:outerShdw blurRad="38100" dist="38100" dir="2700000" algn="tl">
                  <a:srgbClr val="000000">
                    <a:alpha val="43137"/>
                  </a:srgbClr>
                </a:outerShdw>
              </a:effectLst>
            </a:endParaRPr>
          </a:p>
          <a:p>
            <a:pPr indent="11113"/>
            <a:r>
              <a:rPr lang="en-US" sz="2400" dirty="0" smtClean="0">
                <a:effectLst>
                  <a:outerShdw blurRad="38100" dist="38100" dir="2700000" algn="tl">
                    <a:srgbClr val="000000">
                      <a:alpha val="43137"/>
                    </a:srgbClr>
                  </a:outerShdw>
                </a:effectLst>
              </a:rPr>
              <a:t>In the future I plan to continue education at financial institution in Orenburg.</a:t>
            </a:r>
            <a:endParaRPr lang="ru-RU" dirty="0" smtClean="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229600" cy="796908"/>
          </a:xfrm>
        </p:spPr>
        <p:txBody>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Introduction.</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428596" y="1071546"/>
            <a:ext cx="8229600" cy="5500726"/>
          </a:xfrm>
        </p:spPr>
        <p:txBody>
          <a:bodyPr>
            <a:normAutofit fontScale="92500" lnSpcReduction="10000"/>
          </a:bodyPr>
          <a:lstStyle/>
          <a:p>
            <a:pPr marL="0" indent="0" algn="ctr">
              <a:buNone/>
            </a:pPr>
            <a:r>
              <a:rPr lang="en-US" dirty="0" smtClean="0"/>
              <a:t>Everyone in the World should make a very important choice of this life. He must choose a profession. Choosing your future profession is not simple matter and doing it we should take into account three main things: your abilities, your desire and the needs of our society. There are many institutes, universities and colleges. Our society needs well-educated people.  But it is not an easy thing to choose a profession out of more than 2000 existing in the world, because all is very interesting and useful. Everyone must choose the occupation in which he or she can best develop one’s own talent and abilities.</a:t>
            </a:r>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785818"/>
          </a:xfrm>
        </p:spPr>
        <p:txBody>
          <a:bodyPr>
            <a:normAutofit fontScale="90000"/>
          </a:bodyPr>
          <a:lstStyle/>
          <a:p>
            <a:r>
              <a:rPr lang="en-US" b="1" dirty="0" smtClean="0">
                <a:solidFill>
                  <a:srgbClr val="800000"/>
                </a:solidFill>
                <a:effectLst>
                  <a:outerShdw blurRad="38100" dist="38100" dir="2700000" algn="tl">
                    <a:srgbClr val="000000">
                      <a:alpha val="43137"/>
                    </a:srgbClr>
                  </a:outerShdw>
                </a:effectLst>
              </a:rPr>
              <a:t>About banking.</a:t>
            </a:r>
            <a:r>
              <a:rPr lang="ru-RU" b="1" dirty="0" smtClean="0">
                <a:solidFill>
                  <a:srgbClr val="800000"/>
                </a:solidFill>
                <a:effectLst>
                  <a:outerShdw blurRad="38100" dist="38100" dir="2700000" algn="tl">
                    <a:srgbClr val="000000">
                      <a:alpha val="43137"/>
                    </a:srgbClr>
                  </a:outerShdw>
                </a:effectLst>
              </a:rPr>
              <a:t> </a:t>
            </a:r>
            <a:r>
              <a:rPr lang="en-US" b="1" dirty="0" smtClean="0">
                <a:solidFill>
                  <a:srgbClr val="800000"/>
                </a:solidFill>
                <a:effectLst>
                  <a:outerShdw blurRad="38100" dist="38100" dir="2700000" algn="tl">
                    <a:srgbClr val="000000">
                      <a:alpha val="43137"/>
                    </a:srgbClr>
                  </a:outerShdw>
                </a:effectLst>
              </a:rPr>
              <a:t>Activities of banks.</a:t>
            </a:r>
            <a:endParaRPr lang="ru-RU" dirty="0">
              <a:solidFill>
                <a:srgbClr val="80000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457200" y="1071546"/>
            <a:ext cx="8229600" cy="5572164"/>
          </a:xfrm>
        </p:spPr>
        <p:txBody>
          <a:bodyPr>
            <a:normAutofit fontScale="92500" lnSpcReduction="10000"/>
          </a:bodyPr>
          <a:lstStyle/>
          <a:p>
            <a:r>
              <a:rPr lang="en-US" dirty="0" smtClean="0"/>
              <a:t>Banks, being the major financial institutions, function, develop and influence the economy.</a:t>
            </a:r>
            <a:endParaRPr lang="ru-RU" dirty="0" smtClean="0"/>
          </a:p>
          <a:p>
            <a:r>
              <a:rPr lang="en-US" dirty="0" smtClean="0"/>
              <a:t>Central Banks control the money supply and fix the minimum interest rate. They also act as lender of last resort to commercial banks with liquidity problems, issue coins and banknotes and supervise the banking system. Commercial banks are businesses that trade in money. They receive and hold deposits in current and savings accounts, pay money according to customers’ instructions, lend money, and offer investment advice, foreign exchange facilities, and so on.</a:t>
            </a:r>
            <a:endParaRPr lang="ru-RU"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Structure of the bank</a:t>
            </a:r>
            <a:endParaRPr lang="ru-RU" b="1"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noFill/>
        </p:spPr>
        <p:txBody>
          <a:bodyPr>
            <a:normAutofit/>
          </a:bodyPr>
          <a:lstStyle/>
          <a:p>
            <a:pPr marL="0" indent="11113" algn="ctr">
              <a:buNone/>
            </a:pPr>
            <a:r>
              <a:rPr lang="en-US" sz="3600" dirty="0" smtClean="0"/>
              <a:t>The structure of the bank - this is a very large system of interaction. There are several departments: </a:t>
            </a:r>
            <a:r>
              <a:rPr lang="en-US" sz="3600" dirty="0" smtClean="0">
                <a:solidFill>
                  <a:srgbClr val="FF0000"/>
                </a:solidFill>
                <a:effectLst>
                  <a:outerShdw blurRad="38100" dist="38100" dir="2700000" algn="tl">
                    <a:srgbClr val="000000">
                      <a:alpha val="43137"/>
                    </a:srgbClr>
                  </a:outerShdw>
                </a:effectLst>
              </a:rPr>
              <a:t>the operating department</a:t>
            </a:r>
            <a:r>
              <a:rPr lang="en-US" sz="3600" dirty="0" smtClean="0">
                <a:effectLst>
                  <a:outerShdw blurRad="38100" dist="38100" dir="2700000" algn="tl">
                    <a:srgbClr val="000000">
                      <a:alpha val="43137"/>
                    </a:srgbClr>
                  </a:outerShdw>
                </a:effectLst>
              </a:rPr>
              <a:t>, </a:t>
            </a:r>
            <a:r>
              <a:rPr lang="en-US" sz="3600" dirty="0" smtClean="0">
                <a:solidFill>
                  <a:schemeClr val="accent6">
                    <a:lumMod val="75000"/>
                  </a:schemeClr>
                </a:solidFill>
                <a:effectLst>
                  <a:outerShdw blurRad="38100" dist="38100" dir="2700000" algn="tl">
                    <a:srgbClr val="000000">
                      <a:alpha val="43137"/>
                    </a:srgbClr>
                  </a:outerShdw>
                </a:effectLst>
              </a:rPr>
              <a:t>cash transactions</a:t>
            </a:r>
            <a:r>
              <a:rPr lang="en-US" sz="3600" dirty="0" smtClean="0">
                <a:effectLst>
                  <a:outerShdw blurRad="38100" dist="38100" dir="2700000" algn="tl">
                    <a:srgbClr val="000000">
                      <a:alpha val="43137"/>
                    </a:srgbClr>
                  </a:outerShdw>
                </a:effectLst>
              </a:rPr>
              <a:t>, </a:t>
            </a:r>
            <a:r>
              <a:rPr lang="en-US" sz="3600" dirty="0" smtClean="0">
                <a:solidFill>
                  <a:srgbClr val="FFFF00"/>
                </a:solidFill>
                <a:effectLst>
                  <a:outerShdw blurRad="38100" dist="38100" dir="2700000" algn="tl">
                    <a:srgbClr val="000000">
                      <a:alpha val="43137"/>
                    </a:srgbClr>
                  </a:outerShdw>
                </a:effectLst>
              </a:rPr>
              <a:t>the credit department</a:t>
            </a:r>
            <a:r>
              <a:rPr lang="en-US" sz="3600" dirty="0" smtClean="0">
                <a:effectLst>
                  <a:outerShdw blurRad="38100" dist="38100" dir="2700000" algn="tl">
                    <a:srgbClr val="000000">
                      <a:alpha val="43137"/>
                    </a:srgbClr>
                  </a:outerShdw>
                </a:effectLst>
              </a:rPr>
              <a:t>, </a:t>
            </a:r>
            <a:r>
              <a:rPr lang="en-US" sz="3600" dirty="0" smtClean="0">
                <a:solidFill>
                  <a:srgbClr val="00B050"/>
                </a:solidFill>
                <a:effectLst>
                  <a:outerShdw blurRad="38100" dist="38100" dir="2700000" algn="tl">
                    <a:srgbClr val="000000">
                      <a:alpha val="43137"/>
                    </a:srgbClr>
                  </a:outerShdw>
                </a:effectLst>
              </a:rPr>
              <a:t>working with securities</a:t>
            </a:r>
            <a:r>
              <a:rPr lang="en-US" sz="3600" dirty="0" smtClean="0">
                <a:effectLst>
                  <a:outerShdw blurRad="38100" dist="38100" dir="2700000" algn="tl">
                    <a:srgbClr val="000000">
                      <a:alpha val="43137"/>
                    </a:srgbClr>
                  </a:outerShdw>
                </a:effectLst>
              </a:rPr>
              <a:t>, </a:t>
            </a:r>
            <a:r>
              <a:rPr lang="en-US" sz="3600" dirty="0" smtClean="0">
                <a:solidFill>
                  <a:srgbClr val="00B0F0"/>
                </a:solidFill>
                <a:effectLst>
                  <a:outerShdw blurRad="38100" dist="38100" dir="2700000" algn="tl">
                    <a:srgbClr val="000000">
                      <a:alpha val="43137"/>
                    </a:srgbClr>
                  </a:outerShdw>
                </a:effectLst>
              </a:rPr>
              <a:t>foreign exchange department</a:t>
            </a:r>
            <a:r>
              <a:rPr lang="en-US" sz="3600" dirty="0" smtClean="0">
                <a:effectLst>
                  <a:outerShdw blurRad="38100" dist="38100" dir="2700000" algn="tl">
                    <a:srgbClr val="000000">
                      <a:alpha val="43137"/>
                    </a:srgbClr>
                  </a:outerShdw>
                </a:effectLst>
              </a:rPr>
              <a:t>, </a:t>
            </a:r>
            <a:r>
              <a:rPr lang="en-US" sz="3600" dirty="0" smtClean="0">
                <a:solidFill>
                  <a:srgbClr val="0070C0"/>
                </a:solidFill>
                <a:effectLst>
                  <a:outerShdw blurRad="38100" dist="38100" dir="2700000" algn="tl">
                    <a:srgbClr val="000000">
                      <a:alpha val="43137"/>
                    </a:srgbClr>
                  </a:outerShdw>
                </a:effectLst>
              </a:rPr>
              <a:t>financial monitoring</a:t>
            </a:r>
            <a:r>
              <a:rPr lang="en-US" sz="3600" dirty="0" smtClean="0">
                <a:effectLst>
                  <a:outerShdw blurRad="38100" dist="38100" dir="2700000" algn="tl">
                    <a:srgbClr val="000000">
                      <a:alpha val="43137"/>
                    </a:srgbClr>
                  </a:outerShdw>
                </a:effectLst>
              </a:rPr>
              <a:t>, </a:t>
            </a:r>
            <a:r>
              <a:rPr lang="en-US" sz="3600" dirty="0" smtClean="0">
                <a:solidFill>
                  <a:srgbClr val="7030A0"/>
                </a:solidFill>
                <a:effectLst>
                  <a:outerShdw blurRad="38100" dist="38100" dir="2700000" algn="tl">
                    <a:srgbClr val="000000">
                      <a:alpha val="43137"/>
                    </a:srgbClr>
                  </a:outerShdw>
                </a:effectLst>
              </a:rPr>
              <a:t>accounting section </a:t>
            </a:r>
            <a:r>
              <a:rPr lang="en-US" sz="3600" dirty="0" smtClean="0">
                <a:effectLst>
                  <a:outerShdw blurRad="38100" dist="38100" dir="2700000" algn="tl">
                    <a:srgbClr val="000000">
                      <a:alpha val="43137"/>
                    </a:srgbClr>
                  </a:outerShdw>
                </a:effectLst>
              </a:rPr>
              <a:t>and </a:t>
            </a:r>
            <a:r>
              <a:rPr lang="en-US" sz="3600" dirty="0" smtClean="0">
                <a:solidFill>
                  <a:srgbClr val="FF0000"/>
                </a:solidFill>
                <a:effectLst>
                  <a:outerShdw blurRad="38100" dist="38100" dir="2700000" algn="tl">
                    <a:srgbClr val="000000">
                      <a:alpha val="43137"/>
                    </a:srgbClr>
                  </a:outerShdw>
                </a:effectLst>
              </a:rPr>
              <a:t>sales departments</a:t>
            </a:r>
            <a:r>
              <a:rPr lang="en-US" sz="3600" dirty="0" smtClean="0">
                <a:effectLst>
                  <a:outerShdw blurRad="38100" dist="38100" dir="2700000" algn="tl">
                    <a:srgbClr val="000000">
                      <a:alpha val="43137"/>
                    </a:srgbClr>
                  </a:outerShdw>
                </a:effectLst>
              </a:rPr>
              <a:t>.</a:t>
            </a:r>
            <a:endParaRPr lang="ru-RU" sz="3600" dirty="0" smtClean="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http://poxe.ru/uploads/posts/2008-06/thumbs/1213655149_1.gif"/>
          <p:cNvPicPr>
            <a:picLocks noChangeAspect="1" noChangeArrowheads="1"/>
          </p:cNvPicPr>
          <p:nvPr/>
        </p:nvPicPr>
        <p:blipFill>
          <a:blip r:embed="rId2"/>
          <a:srcRect/>
          <a:stretch>
            <a:fillRect/>
          </a:stretch>
        </p:blipFill>
        <p:spPr bwMode="auto">
          <a:xfrm>
            <a:off x="1928794" y="3786190"/>
            <a:ext cx="5248275" cy="2781290"/>
          </a:xfrm>
          <a:prstGeom prst="rect">
            <a:avLst/>
          </a:prstGeom>
          <a:noFill/>
        </p:spPr>
      </p:pic>
      <p:sp>
        <p:nvSpPr>
          <p:cNvPr id="2" name="Заголовок 1"/>
          <p:cNvSpPr>
            <a:spLocks noGrp="1"/>
          </p:cNvSpPr>
          <p:nvPr>
            <p:ph type="title"/>
          </p:nvPr>
        </p:nvSpPr>
        <p:spPr>
          <a:xfrm>
            <a:off x="500034" y="142852"/>
            <a:ext cx="8229600" cy="796908"/>
          </a:xfrm>
        </p:spPr>
        <p:txBody>
          <a:bodyPr>
            <a:normAutofit/>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Operations Department.</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214282" y="1000108"/>
            <a:ext cx="8501122" cy="2928958"/>
          </a:xfrm>
        </p:spPr>
        <p:txBody>
          <a:bodyPr>
            <a:normAutofit fontScale="85000" lnSpcReduction="10000"/>
          </a:bodyPr>
          <a:lstStyle/>
          <a:p>
            <a:pPr marL="0" indent="11113">
              <a:buNone/>
            </a:pPr>
            <a:r>
              <a:rPr lang="en-US" dirty="0" smtClean="0">
                <a:solidFill>
                  <a:srgbClr val="FFFF00"/>
                </a:solidFill>
                <a:effectLst>
                  <a:outerShdw blurRad="38100" dist="38100" dir="2700000" algn="tl">
                    <a:srgbClr val="000000">
                      <a:alpha val="43137"/>
                    </a:srgbClr>
                  </a:outerShdw>
                </a:effectLst>
              </a:rPr>
              <a:t>Work teller (accountant, expert) serving individuals are as follows:</a:t>
            </a:r>
            <a:endParaRPr lang="ru-RU" dirty="0" smtClean="0">
              <a:solidFill>
                <a:srgbClr val="FFFF00"/>
              </a:solidFill>
              <a:effectLst>
                <a:outerShdw blurRad="38100" dist="38100" dir="2700000" algn="tl">
                  <a:srgbClr val="000000">
                    <a:alpha val="43137"/>
                  </a:srgbClr>
                </a:outerShdw>
              </a:effectLst>
            </a:endParaRPr>
          </a:p>
          <a:p>
            <a:pPr marL="0" indent="11113" algn="ctr">
              <a:buNone/>
            </a:pPr>
            <a:r>
              <a:rPr lang="en-US" dirty="0" smtClean="0">
                <a:effectLst>
                  <a:outerShdw blurRad="38100" dist="38100" dir="2700000" algn="tl">
                    <a:srgbClr val="000000">
                      <a:alpha val="43137"/>
                    </a:srgbClr>
                  </a:outerShdw>
                </a:effectLst>
              </a:rPr>
              <a:t>Registration and issuance of deposits, interest on deposits, receipt and delivery of remittances, the opening of current accounts by individuals, work with bank cards, registration of various payments and other transactions undertaken by the bank with individuals.</a:t>
            </a:r>
            <a:endParaRPr lang="ru-RU" dirty="0" smtClean="0">
              <a:effectLst>
                <a:outerShdw blurRad="38100" dist="38100" dir="2700000" algn="tl">
                  <a:srgbClr val="000000">
                    <a:alpha val="43137"/>
                  </a:srgbClr>
                </a:outerShdw>
              </a:effectLst>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28596" y="142852"/>
            <a:ext cx="8229600" cy="928694"/>
          </a:xfrm>
        </p:spPr>
        <p:txBody>
          <a:bodyPr>
            <a:normAutofit/>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Operations Department.</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457200" y="1071546"/>
            <a:ext cx="8229600" cy="5357850"/>
          </a:xfrm>
        </p:spPr>
        <p:txBody>
          <a:bodyPr>
            <a:normAutofit fontScale="77500" lnSpcReduction="20000"/>
          </a:bodyPr>
          <a:lstStyle/>
          <a:p>
            <a:pPr marL="0" indent="0">
              <a:buNone/>
            </a:pPr>
            <a:r>
              <a:rPr lang="en-US" sz="3600" dirty="0" smtClean="0">
                <a:solidFill>
                  <a:srgbClr val="FFFF00"/>
                </a:solidFill>
                <a:effectLst>
                  <a:outerShdw blurRad="38100" dist="38100" dir="2700000" algn="tl">
                    <a:srgbClr val="000000">
                      <a:alpha val="43137"/>
                    </a:srgbClr>
                  </a:outerShdw>
                </a:effectLst>
              </a:rPr>
              <a:t>Work teller (accountant, expert) service entities are as follows:</a:t>
            </a:r>
            <a:endParaRPr lang="ru-RU" sz="3600" dirty="0" smtClean="0">
              <a:solidFill>
                <a:srgbClr val="FFFF00"/>
              </a:solidFill>
              <a:effectLst>
                <a:outerShdw blurRad="38100" dist="38100" dir="2700000" algn="tl">
                  <a:srgbClr val="000000">
                    <a:alpha val="43137"/>
                  </a:srgbClr>
                </a:outerShdw>
              </a:effectLst>
            </a:endParaRPr>
          </a:p>
          <a:p>
            <a:pPr marL="0" indent="0" algn="ctr">
              <a:buNone/>
            </a:pPr>
            <a:r>
              <a:rPr lang="en-US" dirty="0" smtClean="0">
                <a:effectLst>
                  <a:outerShdw blurRad="38100" dist="38100" dir="2700000" algn="tl">
                    <a:srgbClr val="000000">
                      <a:alpha val="43137"/>
                    </a:srgbClr>
                  </a:outerShdw>
                </a:effectLst>
              </a:rPr>
              <a:t>Receiving and checking accounting documents of legal entities and transactions on their accounts with the bank, receiving from companies and organizations to issue money orders and cash payment for your cash transactions on corporate plastic cards and other operations that are associated with bank accounts legal entities in the bank.</a:t>
            </a:r>
          </a:p>
          <a:p>
            <a:pPr marL="0" indent="0" algn="ctr">
              <a:buNone/>
            </a:pPr>
            <a:endParaRPr lang="en-US" dirty="0" smtClean="0"/>
          </a:p>
          <a:p>
            <a:pPr marL="0" indent="0">
              <a:buNone/>
            </a:pPr>
            <a:r>
              <a:rPr lang="en-US" dirty="0" smtClean="0">
                <a:solidFill>
                  <a:srgbClr val="7030A0"/>
                </a:solidFill>
                <a:effectLst>
                  <a:outerShdw blurRad="38100" dist="38100" dir="2700000" algn="tl">
                    <a:srgbClr val="000000">
                      <a:alpha val="43137"/>
                    </a:srgbClr>
                  </a:outerShdw>
                </a:effectLst>
              </a:rPr>
              <a:t>Also employees of this department are preparing and sending all payments made by the bank's customers throughout the trading day, prepare answers to the demands of the regulatory authorities that are relevant to customer accounts, as well as to execute the order to the relevant departments of the bank settlement and current accounts of customers.</a:t>
            </a:r>
            <a:endParaRPr lang="ru-RU" dirty="0" smtClean="0">
              <a:solidFill>
                <a:srgbClr val="7030A0"/>
              </a:solidFill>
              <a:effectLst>
                <a:outerShdw blurRad="38100" dist="38100" dir="2700000" algn="tl">
                  <a:srgbClr val="000000">
                    <a:alpha val="43137"/>
                  </a:srgbClr>
                </a:outerShdw>
              </a:effectLst>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en-US" b="1" dirty="0" smtClean="0">
                <a:solidFill>
                  <a:srgbClr val="800000"/>
                </a:solidFill>
                <a:effectLst>
                  <a:outerShdw blurRad="38100" dist="38100" dir="2700000" algn="tl">
                    <a:srgbClr val="000000">
                      <a:alpha val="43137"/>
                    </a:srgbClr>
                  </a:outerShdw>
                </a:effectLst>
              </a:rPr>
              <a:t>Cash transactions Department.</a:t>
            </a:r>
            <a:endParaRPr lang="ru-RU" dirty="0">
              <a:solidFill>
                <a:srgbClr val="80000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357158" y="1142984"/>
            <a:ext cx="4357718" cy="3214710"/>
          </a:xfrm>
        </p:spPr>
        <p:txBody>
          <a:bodyPr>
            <a:normAutofit fontScale="77500" lnSpcReduction="20000"/>
          </a:bodyPr>
          <a:lstStyle/>
          <a:p>
            <a:pPr marL="0" indent="11113">
              <a:buNone/>
            </a:pPr>
            <a:r>
              <a:rPr lang="en-US" dirty="0" smtClean="0">
                <a:effectLst>
                  <a:outerShdw blurRad="38100" dist="38100" dir="2700000" algn="tl">
                    <a:srgbClr val="000000">
                      <a:alpha val="43137"/>
                    </a:srgbClr>
                  </a:outerShdw>
                </a:effectLst>
              </a:rPr>
              <a:t>Operations Division produces cash services, i.e. receive and disburse cash. Employees who work here must have the skills to work with cash.</a:t>
            </a:r>
          </a:p>
          <a:p>
            <a:pPr marL="0" indent="11113">
              <a:buNone/>
            </a:pPr>
            <a:r>
              <a:rPr lang="en-US" dirty="0" smtClean="0">
                <a:effectLst>
                  <a:outerShdw blurRad="38100" dist="38100" dir="2700000" algn="tl">
                    <a:srgbClr val="000000">
                      <a:alpha val="43137"/>
                    </a:srgbClr>
                  </a:outerShdw>
                </a:effectLst>
              </a:rPr>
              <a:t>In addition to the functions of issuing and receiving cash cashier can process documents at their reception / withdrawal.</a:t>
            </a:r>
          </a:p>
        </p:txBody>
      </p:sp>
      <p:sp>
        <p:nvSpPr>
          <p:cNvPr id="4" name="Прямоугольник 3"/>
          <p:cNvSpPr/>
          <p:nvPr/>
        </p:nvSpPr>
        <p:spPr>
          <a:xfrm>
            <a:off x="4286248" y="4429132"/>
            <a:ext cx="4857752" cy="1938992"/>
          </a:xfrm>
          <a:prstGeom prst="rect">
            <a:avLst/>
          </a:prstGeom>
        </p:spPr>
        <p:txBody>
          <a:bodyPr wrap="square">
            <a:spAutoFit/>
          </a:bodyPr>
          <a:lstStyle/>
          <a:p>
            <a:pPr indent="11113"/>
            <a:r>
              <a:rPr lang="en-US" sz="2400" dirty="0" smtClean="0">
                <a:effectLst>
                  <a:outerShdw blurRad="38100" dist="38100" dir="2700000" algn="tl">
                    <a:srgbClr val="000000">
                      <a:alpha val="43137"/>
                    </a:srgbClr>
                  </a:outerShdw>
                </a:effectLst>
              </a:rPr>
              <a:t>In addition to cash </a:t>
            </a:r>
            <a:r>
              <a:rPr lang="en-US" sz="2400" dirty="0" err="1" smtClean="0">
                <a:effectLst>
                  <a:outerShdw blurRad="38100" dist="38100" dir="2700000" algn="tl">
                    <a:srgbClr val="000000">
                      <a:alpha val="43137"/>
                    </a:srgbClr>
                  </a:outerShdw>
                </a:effectLst>
              </a:rPr>
              <a:t>cash</a:t>
            </a:r>
            <a:r>
              <a:rPr lang="en-US" sz="2400" dirty="0" smtClean="0">
                <a:effectLst>
                  <a:outerShdw blurRad="38100" dist="38100" dir="2700000" algn="tl">
                    <a:srgbClr val="000000">
                      <a:alpha val="43137"/>
                    </a:srgbClr>
                  </a:outerShdw>
                </a:effectLst>
              </a:rPr>
              <a:t> workers have been receiving, storage and distribution of other values​​: precious metals, coins, forms, values ​​of individual clients in bank vaults, etc.</a:t>
            </a:r>
            <a:endParaRPr lang="ru-RU" sz="2400" dirty="0">
              <a:effectLst>
                <a:outerShdw blurRad="38100" dist="38100" dir="2700000" algn="tl">
                  <a:srgbClr val="000000">
                    <a:alpha val="43137"/>
                  </a:srgbClr>
                </a:outerShdw>
              </a:effectLst>
            </a:endParaRPr>
          </a:p>
        </p:txBody>
      </p:sp>
      <p:pic>
        <p:nvPicPr>
          <p:cNvPr id="20482" name="Picture 2" descr="Отдел кассовых операций"/>
          <p:cNvPicPr>
            <a:picLocks noChangeAspect="1" noChangeArrowheads="1"/>
          </p:cNvPicPr>
          <p:nvPr/>
        </p:nvPicPr>
        <p:blipFill>
          <a:blip r:embed="rId2"/>
          <a:srcRect/>
          <a:stretch>
            <a:fillRect/>
          </a:stretch>
        </p:blipFill>
        <p:spPr bwMode="auto">
          <a:xfrm>
            <a:off x="1071538" y="4500570"/>
            <a:ext cx="2071702" cy="2071702"/>
          </a:xfrm>
          <a:prstGeom prst="rect">
            <a:avLst/>
          </a:prstGeom>
          <a:noFill/>
        </p:spPr>
      </p:pic>
      <p:pic>
        <p:nvPicPr>
          <p:cNvPr id="20484" name="Picture 4" descr="http://www.sunhome.ru/UsersGallery/Cards/158/den-sistemnogo-administratora-otkritka.jpg"/>
          <p:cNvPicPr>
            <a:picLocks noChangeAspect="1" noChangeArrowheads="1"/>
          </p:cNvPicPr>
          <p:nvPr/>
        </p:nvPicPr>
        <p:blipFill>
          <a:blip r:embed="rId3"/>
          <a:srcRect/>
          <a:stretch>
            <a:fillRect/>
          </a:stretch>
        </p:blipFill>
        <p:spPr bwMode="auto">
          <a:xfrm>
            <a:off x="5072066" y="1071546"/>
            <a:ext cx="3286148" cy="304715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725470"/>
          </a:xfrm>
        </p:spPr>
        <p:txBody>
          <a:bodyPr>
            <a:normAutofit fontScale="90000"/>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Credit</a:t>
            </a:r>
            <a:r>
              <a:rPr lang="en-US" b="1" dirty="0" smtClean="0">
                <a:solidFill>
                  <a:srgbClr val="800000"/>
                </a:solidFill>
                <a:latin typeface="Comic Sans MS" pitchFamily="66" charset="0"/>
              </a:rPr>
              <a:t> </a:t>
            </a:r>
            <a:r>
              <a:rPr lang="en-US" b="1" dirty="0" smtClean="0">
                <a:solidFill>
                  <a:srgbClr val="800000"/>
                </a:solidFill>
                <a:effectLst>
                  <a:outerShdw blurRad="38100" dist="38100" dir="2700000" algn="tl">
                    <a:srgbClr val="000000">
                      <a:alpha val="43137"/>
                    </a:srgbClr>
                  </a:outerShdw>
                </a:effectLst>
                <a:latin typeface="Comic Sans MS" pitchFamily="66" charset="0"/>
              </a:rPr>
              <a:t>Department</a:t>
            </a:r>
            <a:r>
              <a:rPr lang="en-US" b="1" dirty="0" smtClean="0">
                <a:solidFill>
                  <a:srgbClr val="800000"/>
                </a:solidFill>
                <a:latin typeface="Comic Sans MS" pitchFamily="66" charset="0"/>
              </a:rPr>
              <a:t>.</a:t>
            </a:r>
            <a:endParaRPr lang="ru-RU" dirty="0">
              <a:solidFill>
                <a:srgbClr val="800000"/>
              </a:solidFill>
              <a:latin typeface="Comic Sans MS" pitchFamily="66" charset="0"/>
            </a:endParaRPr>
          </a:p>
        </p:txBody>
      </p:sp>
      <p:sp>
        <p:nvSpPr>
          <p:cNvPr id="3" name="Содержимое 2"/>
          <p:cNvSpPr>
            <a:spLocks noGrp="1"/>
          </p:cNvSpPr>
          <p:nvPr>
            <p:ph idx="1"/>
          </p:nvPr>
        </p:nvSpPr>
        <p:spPr>
          <a:xfrm>
            <a:off x="214282" y="1000108"/>
            <a:ext cx="5214974" cy="5715040"/>
          </a:xfrm>
        </p:spPr>
        <p:txBody>
          <a:bodyPr>
            <a:normAutofit fontScale="77500" lnSpcReduction="20000"/>
          </a:bodyPr>
          <a:lstStyle/>
          <a:p>
            <a:pPr marL="93663" indent="260350">
              <a:buNone/>
            </a:pPr>
            <a:r>
              <a:rPr lang="en-US" dirty="0" smtClean="0">
                <a:effectLst>
                  <a:outerShdw blurRad="38100" dist="38100" dir="2700000" algn="tl">
                    <a:srgbClr val="000000">
                      <a:alpha val="43137"/>
                    </a:srgbClr>
                  </a:outerShdw>
                </a:effectLst>
              </a:rPr>
              <a:t>Working in a bank in the credit department is not just credit, and complex process that involves several steps. Each step is accompanied by an economist loan officer or loan officer. Depending on the volume of transactions at all stages of one or a group of clients accompanied by a specialist, or each step accompanied by a separate expert.</a:t>
            </a:r>
            <a:endParaRPr lang="ru-RU" dirty="0" smtClean="0">
              <a:effectLst>
                <a:outerShdw blurRad="38100" dist="38100" dir="2700000" algn="tl">
                  <a:srgbClr val="000000">
                    <a:alpha val="43137"/>
                  </a:srgbClr>
                </a:outerShdw>
              </a:effectLst>
            </a:endParaRPr>
          </a:p>
          <a:p>
            <a:pPr>
              <a:buClr>
                <a:srgbClr val="FFFF00"/>
              </a:buClr>
              <a:buFont typeface="Wingdings" pitchFamily="2" charset="2"/>
              <a:buChar char="v"/>
            </a:pPr>
            <a:r>
              <a:rPr lang="en-US" dirty="0" smtClean="0">
                <a:effectLst>
                  <a:outerShdw blurRad="38100" dist="38100" dir="2700000" algn="tl">
                    <a:srgbClr val="000000">
                      <a:alpha val="43137"/>
                    </a:srgbClr>
                  </a:outerShdw>
                </a:effectLst>
              </a:rPr>
              <a:t>1. Negotiations with a potential client, the assessment of its creditworthiness and solvency.</a:t>
            </a:r>
            <a:endParaRPr lang="ru-RU" dirty="0" smtClean="0">
              <a:effectLst>
                <a:outerShdw blurRad="38100" dist="38100" dir="2700000" algn="tl">
                  <a:srgbClr val="000000">
                    <a:alpha val="43137"/>
                  </a:srgbClr>
                </a:outerShdw>
              </a:effectLst>
            </a:endParaRPr>
          </a:p>
          <a:p>
            <a:pPr>
              <a:buClr>
                <a:srgbClr val="FFFF00"/>
              </a:buClr>
              <a:buFont typeface="Wingdings" pitchFamily="2" charset="2"/>
              <a:buChar char="v"/>
            </a:pPr>
            <a:r>
              <a:rPr lang="en-US" dirty="0" smtClean="0">
                <a:effectLst>
                  <a:outerShdw blurRad="38100" dist="38100" dir="2700000" algn="tl">
                    <a:srgbClr val="000000">
                      <a:alpha val="43137"/>
                    </a:srgbClr>
                  </a:outerShdw>
                </a:effectLst>
              </a:rPr>
              <a:t>2. Paperwork for the issuance of credit</a:t>
            </a:r>
            <a:endParaRPr lang="ru-RU" dirty="0" smtClean="0">
              <a:effectLst>
                <a:outerShdw blurRad="38100" dist="38100" dir="2700000" algn="tl">
                  <a:srgbClr val="000000">
                    <a:alpha val="43137"/>
                  </a:srgbClr>
                </a:outerShdw>
              </a:effectLst>
            </a:endParaRPr>
          </a:p>
          <a:p>
            <a:pPr>
              <a:buClr>
                <a:srgbClr val="FFFF00"/>
              </a:buClr>
              <a:buFont typeface="Wingdings" pitchFamily="2" charset="2"/>
              <a:buChar char="v"/>
            </a:pPr>
            <a:r>
              <a:rPr lang="en-US" dirty="0" smtClean="0">
                <a:effectLst>
                  <a:outerShdw blurRad="38100" dist="38100" dir="2700000" algn="tl">
                    <a:srgbClr val="000000">
                      <a:alpha val="43137"/>
                    </a:srgbClr>
                  </a:outerShdw>
                </a:effectLst>
              </a:rPr>
              <a:t>3. Support of extended credit.</a:t>
            </a:r>
            <a:endParaRPr lang="ru-RU" dirty="0" smtClean="0">
              <a:effectLst>
                <a:outerShdw blurRad="38100" dist="38100" dir="2700000" algn="tl">
                  <a:srgbClr val="000000">
                    <a:alpha val="43137"/>
                  </a:srgbClr>
                </a:outerShdw>
              </a:effectLst>
            </a:endParaRPr>
          </a:p>
          <a:p>
            <a:endParaRPr lang="ru-RU" dirty="0"/>
          </a:p>
        </p:txBody>
      </p:sp>
      <p:pic>
        <p:nvPicPr>
          <p:cNvPr id="21506" name="Picture 2" descr="Кредитный отдел"/>
          <p:cNvPicPr>
            <a:picLocks noChangeAspect="1" noChangeArrowheads="1"/>
          </p:cNvPicPr>
          <p:nvPr/>
        </p:nvPicPr>
        <p:blipFill>
          <a:blip r:embed="rId2"/>
          <a:srcRect/>
          <a:stretch>
            <a:fillRect/>
          </a:stretch>
        </p:blipFill>
        <p:spPr bwMode="auto">
          <a:xfrm>
            <a:off x="5500694" y="1428736"/>
            <a:ext cx="3224195" cy="378621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en-US" b="1" dirty="0" smtClean="0">
                <a:solidFill>
                  <a:srgbClr val="800000"/>
                </a:solidFill>
                <a:effectLst>
                  <a:outerShdw blurRad="38100" dist="38100" dir="2700000" algn="tl">
                    <a:srgbClr val="000000">
                      <a:alpha val="43137"/>
                    </a:srgbClr>
                  </a:outerShdw>
                </a:effectLst>
                <a:latin typeface="Comic Sans MS" pitchFamily="66" charset="0"/>
              </a:rPr>
              <a:t>Department of Securities.</a:t>
            </a:r>
            <a:endParaRPr lang="ru-RU" dirty="0">
              <a:solidFill>
                <a:srgbClr val="800000"/>
              </a:solidFill>
              <a:effectLst>
                <a:outerShdw blurRad="38100" dist="38100" dir="2700000" algn="tl">
                  <a:srgbClr val="000000">
                    <a:alpha val="43137"/>
                  </a:srgbClr>
                </a:outerShdw>
              </a:effectLst>
              <a:latin typeface="Comic Sans MS" pitchFamily="66" charset="0"/>
            </a:endParaRPr>
          </a:p>
        </p:txBody>
      </p:sp>
      <p:sp>
        <p:nvSpPr>
          <p:cNvPr id="3" name="Содержимое 2"/>
          <p:cNvSpPr>
            <a:spLocks noGrp="1"/>
          </p:cNvSpPr>
          <p:nvPr>
            <p:ph idx="1"/>
          </p:nvPr>
        </p:nvSpPr>
        <p:spPr>
          <a:xfrm>
            <a:off x="457200" y="1214423"/>
            <a:ext cx="4329114" cy="4286280"/>
          </a:xfrm>
        </p:spPr>
        <p:txBody>
          <a:bodyPr>
            <a:normAutofit fontScale="92500" lnSpcReduction="10000"/>
          </a:bodyPr>
          <a:lstStyle/>
          <a:p>
            <a:pPr marL="0" indent="11113">
              <a:buNone/>
              <a:tabLst>
                <a:tab pos="93663" algn="l"/>
              </a:tabLst>
            </a:pPr>
            <a:r>
              <a:rPr lang="en-US" dirty="0" smtClean="0">
                <a:effectLst>
                  <a:outerShdw blurRad="38100" dist="38100" dir="2700000" algn="tl">
                    <a:srgbClr val="000000">
                      <a:alpha val="43137"/>
                    </a:srgbClr>
                  </a:outerShdw>
                </a:effectLst>
              </a:rPr>
              <a:t>The specialists of the department engaged in operations of the bank associated with the treatment of promissory notes (recorded and their own), certificates, as well as the operations of the bank and its customers in the stock market.</a:t>
            </a:r>
            <a:endParaRPr lang="ru-RU" dirty="0" smtClean="0">
              <a:effectLst>
                <a:outerShdw blurRad="38100" dist="38100" dir="2700000" algn="tl">
                  <a:srgbClr val="000000">
                    <a:alpha val="43137"/>
                  </a:srgbClr>
                </a:outerShdw>
              </a:effectLst>
            </a:endParaRPr>
          </a:p>
          <a:p>
            <a:endParaRPr lang="ru-RU" dirty="0"/>
          </a:p>
        </p:txBody>
      </p:sp>
      <p:sp>
        <p:nvSpPr>
          <p:cNvPr id="5" name="Прямоугольник 4"/>
          <p:cNvSpPr/>
          <p:nvPr/>
        </p:nvSpPr>
        <p:spPr>
          <a:xfrm>
            <a:off x="5000628" y="3786190"/>
            <a:ext cx="3857652" cy="2677656"/>
          </a:xfrm>
          <a:prstGeom prst="rect">
            <a:avLst/>
          </a:prstGeom>
        </p:spPr>
        <p:txBody>
          <a:bodyPr wrap="square">
            <a:spAutoFit/>
          </a:bodyPr>
          <a:lstStyle/>
          <a:p>
            <a:pPr indent="11113" algn="ctr">
              <a:tabLst>
                <a:tab pos="93663" algn="l"/>
              </a:tabLst>
            </a:pPr>
            <a:r>
              <a:rPr lang="en-US" sz="2400" dirty="0" smtClean="0">
                <a:effectLst>
                  <a:outerShdw blurRad="38100" dist="38100" dir="2700000" algn="tl">
                    <a:srgbClr val="000000">
                      <a:alpha val="43137"/>
                    </a:srgbClr>
                  </a:outerShdw>
                </a:effectLst>
              </a:rPr>
              <a:t>The specialist department should have a good deal in a large enough volume of regulations and laws of the Russian Federation concerning issues of securities.</a:t>
            </a:r>
            <a:endParaRPr lang="ru-RU" sz="2400" dirty="0" smtClean="0">
              <a:effectLst>
                <a:outerShdw blurRad="38100" dist="38100" dir="2700000" algn="tl">
                  <a:srgbClr val="000000">
                    <a:alpha val="43137"/>
                  </a:srgbClr>
                </a:outerShdw>
              </a:effectLst>
            </a:endParaRPr>
          </a:p>
        </p:txBody>
      </p:sp>
      <p:pic>
        <p:nvPicPr>
          <p:cNvPr id="22532" name="Picture 4" descr="http://poxe.ru/uploads/posts/2008-06/1213655181_4.gif"/>
          <p:cNvPicPr>
            <a:picLocks noChangeAspect="1" noChangeArrowheads="1"/>
          </p:cNvPicPr>
          <p:nvPr/>
        </p:nvPicPr>
        <p:blipFill>
          <a:blip r:embed="rId2"/>
          <a:srcRect/>
          <a:stretch>
            <a:fillRect/>
          </a:stretch>
        </p:blipFill>
        <p:spPr bwMode="auto">
          <a:xfrm>
            <a:off x="4857752" y="1142984"/>
            <a:ext cx="3769277" cy="2643206"/>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TotalTime>
  <Words>1305</Words>
  <Application>Microsoft Office PowerPoint</Application>
  <PresentationFormat>Экран (4:3)</PresentationFormat>
  <Paragraphs>53</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Презентация PowerPoint</vt:lpstr>
      <vt:lpstr>Introduction.</vt:lpstr>
      <vt:lpstr>About banking. Activities of banks.</vt:lpstr>
      <vt:lpstr>Structure of the bank</vt:lpstr>
      <vt:lpstr>Operations Department.</vt:lpstr>
      <vt:lpstr>Operations Department.</vt:lpstr>
      <vt:lpstr>Cash transactions Department.</vt:lpstr>
      <vt:lpstr>Credit Department.</vt:lpstr>
      <vt:lpstr>Department of Securities.</vt:lpstr>
      <vt:lpstr>Foreign exchange department.</vt:lpstr>
      <vt:lpstr>Financial Monitoring Department.</vt:lpstr>
      <vt:lpstr>Law Department.</vt:lpstr>
      <vt:lpstr>Accounting department.</vt:lpstr>
      <vt:lpstr>Sales department.</vt:lpstr>
      <vt:lpstr>My profession the banker.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Verochka</dc:creator>
  <cp:lastModifiedBy>Kompyuter</cp:lastModifiedBy>
  <cp:revision>17</cp:revision>
  <dcterms:created xsi:type="dcterms:W3CDTF">2014-01-11T09:27:15Z</dcterms:created>
  <dcterms:modified xsi:type="dcterms:W3CDTF">2018-12-18T07:20:50Z</dcterms:modified>
</cp:coreProperties>
</file>