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71" r:id="rId12"/>
    <p:sldId id="266" r:id="rId13"/>
    <p:sldId id="267" r:id="rId14"/>
    <p:sldId id="268" r:id="rId15"/>
    <p:sldId id="269" r:id="rId16"/>
    <p:sldId id="270"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5/1/2025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5/1/2025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5/1/2025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5/1/2025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image" Target="../media/image3.jfif"/><Relationship Id="rId1" Type="http://schemas.openxmlformats.org/officeDocument/2006/relationships/slideLayout" Target="../slideLayouts/slideLayout2.xml"/><Relationship Id="rId4" Type="http://schemas.openxmlformats.org/officeDocument/2006/relationships/image" Target="../media/image5.jf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uz-Latn-UZ" dirty="0" smtClean="0"/>
              <a:t>Dozimetrik nazorat asboblari. Ionizatsion kameralar. Geyger schetchiklaeri</a:t>
            </a:r>
            <a:endParaRPr lang="ru-RU" dirty="0"/>
          </a:p>
        </p:txBody>
      </p:sp>
      <p:sp>
        <p:nvSpPr>
          <p:cNvPr id="3" name="Подзаголовок 2"/>
          <p:cNvSpPr>
            <a:spLocks noGrp="1"/>
          </p:cNvSpPr>
          <p:nvPr>
            <p:ph type="subTitle" idx="1"/>
          </p:nvPr>
        </p:nvSpPr>
        <p:spPr/>
        <p:txBody>
          <a:bodyPr/>
          <a:lstStyle/>
          <a:p>
            <a:r>
              <a:rPr lang="uz-Latn-UZ" dirty="0" smtClean="0"/>
              <a:t>Tf-2301</a:t>
            </a:r>
          </a:p>
          <a:p>
            <a:r>
              <a:rPr lang="uz-Latn-UZ" dirty="0" smtClean="0"/>
              <a:t>Valijonova shodiya</a:t>
            </a:r>
            <a:endParaRPr lang="ru-RU" dirty="0"/>
          </a:p>
        </p:txBody>
      </p:sp>
    </p:spTree>
    <p:extLst>
      <p:ext uri="{BB962C8B-B14F-4D97-AF65-F5344CB8AC3E}">
        <p14:creationId xmlns:p14="http://schemas.microsoft.com/office/powerpoint/2010/main" val="849922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upload.wikimedia.org/wikipedia/commons/thumb/3/37/Geiger_counter_2.jpg/250px-Geiger_counter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942" y="712427"/>
            <a:ext cx="3001692" cy="2004894"/>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92405" y="2821640"/>
            <a:ext cx="3172229" cy="646331"/>
          </a:xfrm>
          <a:prstGeom prst="rect">
            <a:avLst/>
          </a:prstGeom>
        </p:spPr>
        <p:txBody>
          <a:bodyPr wrap="square">
            <a:spAutoFit/>
          </a:bodyPr>
          <a:lstStyle/>
          <a:p>
            <a:r>
              <a:rPr lang="uz-Latn-UZ" dirty="0"/>
              <a:t>Pancake tipidagi probli Geiger hisoblagichi</a:t>
            </a:r>
            <a:endParaRPr lang="ru-RU" dirty="0"/>
          </a:p>
        </p:txBody>
      </p:sp>
      <p:pic>
        <p:nvPicPr>
          <p:cNvPr id="6148" name="Picture 4" descr="https://upload.wikimedia.org/wikipedia/commons/thumb/6/6e/Geiger_counter_in_use.jpg/250px-Geiger_counter_in_us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9192" y="712427"/>
            <a:ext cx="2915429" cy="20048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494362" y="2802589"/>
            <a:ext cx="3330040" cy="1200329"/>
          </a:xfrm>
          <a:prstGeom prst="rect">
            <a:avLst/>
          </a:prstGeom>
        </p:spPr>
        <p:txBody>
          <a:bodyPr wrap="square">
            <a:spAutoFit/>
          </a:bodyPr>
          <a:lstStyle/>
          <a:p>
            <a:r>
              <a:rPr lang="uz-Latn-UZ" dirty="0"/>
              <a:t>Beta-radiatsiyani o'lchash uchun oxirgi oyna zondli Geiger hisoblagichidan laboratoriya foydalanish</a:t>
            </a:r>
            <a:endParaRPr lang="ru-RU" dirty="0"/>
          </a:p>
        </p:txBody>
      </p:sp>
      <p:pic>
        <p:nvPicPr>
          <p:cNvPr id="6150" name="Picture 6" descr="https://upload.wikimedia.org/wikipedia/commons/thumb/e/e2/Boroncounter.svg/250px-Boroncounter.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1654" y="576172"/>
            <a:ext cx="2949937" cy="133026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8454130" y="2139676"/>
            <a:ext cx="2800709" cy="923330"/>
          </a:xfrm>
          <a:prstGeom prst="rect">
            <a:avLst/>
          </a:prstGeom>
        </p:spPr>
        <p:txBody>
          <a:bodyPr wrap="square">
            <a:spAutoFit/>
          </a:bodyPr>
          <a:lstStyle/>
          <a:p>
            <a:r>
              <a:rPr lang="uz-Latn-UZ" dirty="0"/>
              <a:t>T</a:t>
            </a:r>
            <a:r>
              <a:rPr lang="uz-Latn-UZ" dirty="0" smtClean="0"/>
              <a:t>ermal </a:t>
            </a:r>
            <a:r>
              <a:rPr lang="uz-Latn-UZ" dirty="0"/>
              <a:t>neytronlarni aniqlash uchun BF 3 bilan to'ldirilgan Geiger trubkasi</a:t>
            </a:r>
            <a:endParaRPr lang="ru-RU" dirty="0"/>
          </a:p>
        </p:txBody>
      </p:sp>
      <p:pic>
        <p:nvPicPr>
          <p:cNvPr id="6152" name="Picture 8" descr="https://upload.wikimedia.org/wikipedia/commons/thumb/c/ca/A_complete_Geiger_counter%2C_with_the_Geiger-Muller_tube_70_019.jpg/250px-A_complete_Geiger_counter%2C_with_the_Geiger-Muller_tube_70_01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673" y="3693871"/>
            <a:ext cx="3001692" cy="178117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41640" y="5475047"/>
            <a:ext cx="3073758" cy="1200329"/>
          </a:xfrm>
          <a:prstGeom prst="rect">
            <a:avLst/>
          </a:prstGeom>
        </p:spPr>
        <p:txBody>
          <a:bodyPr wrap="square">
            <a:spAutoFit/>
          </a:bodyPr>
          <a:lstStyle/>
          <a:p>
            <a:r>
              <a:rPr lang="uz-Latn-UZ" dirty="0"/>
              <a:t>Zamonaviy bir qismli Geiger-Myuller hisoblagichi, shu jumladan Geiger-Myuller trubkasi 70 019 (yuqorida)</a:t>
            </a:r>
            <a:endParaRPr lang="ru-RU" dirty="0"/>
          </a:p>
        </p:txBody>
      </p:sp>
      <p:pic>
        <p:nvPicPr>
          <p:cNvPr id="6154" name="Picture 10" descr="https://upload.wikimedia.org/wikipedia/commons/thumb/2/28/Geiger_tube_si8b.jpg/250px-Geiger_tube_si8b.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5997" y="3402754"/>
            <a:ext cx="2381250" cy="205740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8454130" y="5380672"/>
            <a:ext cx="3407434" cy="1477328"/>
          </a:xfrm>
          <a:prstGeom prst="rect">
            <a:avLst/>
          </a:prstGeom>
        </p:spPr>
        <p:txBody>
          <a:bodyPr wrap="square">
            <a:spAutoFit/>
          </a:bodyPr>
          <a:lstStyle/>
          <a:p>
            <a:r>
              <a:rPr lang="uz-Latn-UZ" dirty="0"/>
              <a:t>Alfa va beta aniqlash uchun ishlatiladigan Pancake GM trubkasi; nozik mika oynasi odatda asbobga o'rnatilganda to'r bilan himoyalangan.</a:t>
            </a:r>
            <a:endParaRPr lang="ru-RU" dirty="0"/>
          </a:p>
        </p:txBody>
      </p:sp>
      <p:pic>
        <p:nvPicPr>
          <p:cNvPr id="6156" name="Picture 12" descr="https://upload.wikimedia.org/wikipedia/commons/thumb/0/06/Early_Geiger_counter%2C_made_by_Hans_Geiger%2C_1932._%289663806938%29.jpg/250px-Early_Geiger_counter%2C_made_by_Hans_Geiger%2C_1932._%289663806938%29.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3708" y="3990221"/>
            <a:ext cx="2381250" cy="1781176"/>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391766" y="5771397"/>
            <a:ext cx="3430438" cy="1200329"/>
          </a:xfrm>
          <a:prstGeom prst="rect">
            <a:avLst/>
          </a:prstGeom>
        </p:spPr>
        <p:txBody>
          <a:bodyPr wrap="square">
            <a:spAutoFit/>
          </a:bodyPr>
          <a:lstStyle/>
          <a:p>
            <a:r>
              <a:rPr lang="uz-Latn-UZ" dirty="0" smtClean="0"/>
              <a:t> </a:t>
            </a:r>
            <a:r>
              <a:rPr lang="uz-Latn-UZ" dirty="0"/>
              <a:t>Geiger-Myuller trubkasi 1932 yilda laboratoriyada foydalanish uchun Hans Geiger tomonidan ishlab chiqarilgan.</a:t>
            </a:r>
            <a:endParaRPr lang="ru-RU" dirty="0"/>
          </a:p>
        </p:txBody>
      </p:sp>
    </p:spTree>
    <p:extLst>
      <p:ext uri="{BB962C8B-B14F-4D97-AF65-F5344CB8AC3E}">
        <p14:creationId xmlns:p14="http://schemas.microsoft.com/office/powerpoint/2010/main" val="526118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Latn-UZ" dirty="0" smtClean="0"/>
              <a:t>Qo’llanilish sohalari</a:t>
            </a:r>
            <a:endParaRPr lang="ru-RU" dirty="0"/>
          </a:p>
        </p:txBody>
      </p:sp>
      <p:sp>
        <p:nvSpPr>
          <p:cNvPr id="3" name="Прямоугольник 2"/>
          <p:cNvSpPr/>
          <p:nvPr/>
        </p:nvSpPr>
        <p:spPr>
          <a:xfrm>
            <a:off x="1141413" y="2171321"/>
            <a:ext cx="6096000" cy="2308324"/>
          </a:xfrm>
          <a:prstGeom prst="rect">
            <a:avLst/>
          </a:prstGeom>
        </p:spPr>
        <p:txBody>
          <a:bodyPr>
            <a:spAutoFit/>
          </a:bodyPr>
          <a:lstStyle/>
          <a:p>
            <a:r>
              <a:rPr lang="uz-Latn-UZ" dirty="0"/>
              <a:t>Tibbiy diagnostika va davolash (masalan, rentgen va radioterapiya)</a:t>
            </a:r>
          </a:p>
          <a:p>
            <a:endParaRPr lang="uz-Latn-UZ" dirty="0"/>
          </a:p>
          <a:p>
            <a:r>
              <a:rPr lang="uz-Latn-UZ" dirty="0"/>
              <a:t>Atom elektr stansiyalari</a:t>
            </a:r>
          </a:p>
          <a:p>
            <a:endParaRPr lang="uz-Latn-UZ" dirty="0"/>
          </a:p>
          <a:p>
            <a:r>
              <a:rPr lang="uz-Latn-UZ" dirty="0"/>
              <a:t>Sanoatda nurlanishdan foydalanish</a:t>
            </a:r>
          </a:p>
          <a:p>
            <a:endParaRPr lang="uz-Latn-UZ" dirty="0"/>
          </a:p>
          <a:p>
            <a:r>
              <a:rPr lang="uz-Latn-UZ" dirty="0"/>
              <a:t>Radiatsion xavfli hududlarni monitoring qilish</a:t>
            </a:r>
            <a:endParaRPr lang="ru-RU" dirty="0"/>
          </a:p>
        </p:txBody>
      </p:sp>
    </p:spTree>
    <p:extLst>
      <p:ext uri="{BB962C8B-B14F-4D97-AF65-F5344CB8AC3E}">
        <p14:creationId xmlns:p14="http://schemas.microsoft.com/office/powerpoint/2010/main" val="2821161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Latn-UZ" dirty="0" smtClean="0"/>
              <a:t>Ionizatsion kameralar</a:t>
            </a:r>
            <a:endParaRPr lang="ru-RU" dirty="0"/>
          </a:p>
        </p:txBody>
      </p:sp>
      <p:sp>
        <p:nvSpPr>
          <p:cNvPr id="3" name="Прямоугольник 2"/>
          <p:cNvSpPr/>
          <p:nvPr/>
        </p:nvSpPr>
        <p:spPr>
          <a:xfrm>
            <a:off x="983411" y="2413338"/>
            <a:ext cx="8160589" cy="1754326"/>
          </a:xfrm>
          <a:prstGeom prst="rect">
            <a:avLst/>
          </a:prstGeom>
        </p:spPr>
        <p:txBody>
          <a:bodyPr wrap="square">
            <a:spAutoFit/>
          </a:bodyPr>
          <a:lstStyle/>
          <a:p>
            <a:r>
              <a:rPr lang="uz-Latn-UZ" dirty="0"/>
              <a:t>Ionlash kamerasi gazsimon ionizatsiya detektorining eng oddiy turi bo'lib , rentgen nurlari , gamma nurlari , alfa zarralari va beta zarralari kabi ko'plab ionlashtiruvchi nurlanish turlarini aniqlash va o'lchash uchun keng qo'llaniladi . An'anaviy ravishda "ionlash kamerasi" atamasi faqat elektr maydonini qo'llash orqali gaz ichidagi to'g'ridan-to'g'ri ionlanish natijasida hosil bo'lgan barcha zaryadlarni yig'adigan detektorlarga tegishli</a:t>
            </a:r>
            <a:endParaRPr lang="ru-RU" dirty="0"/>
          </a:p>
        </p:txBody>
      </p:sp>
      <p:pic>
        <p:nvPicPr>
          <p:cNvPr id="7170" name="Picture 2" descr="Ionization Chamber | Application | Matsusada Preci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028" y="4294546"/>
            <a:ext cx="4572000"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494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43155" y="1524817"/>
            <a:ext cx="10184920" cy="1200329"/>
          </a:xfrm>
          <a:prstGeom prst="rect">
            <a:avLst/>
          </a:prstGeom>
        </p:spPr>
        <p:txBody>
          <a:bodyPr wrap="square">
            <a:spAutoFit/>
          </a:bodyPr>
          <a:lstStyle/>
          <a:p>
            <a:r>
              <a:rPr lang="uz-Latn-UZ" dirty="0"/>
              <a:t> U kichik to'g'ridan-to'g'ri oqim shaklida chiqish ishlab chiqarish uchun tushgan radiatsiya va gaz o'rtasidagi har bir o'zaro ta'sir natijasida yaratilgan diskret zaryadlardan foydalanadi . Bu shuni anglatadiki, individual ionlashtiruvchi hodisalarni o'lchash mumkin emas, shuning uchun har xil turdagi nurlanish energiyasini farqlash mumkin emas, lekin u umumiy ionlashtiruvchi ta'sirni juda yaxshi o'lchash imkonini beradi</a:t>
            </a:r>
            <a:endParaRPr lang="ru-RU" dirty="0"/>
          </a:p>
        </p:txBody>
      </p:sp>
      <p:sp>
        <p:nvSpPr>
          <p:cNvPr id="5" name="Прямоугольник 4"/>
          <p:cNvSpPr/>
          <p:nvPr/>
        </p:nvSpPr>
        <p:spPr>
          <a:xfrm>
            <a:off x="943155" y="3111600"/>
            <a:ext cx="10452339" cy="1477328"/>
          </a:xfrm>
          <a:prstGeom prst="rect">
            <a:avLst/>
          </a:prstGeom>
        </p:spPr>
        <p:txBody>
          <a:bodyPr wrap="square">
            <a:spAutoFit/>
          </a:bodyPr>
          <a:lstStyle/>
          <a:p>
            <a:r>
              <a:rPr lang="uz-Latn-UZ" dirty="0"/>
              <a:t>U keng energiya diapazonida nurlanishga yaxshi bir xil javob beradi va gamma-nurlanishning yuqori darajasini o'lchash uchun afzal qilingan vositadir, masalan, radiatsiya issiq kamerasida, chunki ular uzoq vaqt davomida yuqori radiatsiya maydonlarida buzilishsiz toqat qila oladi. Ular atom energetikasi sanoatida, tadqiqot laboratoriyalarida, yong'inni aniqlashda , radiatsiyadan himoya qilishda va atrof-muhit monitoringida keng qo'llaniladi .</a:t>
            </a:r>
            <a:endParaRPr lang="ru-RU" dirty="0"/>
          </a:p>
        </p:txBody>
      </p:sp>
    </p:spTree>
    <p:extLst>
      <p:ext uri="{BB962C8B-B14F-4D97-AF65-F5344CB8AC3E}">
        <p14:creationId xmlns:p14="http://schemas.microsoft.com/office/powerpoint/2010/main" val="3102682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Latn-UZ" dirty="0" smtClean="0"/>
              <a:t>Ishlash prinsipi</a:t>
            </a:r>
            <a:endParaRPr lang="ru-RU" dirty="0"/>
          </a:p>
        </p:txBody>
      </p:sp>
      <p:sp>
        <p:nvSpPr>
          <p:cNvPr id="3" name="Прямоугольник 2"/>
          <p:cNvSpPr/>
          <p:nvPr/>
        </p:nvSpPr>
        <p:spPr>
          <a:xfrm>
            <a:off x="598099" y="1831578"/>
            <a:ext cx="6096000" cy="1754326"/>
          </a:xfrm>
          <a:prstGeom prst="rect">
            <a:avLst/>
          </a:prstGeom>
        </p:spPr>
        <p:txBody>
          <a:bodyPr>
            <a:spAutoFit/>
          </a:bodyPr>
          <a:lstStyle/>
          <a:p>
            <a:r>
              <a:rPr lang="uz-Latn-UZ" dirty="0"/>
              <a:t>Gaz ionlash kamerasi zaryadni nurlanish natijasida hosil bo'lgan gaz ichida hosil bo'lgan ion juftlari sonidan o'lchaydi . U ikkita elektrodli gaz bilan to'ldirilgan kameradan iborat ; anod va katod sifatida tanilgan . Elektrodlar parallel plitalar (Parallel plastinka ionlash kameralari: PPIC) yoki koaksiyal joylashgan ichki anod simli silindr shaklida bo'lishi mumkin.</a:t>
            </a:r>
            <a:endParaRPr lang="ru-RU" dirty="0"/>
          </a:p>
        </p:txBody>
      </p:sp>
      <p:pic>
        <p:nvPicPr>
          <p:cNvPr id="8194" name="Picture 2" descr="https://upload.wikimedia.org/wikipedia/commons/thumb/b/bd/Ion_chamber_operation.gif/330px-Ion_chamber_operat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5613" y="1831578"/>
            <a:ext cx="3143250" cy="219075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913298" y="4136086"/>
            <a:ext cx="3930770" cy="2031325"/>
          </a:xfrm>
          <a:prstGeom prst="rect">
            <a:avLst/>
          </a:prstGeom>
        </p:spPr>
        <p:txBody>
          <a:bodyPr wrap="square">
            <a:spAutoFit/>
          </a:bodyPr>
          <a:lstStyle/>
          <a:p>
            <a:r>
              <a:rPr lang="uz-Latn-UZ" dirty="0"/>
              <a:t>Parallel plastinka ion kamerasining sxematik diagrammasi, ion juftlarining hosil bo'lishini va elektr maydon ta'sirida ionlarning siljishini ko'rsatadi. Elektronlar odatda kichikroq massa tufayli musbat ionlarga qaraganda 1000 marta tezroq siljiydi. </a:t>
            </a:r>
            <a:endParaRPr lang="ru-RU" dirty="0"/>
          </a:p>
        </p:txBody>
      </p:sp>
      <p:sp>
        <p:nvSpPr>
          <p:cNvPr id="5" name="Прямоугольник 4"/>
          <p:cNvSpPr/>
          <p:nvPr/>
        </p:nvSpPr>
        <p:spPr>
          <a:xfrm>
            <a:off x="537714" y="3669696"/>
            <a:ext cx="6096000" cy="2585323"/>
          </a:xfrm>
          <a:prstGeom prst="rect">
            <a:avLst/>
          </a:prstGeom>
        </p:spPr>
        <p:txBody>
          <a:bodyPr>
            <a:spAutoFit/>
          </a:bodyPr>
          <a:lstStyle/>
          <a:p>
            <a:r>
              <a:rPr lang="uz-Latn-UZ" dirty="0"/>
              <a:t>To'ldirish gazida elektr maydonini yaratish uchun elektrodlar o'rtasida kuchlanish potentsiali qo'llaniladi . Elektrodlar orasidagi gaz atomlari yoki molekulalari ionlashtiruvchi nurlanish ta'sirida ionlashganda , ion juftlari hosil bo'ladi va natijada ijobiy ionlar va dissotsilangan elektronlar elektr maydoni ta'sirida qarama-qarshi qutbli elektrodlarga o'tadi . Bu kamera dizayniga qarab femtoamperdan pikoampergacha bo'lgan hududda elektrometr pallasida o'lchanadigan va nurlanish dozasiga mutanosib bo'lgan ionlanish oqimini hosil qiladi. </a:t>
            </a:r>
            <a:endParaRPr lang="ru-RU" dirty="0"/>
          </a:p>
        </p:txBody>
      </p:sp>
    </p:spTree>
    <p:extLst>
      <p:ext uri="{BB962C8B-B14F-4D97-AF65-F5344CB8AC3E}">
        <p14:creationId xmlns:p14="http://schemas.microsoft.com/office/powerpoint/2010/main" val="2460818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Latn-UZ" dirty="0" smtClean="0"/>
              <a:t>Ionisation kamera turlari</a:t>
            </a:r>
            <a:endParaRPr lang="ru-RU" dirty="0"/>
          </a:p>
        </p:txBody>
      </p:sp>
      <p:pic>
        <p:nvPicPr>
          <p:cNvPr id="9218" name="Picture 2" descr="https://upload.wikimedia.org/wikipedia/commons/thumb/c/c1/Ionizacni_komory_v_dozimetru.jpg/250px-Ionizacni_komory_v_dozimetr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5250" y="2244395"/>
            <a:ext cx="3260485" cy="234485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41413" y="4736559"/>
            <a:ext cx="3344322" cy="646331"/>
          </a:xfrm>
          <a:prstGeom prst="rect">
            <a:avLst/>
          </a:prstGeom>
        </p:spPr>
        <p:txBody>
          <a:bodyPr wrap="square">
            <a:spAutoFit/>
          </a:bodyPr>
          <a:lstStyle/>
          <a:p>
            <a:r>
              <a:rPr lang="uz-Latn-UZ" dirty="0"/>
              <a:t>Idishdagi ikkita yuqori bosimli silindrsimon ion kamerasi.</a:t>
            </a:r>
            <a:endParaRPr lang="ru-RU" dirty="0"/>
          </a:p>
        </p:txBody>
      </p:sp>
      <p:pic>
        <p:nvPicPr>
          <p:cNvPr id="9220" name="Picture 4" descr="https://upload.wikimedia.org/wikipedia/commons/thumb/9/9e/Ionisation_chamber_made_by_Pierre_Curie%2C_c_1895-1900._%289660571297%29.jpg/250px-Ionisation_chamber_made_by_Pierre_Curie%2C_c_1895-1900._%289660571297%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3076" y="2097088"/>
            <a:ext cx="2967188" cy="291465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263076" y="5150295"/>
            <a:ext cx="2628181" cy="923330"/>
          </a:xfrm>
          <a:prstGeom prst="rect">
            <a:avLst/>
          </a:prstGeom>
        </p:spPr>
        <p:txBody>
          <a:bodyPr wrap="square">
            <a:spAutoFit/>
          </a:bodyPr>
          <a:lstStyle/>
          <a:p>
            <a:r>
              <a:rPr lang="uz-Latn-UZ" dirty="0" smtClean="0"/>
              <a:t>ionizatsiya </a:t>
            </a:r>
            <a:r>
              <a:rPr lang="uz-Latn-UZ" dirty="0"/>
              <a:t>kamerasi Per Kyuri tomonidan 1895-1900 yillarda qilingan</a:t>
            </a:r>
            <a:endParaRPr lang="ru-RU" dirty="0"/>
          </a:p>
        </p:txBody>
      </p:sp>
    </p:spTree>
    <p:extLst>
      <p:ext uri="{BB962C8B-B14F-4D97-AF65-F5344CB8AC3E}">
        <p14:creationId xmlns:p14="http://schemas.microsoft.com/office/powerpoint/2010/main" val="491008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upload.wikimedia.org/wikipedia/commons/thumb/3/3a/RTG_radiation_measurement.jpg/330px-RTG_radiation_measure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447" y="1496772"/>
            <a:ext cx="3657300" cy="258352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22428" y="4253625"/>
            <a:ext cx="3407338" cy="646331"/>
          </a:xfrm>
          <a:prstGeom prst="rect">
            <a:avLst/>
          </a:prstGeom>
        </p:spPr>
        <p:txBody>
          <a:bodyPr wrap="square">
            <a:spAutoFit/>
          </a:bodyPr>
          <a:lstStyle/>
          <a:p>
            <a:r>
              <a:rPr lang="uz-Latn-UZ" dirty="0"/>
              <a:t>Amaldagi qo'lda integral ion kamerali tadqiqot o'lchagich</a:t>
            </a:r>
            <a:endParaRPr lang="ru-RU" dirty="0"/>
          </a:p>
        </p:txBody>
      </p:sp>
      <p:pic>
        <p:nvPicPr>
          <p:cNvPr id="10248" name="Picture 8" descr="aniqlanmag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886" y="1616793"/>
            <a:ext cx="3885062" cy="234348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167886" y="4115125"/>
            <a:ext cx="3585713" cy="923330"/>
          </a:xfrm>
          <a:prstGeom prst="rect">
            <a:avLst/>
          </a:prstGeom>
        </p:spPr>
        <p:txBody>
          <a:bodyPr wrap="square">
            <a:spAutoFit/>
          </a:bodyPr>
          <a:lstStyle/>
          <a:p>
            <a:r>
              <a:rPr lang="uz-Latn-UZ" dirty="0"/>
              <a:t>Integral qo'lda ushlab turiladigan asbobda toymasin beta qalqonning ko'rinishi</a:t>
            </a:r>
            <a:endParaRPr lang="ru-RU" dirty="0"/>
          </a:p>
        </p:txBody>
      </p:sp>
    </p:spTree>
    <p:extLst>
      <p:ext uri="{BB962C8B-B14F-4D97-AF65-F5344CB8AC3E}">
        <p14:creationId xmlns:p14="http://schemas.microsoft.com/office/powerpoint/2010/main" val="4281640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Latn-UZ" dirty="0" smtClean="0"/>
              <a:t>Ionlash kamerani ishkatilish sohalari</a:t>
            </a:r>
            <a:endParaRPr lang="ru-RU" dirty="0"/>
          </a:p>
        </p:txBody>
      </p:sp>
      <p:sp>
        <p:nvSpPr>
          <p:cNvPr id="3" name="Прямоугольник 2"/>
          <p:cNvSpPr/>
          <p:nvPr/>
        </p:nvSpPr>
        <p:spPr>
          <a:xfrm>
            <a:off x="802256" y="2097088"/>
            <a:ext cx="8643668" cy="4524315"/>
          </a:xfrm>
          <a:prstGeom prst="rect">
            <a:avLst/>
          </a:prstGeom>
        </p:spPr>
        <p:txBody>
          <a:bodyPr wrap="square">
            <a:spAutoFit/>
          </a:bodyPr>
          <a:lstStyle/>
          <a:p>
            <a:r>
              <a:rPr lang="uz-Latn-UZ" dirty="0"/>
              <a:t>1. Tibbiyot sohasida:</a:t>
            </a:r>
          </a:p>
          <a:p>
            <a:r>
              <a:rPr lang="uz-Latn-UZ" dirty="0" smtClean="0"/>
              <a:t>Radiatsion </a:t>
            </a:r>
            <a:r>
              <a:rPr lang="uz-Latn-UZ" dirty="0"/>
              <a:t>terapiyada: bemorga yuborilayotgan nurlanish dozasini aniqlik bilan nazorat qilish uchun</a:t>
            </a:r>
            <a:r>
              <a:rPr lang="uz-Latn-UZ" dirty="0" smtClean="0"/>
              <a:t>.</a:t>
            </a:r>
            <a:endParaRPr lang="uz-Latn-UZ" dirty="0"/>
          </a:p>
          <a:p>
            <a:r>
              <a:rPr lang="uz-Latn-UZ" dirty="0"/>
              <a:t>Rentgen apparatlarida: rentgen nurlarining intensivligini o‘lchashda</a:t>
            </a:r>
            <a:r>
              <a:rPr lang="uz-Latn-UZ" dirty="0" smtClean="0"/>
              <a:t>.</a:t>
            </a:r>
            <a:endParaRPr lang="uz-Latn-UZ" dirty="0"/>
          </a:p>
          <a:p>
            <a:r>
              <a:rPr lang="uz-Latn-UZ" dirty="0"/>
              <a:t>Dozimetriyada: shifokor va bemorlar uchun nurlanish xavfsizligini ta’minlashda</a:t>
            </a:r>
            <a:r>
              <a:rPr lang="uz-Latn-UZ" dirty="0" smtClean="0"/>
              <a:t>.</a:t>
            </a:r>
            <a:endParaRPr lang="uz-Latn-UZ" dirty="0"/>
          </a:p>
          <a:p>
            <a:endParaRPr lang="uz-Latn-UZ" dirty="0"/>
          </a:p>
          <a:p>
            <a:r>
              <a:rPr lang="uz-Latn-UZ" dirty="0"/>
              <a:t>2. Yadro sanoati:</a:t>
            </a:r>
          </a:p>
          <a:p>
            <a:r>
              <a:rPr lang="uz-Latn-UZ" dirty="0" smtClean="0"/>
              <a:t>Yadro </a:t>
            </a:r>
            <a:r>
              <a:rPr lang="uz-Latn-UZ" dirty="0"/>
              <a:t>elektr stansiyalarida: nurlanish darajasini doimiy nazorat qilish uchun.</a:t>
            </a:r>
          </a:p>
          <a:p>
            <a:r>
              <a:rPr lang="uz-Latn-UZ" dirty="0" smtClean="0"/>
              <a:t>Yadro </a:t>
            </a:r>
            <a:r>
              <a:rPr lang="uz-Latn-UZ" dirty="0"/>
              <a:t>reaktorlarida: reaktorda yuzaga keladigan ionlashtiruvchi nurlanishni kuzatish.</a:t>
            </a:r>
          </a:p>
          <a:p>
            <a:r>
              <a:rPr lang="uz-Latn-UZ" dirty="0" smtClean="0"/>
              <a:t>Yadro </a:t>
            </a:r>
            <a:r>
              <a:rPr lang="uz-Latn-UZ" dirty="0"/>
              <a:t>chiqindilarini saqlash joylarida: xavfsizlikni ta’minlash uchun</a:t>
            </a:r>
            <a:r>
              <a:rPr lang="uz-Latn-UZ" dirty="0" smtClean="0"/>
              <a:t>.</a:t>
            </a:r>
          </a:p>
          <a:p>
            <a:endParaRPr lang="uz-Latn-UZ" dirty="0"/>
          </a:p>
          <a:p>
            <a:r>
              <a:rPr lang="uz-Latn-UZ" dirty="0"/>
              <a:t>3. Sanoat sohasida:</a:t>
            </a:r>
          </a:p>
          <a:p>
            <a:r>
              <a:rPr lang="uz-Latn-UZ" dirty="0" smtClean="0"/>
              <a:t>Radiografiyada </a:t>
            </a:r>
            <a:r>
              <a:rPr lang="uz-Latn-UZ" dirty="0"/>
              <a:t>(masalan, payvand joylarini tekshirish): ionlash kamerasi yordamida ishlatilgan nurlanish darajasi aniqlanadi.</a:t>
            </a:r>
          </a:p>
          <a:p>
            <a:r>
              <a:rPr lang="uz-Latn-UZ" dirty="0" smtClean="0"/>
              <a:t>Material </a:t>
            </a:r>
            <a:r>
              <a:rPr lang="uz-Latn-UZ" dirty="0"/>
              <a:t>nazoratida: radiatsiyaviy sinovlardan foydalanilganda, operatorni himoyalash chorasi sifatida</a:t>
            </a:r>
            <a:r>
              <a:rPr lang="uz-Latn-UZ" dirty="0" smtClean="0"/>
              <a:t>.</a:t>
            </a:r>
            <a:endParaRPr lang="uz-Latn-UZ" dirty="0"/>
          </a:p>
        </p:txBody>
      </p:sp>
    </p:spTree>
    <p:extLst>
      <p:ext uri="{BB962C8B-B14F-4D97-AF65-F5344CB8AC3E}">
        <p14:creationId xmlns:p14="http://schemas.microsoft.com/office/powerpoint/2010/main" val="1794981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Latn-UZ" dirty="0" smtClean="0"/>
              <a:t>Foydalanilgan adabiyotlar</a:t>
            </a:r>
            <a:endParaRPr lang="ru-RU" dirty="0"/>
          </a:p>
        </p:txBody>
      </p:sp>
      <p:sp>
        <p:nvSpPr>
          <p:cNvPr id="3" name="Прямоугольник 2"/>
          <p:cNvSpPr/>
          <p:nvPr/>
        </p:nvSpPr>
        <p:spPr>
          <a:xfrm>
            <a:off x="1211739" y="2200538"/>
            <a:ext cx="4816960" cy="369332"/>
          </a:xfrm>
          <a:prstGeom prst="rect">
            <a:avLst/>
          </a:prstGeom>
        </p:spPr>
        <p:txBody>
          <a:bodyPr wrap="none">
            <a:spAutoFit/>
          </a:bodyPr>
          <a:lstStyle/>
          <a:p>
            <a:r>
              <a:rPr lang="uz-Latn-UZ" dirty="0"/>
              <a:t>https://en.wikipedia.org/wiki/Ionization_chamber</a:t>
            </a:r>
            <a:endParaRPr lang="ru-RU" dirty="0"/>
          </a:p>
        </p:txBody>
      </p:sp>
      <p:sp>
        <p:nvSpPr>
          <p:cNvPr id="4" name="Прямоугольник 3"/>
          <p:cNvSpPr/>
          <p:nvPr/>
        </p:nvSpPr>
        <p:spPr>
          <a:xfrm>
            <a:off x="1211739" y="2916530"/>
            <a:ext cx="4461671" cy="369332"/>
          </a:xfrm>
          <a:prstGeom prst="rect">
            <a:avLst/>
          </a:prstGeom>
        </p:spPr>
        <p:txBody>
          <a:bodyPr wrap="none">
            <a:spAutoFit/>
          </a:bodyPr>
          <a:lstStyle/>
          <a:p>
            <a:r>
              <a:rPr lang="uz-Latn-UZ" dirty="0"/>
              <a:t>https://en.wikipedia.org/wiki/Geiger_counter</a:t>
            </a:r>
            <a:endParaRPr lang="ru-RU" dirty="0"/>
          </a:p>
        </p:txBody>
      </p:sp>
      <p:sp>
        <p:nvSpPr>
          <p:cNvPr id="5" name="Прямоугольник 4"/>
          <p:cNvSpPr/>
          <p:nvPr/>
        </p:nvSpPr>
        <p:spPr>
          <a:xfrm>
            <a:off x="1211739" y="3610956"/>
            <a:ext cx="6096000" cy="646331"/>
          </a:xfrm>
          <a:prstGeom prst="rect">
            <a:avLst/>
          </a:prstGeom>
        </p:spPr>
        <p:txBody>
          <a:bodyPr>
            <a:spAutoFit/>
          </a:bodyPr>
          <a:lstStyle/>
          <a:p>
            <a:r>
              <a:rPr lang="uz-Latn-UZ" dirty="0"/>
              <a:t>https://remm.hhs.gov/radiation-dosimeters-dose-monitoring-worker-safety.htm</a:t>
            </a:r>
            <a:endParaRPr lang="ru-RU" dirty="0"/>
          </a:p>
        </p:txBody>
      </p:sp>
      <p:sp>
        <p:nvSpPr>
          <p:cNvPr id="6" name="Прямоугольник 5"/>
          <p:cNvSpPr/>
          <p:nvPr/>
        </p:nvSpPr>
        <p:spPr>
          <a:xfrm>
            <a:off x="1141413" y="4388787"/>
            <a:ext cx="6096000" cy="646331"/>
          </a:xfrm>
          <a:prstGeom prst="rect">
            <a:avLst/>
          </a:prstGeom>
        </p:spPr>
        <p:txBody>
          <a:bodyPr>
            <a:spAutoFit/>
          </a:bodyPr>
          <a:lstStyle/>
          <a:p>
            <a:r>
              <a:rPr lang="uz-Latn-UZ" dirty="0"/>
              <a:t>https://</a:t>
            </a:r>
            <a:r>
              <a:rPr lang="uz-Latn-UZ" dirty="0" smtClean="0"/>
              <a:t>www.googleadservices.com/pagead/aclk?sa=L&amp;ai=DChcSEwj3vdro3IKNAEAQ</a:t>
            </a:r>
            <a:endParaRPr lang="ru-RU" dirty="0"/>
          </a:p>
        </p:txBody>
      </p:sp>
    </p:spTree>
    <p:extLst>
      <p:ext uri="{BB962C8B-B14F-4D97-AF65-F5344CB8AC3E}">
        <p14:creationId xmlns:p14="http://schemas.microsoft.com/office/powerpoint/2010/main" val="1409403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98280" y="877887"/>
            <a:ext cx="9905999" cy="3541714"/>
          </a:xfrm>
        </p:spPr>
        <p:txBody>
          <a:bodyPr/>
          <a:lstStyle/>
          <a:p>
            <a:r>
              <a:rPr lang="uz-Latn-UZ" dirty="0"/>
              <a:t>Dozimetrik nazorat asboblari — bu radiatsiya darajasini oʻlchash va nazorat qilish uchun moʻljallangan qurilmalardir. Ular odatda atom energiyasi, tibbiyot, sanoat va ilmiy tadqiqotlarda ishlatiladi.</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3578" y="2474342"/>
            <a:ext cx="3251170" cy="2684253"/>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3949" y="2443162"/>
            <a:ext cx="2855703" cy="2715433"/>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8853" y="2443161"/>
            <a:ext cx="2717321" cy="2715434"/>
          </a:xfrm>
          <a:prstGeom prst="rect">
            <a:avLst/>
          </a:prstGeom>
        </p:spPr>
      </p:pic>
    </p:spTree>
    <p:extLst>
      <p:ext uri="{BB962C8B-B14F-4D97-AF65-F5344CB8AC3E}">
        <p14:creationId xmlns:p14="http://schemas.microsoft.com/office/powerpoint/2010/main" val="2043382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1141413" y="618518"/>
            <a:ext cx="9905998" cy="1478570"/>
          </a:xfrm>
        </p:spPr>
        <p:txBody>
          <a:bodyPr>
            <a:normAutofit fontScale="90000"/>
          </a:bodyPr>
          <a:lstStyle/>
          <a:p>
            <a:r>
              <a:rPr lang="uz-Latn-UZ" dirty="0"/>
              <a:t>Dozimetrik nazoratning asosiy maqsadi:</a:t>
            </a:r>
            <a:br>
              <a:rPr lang="uz-Latn-UZ" dirty="0"/>
            </a:br>
            <a:r>
              <a:rPr lang="uz-Latn-UZ" dirty="0"/>
              <a:t/>
            </a:r>
            <a:br>
              <a:rPr lang="uz-Latn-UZ" dirty="0"/>
            </a:br>
            <a:endParaRPr lang="ru-RU" dirty="0"/>
          </a:p>
        </p:txBody>
      </p:sp>
      <p:sp>
        <p:nvSpPr>
          <p:cNvPr id="5" name="Прямоугольник 4"/>
          <p:cNvSpPr/>
          <p:nvPr/>
        </p:nvSpPr>
        <p:spPr>
          <a:xfrm>
            <a:off x="1141413" y="1800863"/>
            <a:ext cx="6096000" cy="2031325"/>
          </a:xfrm>
          <a:prstGeom prst="rect">
            <a:avLst/>
          </a:prstGeom>
        </p:spPr>
        <p:txBody>
          <a:bodyPr>
            <a:spAutoFit/>
          </a:bodyPr>
          <a:lstStyle/>
          <a:p>
            <a:r>
              <a:rPr lang="uz-Latn-UZ" dirty="0"/>
              <a:t>Inson organizmini ionlashtiruvchi nurlanishdan himoya qilish.</a:t>
            </a:r>
          </a:p>
          <a:p>
            <a:endParaRPr lang="uz-Latn-UZ" dirty="0"/>
          </a:p>
          <a:p>
            <a:r>
              <a:rPr lang="uz-Latn-UZ" dirty="0"/>
              <a:t>Radiatsion xavfsizlikni ta’minlash.</a:t>
            </a:r>
          </a:p>
          <a:p>
            <a:endParaRPr lang="uz-Latn-UZ" dirty="0"/>
          </a:p>
          <a:p>
            <a:r>
              <a:rPr lang="uz-Latn-UZ" dirty="0"/>
              <a:t>Yadro obyektlari, rentgen apparatlari yoki radiatsion materiallar ishlatiladigan joylarda nurlanish darajasini nazorat qilish.</a:t>
            </a:r>
            <a:endParaRPr lang="ru-RU" dirty="0"/>
          </a:p>
        </p:txBody>
      </p:sp>
    </p:spTree>
    <p:extLst>
      <p:ext uri="{BB962C8B-B14F-4D97-AF65-F5344CB8AC3E}">
        <p14:creationId xmlns:p14="http://schemas.microsoft.com/office/powerpoint/2010/main" val="657366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1632" y="687529"/>
            <a:ext cx="9905998" cy="1478570"/>
          </a:xfrm>
        </p:spPr>
        <p:txBody>
          <a:bodyPr/>
          <a:lstStyle/>
          <a:p>
            <a:r>
              <a:rPr lang="uz-Latn-UZ" dirty="0" smtClean="0"/>
              <a:t>Dozimetrik asboblar turlari</a:t>
            </a:r>
            <a:endParaRPr lang="ru-RU" dirty="0"/>
          </a:p>
        </p:txBody>
      </p:sp>
      <p:sp>
        <p:nvSpPr>
          <p:cNvPr id="3" name="Прямоугольник 2"/>
          <p:cNvSpPr/>
          <p:nvPr/>
        </p:nvSpPr>
        <p:spPr>
          <a:xfrm>
            <a:off x="1141413" y="1357803"/>
            <a:ext cx="6096000" cy="3970318"/>
          </a:xfrm>
          <a:prstGeom prst="rect">
            <a:avLst/>
          </a:prstGeom>
        </p:spPr>
        <p:txBody>
          <a:bodyPr>
            <a:spAutoFit/>
          </a:bodyPr>
          <a:lstStyle/>
          <a:p>
            <a:endParaRPr lang="uz-Latn-UZ" dirty="0"/>
          </a:p>
          <a:p>
            <a:endParaRPr lang="uz-Latn-UZ" dirty="0"/>
          </a:p>
          <a:p>
            <a:r>
              <a:rPr lang="uz-Latn-UZ" sz="2400" dirty="0"/>
              <a:t>Shaxsiy dozimetrlar – inson tanasiga taqiladi va kunlik/yillik nurlanish dozalarini oʻlchaydi</a:t>
            </a:r>
            <a:r>
              <a:rPr lang="uz-Latn-UZ" sz="2400" dirty="0" smtClean="0"/>
              <a:t>.</a:t>
            </a:r>
            <a:endParaRPr lang="uz-Latn-UZ" sz="2400" dirty="0"/>
          </a:p>
          <a:p>
            <a:r>
              <a:rPr lang="uz-Latn-UZ" sz="2400" dirty="0"/>
              <a:t>Termolyuminessens dozimetrlar (TLD</a:t>
            </a:r>
            <a:r>
              <a:rPr lang="uz-Latn-UZ" sz="2400" dirty="0" smtClean="0"/>
              <a:t>)</a:t>
            </a:r>
            <a:endParaRPr lang="uz-Latn-UZ" sz="2400" dirty="0"/>
          </a:p>
          <a:p>
            <a:r>
              <a:rPr lang="uz-Latn-UZ" sz="2400" dirty="0" smtClean="0"/>
              <a:t>Elektron </a:t>
            </a:r>
            <a:r>
              <a:rPr lang="uz-Latn-UZ" sz="2400" dirty="0"/>
              <a:t>shaxsiy dozimetrlar (EPD</a:t>
            </a:r>
            <a:r>
              <a:rPr lang="uz-Latn-UZ" sz="2400" dirty="0" smtClean="0"/>
              <a:t>)</a:t>
            </a:r>
            <a:endParaRPr lang="uz-Latn-UZ" sz="2400" dirty="0"/>
          </a:p>
          <a:p>
            <a:r>
              <a:rPr lang="uz-Latn-UZ" sz="2400" dirty="0"/>
              <a:t>Zonal yoki joy dozimetrlar – muayyan joydagi nurlanish darajasini oʻlchash uchun ishlatiladi</a:t>
            </a:r>
            <a:r>
              <a:rPr lang="uz-Latn-UZ" sz="2400" dirty="0" smtClean="0"/>
              <a:t>.</a:t>
            </a:r>
            <a:endParaRPr lang="uz-Latn-UZ" sz="2400" dirty="0"/>
          </a:p>
          <a:p>
            <a:r>
              <a:rPr lang="uz-Latn-UZ" sz="2400" dirty="0"/>
              <a:t>Geiger-Müller hisoblagichi (GM-schetchik</a:t>
            </a:r>
            <a:r>
              <a:rPr lang="uz-Latn-UZ" sz="2400" dirty="0" smtClean="0"/>
              <a:t>)</a:t>
            </a:r>
            <a:endParaRPr lang="uz-Latn-UZ" sz="2400" dirty="0"/>
          </a:p>
          <a:p>
            <a:r>
              <a:rPr lang="uz-Latn-UZ" sz="2400" dirty="0"/>
              <a:t>Ionlashtiruvchi </a:t>
            </a:r>
            <a:r>
              <a:rPr lang="uz-Latn-UZ" sz="2400" dirty="0" smtClean="0"/>
              <a:t>kamera</a:t>
            </a:r>
            <a:endParaRPr lang="uz-Latn-UZ" sz="2400" dirty="0"/>
          </a:p>
          <a:p>
            <a:r>
              <a:rPr lang="uz-Latn-UZ" sz="2400" dirty="0"/>
              <a:t>Scintillation detektorlar</a:t>
            </a:r>
            <a:endParaRPr lang="ru-RU" sz="2400" dirty="0"/>
          </a:p>
        </p:txBody>
      </p:sp>
    </p:spTree>
    <p:extLst>
      <p:ext uri="{BB962C8B-B14F-4D97-AF65-F5344CB8AC3E}">
        <p14:creationId xmlns:p14="http://schemas.microsoft.com/office/powerpoint/2010/main" val="2628957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Latn-UZ" dirty="0" smtClean="0"/>
              <a:t>Geyger-muler schetchiki</a:t>
            </a:r>
            <a:endParaRPr lang="ru-RU" dirty="0"/>
          </a:p>
        </p:txBody>
      </p:sp>
      <p:pic>
        <p:nvPicPr>
          <p:cNvPr id="1026" name="Picture 2" descr="https://upload.wikimedia.org/wikipedia/commons/thumb/4/40/Geiger_counter.jpg/250px-Geiger_coun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1430" y="1957448"/>
            <a:ext cx="3571037" cy="281296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91396" y="2097088"/>
            <a:ext cx="6096000" cy="1200329"/>
          </a:xfrm>
          <a:prstGeom prst="rect">
            <a:avLst/>
          </a:prstGeom>
        </p:spPr>
        <p:txBody>
          <a:bodyPr>
            <a:spAutoFit/>
          </a:bodyPr>
          <a:lstStyle/>
          <a:p>
            <a:r>
              <a:rPr lang="uz-Latn-UZ" dirty="0"/>
              <a:t>Geiger-Myuller trubkasi yordamida ionlashtiruvchi nurlanishni aniqlash va o'lchash uchun elektron asbobdir . Radiatsiya dozimetriyasi , radiologik himoya , eksperimental fizika va yadro sanoati </a:t>
            </a:r>
            <a:r>
              <a:rPr lang="uz-Latn-UZ" dirty="0" smtClean="0"/>
              <a:t>kabi yo’nalishlarda keng </a:t>
            </a:r>
            <a:r>
              <a:rPr lang="uz-Latn-UZ" dirty="0"/>
              <a:t>qo'llaniladi .</a:t>
            </a:r>
            <a:endParaRPr lang="ru-RU" dirty="0"/>
          </a:p>
        </p:txBody>
      </p:sp>
      <p:sp>
        <p:nvSpPr>
          <p:cNvPr id="4" name="Прямоугольник 3"/>
          <p:cNvSpPr/>
          <p:nvPr/>
        </p:nvSpPr>
        <p:spPr>
          <a:xfrm>
            <a:off x="891396" y="3215595"/>
            <a:ext cx="6096000" cy="2308324"/>
          </a:xfrm>
          <a:prstGeom prst="rect">
            <a:avLst/>
          </a:prstGeom>
        </p:spPr>
        <p:txBody>
          <a:bodyPr>
            <a:spAutoFit/>
          </a:bodyPr>
          <a:lstStyle/>
          <a:p>
            <a:r>
              <a:rPr lang="uz-Latn-UZ" dirty="0"/>
              <a:t>Geiger -Myuller trubkasi </a:t>
            </a:r>
            <a:r>
              <a:rPr lang="uz-Latn-UZ" dirty="0" smtClean="0"/>
              <a:t>ionlashtiruvchi </a:t>
            </a:r>
            <a:r>
              <a:rPr lang="uz-Latn-UZ" dirty="0"/>
              <a:t>nurlanishni aniqlash uchun ishlatiladigan Geiger hisoblagichining sensor elementi hisoblanadi . U 1908 yilda printsipni ixtiro qilgan Xans Geyger </a:t>
            </a:r>
            <a:r>
              <a:rPr lang="uz-Latn-UZ" dirty="0" smtClean="0"/>
              <a:t> </a:t>
            </a:r>
            <a:r>
              <a:rPr lang="uz-Latn-UZ" dirty="0"/>
              <a:t>va 1928 yilda Geiger bilan birgalikda turli xil nurlanish turlarini aniqlay oladigan amaliy naycha ishlab chiqarish texnikasini yanada rivojlantirishda hamkorlik qilgan Valter Myuller sharafiga nomlangan . Geiger hisoblagichi ma'lumotlarni sonifikatsiya qilishning birinchi misollaridan biridir .</a:t>
            </a:r>
            <a:endParaRPr lang="ru-RU" dirty="0"/>
          </a:p>
        </p:txBody>
      </p:sp>
      <p:sp>
        <p:nvSpPr>
          <p:cNvPr id="5" name="Прямоугольник 4"/>
          <p:cNvSpPr/>
          <p:nvPr/>
        </p:nvSpPr>
        <p:spPr>
          <a:xfrm>
            <a:off x="7073659" y="4909009"/>
            <a:ext cx="3312544" cy="1200329"/>
          </a:xfrm>
          <a:prstGeom prst="rect">
            <a:avLst/>
          </a:prstGeom>
        </p:spPr>
        <p:txBody>
          <a:bodyPr wrap="square">
            <a:spAutoFit/>
          </a:bodyPr>
          <a:lstStyle/>
          <a:p>
            <a:r>
              <a:rPr lang="uz-Latn-UZ" dirty="0"/>
              <a:t>To'liq Geiger hisoblagichi, Geiger-Myuller trubkasi asbobga kabel orqali ulangan silindrsimon korpusga o'rnatilgan.</a:t>
            </a:r>
            <a:endParaRPr lang="ru-RU" dirty="0"/>
          </a:p>
        </p:txBody>
      </p:sp>
    </p:spTree>
    <p:extLst>
      <p:ext uri="{BB962C8B-B14F-4D97-AF65-F5344CB8AC3E}">
        <p14:creationId xmlns:p14="http://schemas.microsoft.com/office/powerpoint/2010/main" val="3056828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329" t="-24842" r="329" b="24842"/>
          <a:stretch/>
        </p:blipFill>
        <p:spPr>
          <a:xfrm>
            <a:off x="6638194" y="-594089"/>
            <a:ext cx="5345723" cy="3503931"/>
          </a:xfrm>
          <a:prstGeom prst="rect">
            <a:avLst/>
          </a:prstGeom>
        </p:spPr>
      </p:pic>
      <p:sp>
        <p:nvSpPr>
          <p:cNvPr id="4" name="Прямоугольник 3"/>
          <p:cNvSpPr/>
          <p:nvPr/>
        </p:nvSpPr>
        <p:spPr>
          <a:xfrm>
            <a:off x="542194" y="1533649"/>
            <a:ext cx="6096000" cy="2585323"/>
          </a:xfrm>
          <a:prstGeom prst="rect">
            <a:avLst/>
          </a:prstGeom>
        </p:spPr>
        <p:txBody>
          <a:bodyPr>
            <a:spAutoFit/>
          </a:bodyPr>
          <a:lstStyle/>
          <a:p>
            <a:r>
              <a:rPr lang="uz-Latn-UZ" dirty="0"/>
              <a:t>Bu gazsimon ionlanish detektori bo'lib, Taunsend ko'chkisi fenomenidan foydalanadi va radiatsiya zarrasi tufayli bitta ionlashtiruvchi hodisadan osongina aniqlanadigan elektron impuls hosil qiladi. U gamma nurlanishini, rentgen nurlarini , alfa va beta zarralarini aniqlash uchun ishlatiladi . Neytronlarni aniqlash uchun ham moslashtirilishi mumkin . Naycha ion juftlarini hosil qilishning "Geiger" hududida ishlaydi. Bu qo'llaniladigan kuchlanishga qarshi ion oqimini ko'rsatadigan gazli detektorlar uchun qo'shilgan chizmada ko'rsatilgan.</a:t>
            </a:r>
            <a:endParaRPr lang="ru-RU" dirty="0"/>
          </a:p>
        </p:txBody>
      </p:sp>
      <p:sp>
        <p:nvSpPr>
          <p:cNvPr id="5" name="Прямоугольник 4"/>
          <p:cNvSpPr/>
          <p:nvPr/>
        </p:nvSpPr>
        <p:spPr>
          <a:xfrm>
            <a:off x="542194" y="4033949"/>
            <a:ext cx="6096000" cy="1754326"/>
          </a:xfrm>
          <a:prstGeom prst="rect">
            <a:avLst/>
          </a:prstGeom>
        </p:spPr>
        <p:txBody>
          <a:bodyPr>
            <a:spAutoFit/>
          </a:bodyPr>
          <a:lstStyle/>
          <a:p>
            <a:r>
              <a:rPr lang="uz-Latn-UZ" dirty="0"/>
              <a:t>Bu mustahkam va arzon detektor bo'lsa-da, G-M yuqori nurlanish tezligini samarali o'lchashga qodir emas, yuqori radiatsiya hududlarida cheklangan umrga ega va tushayotgan radiatsiya energiyasini o'lchay olmaydi , shuning uchun spektral ma'lumot yaratib bo'lmaydi va nurlanish turlari o'rtasida hech qanday kamsitish yo'q; alfa va beta zarralari orasidagi kabi.</a:t>
            </a:r>
            <a:endParaRPr lang="ru-RU" dirty="0"/>
          </a:p>
        </p:txBody>
      </p:sp>
      <p:pic>
        <p:nvPicPr>
          <p:cNvPr id="2050" name="Picture 2" descr="https://upload.wikimedia.org/wikipedia/commons/thumb/f/f7/Detector_regions.gif/330px-Detector_region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193" y="2937872"/>
            <a:ext cx="5345723" cy="23622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638194" y="5243079"/>
            <a:ext cx="3253152" cy="1200329"/>
          </a:xfrm>
          <a:prstGeom prst="rect">
            <a:avLst/>
          </a:prstGeom>
        </p:spPr>
        <p:txBody>
          <a:bodyPr wrap="square">
            <a:spAutoFit/>
          </a:bodyPr>
          <a:lstStyle/>
          <a:p>
            <a:r>
              <a:rPr lang="uz-Latn-UZ" dirty="0"/>
              <a:t>Markaziy simli anodli silindrsimon gazsimon nurlanish detektori uchun kuchlanishga qarshi ion juftlik oqimining sxemasi .</a:t>
            </a:r>
            <a:endParaRPr lang="ru-RU" dirty="0"/>
          </a:p>
        </p:txBody>
      </p:sp>
    </p:spTree>
    <p:extLst>
      <p:ext uri="{BB962C8B-B14F-4D97-AF65-F5344CB8AC3E}">
        <p14:creationId xmlns:p14="http://schemas.microsoft.com/office/powerpoint/2010/main" val="2375180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thumb/2/23/Spread_of_avalanches_in_G-M_tube.jpg/330px-Spread_of_avalanches_in_G-M_tub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434" y="1061049"/>
            <a:ext cx="4036863" cy="265654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44747" y="3786368"/>
            <a:ext cx="4595004" cy="1754326"/>
          </a:xfrm>
          <a:prstGeom prst="rect">
            <a:avLst/>
          </a:prstGeom>
        </p:spPr>
        <p:txBody>
          <a:bodyPr wrap="square">
            <a:spAutoFit/>
          </a:bodyPr>
          <a:lstStyle/>
          <a:p>
            <a:r>
              <a:rPr lang="uz-Latn-UZ" dirty="0"/>
              <a:t>UV fotonlari yordamida Townsend ko'chkilarining tarqalishini vizualizatsiya qilish . Ushbu mexanizm bitta ionlashtiruvchi hodisani bir nechta ko'chkilarni qo'zg'atish orqali anodni o'rab turgan barcha gazni ionlashtirishga imkon beradi.</a:t>
            </a:r>
            <a:endParaRPr lang="ru-RU" dirty="0"/>
          </a:p>
        </p:txBody>
      </p:sp>
      <p:pic>
        <p:nvPicPr>
          <p:cNvPr id="3076" name="Picture 4" descr="https://upload.wikimedia.org/wikipedia/commons/thumb/2/26/Geiger_gamma_interaction.jpg/330px-Geiger_gamma_interac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5577" y="1061049"/>
            <a:ext cx="4028536" cy="265654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670430" y="3786368"/>
            <a:ext cx="4646762" cy="2031325"/>
          </a:xfrm>
          <a:prstGeom prst="rect">
            <a:avLst/>
          </a:prstGeom>
        </p:spPr>
        <p:txBody>
          <a:bodyPr wrap="square">
            <a:spAutoFit/>
          </a:bodyPr>
          <a:lstStyle/>
          <a:p>
            <a:r>
              <a:rPr lang="uz-Latn-UZ" dirty="0"/>
              <a:t>Qalin devorli zanglamaydigan po'latdan yasalgan katodli GM trubkasida gammani aniqlash. Devorda hosil bo'lgan ikkilamchi elektronlar ko'chki hosil qilish uchun to'ldirish gaziga etib borishi mumkin. Taxminan 20 KeV dan past bo'lgan past energiyalarda bu ta'sir sezilarli darajada </a:t>
            </a:r>
            <a:r>
              <a:rPr lang="uz-Latn-UZ" dirty="0" smtClean="0"/>
              <a:t>zaiflashadi.</a:t>
            </a:r>
            <a:endParaRPr lang="ru-RU" dirty="0"/>
          </a:p>
        </p:txBody>
      </p:sp>
    </p:spTree>
    <p:extLst>
      <p:ext uri="{BB962C8B-B14F-4D97-AF65-F5344CB8AC3E}">
        <p14:creationId xmlns:p14="http://schemas.microsoft.com/office/powerpoint/2010/main" val="325099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Latn-UZ" dirty="0" smtClean="0"/>
              <a:t>G-m sanagichini ishlash mexanizmi</a:t>
            </a:r>
            <a:endParaRPr lang="ru-RU" dirty="0"/>
          </a:p>
        </p:txBody>
      </p:sp>
      <p:sp>
        <p:nvSpPr>
          <p:cNvPr id="4" name="Прямоугольник 3"/>
          <p:cNvSpPr/>
          <p:nvPr/>
        </p:nvSpPr>
        <p:spPr>
          <a:xfrm>
            <a:off x="1141413" y="1820174"/>
            <a:ext cx="9905998" cy="646331"/>
          </a:xfrm>
          <a:prstGeom prst="rect">
            <a:avLst/>
          </a:prstGeom>
        </p:spPr>
        <p:txBody>
          <a:bodyPr wrap="square">
            <a:spAutoFit/>
          </a:bodyPr>
          <a:lstStyle/>
          <a:p>
            <a:r>
              <a:rPr lang="uz-Latn-UZ" dirty="0"/>
              <a:t>Geiger hisoblagichi Geiger-Myuller trubkasidan (radiatsiyani aniqlaydigan sezgir element) va natijani ko'rsatadigan ishlov berish elektronidan iborat.</a:t>
            </a:r>
            <a:endParaRPr lang="ru-RU" dirty="0"/>
          </a:p>
        </p:txBody>
      </p:sp>
      <p:sp>
        <p:nvSpPr>
          <p:cNvPr id="5" name="Прямоугольник 4"/>
          <p:cNvSpPr/>
          <p:nvPr/>
        </p:nvSpPr>
        <p:spPr>
          <a:xfrm>
            <a:off x="1129986" y="2859555"/>
            <a:ext cx="9515010" cy="646331"/>
          </a:xfrm>
          <a:prstGeom prst="rect">
            <a:avLst/>
          </a:prstGeom>
        </p:spPr>
        <p:txBody>
          <a:bodyPr wrap="square">
            <a:spAutoFit/>
          </a:bodyPr>
          <a:lstStyle/>
          <a:p>
            <a:r>
              <a:rPr lang="uz-Latn-UZ" dirty="0"/>
              <a:t>Geiger-Myuller trubkasi past bosimda geliy , neon yoki argon kabi inert gaz bilan to'ldirilgan bo'lib , unga yuqori kuchlanish qo'llaniladi.</a:t>
            </a:r>
            <a:endParaRPr lang="ru-RU" dirty="0"/>
          </a:p>
        </p:txBody>
      </p:sp>
      <p:sp>
        <p:nvSpPr>
          <p:cNvPr id="6" name="Прямоугольник 5"/>
          <p:cNvSpPr/>
          <p:nvPr/>
        </p:nvSpPr>
        <p:spPr>
          <a:xfrm>
            <a:off x="1129985" y="3782885"/>
            <a:ext cx="9704791" cy="1200329"/>
          </a:xfrm>
          <a:prstGeom prst="rect">
            <a:avLst/>
          </a:prstGeom>
        </p:spPr>
        <p:txBody>
          <a:bodyPr wrap="square">
            <a:spAutoFit/>
          </a:bodyPr>
          <a:lstStyle/>
          <a:p>
            <a:r>
              <a:rPr lang="uz-Latn-UZ" dirty="0"/>
              <a:t>Yuqori energiyali zarralar yoki gamma-nurlanish gazni ionlash orqali o'tkazuvchanlikka aylantirganda, quvur qisqa vaqt ichida elektr zaryadini o'tkazadi . Ishlov berish va displey elektronikasiga etkazib beriladigan, oson o'lchanadigan aniqlash pulsini ishlab chiqarish uchun trubka ichida ionlanish Townsend </a:t>
            </a:r>
            <a:r>
              <a:rPr lang="uz-Latn-UZ" dirty="0" smtClean="0"/>
              <a:t>ko’chkilari effekti </a:t>
            </a:r>
            <a:r>
              <a:rPr lang="uz-Latn-UZ" dirty="0"/>
              <a:t>bilan sezilarli darajada kuchayadi.</a:t>
            </a:r>
            <a:endParaRPr lang="ru-RU" dirty="0"/>
          </a:p>
        </p:txBody>
      </p:sp>
    </p:spTree>
    <p:extLst>
      <p:ext uri="{BB962C8B-B14F-4D97-AF65-F5344CB8AC3E}">
        <p14:creationId xmlns:p14="http://schemas.microsoft.com/office/powerpoint/2010/main" val="3174751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27826" y="1560275"/>
            <a:ext cx="6096000" cy="1477328"/>
          </a:xfrm>
          <a:prstGeom prst="rect">
            <a:avLst/>
          </a:prstGeom>
        </p:spPr>
        <p:txBody>
          <a:bodyPr>
            <a:spAutoFit/>
          </a:bodyPr>
          <a:lstStyle/>
          <a:p>
            <a:r>
              <a:rPr lang="uz-Latn-UZ" dirty="0"/>
              <a:t>Naychadan chiqqan bu katta puls Geiger hisoblagichini ishlab chiqarishni nisbatan arzonlashtiradi, chunki keyingi elektronika juda soddalashtirilgan. </a:t>
            </a:r>
            <a:r>
              <a:rPr lang="uz-Latn-UZ" dirty="0" smtClean="0"/>
              <a:t>Elektronika</a:t>
            </a:r>
            <a:r>
              <a:rPr lang="uz-Latn-UZ" dirty="0"/>
              <a:t>, shuningdek, Geiger-Myuller trubkasi ishlashini ta'minlash uchun qo'llanilishi kerak bo'lgan yuqori kuchlanishni, odatda 400-900 voltni hosil qiladi. </a:t>
            </a:r>
            <a:endParaRPr lang="ru-RU" dirty="0"/>
          </a:p>
        </p:txBody>
      </p:sp>
      <p:pic>
        <p:nvPicPr>
          <p:cNvPr id="5122" name="Picture 2" descr="https://upload.wikimedia.org/wikipedia/commons/thumb/d/da/Geiger-Muller-counter-en.png/330px-Geiger-Muller-counter-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7676" y="860663"/>
            <a:ext cx="2976113" cy="287655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885981" y="3898987"/>
            <a:ext cx="3059502" cy="1754326"/>
          </a:xfrm>
          <a:prstGeom prst="rect">
            <a:avLst/>
          </a:prstGeom>
        </p:spPr>
        <p:txBody>
          <a:bodyPr wrap="square">
            <a:spAutoFit/>
          </a:bodyPr>
          <a:lstStyle/>
          <a:p>
            <a:r>
              <a:rPr lang="uz-Latn-UZ" dirty="0"/>
              <a:t>Past penetratsion nurlanish uchun "oxirgi oyna" trubkasi yordamida Geiger hisoblagichining diagrammasi. Ko'rsatkich uchun karnay ham ishlatiladi</a:t>
            </a:r>
            <a:endParaRPr lang="ru-RU" dirty="0"/>
          </a:p>
        </p:txBody>
      </p:sp>
      <p:sp>
        <p:nvSpPr>
          <p:cNvPr id="7" name="Прямоугольник 6"/>
          <p:cNvSpPr/>
          <p:nvPr/>
        </p:nvSpPr>
        <p:spPr>
          <a:xfrm>
            <a:off x="1227826" y="3103928"/>
            <a:ext cx="6096000" cy="1754326"/>
          </a:xfrm>
          <a:prstGeom prst="rect">
            <a:avLst/>
          </a:prstGeom>
        </p:spPr>
        <p:txBody>
          <a:bodyPr>
            <a:spAutoFit/>
          </a:bodyPr>
          <a:lstStyle/>
          <a:p>
            <a:r>
              <a:rPr lang="uz-Latn-UZ" dirty="0"/>
              <a:t> Bu kuchlanishni diqqat bilan tanlash kerak, chunki juda yuqori kuchlanish uzluksiz zaryadsizlanishga, asbobga zarar etkazishga va natijalarni bekor qilishga imkon beradi. Aksincha, juda past kuchlanish oqim impulsini yaratish uchun juda zaif bo'lgan elektr maydoniga olib keladi. </a:t>
            </a:r>
            <a:r>
              <a:rPr lang="uz-Latn-UZ" dirty="0" smtClean="0"/>
              <a:t>[To'g'ri </a:t>
            </a:r>
            <a:r>
              <a:rPr lang="uz-Latn-UZ" dirty="0"/>
              <a:t>kuchlanish odatda ishlab chiqaruvchi tomonidan belgilanadi.</a:t>
            </a:r>
            <a:endParaRPr lang="ru-RU" dirty="0"/>
          </a:p>
        </p:txBody>
      </p:sp>
    </p:spTree>
    <p:extLst>
      <p:ext uri="{BB962C8B-B14F-4D97-AF65-F5344CB8AC3E}">
        <p14:creationId xmlns:p14="http://schemas.microsoft.com/office/powerpoint/2010/main" val="8024768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Контур</Template>
  <TotalTime>109</TotalTime>
  <Words>1204</Words>
  <Application>Microsoft Office PowerPoint</Application>
  <PresentationFormat>Широкоэкранный</PresentationFormat>
  <Paragraphs>82</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Trebuchet MS</vt:lpstr>
      <vt:lpstr>Tw Cen MT</vt:lpstr>
      <vt:lpstr>Контур</vt:lpstr>
      <vt:lpstr>Dozimetrik nazorat asboblari. Ionizatsion kameralar. Geyger schetchiklaeri</vt:lpstr>
      <vt:lpstr>Презентация PowerPoint</vt:lpstr>
      <vt:lpstr>Dozimetrik nazoratning asosiy maqsadi:  </vt:lpstr>
      <vt:lpstr>Dozimetrik asboblar turlari</vt:lpstr>
      <vt:lpstr>Geyger-muler schetchiki</vt:lpstr>
      <vt:lpstr>Презентация PowerPoint</vt:lpstr>
      <vt:lpstr>Презентация PowerPoint</vt:lpstr>
      <vt:lpstr>G-m sanagichini ishlash mexanizmi</vt:lpstr>
      <vt:lpstr>Презентация PowerPoint</vt:lpstr>
      <vt:lpstr>Презентация PowerPoint</vt:lpstr>
      <vt:lpstr>Qo’llanilish sohalari</vt:lpstr>
      <vt:lpstr>Ionizatsion kameralar</vt:lpstr>
      <vt:lpstr>Презентация PowerPoint</vt:lpstr>
      <vt:lpstr>Ishlash prinsipi</vt:lpstr>
      <vt:lpstr>Ionisation kamera turlari</vt:lpstr>
      <vt:lpstr>Презентация PowerPoint</vt:lpstr>
      <vt:lpstr>Ionlash kamerani ishkatilish sohalari</vt:lpstr>
      <vt:lpstr>Foydalanilgan adabiyotlar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Dozimetrik nazorat asboblari. Ionizatsion kameralar. Geyger schetchiklaeri</dc:title>
  <dc:creator>Dell</dc:creator>
  <cp:lastModifiedBy>Dell</cp:lastModifiedBy>
  <cp:revision>12</cp:revision>
  <dcterms:created xsi:type="dcterms:W3CDTF">2025-05-01T14:59:04Z</dcterms:created>
  <dcterms:modified xsi:type="dcterms:W3CDTF">2025-05-01T16:48:46Z</dcterms:modified>
</cp:coreProperties>
</file>