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9" r:id="rId13"/>
    <p:sldId id="268" r:id="rId14"/>
    <p:sldId id="267" r:id="rId15"/>
    <p:sldId id="270" r:id="rId16"/>
    <p:sldId id="271" r:id="rId17"/>
    <p:sldId id="272" r:id="rId18"/>
    <p:sldId id="274" r:id="rId19"/>
    <p:sldId id="275" r:id="rId20"/>
    <p:sldId id="273"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odiyavalijonova647@gmail.com" initials="" lastIdx="1" clrIdx="0">
    <p:extLst>
      <p:ext uri="{19B8F6BF-5375-455C-9EA6-DF929625EA0E}">
        <p15:presenceInfo xmlns:p15="http://schemas.microsoft.com/office/powerpoint/2012/main" userId="4c7d518d66b5f8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4660"/>
  </p:normalViewPr>
  <p:slideViewPr>
    <p:cSldViewPr snapToGrid="0">
      <p:cViewPr varScale="1">
        <p:scale>
          <a:sx n="85" d="100"/>
          <a:sy n="85" d="100"/>
        </p:scale>
        <p:origin x="74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commentAuthors" Target="commentAuthor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4-17T14:11:51.614" idx="1">
    <p:pos x="3792" y="1315"/>
    <p:text>Ionlashtiruvchi nurlanish detektorlari odatda bog'langan ikkita qismdan iborat. Birinchi qism radiatsiya ta'sirida o'zgarishlarni boshdan kechiradigan birikmadan iborat bo'lgan sezgir materialdan iborat. Boshqa komponent bu o'zgarishlarni o'lchanadigan signallarga aylantiradigan qurilma.</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4/17/2025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4/17/2025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4/17/2025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image" Target="../media/image9.jpg"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image" Target="../media/image11.jpg" /><Relationship Id="rId1" Type="http://schemas.openxmlformats.org/officeDocument/2006/relationships/slideLayout" Target="../slideLayouts/slideLayout2.xml" /><Relationship Id="rId4" Type="http://schemas.openxmlformats.org/officeDocument/2006/relationships/image" Target="../media/image13.jpg"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4.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 /><Relationship Id="rId2" Type="http://schemas.openxmlformats.org/officeDocument/2006/relationships/image" Target="../media/image18.jpeg" /><Relationship Id="rId1" Type="http://schemas.openxmlformats.org/officeDocument/2006/relationships/slideLayout" Target="../slideLayouts/slideLayout4.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4.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1EA421-C773-447C-BE0E-C568C47BEECA}"/>
              </a:ext>
            </a:extLst>
          </p:cNvPr>
          <p:cNvSpPr>
            <a:spLocks noGrp="1"/>
          </p:cNvSpPr>
          <p:nvPr>
            <p:ph type="ctrTitle"/>
          </p:nvPr>
        </p:nvSpPr>
        <p:spPr/>
        <p:txBody>
          <a:bodyPr/>
          <a:lstStyle/>
          <a:p>
            <a:r>
              <a:rPr lang="en-US" dirty="0" err="1"/>
              <a:t>Gazli</a:t>
            </a:r>
            <a:r>
              <a:rPr lang="en-US" dirty="0"/>
              <a:t> </a:t>
            </a:r>
            <a:r>
              <a:rPr lang="en-US" dirty="0" err="1"/>
              <a:t>dozimetrlar</a:t>
            </a:r>
            <a:endParaRPr lang="ru-RU" dirty="0"/>
          </a:p>
        </p:txBody>
      </p:sp>
      <p:sp>
        <p:nvSpPr>
          <p:cNvPr id="3" name="Подзаголовок 2">
            <a:extLst>
              <a:ext uri="{FF2B5EF4-FFF2-40B4-BE49-F238E27FC236}">
                <a16:creationId xmlns:a16="http://schemas.microsoft.com/office/drawing/2014/main" id="{C9FC11FA-BDE5-49B1-B07C-031E0F7B1AED}"/>
              </a:ext>
            </a:extLst>
          </p:cNvPr>
          <p:cNvSpPr>
            <a:spLocks noGrp="1"/>
          </p:cNvSpPr>
          <p:nvPr>
            <p:ph type="subTitle" idx="1"/>
          </p:nvPr>
        </p:nvSpPr>
        <p:spPr/>
        <p:txBody>
          <a:bodyPr/>
          <a:lstStyle/>
          <a:p>
            <a:r>
              <a:rPr lang="en-US" dirty="0" err="1"/>
              <a:t>Sayfullayeva</a:t>
            </a:r>
            <a:r>
              <a:rPr lang="en-US" dirty="0"/>
              <a:t> </a:t>
            </a:r>
            <a:r>
              <a:rPr lang="en-US" dirty="0" err="1"/>
              <a:t>Sitora</a:t>
            </a:r>
            <a:r>
              <a:rPr lang="en-US" dirty="0"/>
              <a:t> .</a:t>
            </a:r>
            <a:r>
              <a:rPr lang="en-US" dirty="0" err="1"/>
              <a:t>Valijonova</a:t>
            </a:r>
            <a:r>
              <a:rPr lang="en-US" dirty="0"/>
              <a:t> </a:t>
            </a:r>
            <a:r>
              <a:rPr lang="en-US" dirty="0" err="1"/>
              <a:t>SHodiya</a:t>
            </a:r>
            <a:endParaRPr lang="ru-RU" dirty="0"/>
          </a:p>
        </p:txBody>
      </p:sp>
    </p:spTree>
    <p:extLst>
      <p:ext uri="{BB962C8B-B14F-4D97-AF65-F5344CB8AC3E}">
        <p14:creationId xmlns:p14="http://schemas.microsoft.com/office/powerpoint/2010/main" val="11217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D0532A-5E75-448F-A2BB-3612FBEA9F95}"/>
              </a:ext>
            </a:extLst>
          </p:cNvPr>
          <p:cNvSpPr>
            <a:spLocks noGrp="1"/>
          </p:cNvSpPr>
          <p:nvPr>
            <p:ph type="title"/>
          </p:nvPr>
        </p:nvSpPr>
        <p:spPr>
          <a:xfrm>
            <a:off x="1281349" y="242047"/>
            <a:ext cx="8875664" cy="618565"/>
          </a:xfrm>
        </p:spPr>
        <p:txBody>
          <a:bodyPr>
            <a:normAutofit fontScale="90000"/>
          </a:bodyPr>
          <a:lstStyle/>
          <a:p>
            <a:r>
              <a:rPr lang="en-US" dirty="0" err="1"/>
              <a:t>Ionizatsiya</a:t>
            </a:r>
            <a:r>
              <a:rPr lang="en-US" dirty="0"/>
              <a:t> </a:t>
            </a:r>
            <a:r>
              <a:rPr lang="en-US" dirty="0" err="1"/>
              <a:t>kamerasininng</a:t>
            </a:r>
            <a:r>
              <a:rPr lang="en-US" dirty="0"/>
              <a:t> </a:t>
            </a:r>
            <a:r>
              <a:rPr lang="en-US" dirty="0" err="1"/>
              <a:t>tuzulishi</a:t>
            </a:r>
            <a:endParaRPr lang="ru-RU" dirty="0"/>
          </a:p>
        </p:txBody>
      </p:sp>
      <p:pic>
        <p:nvPicPr>
          <p:cNvPr id="6" name="Объект 5">
            <a:extLst>
              <a:ext uri="{FF2B5EF4-FFF2-40B4-BE49-F238E27FC236}">
                <a16:creationId xmlns:a16="http://schemas.microsoft.com/office/drawing/2014/main" id="{EB27E55A-1CC3-4701-883F-DCF53E2092B4}"/>
              </a:ext>
            </a:extLst>
          </p:cNvPr>
          <p:cNvPicPr>
            <a:picLocks noGrp="1" noChangeAspect="1"/>
          </p:cNvPicPr>
          <p:nvPr>
            <p:ph sz="half" idx="1"/>
          </p:nvPr>
        </p:nvPicPr>
        <p:blipFill>
          <a:blip r:embed="rId2"/>
          <a:stretch>
            <a:fillRect/>
          </a:stretch>
        </p:blipFill>
        <p:spPr>
          <a:xfrm>
            <a:off x="779929" y="1381146"/>
            <a:ext cx="5105400" cy="3557825"/>
          </a:xfrm>
        </p:spPr>
      </p:pic>
      <p:pic>
        <p:nvPicPr>
          <p:cNvPr id="10" name="Объект 9">
            <a:extLst>
              <a:ext uri="{FF2B5EF4-FFF2-40B4-BE49-F238E27FC236}">
                <a16:creationId xmlns:a16="http://schemas.microsoft.com/office/drawing/2014/main" id="{E967B0BA-1467-4DC1-9009-9A55E408026E}"/>
              </a:ext>
            </a:extLst>
          </p:cNvPr>
          <p:cNvPicPr>
            <a:picLocks noGrp="1" noChangeAspect="1"/>
          </p:cNvPicPr>
          <p:nvPr>
            <p:ph sz="half" idx="2"/>
          </p:nvPr>
        </p:nvPicPr>
        <p:blipFill>
          <a:blip r:embed="rId3"/>
          <a:stretch>
            <a:fillRect/>
          </a:stretch>
        </p:blipFill>
        <p:spPr>
          <a:xfrm>
            <a:off x="6306673" y="1381146"/>
            <a:ext cx="4936066" cy="3702050"/>
          </a:xfrm>
        </p:spPr>
      </p:pic>
      <p:sp>
        <p:nvSpPr>
          <p:cNvPr id="8" name="TextBox 7">
            <a:extLst>
              <a:ext uri="{FF2B5EF4-FFF2-40B4-BE49-F238E27FC236}">
                <a16:creationId xmlns:a16="http://schemas.microsoft.com/office/drawing/2014/main" id="{1B46F74E-1899-418D-890F-DFB5C88D9FF2}"/>
              </a:ext>
            </a:extLst>
          </p:cNvPr>
          <p:cNvSpPr txBox="1"/>
          <p:nvPr/>
        </p:nvSpPr>
        <p:spPr>
          <a:xfrm>
            <a:off x="665629" y="5083196"/>
            <a:ext cx="5334000" cy="1754326"/>
          </a:xfrm>
          <a:prstGeom prst="rect">
            <a:avLst/>
          </a:prstGeom>
          <a:noFill/>
        </p:spPr>
        <p:txBody>
          <a:bodyPr wrap="square">
            <a:spAutoFit/>
          </a:bodyPr>
          <a:lstStyle/>
          <a:p>
            <a:r>
              <a:rPr lang="en-US" dirty="0"/>
              <a:t>Parallel </a:t>
            </a:r>
            <a:r>
              <a:rPr lang="en-US" dirty="0" err="1"/>
              <a:t>plastinka</a:t>
            </a:r>
            <a:r>
              <a:rPr lang="en-US" dirty="0"/>
              <a:t> ion </a:t>
            </a:r>
            <a:r>
              <a:rPr lang="en-US" dirty="0" err="1"/>
              <a:t>kamerasining</a:t>
            </a:r>
            <a:r>
              <a:rPr lang="en-US" dirty="0"/>
              <a:t> </a:t>
            </a:r>
            <a:r>
              <a:rPr lang="en-US" dirty="0" err="1"/>
              <a:t>sxematik</a:t>
            </a:r>
            <a:r>
              <a:rPr lang="en-US" dirty="0"/>
              <a:t> </a:t>
            </a:r>
            <a:r>
              <a:rPr lang="en-US" dirty="0" err="1"/>
              <a:t>diagrammasi</a:t>
            </a:r>
            <a:r>
              <a:rPr lang="en-US" dirty="0"/>
              <a:t>, ion </a:t>
            </a:r>
            <a:r>
              <a:rPr lang="en-US" dirty="0" err="1"/>
              <a:t>juftlarining</a:t>
            </a:r>
            <a:r>
              <a:rPr lang="en-US" dirty="0"/>
              <a:t> </a:t>
            </a:r>
            <a:r>
              <a:rPr lang="en-US" dirty="0" err="1"/>
              <a:t>hosil</a:t>
            </a:r>
            <a:r>
              <a:rPr lang="en-US" dirty="0"/>
              <a:t> </a:t>
            </a:r>
            <a:r>
              <a:rPr lang="en-US" dirty="0" err="1"/>
              <a:t>bo'lishini</a:t>
            </a:r>
            <a:r>
              <a:rPr lang="en-US" dirty="0"/>
              <a:t> </a:t>
            </a:r>
            <a:r>
              <a:rPr lang="en-US" dirty="0" err="1"/>
              <a:t>va</a:t>
            </a:r>
            <a:r>
              <a:rPr lang="en-US" dirty="0"/>
              <a:t> </a:t>
            </a:r>
            <a:r>
              <a:rPr lang="en-US" dirty="0" err="1"/>
              <a:t>elektr</a:t>
            </a:r>
            <a:r>
              <a:rPr lang="en-US" dirty="0"/>
              <a:t> </a:t>
            </a:r>
            <a:r>
              <a:rPr lang="en-US" dirty="0" err="1"/>
              <a:t>maydon</a:t>
            </a:r>
            <a:r>
              <a:rPr lang="en-US" dirty="0"/>
              <a:t> </a:t>
            </a:r>
            <a:r>
              <a:rPr lang="en-US" dirty="0" err="1"/>
              <a:t>ta'sirida</a:t>
            </a:r>
            <a:r>
              <a:rPr lang="en-US" dirty="0"/>
              <a:t> </a:t>
            </a:r>
            <a:r>
              <a:rPr lang="en-US" dirty="0" err="1"/>
              <a:t>ionlarning</a:t>
            </a:r>
            <a:r>
              <a:rPr lang="en-US" dirty="0"/>
              <a:t> </a:t>
            </a:r>
            <a:r>
              <a:rPr lang="en-US" dirty="0" err="1"/>
              <a:t>siljishini</a:t>
            </a:r>
            <a:r>
              <a:rPr lang="en-US" dirty="0"/>
              <a:t> </a:t>
            </a:r>
            <a:r>
              <a:rPr lang="en-US" dirty="0" err="1"/>
              <a:t>ko'rsatadi</a:t>
            </a:r>
            <a:r>
              <a:rPr lang="en-US" dirty="0"/>
              <a:t>. </a:t>
            </a:r>
            <a:r>
              <a:rPr lang="en-US" dirty="0" err="1"/>
              <a:t>Elektronlar</a:t>
            </a:r>
            <a:r>
              <a:rPr lang="en-US" dirty="0"/>
              <a:t> </a:t>
            </a:r>
            <a:r>
              <a:rPr lang="en-US" dirty="0" err="1"/>
              <a:t>odatda</a:t>
            </a:r>
            <a:r>
              <a:rPr lang="en-US" dirty="0"/>
              <a:t> </a:t>
            </a:r>
            <a:r>
              <a:rPr lang="en-US" dirty="0" err="1"/>
              <a:t>kichikroq</a:t>
            </a:r>
            <a:r>
              <a:rPr lang="en-US" dirty="0"/>
              <a:t> </a:t>
            </a:r>
            <a:r>
              <a:rPr lang="en-US" dirty="0" err="1"/>
              <a:t>massa</a:t>
            </a:r>
            <a:r>
              <a:rPr lang="en-US" dirty="0"/>
              <a:t> </a:t>
            </a:r>
            <a:r>
              <a:rPr lang="en-US" dirty="0" err="1"/>
              <a:t>tufayli</a:t>
            </a:r>
            <a:r>
              <a:rPr lang="en-US" dirty="0"/>
              <a:t> </a:t>
            </a:r>
            <a:r>
              <a:rPr lang="en-US" dirty="0" err="1"/>
              <a:t>musbat</a:t>
            </a:r>
            <a:r>
              <a:rPr lang="en-US" dirty="0"/>
              <a:t> </a:t>
            </a:r>
            <a:r>
              <a:rPr lang="en-US" dirty="0" err="1"/>
              <a:t>ionlarga</a:t>
            </a:r>
            <a:r>
              <a:rPr lang="en-US" dirty="0"/>
              <a:t> </a:t>
            </a:r>
            <a:r>
              <a:rPr lang="en-US" dirty="0" err="1"/>
              <a:t>qaraganda</a:t>
            </a:r>
            <a:r>
              <a:rPr lang="en-US" dirty="0"/>
              <a:t> 1000 </a:t>
            </a:r>
            <a:r>
              <a:rPr lang="en-US" dirty="0" err="1"/>
              <a:t>marta</a:t>
            </a:r>
            <a:r>
              <a:rPr lang="en-US" dirty="0"/>
              <a:t> </a:t>
            </a:r>
            <a:r>
              <a:rPr lang="en-US" dirty="0" err="1"/>
              <a:t>tezroq</a:t>
            </a:r>
            <a:r>
              <a:rPr lang="en-US" dirty="0"/>
              <a:t> </a:t>
            </a:r>
            <a:r>
              <a:rPr lang="en-US" dirty="0" err="1"/>
              <a:t>siljiydi</a:t>
            </a:r>
            <a:r>
              <a:rPr lang="en-US" dirty="0"/>
              <a:t>.</a:t>
            </a:r>
            <a:endParaRPr lang="ru-RU" dirty="0"/>
          </a:p>
        </p:txBody>
      </p:sp>
      <p:sp>
        <p:nvSpPr>
          <p:cNvPr id="12" name="TextBox 11">
            <a:extLst>
              <a:ext uri="{FF2B5EF4-FFF2-40B4-BE49-F238E27FC236}">
                <a16:creationId xmlns:a16="http://schemas.microsoft.com/office/drawing/2014/main" id="{379B8E0B-64E9-48C1-92FC-C19DA932C71B}"/>
              </a:ext>
            </a:extLst>
          </p:cNvPr>
          <p:cNvSpPr txBox="1"/>
          <p:nvPr/>
        </p:nvSpPr>
        <p:spPr>
          <a:xfrm>
            <a:off x="6306673" y="5244823"/>
            <a:ext cx="5024717" cy="1200329"/>
          </a:xfrm>
          <a:prstGeom prst="rect">
            <a:avLst/>
          </a:prstGeom>
          <a:noFill/>
        </p:spPr>
        <p:txBody>
          <a:bodyPr wrap="square">
            <a:spAutoFit/>
          </a:bodyPr>
          <a:lstStyle/>
          <a:p>
            <a:r>
              <a:rPr lang="en-US" dirty="0" err="1"/>
              <a:t>Kontseptual</a:t>
            </a:r>
            <a:r>
              <a:rPr lang="en-US" dirty="0"/>
              <a:t> </a:t>
            </a:r>
            <a:r>
              <a:rPr lang="en-US" dirty="0" err="1"/>
              <a:t>simli</a:t>
            </a:r>
            <a:r>
              <a:rPr lang="en-US" dirty="0"/>
              <a:t> </a:t>
            </a:r>
            <a:r>
              <a:rPr lang="en-US" dirty="0" err="1"/>
              <a:t>silindrli</a:t>
            </a:r>
            <a:r>
              <a:rPr lang="en-US" dirty="0"/>
              <a:t> </a:t>
            </a:r>
            <a:r>
              <a:rPr lang="en-US" dirty="0" err="1"/>
              <a:t>gazsimon</a:t>
            </a:r>
            <a:r>
              <a:rPr lang="en-US" dirty="0"/>
              <a:t> </a:t>
            </a:r>
            <a:r>
              <a:rPr lang="en-US" dirty="0" err="1"/>
              <a:t>nurlanish</a:t>
            </a:r>
            <a:r>
              <a:rPr lang="en-US" dirty="0"/>
              <a:t> </a:t>
            </a:r>
            <a:r>
              <a:rPr lang="en-US" dirty="0" err="1"/>
              <a:t>detektori</a:t>
            </a:r>
            <a:r>
              <a:rPr lang="en-US" dirty="0"/>
              <a:t> </a:t>
            </a:r>
            <a:r>
              <a:rPr lang="en-US" dirty="0" err="1"/>
              <a:t>uchun</a:t>
            </a:r>
            <a:r>
              <a:rPr lang="en-US" dirty="0"/>
              <a:t> </a:t>
            </a:r>
            <a:r>
              <a:rPr lang="en-US" dirty="0" err="1"/>
              <a:t>kuchlanishga</a:t>
            </a:r>
            <a:r>
              <a:rPr lang="en-US" dirty="0"/>
              <a:t> </a:t>
            </a:r>
            <a:r>
              <a:rPr lang="en-US" dirty="0" err="1"/>
              <a:t>qarshi</a:t>
            </a:r>
            <a:r>
              <a:rPr lang="en-US" dirty="0"/>
              <a:t> ion </a:t>
            </a:r>
            <a:r>
              <a:rPr lang="en-US" dirty="0" err="1"/>
              <a:t>oqimining</a:t>
            </a:r>
            <a:r>
              <a:rPr lang="en-US" dirty="0"/>
              <a:t> </a:t>
            </a:r>
            <a:r>
              <a:rPr lang="en-US" dirty="0" err="1"/>
              <a:t>sxemasi</a:t>
            </a:r>
            <a:r>
              <a:rPr lang="en-US" dirty="0"/>
              <a:t>. Ion </a:t>
            </a:r>
            <a:r>
              <a:rPr lang="en-US" dirty="0" err="1"/>
              <a:t>kameralari</a:t>
            </a:r>
            <a:r>
              <a:rPr lang="en-US" dirty="0"/>
              <a:t> </a:t>
            </a:r>
            <a:r>
              <a:rPr lang="en-US" dirty="0" err="1"/>
              <a:t>eng</a:t>
            </a:r>
            <a:r>
              <a:rPr lang="en-US" dirty="0"/>
              <a:t> past </a:t>
            </a:r>
            <a:r>
              <a:rPr lang="en-US" dirty="0" err="1"/>
              <a:t>kuchlanish</a:t>
            </a:r>
            <a:r>
              <a:rPr lang="en-US" dirty="0"/>
              <a:t> </a:t>
            </a:r>
            <a:r>
              <a:rPr lang="en-US" dirty="0" err="1"/>
              <a:t>platosidan</a:t>
            </a:r>
            <a:r>
              <a:rPr lang="en-US" dirty="0"/>
              <a:t> </a:t>
            </a:r>
            <a:r>
              <a:rPr lang="en-US" dirty="0" err="1"/>
              <a:t>foydalanadi</a:t>
            </a:r>
            <a:r>
              <a:rPr lang="en-US" dirty="0"/>
              <a:t>.</a:t>
            </a:r>
            <a:endParaRPr lang="ru-RU" dirty="0"/>
          </a:p>
        </p:txBody>
      </p:sp>
    </p:spTree>
    <p:extLst>
      <p:ext uri="{BB962C8B-B14F-4D97-AF65-F5344CB8AC3E}">
        <p14:creationId xmlns:p14="http://schemas.microsoft.com/office/powerpoint/2010/main" val="1949135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03E739A-7A97-4728-AC8A-290BCD88DDBC}"/>
              </a:ext>
            </a:extLst>
          </p:cNvPr>
          <p:cNvSpPr txBox="1"/>
          <p:nvPr/>
        </p:nvSpPr>
        <p:spPr>
          <a:xfrm>
            <a:off x="367553" y="418237"/>
            <a:ext cx="11223812" cy="1200329"/>
          </a:xfrm>
          <a:prstGeom prst="rect">
            <a:avLst/>
          </a:prstGeom>
          <a:noFill/>
        </p:spPr>
        <p:txBody>
          <a:bodyPr wrap="square">
            <a:spAutoFit/>
          </a:bodyPr>
          <a:lstStyle/>
          <a:p>
            <a:r>
              <a:rPr lang="en-US"/>
              <a:t>Gaz ionlash kamerasi zaryadni nurlanish natijasida hosil bo'lgan gaz ichida hosil bo'lgan ion juftlari sonidan o'lchaydi . U ikkita elektrodli gaz bilan to'ldirilgan kameradan iborat ; anod va katod sifatida tanilgan . Elektrodlar parallel plitalar (Parallel plastinka ionlash kameralari: PPIC) yoki koaksiyal joylashgan ichki anod simli silindr shaklida bo'lishi mumkin.</a:t>
            </a:r>
            <a:endParaRPr lang="ru-RU" dirty="0"/>
          </a:p>
        </p:txBody>
      </p:sp>
      <p:sp>
        <p:nvSpPr>
          <p:cNvPr id="9" name="TextBox 8">
            <a:extLst>
              <a:ext uri="{FF2B5EF4-FFF2-40B4-BE49-F238E27FC236}">
                <a16:creationId xmlns:a16="http://schemas.microsoft.com/office/drawing/2014/main" id="{1A558D86-B265-401E-9853-6AE3687434E0}"/>
              </a:ext>
            </a:extLst>
          </p:cNvPr>
          <p:cNvSpPr txBox="1"/>
          <p:nvPr/>
        </p:nvSpPr>
        <p:spPr>
          <a:xfrm>
            <a:off x="367553" y="1859340"/>
            <a:ext cx="11008659" cy="1754326"/>
          </a:xfrm>
          <a:prstGeom prst="rect">
            <a:avLst/>
          </a:prstGeom>
          <a:noFill/>
        </p:spPr>
        <p:txBody>
          <a:bodyPr wrap="square">
            <a:spAutoFit/>
          </a:bodyPr>
          <a:lstStyle/>
          <a:p>
            <a:r>
              <a:rPr lang="en-US" dirty="0" err="1"/>
              <a:t>To'ldirish</a:t>
            </a:r>
            <a:r>
              <a:rPr lang="en-US" dirty="0"/>
              <a:t> </a:t>
            </a:r>
            <a:r>
              <a:rPr lang="en-US" dirty="0" err="1"/>
              <a:t>gazida</a:t>
            </a:r>
            <a:r>
              <a:rPr lang="en-US" dirty="0"/>
              <a:t> </a:t>
            </a:r>
            <a:r>
              <a:rPr lang="en-US" dirty="0" err="1"/>
              <a:t>elektr</a:t>
            </a:r>
            <a:r>
              <a:rPr lang="en-US" dirty="0"/>
              <a:t> </a:t>
            </a:r>
            <a:r>
              <a:rPr lang="en-US" dirty="0" err="1"/>
              <a:t>maydonini</a:t>
            </a:r>
            <a:r>
              <a:rPr lang="en-US" dirty="0"/>
              <a:t> </a:t>
            </a:r>
            <a:r>
              <a:rPr lang="en-US" dirty="0" err="1"/>
              <a:t>yaratish</a:t>
            </a:r>
            <a:r>
              <a:rPr lang="en-US" dirty="0"/>
              <a:t> </a:t>
            </a:r>
            <a:r>
              <a:rPr lang="en-US" dirty="0" err="1"/>
              <a:t>uchun</a:t>
            </a:r>
            <a:r>
              <a:rPr lang="en-US" dirty="0"/>
              <a:t> </a:t>
            </a:r>
            <a:r>
              <a:rPr lang="en-US" dirty="0" err="1"/>
              <a:t>elektrodlar</a:t>
            </a:r>
            <a:r>
              <a:rPr lang="en-US" dirty="0"/>
              <a:t> </a:t>
            </a:r>
            <a:r>
              <a:rPr lang="en-US" dirty="0" err="1"/>
              <a:t>o'rtasida</a:t>
            </a:r>
            <a:r>
              <a:rPr lang="en-US" dirty="0"/>
              <a:t> </a:t>
            </a:r>
            <a:r>
              <a:rPr lang="en-US" dirty="0" err="1"/>
              <a:t>kuchlanish</a:t>
            </a:r>
            <a:r>
              <a:rPr lang="en-US" dirty="0"/>
              <a:t> </a:t>
            </a:r>
            <a:r>
              <a:rPr lang="en-US" dirty="0" err="1"/>
              <a:t>potentsiali</a:t>
            </a:r>
            <a:r>
              <a:rPr lang="en-US" dirty="0"/>
              <a:t> </a:t>
            </a:r>
            <a:r>
              <a:rPr lang="en-US" dirty="0" err="1"/>
              <a:t>qo'llaniladi</a:t>
            </a:r>
            <a:r>
              <a:rPr lang="en-US" dirty="0"/>
              <a:t> . </a:t>
            </a:r>
            <a:r>
              <a:rPr lang="en-US" dirty="0" err="1"/>
              <a:t>Elektrodlar</a:t>
            </a:r>
            <a:r>
              <a:rPr lang="en-US" dirty="0"/>
              <a:t> </a:t>
            </a:r>
            <a:r>
              <a:rPr lang="en-US" dirty="0" err="1"/>
              <a:t>orasidagi</a:t>
            </a:r>
            <a:r>
              <a:rPr lang="en-US" dirty="0"/>
              <a:t> </a:t>
            </a:r>
            <a:r>
              <a:rPr lang="en-US" dirty="0" err="1"/>
              <a:t>gaz</a:t>
            </a:r>
            <a:r>
              <a:rPr lang="en-US" dirty="0"/>
              <a:t> </a:t>
            </a:r>
            <a:r>
              <a:rPr lang="en-US" dirty="0" err="1"/>
              <a:t>atomlari</a:t>
            </a:r>
            <a:r>
              <a:rPr lang="en-US" dirty="0"/>
              <a:t> </a:t>
            </a:r>
            <a:r>
              <a:rPr lang="en-US" dirty="0" err="1"/>
              <a:t>yoki</a:t>
            </a:r>
            <a:r>
              <a:rPr lang="en-US" dirty="0"/>
              <a:t> </a:t>
            </a:r>
            <a:r>
              <a:rPr lang="en-US" dirty="0" err="1"/>
              <a:t>molekulalari</a:t>
            </a:r>
            <a:r>
              <a:rPr lang="en-US" dirty="0"/>
              <a:t> </a:t>
            </a:r>
            <a:r>
              <a:rPr lang="en-US" dirty="0" err="1"/>
              <a:t>ionlashtiruvchi</a:t>
            </a:r>
            <a:r>
              <a:rPr lang="en-US" dirty="0"/>
              <a:t> </a:t>
            </a:r>
            <a:r>
              <a:rPr lang="en-US" dirty="0" err="1"/>
              <a:t>nurlanish</a:t>
            </a:r>
            <a:r>
              <a:rPr lang="en-US" dirty="0"/>
              <a:t> </a:t>
            </a:r>
            <a:r>
              <a:rPr lang="en-US" dirty="0" err="1"/>
              <a:t>ta'sirida</a:t>
            </a:r>
            <a:r>
              <a:rPr lang="en-US" dirty="0"/>
              <a:t> </a:t>
            </a:r>
            <a:r>
              <a:rPr lang="en-US" dirty="0" err="1"/>
              <a:t>ionlashganda</a:t>
            </a:r>
            <a:r>
              <a:rPr lang="en-US" dirty="0"/>
              <a:t> , ion </a:t>
            </a:r>
            <a:r>
              <a:rPr lang="en-US" dirty="0" err="1"/>
              <a:t>juftlari</a:t>
            </a:r>
            <a:r>
              <a:rPr lang="en-US" dirty="0"/>
              <a:t> </a:t>
            </a:r>
            <a:r>
              <a:rPr lang="en-US" dirty="0" err="1"/>
              <a:t>hosil</a:t>
            </a:r>
            <a:r>
              <a:rPr lang="en-US" dirty="0"/>
              <a:t> </a:t>
            </a:r>
            <a:r>
              <a:rPr lang="en-US" dirty="0" err="1"/>
              <a:t>bo'ladi</a:t>
            </a:r>
            <a:r>
              <a:rPr lang="en-US" dirty="0"/>
              <a:t> </a:t>
            </a:r>
            <a:r>
              <a:rPr lang="en-US" dirty="0" err="1"/>
              <a:t>va</a:t>
            </a:r>
            <a:r>
              <a:rPr lang="en-US" dirty="0"/>
              <a:t> </a:t>
            </a:r>
            <a:r>
              <a:rPr lang="en-US" dirty="0" err="1"/>
              <a:t>natijada</a:t>
            </a:r>
            <a:r>
              <a:rPr lang="en-US" dirty="0"/>
              <a:t> </a:t>
            </a:r>
            <a:r>
              <a:rPr lang="en-US" dirty="0" err="1"/>
              <a:t>ijobiy</a:t>
            </a:r>
            <a:r>
              <a:rPr lang="en-US" dirty="0"/>
              <a:t> </a:t>
            </a:r>
            <a:r>
              <a:rPr lang="en-US" dirty="0" err="1"/>
              <a:t>ionlar</a:t>
            </a:r>
            <a:r>
              <a:rPr lang="en-US" dirty="0"/>
              <a:t> </a:t>
            </a:r>
            <a:r>
              <a:rPr lang="en-US" dirty="0" err="1"/>
              <a:t>va</a:t>
            </a:r>
            <a:r>
              <a:rPr lang="en-US" dirty="0"/>
              <a:t> </a:t>
            </a:r>
            <a:r>
              <a:rPr lang="en-US" dirty="0" err="1"/>
              <a:t>dissotsilangan</a:t>
            </a:r>
            <a:r>
              <a:rPr lang="en-US" dirty="0"/>
              <a:t> </a:t>
            </a:r>
            <a:r>
              <a:rPr lang="en-US" dirty="0" err="1"/>
              <a:t>elektronlar</a:t>
            </a:r>
            <a:r>
              <a:rPr lang="en-US" dirty="0"/>
              <a:t> </a:t>
            </a:r>
            <a:r>
              <a:rPr lang="en-US" dirty="0" err="1"/>
              <a:t>elektr</a:t>
            </a:r>
            <a:r>
              <a:rPr lang="en-US" dirty="0"/>
              <a:t> </a:t>
            </a:r>
            <a:r>
              <a:rPr lang="en-US" dirty="0" err="1"/>
              <a:t>maydoni</a:t>
            </a:r>
            <a:r>
              <a:rPr lang="en-US" dirty="0"/>
              <a:t> </a:t>
            </a:r>
            <a:r>
              <a:rPr lang="en-US" dirty="0" err="1"/>
              <a:t>ta'sirida</a:t>
            </a:r>
            <a:r>
              <a:rPr lang="en-US" dirty="0"/>
              <a:t> </a:t>
            </a:r>
            <a:r>
              <a:rPr lang="en-US" dirty="0" err="1"/>
              <a:t>qarama-qarshi</a:t>
            </a:r>
            <a:r>
              <a:rPr lang="en-US" dirty="0"/>
              <a:t> </a:t>
            </a:r>
            <a:r>
              <a:rPr lang="en-US" dirty="0" err="1"/>
              <a:t>qutbli</a:t>
            </a:r>
            <a:r>
              <a:rPr lang="en-US" dirty="0"/>
              <a:t> </a:t>
            </a:r>
            <a:r>
              <a:rPr lang="en-US" dirty="0" err="1"/>
              <a:t>elektrodlarga</a:t>
            </a:r>
            <a:r>
              <a:rPr lang="en-US" dirty="0"/>
              <a:t> </a:t>
            </a:r>
            <a:r>
              <a:rPr lang="en-US" dirty="0" err="1"/>
              <a:t>o'tadi</a:t>
            </a:r>
            <a:r>
              <a:rPr lang="en-US" dirty="0"/>
              <a:t> . Bu </a:t>
            </a:r>
            <a:r>
              <a:rPr lang="en-US" dirty="0" err="1"/>
              <a:t>kamera</a:t>
            </a:r>
            <a:r>
              <a:rPr lang="en-US" dirty="0"/>
              <a:t> </a:t>
            </a:r>
            <a:r>
              <a:rPr lang="en-US" dirty="0" err="1"/>
              <a:t>dizayniga</a:t>
            </a:r>
            <a:r>
              <a:rPr lang="en-US" dirty="0"/>
              <a:t> </a:t>
            </a:r>
            <a:r>
              <a:rPr lang="en-US" dirty="0" err="1"/>
              <a:t>qarab</a:t>
            </a:r>
            <a:r>
              <a:rPr lang="en-US" dirty="0"/>
              <a:t> </a:t>
            </a:r>
            <a:r>
              <a:rPr lang="en-US" dirty="0" err="1"/>
              <a:t>femtoamperdan</a:t>
            </a:r>
            <a:r>
              <a:rPr lang="en-US" dirty="0"/>
              <a:t> </a:t>
            </a:r>
            <a:r>
              <a:rPr lang="en-US" dirty="0" err="1"/>
              <a:t>pikoampergacha</a:t>
            </a:r>
            <a:r>
              <a:rPr lang="en-US" dirty="0"/>
              <a:t> </a:t>
            </a:r>
            <a:r>
              <a:rPr lang="en-US" dirty="0" err="1"/>
              <a:t>bo'lgan</a:t>
            </a:r>
            <a:r>
              <a:rPr lang="en-US" dirty="0"/>
              <a:t> </a:t>
            </a:r>
            <a:r>
              <a:rPr lang="en-US" dirty="0" err="1"/>
              <a:t>hududda</a:t>
            </a:r>
            <a:r>
              <a:rPr lang="en-US" dirty="0"/>
              <a:t> </a:t>
            </a:r>
            <a:r>
              <a:rPr lang="en-US" dirty="0" err="1"/>
              <a:t>elektrometr</a:t>
            </a:r>
            <a:r>
              <a:rPr lang="en-US" dirty="0"/>
              <a:t> </a:t>
            </a:r>
            <a:r>
              <a:rPr lang="en-US" dirty="0" err="1"/>
              <a:t>pallasida</a:t>
            </a:r>
            <a:r>
              <a:rPr lang="en-US" dirty="0"/>
              <a:t> </a:t>
            </a:r>
            <a:r>
              <a:rPr lang="en-US" dirty="0" err="1"/>
              <a:t>o'lchanadigan</a:t>
            </a:r>
            <a:r>
              <a:rPr lang="en-US" dirty="0"/>
              <a:t> </a:t>
            </a:r>
            <a:r>
              <a:rPr lang="en-US" dirty="0" err="1"/>
              <a:t>va</a:t>
            </a:r>
            <a:r>
              <a:rPr lang="en-US" dirty="0"/>
              <a:t> </a:t>
            </a:r>
            <a:r>
              <a:rPr lang="en-US" dirty="0" err="1"/>
              <a:t>nurlanish</a:t>
            </a:r>
            <a:r>
              <a:rPr lang="en-US" dirty="0"/>
              <a:t> </a:t>
            </a:r>
            <a:r>
              <a:rPr lang="en-US" dirty="0" err="1"/>
              <a:t>dozasiga</a:t>
            </a:r>
            <a:r>
              <a:rPr lang="en-US" dirty="0"/>
              <a:t> </a:t>
            </a:r>
            <a:r>
              <a:rPr lang="en-US" dirty="0" err="1"/>
              <a:t>mutanosib</a:t>
            </a:r>
            <a:r>
              <a:rPr lang="en-US" dirty="0"/>
              <a:t> </a:t>
            </a:r>
            <a:r>
              <a:rPr lang="en-US" dirty="0" err="1"/>
              <a:t>bo'lgan</a:t>
            </a:r>
            <a:r>
              <a:rPr lang="en-US" dirty="0"/>
              <a:t> </a:t>
            </a:r>
            <a:r>
              <a:rPr lang="en-US" dirty="0" err="1"/>
              <a:t>ionlanish</a:t>
            </a:r>
            <a:r>
              <a:rPr lang="en-US" dirty="0"/>
              <a:t> </a:t>
            </a:r>
            <a:r>
              <a:rPr lang="en-US" dirty="0" err="1"/>
              <a:t>oqimini</a:t>
            </a:r>
            <a:r>
              <a:rPr lang="en-US" dirty="0"/>
              <a:t> </a:t>
            </a:r>
            <a:r>
              <a:rPr lang="en-US" dirty="0" err="1"/>
              <a:t>hosil</a:t>
            </a:r>
            <a:r>
              <a:rPr lang="en-US" dirty="0"/>
              <a:t> </a:t>
            </a:r>
            <a:r>
              <a:rPr lang="en-US" dirty="0" err="1"/>
              <a:t>qiladi</a:t>
            </a:r>
            <a:r>
              <a:rPr lang="en-US" dirty="0"/>
              <a:t>. </a:t>
            </a:r>
            <a:endParaRPr lang="ru-RU" dirty="0"/>
          </a:p>
        </p:txBody>
      </p:sp>
      <p:sp>
        <p:nvSpPr>
          <p:cNvPr id="11" name="TextBox 10">
            <a:extLst>
              <a:ext uri="{FF2B5EF4-FFF2-40B4-BE49-F238E27FC236}">
                <a16:creationId xmlns:a16="http://schemas.microsoft.com/office/drawing/2014/main" id="{EA431F91-F682-4E95-9980-96AB3EA026B1}"/>
              </a:ext>
            </a:extLst>
          </p:cNvPr>
          <p:cNvSpPr txBox="1"/>
          <p:nvPr/>
        </p:nvSpPr>
        <p:spPr>
          <a:xfrm>
            <a:off x="367553" y="3852243"/>
            <a:ext cx="11824447" cy="1200329"/>
          </a:xfrm>
          <a:prstGeom prst="rect">
            <a:avLst/>
          </a:prstGeom>
          <a:noFill/>
        </p:spPr>
        <p:txBody>
          <a:bodyPr wrap="square">
            <a:spAutoFit/>
          </a:bodyPr>
          <a:lstStyle/>
          <a:p>
            <a:r>
              <a:rPr lang="en-US" dirty="0" err="1"/>
              <a:t>Elektr</a:t>
            </a:r>
            <a:r>
              <a:rPr lang="en-US" dirty="0"/>
              <a:t> </a:t>
            </a:r>
            <a:r>
              <a:rPr lang="en-US" dirty="0" err="1"/>
              <a:t>maydoni</a:t>
            </a:r>
            <a:r>
              <a:rPr lang="en-US" dirty="0"/>
              <a:t> ion </a:t>
            </a:r>
            <a:r>
              <a:rPr lang="en-US" dirty="0" err="1"/>
              <a:t>tokini</a:t>
            </a:r>
            <a:r>
              <a:rPr lang="en-US" dirty="0"/>
              <a:t> </a:t>
            </a:r>
            <a:r>
              <a:rPr lang="en-US" dirty="0" err="1"/>
              <a:t>kamaytiradigan</a:t>
            </a:r>
            <a:r>
              <a:rPr lang="en-US" dirty="0"/>
              <a:t> ion </a:t>
            </a:r>
            <a:r>
              <a:rPr lang="en-US" dirty="0" err="1"/>
              <a:t>juftlarining</a:t>
            </a:r>
            <a:r>
              <a:rPr lang="en-US" dirty="0"/>
              <a:t> </a:t>
            </a:r>
            <a:r>
              <a:rPr lang="en-US" dirty="0" err="1"/>
              <a:t>rekombinatsiyasini</a:t>
            </a:r>
            <a:r>
              <a:rPr lang="en-US" dirty="0"/>
              <a:t> </a:t>
            </a:r>
            <a:r>
              <a:rPr lang="en-US" dirty="0" err="1"/>
              <a:t>oldini</a:t>
            </a:r>
            <a:r>
              <a:rPr lang="en-US" dirty="0"/>
              <a:t> </a:t>
            </a:r>
            <a:r>
              <a:rPr lang="en-US" dirty="0" err="1"/>
              <a:t>olish</a:t>
            </a:r>
            <a:r>
              <a:rPr lang="en-US" dirty="0"/>
              <a:t> </a:t>
            </a:r>
            <a:r>
              <a:rPr lang="en-US" dirty="0" err="1"/>
              <a:t>uchun</a:t>
            </a:r>
            <a:r>
              <a:rPr lang="en-US" dirty="0"/>
              <a:t> </a:t>
            </a:r>
            <a:r>
              <a:rPr lang="en-US" dirty="0" err="1"/>
              <a:t>etarlicha</a:t>
            </a:r>
            <a:r>
              <a:rPr lang="en-US" dirty="0"/>
              <a:t> </a:t>
            </a:r>
            <a:r>
              <a:rPr lang="en-US" dirty="0" err="1"/>
              <a:t>kuchli</a:t>
            </a:r>
            <a:r>
              <a:rPr lang="en-US" dirty="0"/>
              <a:t> </a:t>
            </a:r>
            <a:r>
              <a:rPr lang="en-US" dirty="0" err="1"/>
              <a:t>bo'lishi</a:t>
            </a:r>
            <a:r>
              <a:rPr lang="en-US" dirty="0"/>
              <a:t> </a:t>
            </a:r>
            <a:r>
              <a:rPr lang="en-US" dirty="0" err="1"/>
              <a:t>kerak</a:t>
            </a:r>
            <a:r>
              <a:rPr lang="en-US" dirty="0"/>
              <a:t> </a:t>
            </a:r>
            <a:r>
              <a:rPr lang="en-US" dirty="0" err="1"/>
              <a:t>va</a:t>
            </a:r>
            <a:r>
              <a:rPr lang="en-US" dirty="0"/>
              <a:t> </a:t>
            </a:r>
            <a:r>
              <a:rPr lang="en-US" dirty="0" err="1"/>
              <a:t>musbat</a:t>
            </a:r>
            <a:r>
              <a:rPr lang="en-US" dirty="0"/>
              <a:t> </a:t>
            </a:r>
            <a:r>
              <a:rPr lang="en-US" dirty="0" err="1"/>
              <a:t>ionlarning</a:t>
            </a:r>
            <a:r>
              <a:rPr lang="en-US" dirty="0"/>
              <a:t> </a:t>
            </a:r>
            <a:r>
              <a:rPr lang="en-US" dirty="0" err="1"/>
              <a:t>to'planishi</a:t>
            </a:r>
            <a:r>
              <a:rPr lang="en-US" dirty="0"/>
              <a:t> </a:t>
            </a:r>
            <a:r>
              <a:rPr lang="en-US" dirty="0" err="1"/>
              <a:t>katodga</a:t>
            </a:r>
            <a:r>
              <a:rPr lang="en-US" dirty="0"/>
              <a:t> </a:t>
            </a:r>
            <a:r>
              <a:rPr lang="en-US" dirty="0" err="1"/>
              <a:t>etib</a:t>
            </a:r>
            <a:r>
              <a:rPr lang="en-US" dirty="0"/>
              <a:t> </a:t>
            </a:r>
            <a:r>
              <a:rPr lang="en-US" dirty="0" err="1"/>
              <a:t>kelganida</a:t>
            </a:r>
            <a:r>
              <a:rPr lang="en-US" dirty="0"/>
              <a:t> </a:t>
            </a:r>
            <a:r>
              <a:rPr lang="en-US" dirty="0" err="1"/>
              <a:t>elektronlar</a:t>
            </a:r>
            <a:r>
              <a:rPr lang="en-US" dirty="0"/>
              <a:t> </a:t>
            </a:r>
            <a:r>
              <a:rPr lang="en-US" dirty="0" err="1"/>
              <a:t>bilan</a:t>
            </a:r>
            <a:r>
              <a:rPr lang="en-US" dirty="0"/>
              <a:t> </a:t>
            </a:r>
            <a:r>
              <a:rPr lang="en-US" dirty="0" err="1"/>
              <a:t>rekombinatsiyasining</a:t>
            </a:r>
            <a:r>
              <a:rPr lang="en-US" dirty="0"/>
              <a:t> </a:t>
            </a:r>
            <a:r>
              <a:rPr lang="en-US" dirty="0" err="1"/>
              <a:t>oldini</a:t>
            </a:r>
            <a:r>
              <a:rPr lang="en-US" dirty="0"/>
              <a:t> </a:t>
            </a:r>
            <a:r>
              <a:rPr lang="en-US" dirty="0" err="1"/>
              <a:t>oladi</a:t>
            </a:r>
            <a:r>
              <a:rPr lang="en-US" dirty="0"/>
              <a:t>. </a:t>
            </a:r>
            <a:r>
              <a:rPr lang="en-US" dirty="0" err="1"/>
              <a:t>Ushbu</a:t>
            </a:r>
            <a:r>
              <a:rPr lang="en-US" dirty="0"/>
              <a:t> </a:t>
            </a:r>
            <a:r>
              <a:rPr lang="en-US" dirty="0" err="1"/>
              <a:t>ish</a:t>
            </a:r>
            <a:r>
              <a:rPr lang="en-US" dirty="0"/>
              <a:t> </a:t>
            </a:r>
            <a:r>
              <a:rPr lang="en-US" dirty="0" err="1"/>
              <a:t>rejimi</a:t>
            </a:r>
            <a:r>
              <a:rPr lang="en-US" dirty="0"/>
              <a:t> "</a:t>
            </a:r>
            <a:r>
              <a:rPr lang="en-US" dirty="0" err="1"/>
              <a:t>joriy</a:t>
            </a:r>
            <a:r>
              <a:rPr lang="en-US" dirty="0"/>
              <a:t>" </a:t>
            </a:r>
            <a:r>
              <a:rPr lang="en-US" dirty="0" err="1"/>
              <a:t>rejim</a:t>
            </a:r>
            <a:r>
              <a:rPr lang="en-US" dirty="0"/>
              <a:t> deb </a:t>
            </a:r>
            <a:r>
              <a:rPr lang="en-US" dirty="0" err="1"/>
              <a:t>ataladi</a:t>
            </a:r>
            <a:r>
              <a:rPr lang="en-US" dirty="0"/>
              <a:t>, </a:t>
            </a:r>
            <a:r>
              <a:rPr lang="en-US" dirty="0" err="1"/>
              <a:t>ya'ni</a:t>
            </a:r>
            <a:r>
              <a:rPr lang="en-US" dirty="0"/>
              <a:t> </a:t>
            </a:r>
            <a:r>
              <a:rPr lang="en-US" dirty="0" err="1"/>
              <a:t>chiqish</a:t>
            </a:r>
            <a:r>
              <a:rPr lang="en-US" dirty="0"/>
              <a:t> </a:t>
            </a:r>
            <a:r>
              <a:rPr lang="en-US" dirty="0" err="1"/>
              <a:t>signali</a:t>
            </a:r>
            <a:r>
              <a:rPr lang="en-US" dirty="0"/>
              <a:t> Geiger-</a:t>
            </a:r>
            <a:r>
              <a:rPr lang="en-US" dirty="0" err="1"/>
              <a:t>Myuller</a:t>
            </a:r>
            <a:r>
              <a:rPr lang="en-US" dirty="0"/>
              <a:t> </a:t>
            </a:r>
            <a:r>
              <a:rPr lang="en-US" dirty="0" err="1"/>
              <a:t>trubkasi</a:t>
            </a:r>
            <a:r>
              <a:rPr lang="en-US" dirty="0"/>
              <a:t> </a:t>
            </a:r>
            <a:r>
              <a:rPr lang="en-US" dirty="0" err="1"/>
              <a:t>yoki</a:t>
            </a:r>
            <a:r>
              <a:rPr lang="en-US" dirty="0"/>
              <a:t> </a:t>
            </a:r>
            <a:r>
              <a:rPr lang="en-US" dirty="0" err="1"/>
              <a:t>proportsional</a:t>
            </a:r>
            <a:r>
              <a:rPr lang="en-US" dirty="0"/>
              <a:t> </a:t>
            </a:r>
            <a:r>
              <a:rPr lang="en-US" dirty="0" err="1"/>
              <a:t>hisoblagichdagi</a:t>
            </a:r>
            <a:r>
              <a:rPr lang="en-US" dirty="0"/>
              <a:t> </a:t>
            </a:r>
            <a:r>
              <a:rPr lang="en-US" dirty="0" err="1"/>
              <a:t>kabi</a:t>
            </a:r>
            <a:r>
              <a:rPr lang="en-US" dirty="0"/>
              <a:t> </a:t>
            </a:r>
            <a:r>
              <a:rPr lang="en-US" dirty="0" err="1"/>
              <a:t>impuls</a:t>
            </a:r>
            <a:r>
              <a:rPr lang="en-US" dirty="0"/>
              <a:t> </a:t>
            </a:r>
            <a:r>
              <a:rPr lang="en-US" dirty="0" err="1"/>
              <a:t>chiqishi</a:t>
            </a:r>
            <a:r>
              <a:rPr lang="en-US" dirty="0"/>
              <a:t> </a:t>
            </a:r>
            <a:r>
              <a:rPr lang="en-US" dirty="0" err="1"/>
              <a:t>emas</a:t>
            </a:r>
            <a:r>
              <a:rPr lang="en-US" dirty="0"/>
              <a:t>, </a:t>
            </a:r>
            <a:r>
              <a:rPr lang="en-US" dirty="0" err="1"/>
              <a:t>balki</a:t>
            </a:r>
            <a:r>
              <a:rPr lang="en-US" dirty="0"/>
              <a:t> </a:t>
            </a:r>
            <a:r>
              <a:rPr lang="en-US" dirty="0" err="1"/>
              <a:t>uzluksiz</a:t>
            </a:r>
            <a:r>
              <a:rPr lang="en-US" dirty="0"/>
              <a:t> </a:t>
            </a:r>
            <a:r>
              <a:rPr lang="en-US" dirty="0" err="1"/>
              <a:t>oqimdir</a:t>
            </a:r>
            <a:r>
              <a:rPr lang="en-US" dirty="0"/>
              <a:t>.</a:t>
            </a:r>
            <a:endParaRPr lang="ru-RU" dirty="0"/>
          </a:p>
        </p:txBody>
      </p:sp>
      <p:sp>
        <p:nvSpPr>
          <p:cNvPr id="13" name="TextBox 12">
            <a:extLst>
              <a:ext uri="{FF2B5EF4-FFF2-40B4-BE49-F238E27FC236}">
                <a16:creationId xmlns:a16="http://schemas.microsoft.com/office/drawing/2014/main" id="{D8DE583E-B2BA-47BD-BB2B-9D8816FE8148}"/>
              </a:ext>
            </a:extLst>
          </p:cNvPr>
          <p:cNvSpPr txBox="1"/>
          <p:nvPr/>
        </p:nvSpPr>
        <p:spPr>
          <a:xfrm>
            <a:off x="367552" y="5291149"/>
            <a:ext cx="11824447" cy="1477328"/>
          </a:xfrm>
          <a:prstGeom prst="rect">
            <a:avLst/>
          </a:prstGeom>
          <a:noFill/>
        </p:spPr>
        <p:txBody>
          <a:bodyPr wrap="square">
            <a:spAutoFit/>
          </a:bodyPr>
          <a:lstStyle/>
          <a:p>
            <a:r>
              <a:rPr lang="en-US" dirty="0"/>
              <a:t>Ion-</a:t>
            </a:r>
            <a:r>
              <a:rPr lang="en-US" dirty="0" err="1"/>
              <a:t>juft</a:t>
            </a:r>
            <a:r>
              <a:rPr lang="en-US" dirty="0"/>
              <a:t> </a:t>
            </a:r>
            <a:r>
              <a:rPr lang="en-US" dirty="0" err="1"/>
              <a:t>yig'ish</a:t>
            </a:r>
            <a:r>
              <a:rPr lang="en-US" dirty="0"/>
              <a:t> </a:t>
            </a:r>
            <a:r>
              <a:rPr lang="en-US" dirty="0" err="1"/>
              <a:t>grafigiga</a:t>
            </a:r>
            <a:r>
              <a:rPr lang="en-US" dirty="0"/>
              <a:t> </a:t>
            </a:r>
            <a:r>
              <a:rPr lang="en-US" dirty="0" err="1"/>
              <a:t>murojaat</a:t>
            </a:r>
            <a:r>
              <a:rPr lang="en-US" dirty="0"/>
              <a:t> </a:t>
            </a:r>
            <a:r>
              <a:rPr lang="en-US" dirty="0" err="1"/>
              <a:t>qilgan</a:t>
            </a:r>
            <a:r>
              <a:rPr lang="en-US" dirty="0"/>
              <a:t> </a:t>
            </a:r>
            <a:r>
              <a:rPr lang="en-US" dirty="0" err="1"/>
              <a:t>holda</a:t>
            </a:r>
            <a:r>
              <a:rPr lang="en-US" dirty="0"/>
              <a:t>, ion </a:t>
            </a:r>
            <a:r>
              <a:rPr lang="en-US" dirty="0" err="1"/>
              <a:t>kamerasining</a:t>
            </a:r>
            <a:r>
              <a:rPr lang="en-US" dirty="0"/>
              <a:t> </a:t>
            </a:r>
            <a:r>
              <a:rPr lang="en-US" dirty="0" err="1"/>
              <a:t>ish</a:t>
            </a:r>
            <a:r>
              <a:rPr lang="en-US" dirty="0"/>
              <a:t> </a:t>
            </a:r>
            <a:r>
              <a:rPr lang="en-US" dirty="0" err="1"/>
              <a:t>hududida</a:t>
            </a:r>
            <a:r>
              <a:rPr lang="en-US" dirty="0"/>
              <a:t> </a:t>
            </a:r>
            <a:r>
              <a:rPr lang="en-US" dirty="0" err="1"/>
              <a:t>yig'ilgan</a:t>
            </a:r>
            <a:r>
              <a:rPr lang="en-US" dirty="0"/>
              <a:t> ion </a:t>
            </a:r>
            <a:r>
              <a:rPr lang="en-US" dirty="0" err="1"/>
              <a:t>juftining</a:t>
            </a:r>
            <a:r>
              <a:rPr lang="en-US" dirty="0"/>
              <a:t> </a:t>
            </a:r>
            <a:r>
              <a:rPr lang="en-US" dirty="0" err="1"/>
              <a:t>zaryadi</a:t>
            </a:r>
            <a:r>
              <a:rPr lang="en-US" dirty="0"/>
              <a:t> </a:t>
            </a:r>
            <a:r>
              <a:rPr lang="en-US" dirty="0" err="1"/>
              <a:t>qo'llaniladigan</a:t>
            </a:r>
            <a:r>
              <a:rPr lang="en-US" dirty="0"/>
              <a:t> </a:t>
            </a:r>
            <a:r>
              <a:rPr lang="en-US" dirty="0" err="1"/>
              <a:t>kuchlanish</a:t>
            </a:r>
            <a:r>
              <a:rPr lang="en-US" dirty="0"/>
              <a:t> </a:t>
            </a:r>
            <a:r>
              <a:rPr lang="en-US" dirty="0" err="1"/>
              <a:t>diapazonida</a:t>
            </a:r>
            <a:r>
              <a:rPr lang="en-US" dirty="0"/>
              <a:t> </a:t>
            </a:r>
            <a:r>
              <a:rPr lang="en-US" dirty="0" err="1"/>
              <a:t>samarali</a:t>
            </a:r>
            <a:r>
              <a:rPr lang="en-US" dirty="0"/>
              <a:t> </a:t>
            </a:r>
            <a:r>
              <a:rPr lang="en-US" dirty="0" err="1"/>
              <a:t>o'zgarmasligini</a:t>
            </a:r>
            <a:r>
              <a:rPr lang="en-US" dirty="0"/>
              <a:t> </a:t>
            </a:r>
            <a:r>
              <a:rPr lang="en-US" dirty="0" err="1"/>
              <a:t>ko'rish</a:t>
            </a:r>
            <a:r>
              <a:rPr lang="en-US" dirty="0"/>
              <a:t> </a:t>
            </a:r>
            <a:r>
              <a:rPr lang="en-US" dirty="0" err="1"/>
              <a:t>mumkin</a:t>
            </a:r>
            <a:r>
              <a:rPr lang="en-US" dirty="0"/>
              <a:t>, </a:t>
            </a:r>
            <a:r>
              <a:rPr lang="en-US" dirty="0" err="1"/>
              <a:t>chunki</a:t>
            </a:r>
            <a:r>
              <a:rPr lang="en-US" dirty="0"/>
              <a:t> ion </a:t>
            </a:r>
            <a:r>
              <a:rPr lang="en-US" dirty="0" err="1"/>
              <a:t>kamerasi</a:t>
            </a:r>
            <a:r>
              <a:rPr lang="en-US" dirty="0"/>
              <a:t> </a:t>
            </a:r>
            <a:r>
              <a:rPr lang="en-US" dirty="0" err="1"/>
              <a:t>nisbatan</a:t>
            </a:r>
            <a:r>
              <a:rPr lang="en-US" dirty="0"/>
              <a:t> past </a:t>
            </a:r>
            <a:r>
              <a:rPr lang="en-US" dirty="0" err="1"/>
              <a:t>elektr</a:t>
            </a:r>
            <a:r>
              <a:rPr lang="en-US" dirty="0"/>
              <a:t> </a:t>
            </a:r>
            <a:r>
              <a:rPr lang="en-US" dirty="0" err="1"/>
              <a:t>maydon</a:t>
            </a:r>
            <a:r>
              <a:rPr lang="en-US" dirty="0"/>
              <a:t> </a:t>
            </a:r>
            <a:r>
              <a:rPr lang="en-US" dirty="0" err="1"/>
              <a:t>kuchi</a:t>
            </a:r>
            <a:r>
              <a:rPr lang="en-US" dirty="0"/>
              <a:t> </a:t>
            </a:r>
            <a:r>
              <a:rPr lang="en-US" dirty="0" err="1"/>
              <a:t>tufayli</a:t>
            </a:r>
            <a:r>
              <a:rPr lang="en-US" dirty="0"/>
              <a:t> </a:t>
            </a:r>
            <a:r>
              <a:rPr lang="en-US" dirty="0" err="1"/>
              <a:t>ko'payish</a:t>
            </a:r>
            <a:r>
              <a:rPr lang="en-US" dirty="0"/>
              <a:t> </a:t>
            </a:r>
            <a:r>
              <a:rPr lang="en-US" dirty="0" err="1"/>
              <a:t>effektiga</a:t>
            </a:r>
            <a:r>
              <a:rPr lang="en-US" dirty="0"/>
              <a:t> </a:t>
            </a:r>
            <a:r>
              <a:rPr lang="en-US" dirty="0" err="1"/>
              <a:t>ega</a:t>
            </a:r>
            <a:r>
              <a:rPr lang="en-US" dirty="0"/>
              <a:t> </a:t>
            </a:r>
            <a:r>
              <a:rPr lang="en-US" dirty="0" err="1"/>
              <a:t>emas</a:t>
            </a:r>
            <a:r>
              <a:rPr lang="en-US" dirty="0"/>
              <a:t>. Bu Geiger-</a:t>
            </a:r>
            <a:r>
              <a:rPr lang="en-US" dirty="0" err="1"/>
              <a:t>Myuller</a:t>
            </a:r>
            <a:r>
              <a:rPr lang="en-US" dirty="0"/>
              <a:t> </a:t>
            </a:r>
            <a:r>
              <a:rPr lang="en-US" dirty="0" err="1"/>
              <a:t>trubkasi</a:t>
            </a:r>
            <a:r>
              <a:rPr lang="en-US" dirty="0"/>
              <a:t> </a:t>
            </a:r>
            <a:r>
              <a:rPr lang="en-US" dirty="0" err="1"/>
              <a:t>yoki</a:t>
            </a:r>
            <a:r>
              <a:rPr lang="en-US" dirty="0"/>
              <a:t> </a:t>
            </a:r>
            <a:r>
              <a:rPr lang="en-US" dirty="0" err="1"/>
              <a:t>proportsional</a:t>
            </a:r>
            <a:r>
              <a:rPr lang="en-US" dirty="0"/>
              <a:t> </a:t>
            </a:r>
            <a:r>
              <a:rPr lang="en-US" dirty="0" err="1"/>
              <a:t>hisoblagichdan</a:t>
            </a:r>
            <a:r>
              <a:rPr lang="en-US" dirty="0"/>
              <a:t> </a:t>
            </a:r>
            <a:r>
              <a:rPr lang="en-US" dirty="0" err="1"/>
              <a:t>farq</a:t>
            </a:r>
            <a:r>
              <a:rPr lang="en-US" dirty="0"/>
              <a:t> </a:t>
            </a:r>
            <a:r>
              <a:rPr lang="en-US" dirty="0" err="1"/>
              <a:t>qiladi</a:t>
            </a:r>
            <a:r>
              <a:rPr lang="en-US" dirty="0"/>
              <a:t>, </a:t>
            </a:r>
            <a:r>
              <a:rPr lang="en-US" dirty="0" err="1"/>
              <a:t>bunda</a:t>
            </a:r>
            <a:r>
              <a:rPr lang="en-US" dirty="0"/>
              <a:t> </a:t>
            </a:r>
            <a:r>
              <a:rPr lang="en-US" dirty="0" err="1"/>
              <a:t>ikkilamchi</a:t>
            </a:r>
            <a:r>
              <a:rPr lang="en-US" dirty="0"/>
              <a:t> </a:t>
            </a:r>
            <a:r>
              <a:rPr lang="en-US" dirty="0" err="1"/>
              <a:t>elektronlar</a:t>
            </a:r>
            <a:r>
              <a:rPr lang="en-US" dirty="0"/>
              <a:t> </a:t>
            </a:r>
            <a:r>
              <a:rPr lang="en-US" dirty="0" err="1"/>
              <a:t>va</a:t>
            </a:r>
            <a:r>
              <a:rPr lang="en-US" dirty="0"/>
              <a:t> </a:t>
            </a:r>
            <a:r>
              <a:rPr lang="en-US" dirty="0" err="1"/>
              <a:t>natijada</a:t>
            </a:r>
            <a:r>
              <a:rPr lang="en-US" dirty="0"/>
              <a:t> </a:t>
            </a:r>
            <a:r>
              <a:rPr lang="en-US" dirty="0" err="1"/>
              <a:t>bir</a:t>
            </a:r>
            <a:r>
              <a:rPr lang="en-US" dirty="0"/>
              <a:t> </a:t>
            </a:r>
            <a:r>
              <a:rPr lang="en-US" dirty="0" err="1"/>
              <a:t>nechta</a:t>
            </a:r>
            <a:r>
              <a:rPr lang="en-US" dirty="0"/>
              <a:t> </a:t>
            </a:r>
            <a:r>
              <a:rPr lang="en-US" dirty="0" err="1"/>
              <a:t>ko'chkilar</a:t>
            </a:r>
            <a:r>
              <a:rPr lang="en-US" dirty="0"/>
              <a:t> </a:t>
            </a:r>
            <a:r>
              <a:rPr lang="en-US" dirty="0" err="1"/>
              <a:t>o'lchanadigan</a:t>
            </a:r>
            <a:r>
              <a:rPr lang="en-US" dirty="0"/>
              <a:t> </a:t>
            </a:r>
            <a:r>
              <a:rPr lang="en-US" dirty="0" err="1"/>
              <a:t>impulslarni</a:t>
            </a:r>
            <a:r>
              <a:rPr lang="en-US" dirty="0"/>
              <a:t> </a:t>
            </a:r>
            <a:r>
              <a:rPr lang="en-US" dirty="0" err="1"/>
              <a:t>hosil</a:t>
            </a:r>
            <a:r>
              <a:rPr lang="en-US" dirty="0"/>
              <a:t> </a:t>
            </a:r>
            <a:r>
              <a:rPr lang="en-US" dirty="0" err="1"/>
              <a:t>qilish</a:t>
            </a:r>
            <a:r>
              <a:rPr lang="en-US" dirty="0"/>
              <a:t> </a:t>
            </a:r>
            <a:r>
              <a:rPr lang="en-US" dirty="0" err="1"/>
              <a:t>uchun</a:t>
            </a:r>
            <a:r>
              <a:rPr lang="en-US" dirty="0"/>
              <a:t> </a:t>
            </a:r>
            <a:r>
              <a:rPr lang="en-US" dirty="0" err="1"/>
              <a:t>dastlabki</a:t>
            </a:r>
            <a:r>
              <a:rPr lang="en-US" dirty="0"/>
              <a:t> </a:t>
            </a:r>
            <a:r>
              <a:rPr lang="en-US" dirty="0" err="1"/>
              <a:t>ionlanish</a:t>
            </a:r>
            <a:r>
              <a:rPr lang="en-US" dirty="0"/>
              <a:t> </a:t>
            </a:r>
            <a:r>
              <a:rPr lang="en-US" dirty="0" err="1"/>
              <a:t>zaryadlarini</a:t>
            </a:r>
            <a:r>
              <a:rPr lang="en-US" dirty="0"/>
              <a:t> </a:t>
            </a:r>
            <a:r>
              <a:rPr lang="en-US" dirty="0" err="1"/>
              <a:t>sezilarli</a:t>
            </a:r>
            <a:r>
              <a:rPr lang="en-US" dirty="0"/>
              <a:t> </a:t>
            </a:r>
            <a:r>
              <a:rPr lang="en-US" dirty="0" err="1"/>
              <a:t>darajada</a:t>
            </a:r>
            <a:r>
              <a:rPr lang="en-US" dirty="0"/>
              <a:t> </a:t>
            </a:r>
            <a:r>
              <a:rPr lang="en-US" dirty="0" err="1"/>
              <a:t>oshiradi</a:t>
            </a:r>
            <a:r>
              <a:rPr lang="en-US" dirty="0"/>
              <a:t>.</a:t>
            </a:r>
            <a:endParaRPr lang="ru-RU" dirty="0"/>
          </a:p>
        </p:txBody>
      </p:sp>
    </p:spTree>
    <p:extLst>
      <p:ext uri="{BB962C8B-B14F-4D97-AF65-F5344CB8AC3E}">
        <p14:creationId xmlns:p14="http://schemas.microsoft.com/office/powerpoint/2010/main" val="423811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DD8DD5-A1B9-426F-9FF0-DF42D85A1C75}"/>
              </a:ext>
            </a:extLst>
          </p:cNvPr>
          <p:cNvSpPr>
            <a:spLocks noGrp="1"/>
          </p:cNvSpPr>
          <p:nvPr>
            <p:ph type="title"/>
          </p:nvPr>
        </p:nvSpPr>
        <p:spPr/>
        <p:txBody>
          <a:bodyPr/>
          <a:lstStyle/>
          <a:p>
            <a:r>
              <a:rPr lang="en-US" dirty="0" err="1"/>
              <a:t>Ionisatsion</a:t>
            </a:r>
            <a:r>
              <a:rPr lang="en-US" dirty="0"/>
              <a:t> </a:t>
            </a:r>
            <a:r>
              <a:rPr lang="en-US" dirty="0" err="1"/>
              <a:t>kamera</a:t>
            </a:r>
            <a:r>
              <a:rPr lang="en-US" dirty="0"/>
              <a:t> </a:t>
            </a:r>
            <a:r>
              <a:rPr lang="en-US" dirty="0" err="1"/>
              <a:t>turlari</a:t>
            </a:r>
            <a:endParaRPr lang="ru-RU" dirty="0"/>
          </a:p>
        </p:txBody>
      </p:sp>
      <p:pic>
        <p:nvPicPr>
          <p:cNvPr id="5" name="Объект 4">
            <a:extLst>
              <a:ext uri="{FF2B5EF4-FFF2-40B4-BE49-F238E27FC236}">
                <a16:creationId xmlns:a16="http://schemas.microsoft.com/office/drawing/2014/main" id="{9F038265-7B89-4859-9EA5-027AE79F8916}"/>
              </a:ext>
            </a:extLst>
          </p:cNvPr>
          <p:cNvPicPr>
            <a:picLocks noGrp="1" noChangeAspect="1"/>
          </p:cNvPicPr>
          <p:nvPr>
            <p:ph idx="1"/>
          </p:nvPr>
        </p:nvPicPr>
        <p:blipFill>
          <a:blip r:embed="rId2"/>
          <a:stretch>
            <a:fillRect/>
          </a:stretch>
        </p:blipFill>
        <p:spPr>
          <a:xfrm>
            <a:off x="414184" y="1790700"/>
            <a:ext cx="4148851" cy="3417794"/>
          </a:xfrm>
        </p:spPr>
      </p:pic>
      <p:sp>
        <p:nvSpPr>
          <p:cNvPr id="7" name="TextBox 6">
            <a:extLst>
              <a:ext uri="{FF2B5EF4-FFF2-40B4-BE49-F238E27FC236}">
                <a16:creationId xmlns:a16="http://schemas.microsoft.com/office/drawing/2014/main" id="{9CDA4C79-1E04-411E-BB4F-1B1817367479}"/>
              </a:ext>
            </a:extLst>
          </p:cNvPr>
          <p:cNvSpPr txBox="1"/>
          <p:nvPr/>
        </p:nvSpPr>
        <p:spPr>
          <a:xfrm>
            <a:off x="414184" y="5325070"/>
            <a:ext cx="3146612" cy="923330"/>
          </a:xfrm>
          <a:prstGeom prst="rect">
            <a:avLst/>
          </a:prstGeom>
          <a:noFill/>
        </p:spPr>
        <p:txBody>
          <a:bodyPr wrap="square">
            <a:spAutoFit/>
          </a:bodyPr>
          <a:lstStyle/>
          <a:p>
            <a:r>
              <a:rPr lang="en-US" dirty="0" err="1"/>
              <a:t>Amaldagi</a:t>
            </a:r>
            <a:r>
              <a:rPr lang="en-US" dirty="0"/>
              <a:t> </a:t>
            </a:r>
            <a:r>
              <a:rPr lang="en-US" dirty="0" err="1"/>
              <a:t>qo'lda</a:t>
            </a:r>
            <a:r>
              <a:rPr lang="en-US" dirty="0"/>
              <a:t> integral ion </a:t>
            </a:r>
            <a:r>
              <a:rPr lang="en-US" dirty="0" err="1"/>
              <a:t>kamerali</a:t>
            </a:r>
            <a:r>
              <a:rPr lang="en-US" dirty="0"/>
              <a:t> </a:t>
            </a:r>
            <a:r>
              <a:rPr lang="en-US" dirty="0" err="1"/>
              <a:t>tadqiqot</a:t>
            </a:r>
            <a:r>
              <a:rPr lang="en-US" dirty="0"/>
              <a:t> </a:t>
            </a:r>
            <a:r>
              <a:rPr lang="en-US" dirty="0" err="1"/>
              <a:t>o'lchagich</a:t>
            </a:r>
            <a:endParaRPr lang="ru-RU" dirty="0"/>
          </a:p>
        </p:txBody>
      </p:sp>
      <p:pic>
        <p:nvPicPr>
          <p:cNvPr id="9" name="Рисунок 8">
            <a:extLst>
              <a:ext uri="{FF2B5EF4-FFF2-40B4-BE49-F238E27FC236}">
                <a16:creationId xmlns:a16="http://schemas.microsoft.com/office/drawing/2014/main" id="{E1726A86-702C-4E9E-A860-D8400C20D413}"/>
              </a:ext>
            </a:extLst>
          </p:cNvPr>
          <p:cNvPicPr>
            <a:picLocks noChangeAspect="1"/>
          </p:cNvPicPr>
          <p:nvPr/>
        </p:nvPicPr>
        <p:blipFill>
          <a:blip r:embed="rId3"/>
          <a:stretch>
            <a:fillRect/>
          </a:stretch>
        </p:blipFill>
        <p:spPr>
          <a:xfrm>
            <a:off x="4835711" y="1790700"/>
            <a:ext cx="3685988" cy="3417794"/>
          </a:xfrm>
          <a:prstGeom prst="rect">
            <a:avLst/>
          </a:prstGeom>
        </p:spPr>
      </p:pic>
      <p:pic>
        <p:nvPicPr>
          <p:cNvPr id="11" name="Рисунок 10">
            <a:extLst>
              <a:ext uri="{FF2B5EF4-FFF2-40B4-BE49-F238E27FC236}">
                <a16:creationId xmlns:a16="http://schemas.microsoft.com/office/drawing/2014/main" id="{E42101A3-D469-4AAA-8CC5-FBC3DEB34D81}"/>
              </a:ext>
            </a:extLst>
          </p:cNvPr>
          <p:cNvPicPr>
            <a:picLocks noChangeAspect="1"/>
          </p:cNvPicPr>
          <p:nvPr/>
        </p:nvPicPr>
        <p:blipFill>
          <a:blip r:embed="rId4"/>
          <a:stretch>
            <a:fillRect/>
          </a:stretch>
        </p:blipFill>
        <p:spPr>
          <a:xfrm>
            <a:off x="8794375" y="1775012"/>
            <a:ext cx="3307979" cy="3417794"/>
          </a:xfrm>
          <a:prstGeom prst="rect">
            <a:avLst/>
          </a:prstGeom>
        </p:spPr>
      </p:pic>
      <p:sp>
        <p:nvSpPr>
          <p:cNvPr id="13" name="TextBox 12">
            <a:extLst>
              <a:ext uri="{FF2B5EF4-FFF2-40B4-BE49-F238E27FC236}">
                <a16:creationId xmlns:a16="http://schemas.microsoft.com/office/drawing/2014/main" id="{3B0C7C0F-3A1B-4357-9674-A972DEAA8F17}"/>
              </a:ext>
            </a:extLst>
          </p:cNvPr>
          <p:cNvSpPr txBox="1"/>
          <p:nvPr/>
        </p:nvSpPr>
        <p:spPr>
          <a:xfrm>
            <a:off x="4835711" y="5325070"/>
            <a:ext cx="2716306" cy="1200329"/>
          </a:xfrm>
          <a:prstGeom prst="rect">
            <a:avLst/>
          </a:prstGeom>
          <a:noFill/>
        </p:spPr>
        <p:txBody>
          <a:bodyPr wrap="square">
            <a:spAutoFit/>
          </a:bodyPr>
          <a:lstStyle/>
          <a:p>
            <a:r>
              <a:rPr lang="en-US" dirty="0"/>
              <a:t>Integral </a:t>
            </a:r>
            <a:r>
              <a:rPr lang="en-US" dirty="0" err="1"/>
              <a:t>qo'lda</a:t>
            </a:r>
            <a:r>
              <a:rPr lang="en-US" dirty="0"/>
              <a:t> </a:t>
            </a:r>
            <a:r>
              <a:rPr lang="en-US" dirty="0" err="1"/>
              <a:t>ushlab</a:t>
            </a:r>
            <a:r>
              <a:rPr lang="en-US" dirty="0"/>
              <a:t> </a:t>
            </a:r>
            <a:r>
              <a:rPr lang="en-US" dirty="0" err="1"/>
              <a:t>turiladigan</a:t>
            </a:r>
            <a:r>
              <a:rPr lang="en-US" dirty="0"/>
              <a:t> </a:t>
            </a:r>
            <a:r>
              <a:rPr lang="en-US" dirty="0" err="1"/>
              <a:t>asbobda</a:t>
            </a:r>
            <a:r>
              <a:rPr lang="en-US" dirty="0"/>
              <a:t> </a:t>
            </a:r>
            <a:r>
              <a:rPr lang="en-US" dirty="0" err="1"/>
              <a:t>toymasin</a:t>
            </a:r>
            <a:r>
              <a:rPr lang="en-US" dirty="0"/>
              <a:t> beta </a:t>
            </a:r>
            <a:r>
              <a:rPr lang="en-US" dirty="0" err="1"/>
              <a:t>qalqonning</a:t>
            </a:r>
            <a:r>
              <a:rPr lang="en-US" dirty="0"/>
              <a:t> </a:t>
            </a:r>
            <a:r>
              <a:rPr lang="en-US" dirty="0" err="1"/>
              <a:t>ko'rinishi</a:t>
            </a:r>
            <a:endParaRPr lang="ru-RU" dirty="0"/>
          </a:p>
        </p:txBody>
      </p:sp>
      <p:sp>
        <p:nvSpPr>
          <p:cNvPr id="15" name="TextBox 14">
            <a:extLst>
              <a:ext uri="{FF2B5EF4-FFF2-40B4-BE49-F238E27FC236}">
                <a16:creationId xmlns:a16="http://schemas.microsoft.com/office/drawing/2014/main" id="{35522300-3FE1-40F0-97FB-9B7485E41858}"/>
              </a:ext>
            </a:extLst>
          </p:cNvPr>
          <p:cNvSpPr txBox="1"/>
          <p:nvPr/>
        </p:nvSpPr>
        <p:spPr>
          <a:xfrm>
            <a:off x="8936004" y="5325070"/>
            <a:ext cx="2841812" cy="923330"/>
          </a:xfrm>
          <a:prstGeom prst="rect">
            <a:avLst/>
          </a:prstGeom>
          <a:noFill/>
        </p:spPr>
        <p:txBody>
          <a:bodyPr wrap="square">
            <a:spAutoFit/>
          </a:bodyPr>
          <a:lstStyle/>
          <a:p>
            <a:r>
              <a:rPr lang="en-US" dirty="0" err="1"/>
              <a:t>Ionizatsiya</a:t>
            </a:r>
            <a:r>
              <a:rPr lang="en-US" dirty="0"/>
              <a:t> </a:t>
            </a:r>
            <a:r>
              <a:rPr lang="en-US" dirty="0" err="1"/>
              <a:t>kamerasi</a:t>
            </a:r>
            <a:r>
              <a:rPr lang="en-US" dirty="0"/>
              <a:t> Per </a:t>
            </a:r>
            <a:r>
              <a:rPr lang="en-US" dirty="0" err="1"/>
              <a:t>Kyuri</a:t>
            </a:r>
            <a:r>
              <a:rPr lang="en-US" dirty="0"/>
              <a:t> </a:t>
            </a:r>
            <a:r>
              <a:rPr lang="en-US" dirty="0" err="1"/>
              <a:t>tomonidan</a:t>
            </a:r>
            <a:r>
              <a:rPr lang="en-US" dirty="0"/>
              <a:t> 1895-1900 </a:t>
            </a:r>
            <a:r>
              <a:rPr lang="en-US" dirty="0" err="1"/>
              <a:t>yillarda</a:t>
            </a:r>
            <a:r>
              <a:rPr lang="en-US" dirty="0"/>
              <a:t> </a:t>
            </a:r>
            <a:r>
              <a:rPr lang="en-US" dirty="0" err="1"/>
              <a:t>qilingan</a:t>
            </a:r>
            <a:endParaRPr lang="ru-RU" dirty="0"/>
          </a:p>
        </p:txBody>
      </p:sp>
    </p:spTree>
    <p:extLst>
      <p:ext uri="{BB962C8B-B14F-4D97-AF65-F5344CB8AC3E}">
        <p14:creationId xmlns:p14="http://schemas.microsoft.com/office/powerpoint/2010/main" val="1066329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AFF03A-4EFA-43EE-BF98-B59384C36145}"/>
              </a:ext>
            </a:extLst>
          </p:cNvPr>
          <p:cNvSpPr>
            <a:spLocks noGrp="1"/>
          </p:cNvSpPr>
          <p:nvPr>
            <p:ph type="title"/>
          </p:nvPr>
        </p:nvSpPr>
        <p:spPr>
          <a:xfrm>
            <a:off x="1413815" y="-604155"/>
            <a:ext cx="9364369" cy="4123869"/>
          </a:xfrm>
        </p:spPr>
        <p:txBody>
          <a:bodyPr>
            <a:normAutofit/>
          </a:bodyPr>
          <a:lstStyle/>
          <a:p>
            <a:r>
              <a:rPr lang="en-US" sz="1400" dirty="0"/>
              <a:t>Geiger–Müller sanagichi (yoki Geiger sanagichi) — ionlashtiruvchi nurlanishni aniqlash va hisoblash uchun ishlatiladigan eng mashhur va keng tarqalgan qurilmalardan biridir. U odatda radioaktivlikni aniqlash, nurlanish mavjudligini tekshirish va xavfsizlikni ta’minlash maqsadida ishlatiladi.</a:t>
            </a:r>
            <a:endParaRPr lang="ru-RU" sz="1400" dirty="0"/>
          </a:p>
        </p:txBody>
      </p:sp>
      <p:sp>
        <p:nvSpPr>
          <p:cNvPr id="4" name="Yozuv 3">
            <a:extLst>
              <a:ext uri="{FF2B5EF4-FFF2-40B4-BE49-F238E27FC236}">
                <a16:creationId xmlns:a16="http://schemas.microsoft.com/office/drawing/2014/main" id="{90B057B3-AB7D-0721-14DE-4EB0A4268CBB}"/>
              </a:ext>
            </a:extLst>
          </p:cNvPr>
          <p:cNvSpPr txBox="1"/>
          <p:nvPr/>
        </p:nvSpPr>
        <p:spPr>
          <a:xfrm>
            <a:off x="1257905" y="2642551"/>
            <a:ext cx="10426095" cy="1754326"/>
          </a:xfrm>
          <a:prstGeom prst="rect">
            <a:avLst/>
          </a:prstGeom>
          <a:noFill/>
        </p:spPr>
        <p:txBody>
          <a:bodyPr wrap="square">
            <a:spAutoFit/>
          </a:bodyPr>
          <a:lstStyle/>
          <a:p>
            <a:r>
              <a:rPr lang="uz-Latn-UZ" dirty="0" err="1"/>
              <a:t>Afzalliklari:Juda</a:t>
            </a:r>
            <a:r>
              <a:rPr lang="uz-Latn-UZ" dirty="0"/>
              <a:t> sezgir (kichik miqdordagi nurlanishni ham aniqlaydi)Tez ishlaydi, real vaqtda signal </a:t>
            </a:r>
            <a:r>
              <a:rPr lang="uz-Latn-UZ" dirty="0" err="1"/>
              <a:t>beradiIshlatish</a:t>
            </a:r>
            <a:r>
              <a:rPr lang="uz-Latn-UZ" dirty="0"/>
              <a:t> oson</a:t>
            </a:r>
            <a:r>
              <a:rPr lang="en-US" dirty="0"/>
              <a:t>.</a:t>
            </a:r>
          </a:p>
          <a:p>
            <a:endParaRPr lang="en-US" dirty="0"/>
          </a:p>
          <a:p>
            <a:r>
              <a:rPr lang="uz-Latn-UZ" dirty="0" err="1"/>
              <a:t>Kamchiliklari:Nurlanish</a:t>
            </a:r>
            <a:r>
              <a:rPr lang="uz-Latn-UZ" dirty="0"/>
              <a:t> miqdorini aniq o‘lchay olmaydi, faqat zarracha borligini </a:t>
            </a:r>
            <a:r>
              <a:rPr lang="uz-Latn-UZ" dirty="0" err="1"/>
              <a:t>bildiradiJuda</a:t>
            </a:r>
            <a:r>
              <a:rPr lang="uz-Latn-UZ" dirty="0"/>
              <a:t> yuqori nurlanishda "to‘yinish" sodir bo‘lishi mumkin (hisoblay olmay qoladi)Alfa nurlanishini aniqlash uchun maxsus ochiq </a:t>
            </a:r>
            <a:r>
              <a:rPr lang="uz-Latn-UZ" dirty="0" err="1"/>
              <a:t>naychali</a:t>
            </a:r>
            <a:r>
              <a:rPr lang="uz-Latn-UZ" dirty="0"/>
              <a:t> tur talab qilinadi</a:t>
            </a:r>
          </a:p>
        </p:txBody>
      </p:sp>
    </p:spTree>
    <p:extLst>
      <p:ext uri="{BB962C8B-B14F-4D97-AF65-F5344CB8AC3E}">
        <p14:creationId xmlns:p14="http://schemas.microsoft.com/office/powerpoint/2010/main" val="1651097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4068A2-EBC5-4E9A-A0DE-63E33E644A50}"/>
              </a:ext>
            </a:extLst>
          </p:cNvPr>
          <p:cNvSpPr>
            <a:spLocks noGrp="1"/>
          </p:cNvSpPr>
          <p:nvPr>
            <p:ph type="title"/>
          </p:nvPr>
        </p:nvSpPr>
        <p:spPr/>
        <p:txBody>
          <a:bodyPr/>
          <a:lstStyle/>
          <a:p>
            <a:r>
              <a:rPr lang="en-US" dirty="0"/>
              <a:t>Geiger-Myuller sanagichi ishlash prinsipi va tuzulishi</a:t>
            </a:r>
            <a:endParaRPr lang="ru-RU" dirty="0"/>
          </a:p>
        </p:txBody>
      </p:sp>
      <p:pic>
        <p:nvPicPr>
          <p:cNvPr id="5" name="Tarkibi 4">
            <a:extLst>
              <a:ext uri="{FF2B5EF4-FFF2-40B4-BE49-F238E27FC236}">
                <a16:creationId xmlns:a16="http://schemas.microsoft.com/office/drawing/2014/main" id="{4ACADC88-C451-4586-3753-F65722DDAABA}"/>
              </a:ext>
            </a:extLst>
          </p:cNvPr>
          <p:cNvPicPr>
            <a:picLocks noGrp="1" noChangeAspect="1"/>
          </p:cNvPicPr>
          <p:nvPr>
            <p:ph sz="half" idx="1"/>
          </p:nvPr>
        </p:nvPicPr>
        <p:blipFill>
          <a:blip r:embed="rId2"/>
          <a:stretch>
            <a:fillRect/>
          </a:stretch>
        </p:blipFill>
        <p:spPr>
          <a:xfrm>
            <a:off x="769258" y="2088319"/>
            <a:ext cx="5105400" cy="3162511"/>
          </a:xfrm>
        </p:spPr>
      </p:pic>
      <p:pic>
        <p:nvPicPr>
          <p:cNvPr id="6" name="Tarkibi 5">
            <a:extLst>
              <a:ext uri="{FF2B5EF4-FFF2-40B4-BE49-F238E27FC236}">
                <a16:creationId xmlns:a16="http://schemas.microsoft.com/office/drawing/2014/main" id="{375011E3-0668-6F3F-D5BB-64DC7312D6B5}"/>
              </a:ext>
            </a:extLst>
          </p:cNvPr>
          <p:cNvPicPr>
            <a:picLocks noGrp="1" noChangeAspect="1"/>
          </p:cNvPicPr>
          <p:nvPr>
            <p:ph sz="half" idx="2"/>
          </p:nvPr>
        </p:nvPicPr>
        <p:blipFill>
          <a:blip r:embed="rId3"/>
          <a:stretch>
            <a:fillRect/>
          </a:stretch>
        </p:blipFill>
        <p:spPr>
          <a:xfrm>
            <a:off x="6217032" y="2087564"/>
            <a:ext cx="5007799" cy="3162512"/>
          </a:xfrm>
        </p:spPr>
      </p:pic>
    </p:spTree>
    <p:extLst>
      <p:ext uri="{BB962C8B-B14F-4D97-AF65-F5344CB8AC3E}">
        <p14:creationId xmlns:p14="http://schemas.microsoft.com/office/powerpoint/2010/main" val="262477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kibi 4">
            <a:extLst>
              <a:ext uri="{FF2B5EF4-FFF2-40B4-BE49-F238E27FC236}">
                <a16:creationId xmlns:a16="http://schemas.microsoft.com/office/drawing/2014/main" id="{AA1C0D2A-3596-B339-2B0C-F722483966D1}"/>
              </a:ext>
            </a:extLst>
          </p:cNvPr>
          <p:cNvPicPr>
            <a:picLocks noGrp="1" noChangeAspect="1"/>
          </p:cNvPicPr>
          <p:nvPr>
            <p:ph sz="half" idx="1"/>
          </p:nvPr>
        </p:nvPicPr>
        <p:blipFill>
          <a:blip r:embed="rId2"/>
          <a:stretch>
            <a:fillRect/>
          </a:stretch>
        </p:blipFill>
        <p:spPr>
          <a:xfrm>
            <a:off x="1444719" y="2087563"/>
            <a:ext cx="4044761" cy="3703637"/>
          </a:xfrm>
        </p:spPr>
      </p:pic>
      <p:pic>
        <p:nvPicPr>
          <p:cNvPr id="6" name="Tarkibi 5">
            <a:extLst>
              <a:ext uri="{FF2B5EF4-FFF2-40B4-BE49-F238E27FC236}">
                <a16:creationId xmlns:a16="http://schemas.microsoft.com/office/drawing/2014/main" id="{134C2F0A-E3D7-05BE-1880-5C332EA8C93E}"/>
              </a:ext>
            </a:extLst>
          </p:cNvPr>
          <p:cNvPicPr>
            <a:picLocks noGrp="1" noChangeAspect="1"/>
          </p:cNvPicPr>
          <p:nvPr>
            <p:ph sz="half" idx="2"/>
          </p:nvPr>
        </p:nvPicPr>
        <p:blipFill>
          <a:blip r:embed="rId3"/>
          <a:stretch>
            <a:fillRect/>
          </a:stretch>
        </p:blipFill>
        <p:spPr>
          <a:xfrm>
            <a:off x="6257168" y="2087563"/>
            <a:ext cx="4927526" cy="3703637"/>
          </a:xfrm>
        </p:spPr>
      </p:pic>
    </p:spTree>
    <p:extLst>
      <p:ext uri="{BB962C8B-B14F-4D97-AF65-F5344CB8AC3E}">
        <p14:creationId xmlns:p14="http://schemas.microsoft.com/office/powerpoint/2010/main" val="3474297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rlavha 1">
            <a:extLst>
              <a:ext uri="{FF2B5EF4-FFF2-40B4-BE49-F238E27FC236}">
                <a16:creationId xmlns:a16="http://schemas.microsoft.com/office/drawing/2014/main" id="{B0F24594-F653-7F2D-FBA4-8C0E2926C96C}"/>
              </a:ext>
            </a:extLst>
          </p:cNvPr>
          <p:cNvSpPr>
            <a:spLocks noGrp="1"/>
          </p:cNvSpPr>
          <p:nvPr>
            <p:ph type="title"/>
          </p:nvPr>
        </p:nvSpPr>
        <p:spPr/>
        <p:txBody>
          <a:bodyPr/>
          <a:lstStyle/>
          <a:p>
            <a:r>
              <a:rPr lang="en-US" dirty="0"/>
              <a:t>Proportsional hisoblagich – proportsional detektor</a:t>
            </a:r>
            <a:endParaRPr lang="uz-Latn-UZ" dirty="0"/>
          </a:p>
        </p:txBody>
      </p:sp>
      <p:sp>
        <p:nvSpPr>
          <p:cNvPr id="3" name="Tarkibi 2">
            <a:extLst>
              <a:ext uri="{FF2B5EF4-FFF2-40B4-BE49-F238E27FC236}">
                <a16:creationId xmlns:a16="http://schemas.microsoft.com/office/drawing/2014/main" id="{B151EC5E-C0C5-A9B7-9541-9D9C8D18C6C8}"/>
              </a:ext>
            </a:extLst>
          </p:cNvPr>
          <p:cNvSpPr>
            <a:spLocks noGrp="1"/>
          </p:cNvSpPr>
          <p:nvPr>
            <p:ph sz="half" idx="1"/>
          </p:nvPr>
        </p:nvSpPr>
        <p:spPr>
          <a:xfrm>
            <a:off x="913795" y="2088319"/>
            <a:ext cx="5932110" cy="4394729"/>
          </a:xfrm>
        </p:spPr>
        <p:txBody>
          <a:bodyPr>
            <a:normAutofit/>
          </a:bodyPr>
          <a:lstStyle/>
          <a:p>
            <a:r>
              <a:rPr lang="en-US" dirty="0"/>
              <a:t>Proportsional  hisoblagich , shuningdek, mutanosib detektor sifatida ham tanilgan , ionlashtiruvchi nurlanishning har xil turlarini aniqlaydigan elektr qurilma.</a:t>
            </a:r>
          </a:p>
          <a:p>
            <a:r>
              <a:rPr lang="en-US" dirty="0"/>
              <a:t>Ionlashtiruvchi nurlanish detektorlari odatda bog’langan ikkita qismdan iborat. Birinchi qism radiatsiya ta’sirida o’zgarishlarni boshdan kechiradigan birikmadan iborat bo’lgan sezgir materialdan iborat. Boshqa komponent bu o’zgarishlarni o’lchanadigan signallarga aylantiradigan qurilma.</a:t>
            </a:r>
            <a:endParaRPr lang="uz-Latn-UZ" dirty="0"/>
          </a:p>
        </p:txBody>
      </p:sp>
      <p:pic>
        <p:nvPicPr>
          <p:cNvPr id="5" name="Tarkibi 4">
            <a:extLst>
              <a:ext uri="{FF2B5EF4-FFF2-40B4-BE49-F238E27FC236}">
                <a16:creationId xmlns:a16="http://schemas.microsoft.com/office/drawing/2014/main" id="{0931A83C-2736-409A-7338-74901E1F3C09}"/>
              </a:ext>
            </a:extLst>
          </p:cNvPr>
          <p:cNvPicPr>
            <a:picLocks noGrp="1" noChangeAspect="1"/>
          </p:cNvPicPr>
          <p:nvPr>
            <p:ph sz="half" idx="2"/>
          </p:nvPr>
        </p:nvPicPr>
        <p:blipFill>
          <a:blip r:embed="rId2"/>
          <a:stretch>
            <a:fillRect/>
          </a:stretch>
        </p:blipFill>
        <p:spPr>
          <a:xfrm>
            <a:off x="7583196" y="2087563"/>
            <a:ext cx="3314614" cy="3703637"/>
          </a:xfrm>
        </p:spPr>
      </p:pic>
    </p:spTree>
    <p:extLst>
      <p:ext uri="{BB962C8B-B14F-4D97-AF65-F5344CB8AC3E}">
        <p14:creationId xmlns:p14="http://schemas.microsoft.com/office/powerpoint/2010/main" val="1886062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kibi 2">
            <a:extLst>
              <a:ext uri="{FF2B5EF4-FFF2-40B4-BE49-F238E27FC236}">
                <a16:creationId xmlns:a16="http://schemas.microsoft.com/office/drawing/2014/main" id="{1EE07540-79A6-AED1-8218-FE223EC14634}"/>
              </a:ext>
            </a:extLst>
          </p:cNvPr>
          <p:cNvSpPr>
            <a:spLocks noGrp="1"/>
          </p:cNvSpPr>
          <p:nvPr>
            <p:ph sz="half" idx="1"/>
          </p:nvPr>
        </p:nvSpPr>
        <p:spPr>
          <a:xfrm>
            <a:off x="458114" y="769938"/>
            <a:ext cx="11120967" cy="3702881"/>
          </a:xfrm>
        </p:spPr>
        <p:txBody>
          <a:bodyPr>
            <a:normAutofit fontScale="85000" lnSpcReduction="10000"/>
          </a:bodyPr>
          <a:lstStyle/>
          <a:p>
            <a:r>
              <a:rPr lang="en-US" dirty="0"/>
              <a:t>Proportsional hisoblagich ma’lum bir kuchlanishda (1000 V dan yuqori) ushlab turiladigan katod va anodga ega va qurilma elektrodlarning geometriyasi bilan belgilanadigan sig’im bilan tavsiflanadi. Proportsional hisoblagichda kameraning to’ldiruvchi gazi inert gaz bo’lib, har bir impuls zaryadsizlanishining tugashini ta’minlash uchun tushgan nurlanish va söndürme gazi bilan ionlanadi; umumiy aralashma 90% argon va 10% metan bo’lib, P-10 deb nomlanadi.</a:t>
            </a:r>
            <a:endParaRPr lang="uz-Latn-UZ" dirty="0"/>
          </a:p>
        </p:txBody>
      </p:sp>
      <p:sp>
        <p:nvSpPr>
          <p:cNvPr id="4" name="Tarkibi 3">
            <a:extLst>
              <a:ext uri="{FF2B5EF4-FFF2-40B4-BE49-F238E27FC236}">
                <a16:creationId xmlns:a16="http://schemas.microsoft.com/office/drawing/2014/main" id="{14C37F48-B9D8-A406-26D4-D9D6E10947E0}"/>
              </a:ext>
            </a:extLst>
          </p:cNvPr>
          <p:cNvSpPr>
            <a:spLocks noGrp="1"/>
          </p:cNvSpPr>
          <p:nvPr>
            <p:ph sz="half" idx="2"/>
          </p:nvPr>
        </p:nvSpPr>
        <p:spPr>
          <a:xfrm>
            <a:off x="612918" y="2709333"/>
            <a:ext cx="11421843" cy="2975429"/>
          </a:xfrm>
        </p:spPr>
        <p:txBody>
          <a:bodyPr>
            <a:normAutofit fontScale="85000" lnSpcReduction="10000"/>
          </a:bodyPr>
          <a:lstStyle/>
          <a:p>
            <a:r>
              <a:rPr lang="en-US" dirty="0"/>
              <a:t>Zaryadni kuchaytirish jarayoni detektorning signal-shovqin nisbatini sezilarli darajada yaxshilaydi va keyingi talab qilinadigan elektron kuchaytirgichni kamaytiradi. Asboblar proportsional hududda ishlaganda, kuchlanish doimiy bo’lishi kerak va agar kuchlanish doimiy bo’lib qolsa, gazni kuchaytirish omili ham o’zgarmaydi. Proportsional hisoblagichni aniqlash asboblari radiatsiyaning past darajasiga juda sezgir. Proportsional hisoblagich aralash radiatsiya sohalarida alfa, beta, gamma yoki neytron nurlanishini to’g’ri funktsional tartibga solish, o’zgartirishlar, modifikatsiyalar va moyilliklar orqali aniqlay oladi. Bundan tashqari, proportsional hisoblagichlar zarrachalarni aniqlash va energiyani o’lchash (spektroskopiya) qobiliyatiga ega . Impuls balandligi detektor gazida tushgan nurlanish tomonidan to’plangan energiyani aks ettiradi. Alfa zarralari tomonidan ishlab chiqarilgan katta pulslarni beta zarralari yoki gamma nurlari tomonidan ishlab chiqarilgan kichik impulslardan ajratish mumkin .</a:t>
            </a:r>
            <a:endParaRPr lang="uz-Latn-UZ" dirty="0"/>
          </a:p>
        </p:txBody>
      </p:sp>
    </p:spTree>
    <p:extLst>
      <p:ext uri="{BB962C8B-B14F-4D97-AF65-F5344CB8AC3E}">
        <p14:creationId xmlns:p14="http://schemas.microsoft.com/office/powerpoint/2010/main" val="22417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kibi 4">
            <a:extLst>
              <a:ext uri="{FF2B5EF4-FFF2-40B4-BE49-F238E27FC236}">
                <a16:creationId xmlns:a16="http://schemas.microsoft.com/office/drawing/2014/main" id="{AA306349-2869-5706-E9BA-BFEE19A64433}"/>
              </a:ext>
            </a:extLst>
          </p:cNvPr>
          <p:cNvPicPr>
            <a:picLocks noGrp="1" noChangeAspect="1"/>
          </p:cNvPicPr>
          <p:nvPr>
            <p:ph sz="half" idx="1"/>
          </p:nvPr>
        </p:nvPicPr>
        <p:blipFill>
          <a:blip r:embed="rId2"/>
          <a:stretch>
            <a:fillRect/>
          </a:stretch>
        </p:blipFill>
        <p:spPr>
          <a:xfrm>
            <a:off x="914400" y="2436180"/>
            <a:ext cx="5105400" cy="3006402"/>
          </a:xfrm>
        </p:spPr>
      </p:pic>
      <p:sp>
        <p:nvSpPr>
          <p:cNvPr id="4" name="Tarkibi 3">
            <a:extLst>
              <a:ext uri="{FF2B5EF4-FFF2-40B4-BE49-F238E27FC236}">
                <a16:creationId xmlns:a16="http://schemas.microsoft.com/office/drawing/2014/main" id="{BA3F2A29-ABD7-2062-A56C-51BD38F8523A}"/>
              </a:ext>
            </a:extLst>
          </p:cNvPr>
          <p:cNvSpPr>
            <a:spLocks noGrp="1"/>
          </p:cNvSpPr>
          <p:nvPr>
            <p:ph sz="half" idx="2"/>
          </p:nvPr>
        </p:nvSpPr>
        <p:spPr/>
        <p:txBody>
          <a:bodyPr>
            <a:normAutofit fontScale="92500" lnSpcReduction="10000"/>
          </a:bodyPr>
          <a:lstStyle/>
          <a:p>
            <a:r>
              <a:rPr lang="en-US" dirty="0"/>
              <a:t>Gazli proportsional hisoblagichlar odatda 10 kV / sm ga teng yuqori elektr maydonlarida ishlaydi va taxminan 10 ⁵ ga teng tipik kuchaytirish omillariga erishadi . Kuchaytirish omili qo’llaniladigan kuchlanishga kuchli bog’liq bo’lganligi sababli, to’plangan zaryad (chiqish signali) ham qo’llaniladigan kuchlanishga bog’liq va proportsional hisoblagichlar doimiy kuchlanishni talab qiladi.</a:t>
            </a:r>
            <a:endParaRPr lang="uz-Latn-UZ" dirty="0"/>
          </a:p>
        </p:txBody>
      </p:sp>
    </p:spTree>
    <p:extLst>
      <p:ext uri="{BB962C8B-B14F-4D97-AF65-F5344CB8AC3E}">
        <p14:creationId xmlns:p14="http://schemas.microsoft.com/office/powerpoint/2010/main" val="3070220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kibi 2">
            <a:extLst>
              <a:ext uri="{FF2B5EF4-FFF2-40B4-BE49-F238E27FC236}">
                <a16:creationId xmlns:a16="http://schemas.microsoft.com/office/drawing/2014/main" id="{AD7A402B-7AE5-A51F-D411-4A410596FE21}"/>
              </a:ext>
            </a:extLst>
          </p:cNvPr>
          <p:cNvSpPr>
            <a:spLocks noGrp="1"/>
          </p:cNvSpPr>
          <p:nvPr>
            <p:ph sz="half" idx="1"/>
          </p:nvPr>
        </p:nvSpPr>
        <p:spPr>
          <a:xfrm>
            <a:off x="792842" y="2342319"/>
            <a:ext cx="11120967" cy="3702881"/>
          </a:xfrm>
        </p:spPr>
        <p:txBody>
          <a:bodyPr>
            <a:normAutofit/>
          </a:bodyPr>
          <a:lstStyle/>
          <a:p>
            <a:r>
              <a:rPr lang="en-US" dirty="0"/>
              <a:t>Bu ionizatsiya kameralari va proportsional hisoblagichlar o’rtasidagi nozik, ammo muhim farq . Ionlash kamerasi har soniyada to’plangan elektronlar soniga mutanosib oqim hosil qiladi. Ushbu oqim o’rtacha hisoblanadi va displeyni Bq yoki mSv/soatda ko’rsatish uchun ishlatiladi. Proportsional hisoblagichlar bu tarzda ishlamaydi. Buning o’rniga, ular har bir ionlashtiruvchi hodisani alohida aniqlash uchun ionlanishning har bir alohida portlashini kuchaytiradi. Shuning uchun ular ionlashtiruvchi hodisalar sonini o’lchaydilar (shuning uchun ular hisoblagichlar deb ataladi).</a:t>
            </a:r>
            <a:endParaRPr lang="uz-Latn-UZ" dirty="0"/>
          </a:p>
        </p:txBody>
      </p:sp>
    </p:spTree>
    <p:extLst>
      <p:ext uri="{BB962C8B-B14F-4D97-AF65-F5344CB8AC3E}">
        <p14:creationId xmlns:p14="http://schemas.microsoft.com/office/powerpoint/2010/main" val="2839224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A856B4-0572-4ECB-AE57-F83BFCC64850}"/>
              </a:ext>
            </a:extLst>
          </p:cNvPr>
          <p:cNvSpPr>
            <a:spLocks noGrp="1"/>
          </p:cNvSpPr>
          <p:nvPr>
            <p:ph type="title"/>
          </p:nvPr>
        </p:nvSpPr>
        <p:spPr/>
        <p:txBody>
          <a:bodyPr/>
          <a:lstStyle/>
          <a:p>
            <a:r>
              <a:rPr lang="en-US" dirty="0"/>
              <a:t>REJA</a:t>
            </a:r>
            <a:endParaRPr lang="ru-RU" dirty="0"/>
          </a:p>
        </p:txBody>
      </p:sp>
      <p:sp>
        <p:nvSpPr>
          <p:cNvPr id="3" name="Объект 2">
            <a:extLst>
              <a:ext uri="{FF2B5EF4-FFF2-40B4-BE49-F238E27FC236}">
                <a16:creationId xmlns:a16="http://schemas.microsoft.com/office/drawing/2014/main" id="{252DA7C4-1C23-4083-BE8F-DBE37464D907}"/>
              </a:ext>
            </a:extLst>
          </p:cNvPr>
          <p:cNvSpPr>
            <a:spLocks noGrp="1"/>
          </p:cNvSpPr>
          <p:nvPr>
            <p:ph idx="1"/>
          </p:nvPr>
        </p:nvSpPr>
        <p:spPr/>
        <p:txBody>
          <a:bodyPr/>
          <a:lstStyle/>
          <a:p>
            <a:pPr marL="0" indent="0">
              <a:buNone/>
            </a:pPr>
            <a:endParaRPr lang="en-US" dirty="0"/>
          </a:p>
          <a:p>
            <a:r>
              <a:rPr lang="en-US" dirty="0"/>
              <a:t>1 </a:t>
            </a:r>
            <a:r>
              <a:rPr lang="en-US" dirty="0" err="1"/>
              <a:t>Gazli</a:t>
            </a:r>
            <a:r>
              <a:rPr lang="en-US" dirty="0"/>
              <a:t> </a:t>
            </a:r>
            <a:r>
              <a:rPr lang="en-US" dirty="0" err="1"/>
              <a:t>dozimertlar</a:t>
            </a:r>
            <a:endParaRPr lang="en-US" dirty="0"/>
          </a:p>
          <a:p>
            <a:r>
              <a:rPr lang="en-US" dirty="0"/>
              <a:t>2 </a:t>
            </a:r>
            <a:r>
              <a:rPr lang="en-US" dirty="0" err="1"/>
              <a:t>Turlari</a:t>
            </a:r>
            <a:endParaRPr lang="en-US" dirty="0"/>
          </a:p>
          <a:p>
            <a:r>
              <a:rPr lang="en-US" dirty="0"/>
              <a:t>3 </a:t>
            </a:r>
            <a:r>
              <a:rPr lang="en-US" dirty="0" err="1"/>
              <a:t>Afzalliklari</a:t>
            </a:r>
            <a:r>
              <a:rPr lang="en-US" dirty="0"/>
              <a:t> </a:t>
            </a:r>
            <a:r>
              <a:rPr lang="en-US" dirty="0" err="1"/>
              <a:t>va</a:t>
            </a:r>
            <a:r>
              <a:rPr lang="en-US" dirty="0"/>
              <a:t> </a:t>
            </a:r>
            <a:r>
              <a:rPr lang="en-US" dirty="0" err="1"/>
              <a:t>kamchiliklari</a:t>
            </a:r>
            <a:endParaRPr lang="ru-RU" dirty="0"/>
          </a:p>
        </p:txBody>
      </p:sp>
    </p:spTree>
    <p:extLst>
      <p:ext uri="{BB962C8B-B14F-4D97-AF65-F5344CB8AC3E}">
        <p14:creationId xmlns:p14="http://schemas.microsoft.com/office/powerpoint/2010/main" val="41406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rlavha 1">
            <a:extLst>
              <a:ext uri="{FF2B5EF4-FFF2-40B4-BE49-F238E27FC236}">
                <a16:creationId xmlns:a16="http://schemas.microsoft.com/office/drawing/2014/main" id="{3BDEC7ED-FA89-FF71-C8D8-848B8F390327}"/>
              </a:ext>
            </a:extLst>
          </p:cNvPr>
          <p:cNvSpPr>
            <a:spLocks noGrp="1"/>
          </p:cNvSpPr>
          <p:nvPr>
            <p:ph type="title"/>
          </p:nvPr>
        </p:nvSpPr>
        <p:spPr/>
        <p:txBody>
          <a:bodyPr/>
          <a:lstStyle/>
          <a:p>
            <a:r>
              <a:rPr lang="en-US" dirty="0"/>
              <a:t>Foydalanilgan adabiyotlar</a:t>
            </a:r>
            <a:endParaRPr lang="uz-Latn-UZ" dirty="0"/>
          </a:p>
        </p:txBody>
      </p:sp>
      <p:sp>
        <p:nvSpPr>
          <p:cNvPr id="3" name="Tarkibi 2">
            <a:extLst>
              <a:ext uri="{FF2B5EF4-FFF2-40B4-BE49-F238E27FC236}">
                <a16:creationId xmlns:a16="http://schemas.microsoft.com/office/drawing/2014/main" id="{A9B3DB3F-AF58-92B5-BBA9-AB3C5A7FD80C}"/>
              </a:ext>
            </a:extLst>
          </p:cNvPr>
          <p:cNvSpPr>
            <a:spLocks noGrp="1"/>
          </p:cNvSpPr>
          <p:nvPr>
            <p:ph sz="half" idx="1"/>
          </p:nvPr>
        </p:nvSpPr>
        <p:spPr/>
        <p:txBody>
          <a:bodyPr/>
          <a:lstStyle/>
          <a:p>
            <a:r>
              <a:rPr lang="en-US" dirty="0"/>
              <a:t>ChatGPat</a:t>
            </a:r>
          </a:p>
          <a:p>
            <a:r>
              <a:rPr lang="en-US" dirty="0"/>
              <a:t>Wikipedia</a:t>
            </a:r>
          </a:p>
          <a:p>
            <a:r>
              <a:rPr lang="en-US" dirty="0"/>
              <a:t>Laboratoire National Henri Becquerel</a:t>
            </a:r>
          </a:p>
          <a:p>
            <a:r>
              <a:rPr lang="en-US" dirty="0"/>
              <a:t>https://www.shutterstock.com/search/geiger-counter</a:t>
            </a:r>
          </a:p>
        </p:txBody>
      </p:sp>
    </p:spTree>
    <p:extLst>
      <p:ext uri="{BB962C8B-B14F-4D97-AF65-F5344CB8AC3E}">
        <p14:creationId xmlns:p14="http://schemas.microsoft.com/office/powerpoint/2010/main" val="3066927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rlavha 1">
            <a:extLst>
              <a:ext uri="{FF2B5EF4-FFF2-40B4-BE49-F238E27FC236}">
                <a16:creationId xmlns:a16="http://schemas.microsoft.com/office/drawing/2014/main" id="{E646962B-DF8B-47E3-91CF-0374BE0B5B04}"/>
              </a:ext>
            </a:extLst>
          </p:cNvPr>
          <p:cNvSpPr>
            <a:spLocks noGrp="1"/>
          </p:cNvSpPr>
          <p:nvPr>
            <p:ph type="title"/>
          </p:nvPr>
        </p:nvSpPr>
        <p:spPr>
          <a:xfrm>
            <a:off x="732367" y="2765839"/>
            <a:ext cx="10353761" cy="1326321"/>
          </a:xfrm>
        </p:spPr>
        <p:txBody>
          <a:bodyPr/>
          <a:lstStyle/>
          <a:p>
            <a:r>
              <a:rPr lang="en-US" dirty="0"/>
              <a:t>E'tiboringiz uchun rahmat </a:t>
            </a:r>
            <a:endParaRPr lang="uz-Latn-UZ" dirty="0"/>
          </a:p>
        </p:txBody>
      </p:sp>
    </p:spTree>
    <p:extLst>
      <p:ext uri="{BB962C8B-B14F-4D97-AF65-F5344CB8AC3E}">
        <p14:creationId xmlns:p14="http://schemas.microsoft.com/office/powerpoint/2010/main" val="3482063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7F482C9C-8A8B-4388-9BF1-70E93C175805}"/>
              </a:ext>
            </a:extLst>
          </p:cNvPr>
          <p:cNvSpPr>
            <a:spLocks noGrp="1"/>
          </p:cNvSpPr>
          <p:nvPr>
            <p:ph sz="half" idx="1"/>
          </p:nvPr>
        </p:nvSpPr>
        <p:spPr/>
        <p:txBody>
          <a:bodyPr/>
          <a:lstStyle/>
          <a:p>
            <a:pPr marL="0" indent="0">
              <a:buNone/>
            </a:pPr>
            <a:r>
              <a:rPr lang="en-US" dirty="0" err="1"/>
              <a:t>Gazli</a:t>
            </a:r>
            <a:r>
              <a:rPr lang="en-US" dirty="0"/>
              <a:t> </a:t>
            </a:r>
            <a:r>
              <a:rPr lang="en-US" dirty="0" err="1"/>
              <a:t>dozimetrlar</a:t>
            </a:r>
            <a:r>
              <a:rPr lang="en-US" dirty="0"/>
              <a:t> — </a:t>
            </a:r>
            <a:r>
              <a:rPr lang="en-US" dirty="0" err="1"/>
              <a:t>bu</a:t>
            </a:r>
            <a:r>
              <a:rPr lang="en-US" dirty="0"/>
              <a:t> </a:t>
            </a:r>
            <a:r>
              <a:rPr lang="en-US" dirty="0" err="1"/>
              <a:t>qurilmalar</a:t>
            </a:r>
            <a:r>
              <a:rPr lang="en-US" dirty="0"/>
              <a:t> </a:t>
            </a:r>
            <a:r>
              <a:rPr lang="en-US" dirty="0" err="1"/>
              <a:t>ionlashtiruvchi</a:t>
            </a:r>
            <a:r>
              <a:rPr lang="en-US" dirty="0"/>
              <a:t> </a:t>
            </a:r>
            <a:r>
              <a:rPr lang="en-US" dirty="0" err="1"/>
              <a:t>nurlanishni</a:t>
            </a:r>
            <a:r>
              <a:rPr lang="en-US" dirty="0"/>
              <a:t> </a:t>
            </a:r>
            <a:r>
              <a:rPr lang="en-US" dirty="0" err="1"/>
              <a:t>aniqlash</a:t>
            </a:r>
            <a:r>
              <a:rPr lang="en-US" dirty="0"/>
              <a:t> </a:t>
            </a:r>
            <a:r>
              <a:rPr lang="en-US" dirty="0" err="1"/>
              <a:t>va</a:t>
            </a:r>
            <a:r>
              <a:rPr lang="en-US" dirty="0"/>
              <a:t> </a:t>
            </a:r>
            <a:r>
              <a:rPr lang="en-US" dirty="0" err="1"/>
              <a:t>oʻlchash</a:t>
            </a:r>
            <a:r>
              <a:rPr lang="en-US" dirty="0"/>
              <a:t> </a:t>
            </a:r>
            <a:r>
              <a:rPr lang="en-US" dirty="0" err="1"/>
              <a:t>uchun</a:t>
            </a:r>
            <a:r>
              <a:rPr lang="en-US" dirty="0"/>
              <a:t> </a:t>
            </a:r>
            <a:r>
              <a:rPr lang="en-US" dirty="0" err="1"/>
              <a:t>ishlatiladi</a:t>
            </a:r>
            <a:r>
              <a:rPr lang="en-US" dirty="0"/>
              <a:t>. </a:t>
            </a:r>
            <a:r>
              <a:rPr lang="en-US" dirty="0" err="1"/>
              <a:t>Ular</a:t>
            </a:r>
            <a:r>
              <a:rPr lang="en-US" dirty="0"/>
              <a:t> </a:t>
            </a:r>
            <a:r>
              <a:rPr lang="en-US" dirty="0" err="1"/>
              <a:t>ichida</a:t>
            </a:r>
            <a:r>
              <a:rPr lang="en-US" dirty="0"/>
              <a:t> </a:t>
            </a:r>
            <a:r>
              <a:rPr lang="en-US" dirty="0" err="1"/>
              <a:t>maxsus</a:t>
            </a:r>
            <a:r>
              <a:rPr lang="en-US" dirty="0"/>
              <a:t> </a:t>
            </a:r>
            <a:r>
              <a:rPr lang="en-US" dirty="0" err="1"/>
              <a:t>gaz</a:t>
            </a:r>
            <a:r>
              <a:rPr lang="en-US" dirty="0"/>
              <a:t> </a:t>
            </a:r>
            <a:r>
              <a:rPr lang="en-US" dirty="0" err="1"/>
              <a:t>boʻladi</a:t>
            </a:r>
            <a:r>
              <a:rPr lang="en-US" dirty="0"/>
              <a:t> </a:t>
            </a:r>
            <a:r>
              <a:rPr lang="en-US" dirty="0" err="1"/>
              <a:t>va</a:t>
            </a:r>
            <a:r>
              <a:rPr lang="en-US" dirty="0"/>
              <a:t> </a:t>
            </a:r>
            <a:r>
              <a:rPr lang="en-US" dirty="0" err="1"/>
              <a:t>nurlanish</a:t>
            </a:r>
            <a:r>
              <a:rPr lang="en-US" dirty="0"/>
              <a:t> </a:t>
            </a:r>
            <a:r>
              <a:rPr lang="en-US" dirty="0" err="1"/>
              <a:t>ta’sirida</a:t>
            </a:r>
            <a:r>
              <a:rPr lang="en-US" dirty="0"/>
              <a:t> </a:t>
            </a:r>
            <a:r>
              <a:rPr lang="en-US" dirty="0" err="1"/>
              <a:t>bu</a:t>
            </a:r>
            <a:r>
              <a:rPr lang="en-US" dirty="0"/>
              <a:t> </a:t>
            </a:r>
            <a:r>
              <a:rPr lang="en-US" dirty="0" err="1"/>
              <a:t>gaz</a:t>
            </a:r>
            <a:r>
              <a:rPr lang="en-US" dirty="0"/>
              <a:t> </a:t>
            </a:r>
            <a:r>
              <a:rPr lang="en-US" dirty="0" err="1"/>
              <a:t>ionlanadi</a:t>
            </a:r>
            <a:r>
              <a:rPr lang="en-US" dirty="0"/>
              <a:t>. </a:t>
            </a:r>
            <a:r>
              <a:rPr lang="en-US" dirty="0" err="1"/>
              <a:t>Shundan</a:t>
            </a:r>
            <a:r>
              <a:rPr lang="en-US" dirty="0"/>
              <a:t> </a:t>
            </a:r>
            <a:r>
              <a:rPr lang="en-US" dirty="0" err="1"/>
              <a:t>soʻng</a:t>
            </a:r>
            <a:r>
              <a:rPr lang="en-US" dirty="0"/>
              <a:t> </a:t>
            </a:r>
            <a:r>
              <a:rPr lang="en-US" dirty="0" err="1"/>
              <a:t>elektr</a:t>
            </a:r>
            <a:r>
              <a:rPr lang="en-US" dirty="0"/>
              <a:t> signal </a:t>
            </a:r>
            <a:r>
              <a:rPr lang="en-US" dirty="0" err="1"/>
              <a:t>hosil</a:t>
            </a:r>
            <a:r>
              <a:rPr lang="en-US" dirty="0"/>
              <a:t> </a:t>
            </a:r>
            <a:r>
              <a:rPr lang="en-US" dirty="0" err="1"/>
              <a:t>boʻladi</a:t>
            </a:r>
            <a:r>
              <a:rPr lang="en-US" dirty="0"/>
              <a:t> </a:t>
            </a:r>
            <a:r>
              <a:rPr lang="en-US" dirty="0" err="1"/>
              <a:t>va</a:t>
            </a:r>
            <a:r>
              <a:rPr lang="en-US" dirty="0"/>
              <a:t> </a:t>
            </a:r>
            <a:r>
              <a:rPr lang="en-US" dirty="0" err="1"/>
              <a:t>shu</a:t>
            </a:r>
            <a:r>
              <a:rPr lang="en-US" dirty="0"/>
              <a:t> </a:t>
            </a:r>
            <a:r>
              <a:rPr lang="en-US" dirty="0" err="1"/>
              <a:t>orqali</a:t>
            </a:r>
            <a:r>
              <a:rPr lang="en-US" dirty="0"/>
              <a:t> </a:t>
            </a:r>
            <a:r>
              <a:rPr lang="en-US" dirty="0" err="1"/>
              <a:t>nurlanish</a:t>
            </a:r>
            <a:r>
              <a:rPr lang="en-US" dirty="0"/>
              <a:t> </a:t>
            </a:r>
            <a:r>
              <a:rPr lang="en-US" dirty="0" err="1"/>
              <a:t>darajasi</a:t>
            </a:r>
            <a:r>
              <a:rPr lang="en-US" dirty="0"/>
              <a:t> </a:t>
            </a:r>
            <a:r>
              <a:rPr lang="en-US" dirty="0" err="1"/>
              <a:t>aniqlanadi</a:t>
            </a:r>
            <a:endParaRPr lang="ru-RU" dirty="0"/>
          </a:p>
        </p:txBody>
      </p:sp>
      <p:pic>
        <p:nvPicPr>
          <p:cNvPr id="8" name="Объект 7">
            <a:extLst>
              <a:ext uri="{FF2B5EF4-FFF2-40B4-BE49-F238E27FC236}">
                <a16:creationId xmlns:a16="http://schemas.microsoft.com/office/drawing/2014/main" id="{6F527F8F-F8BE-40E9-9D4A-8EC4BF7A3188}"/>
              </a:ext>
            </a:extLst>
          </p:cNvPr>
          <p:cNvPicPr>
            <a:picLocks noGrp="1" noChangeAspect="1"/>
          </p:cNvPicPr>
          <p:nvPr>
            <p:ph sz="half" idx="2"/>
          </p:nvPr>
        </p:nvPicPr>
        <p:blipFill>
          <a:blip r:embed="rId2"/>
          <a:stretch>
            <a:fillRect/>
          </a:stretch>
        </p:blipFill>
        <p:spPr>
          <a:xfrm>
            <a:off x="6609037" y="2087563"/>
            <a:ext cx="4223788" cy="3703637"/>
          </a:xfrm>
        </p:spPr>
      </p:pic>
    </p:spTree>
    <p:extLst>
      <p:ext uri="{BB962C8B-B14F-4D97-AF65-F5344CB8AC3E}">
        <p14:creationId xmlns:p14="http://schemas.microsoft.com/office/powerpoint/2010/main" val="3313577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09728B50-282C-4A67-A7FA-DA9E0DEA4BA2}"/>
              </a:ext>
            </a:extLst>
          </p:cNvPr>
          <p:cNvSpPr>
            <a:spLocks noGrp="1"/>
          </p:cNvSpPr>
          <p:nvPr>
            <p:ph sz="half" idx="1"/>
          </p:nvPr>
        </p:nvSpPr>
        <p:spPr>
          <a:xfrm>
            <a:off x="913795" y="1703295"/>
            <a:ext cx="5106004" cy="4087906"/>
          </a:xfrm>
        </p:spPr>
        <p:txBody>
          <a:bodyPr>
            <a:normAutofit/>
          </a:bodyPr>
          <a:lstStyle/>
          <a:p>
            <a:r>
              <a:rPr lang="en-US" dirty="0"/>
              <a:t>1. </a:t>
            </a:r>
            <a:r>
              <a:rPr lang="en-US" dirty="0" err="1"/>
              <a:t>Sogʻliqni</a:t>
            </a:r>
            <a:r>
              <a:rPr lang="en-US" dirty="0"/>
              <a:t> </a:t>
            </a:r>
            <a:r>
              <a:rPr lang="en-US" dirty="0" err="1"/>
              <a:t>saqlash</a:t>
            </a:r>
            <a:r>
              <a:rPr lang="en-US" dirty="0"/>
              <a:t> </a:t>
            </a:r>
            <a:r>
              <a:rPr lang="en-US" dirty="0" err="1"/>
              <a:t>sohasi</a:t>
            </a:r>
            <a:endParaRPr lang="en-US" dirty="0"/>
          </a:p>
          <a:p>
            <a:r>
              <a:rPr lang="en-US" dirty="0" err="1"/>
              <a:t>Rentgen</a:t>
            </a:r>
            <a:r>
              <a:rPr lang="en-US" dirty="0"/>
              <a:t>, KT (</a:t>
            </a:r>
            <a:r>
              <a:rPr lang="en-US" dirty="0" err="1"/>
              <a:t>kompyuter</a:t>
            </a:r>
            <a:r>
              <a:rPr lang="en-US" dirty="0"/>
              <a:t> </a:t>
            </a:r>
            <a:r>
              <a:rPr lang="en-US" dirty="0" err="1"/>
              <a:t>tomografiyasi</a:t>
            </a:r>
            <a:r>
              <a:rPr lang="en-US" dirty="0"/>
              <a:t>), </a:t>
            </a:r>
            <a:r>
              <a:rPr lang="en-US" dirty="0" err="1"/>
              <a:t>radioterapiya</a:t>
            </a:r>
            <a:r>
              <a:rPr lang="en-US" dirty="0"/>
              <a:t> </a:t>
            </a:r>
            <a:r>
              <a:rPr lang="en-US" dirty="0" err="1"/>
              <a:t>bo‘limlarida</a:t>
            </a:r>
            <a:r>
              <a:rPr lang="en-US" dirty="0"/>
              <a:t> </a:t>
            </a:r>
            <a:r>
              <a:rPr lang="en-US" dirty="0" err="1"/>
              <a:t>ishlovchi</a:t>
            </a:r>
            <a:r>
              <a:rPr lang="en-US" dirty="0"/>
              <a:t> </a:t>
            </a:r>
            <a:r>
              <a:rPr lang="en-US" dirty="0" err="1"/>
              <a:t>shifokor</a:t>
            </a:r>
            <a:r>
              <a:rPr lang="en-US" dirty="0"/>
              <a:t> </a:t>
            </a:r>
            <a:r>
              <a:rPr lang="en-US" dirty="0" err="1"/>
              <a:t>va</a:t>
            </a:r>
            <a:r>
              <a:rPr lang="en-US" dirty="0"/>
              <a:t> </a:t>
            </a:r>
            <a:r>
              <a:rPr lang="en-US" dirty="0" err="1"/>
              <a:t>texniklar</a:t>
            </a:r>
            <a:r>
              <a:rPr lang="en-US" dirty="0"/>
              <a:t> </a:t>
            </a:r>
            <a:r>
              <a:rPr lang="en-US" dirty="0" err="1"/>
              <a:t>nurlanish</a:t>
            </a:r>
            <a:r>
              <a:rPr lang="en-US" dirty="0"/>
              <a:t> </a:t>
            </a:r>
            <a:r>
              <a:rPr lang="en-US" dirty="0" err="1"/>
              <a:t>darajasini</a:t>
            </a:r>
            <a:r>
              <a:rPr lang="en-US" dirty="0"/>
              <a:t> </a:t>
            </a:r>
            <a:r>
              <a:rPr lang="en-US" dirty="0" err="1"/>
              <a:t>nazorat</a:t>
            </a:r>
            <a:r>
              <a:rPr lang="en-US" dirty="0"/>
              <a:t> </a:t>
            </a:r>
            <a:r>
              <a:rPr lang="en-US" dirty="0" err="1"/>
              <a:t>qilish</a:t>
            </a:r>
            <a:r>
              <a:rPr lang="en-US" dirty="0"/>
              <a:t> </a:t>
            </a:r>
            <a:r>
              <a:rPr lang="en-US" dirty="0" err="1"/>
              <a:t>uchun</a:t>
            </a:r>
            <a:r>
              <a:rPr lang="en-US" dirty="0"/>
              <a:t> </a:t>
            </a:r>
            <a:r>
              <a:rPr lang="en-US" dirty="0" err="1"/>
              <a:t>dozimetr</a:t>
            </a:r>
            <a:r>
              <a:rPr lang="en-US" dirty="0"/>
              <a:t> </a:t>
            </a:r>
            <a:r>
              <a:rPr lang="en-US" dirty="0" err="1"/>
              <a:t>taqib</a:t>
            </a:r>
            <a:r>
              <a:rPr lang="en-US" dirty="0"/>
              <a:t> </a:t>
            </a:r>
            <a:r>
              <a:rPr lang="en-US" dirty="0" err="1"/>
              <a:t>yurishadi</a:t>
            </a:r>
            <a:r>
              <a:rPr lang="en-US" dirty="0"/>
              <a:t>.</a:t>
            </a:r>
          </a:p>
          <a:p>
            <a:r>
              <a:rPr lang="en-US" dirty="0" err="1"/>
              <a:t>Yadro</a:t>
            </a:r>
            <a:r>
              <a:rPr lang="en-US" dirty="0"/>
              <a:t> </a:t>
            </a:r>
            <a:r>
              <a:rPr lang="en-US" dirty="0" err="1"/>
              <a:t>tibbiyoti</a:t>
            </a:r>
            <a:r>
              <a:rPr lang="en-US" dirty="0"/>
              <a:t> (</a:t>
            </a:r>
            <a:r>
              <a:rPr lang="en-US" dirty="0" err="1"/>
              <a:t>masalan</a:t>
            </a:r>
            <a:r>
              <a:rPr lang="en-US" dirty="0"/>
              <a:t>, </a:t>
            </a:r>
            <a:r>
              <a:rPr lang="en-US" dirty="0" err="1"/>
              <a:t>radioaktiv</a:t>
            </a:r>
            <a:r>
              <a:rPr lang="en-US" dirty="0"/>
              <a:t> </a:t>
            </a:r>
            <a:r>
              <a:rPr lang="en-US" dirty="0" err="1"/>
              <a:t>izotoplar</a:t>
            </a:r>
            <a:r>
              <a:rPr lang="en-US" dirty="0"/>
              <a:t> </a:t>
            </a:r>
            <a:r>
              <a:rPr lang="en-US" dirty="0" err="1"/>
              <a:t>ishlatiladigan</a:t>
            </a:r>
            <a:r>
              <a:rPr lang="en-US" dirty="0"/>
              <a:t> </a:t>
            </a:r>
            <a:r>
              <a:rPr lang="en-US" dirty="0" err="1"/>
              <a:t>diagnostika</a:t>
            </a:r>
            <a:r>
              <a:rPr lang="en-US" dirty="0"/>
              <a:t> </a:t>
            </a:r>
            <a:r>
              <a:rPr lang="en-US" dirty="0" err="1"/>
              <a:t>va</a:t>
            </a:r>
            <a:r>
              <a:rPr lang="en-US" dirty="0"/>
              <a:t> </a:t>
            </a:r>
            <a:r>
              <a:rPr lang="en-US" dirty="0" err="1"/>
              <a:t>davolash</a:t>
            </a:r>
            <a:r>
              <a:rPr lang="en-US" dirty="0"/>
              <a:t>) </a:t>
            </a:r>
            <a:r>
              <a:rPr lang="en-US" dirty="0" err="1"/>
              <a:t>bo‘limlarida</a:t>
            </a:r>
            <a:r>
              <a:rPr lang="en-US" dirty="0"/>
              <a:t> ham </a:t>
            </a:r>
            <a:r>
              <a:rPr lang="en-US" dirty="0" err="1"/>
              <a:t>xodimlar</a:t>
            </a:r>
            <a:r>
              <a:rPr lang="en-US" dirty="0"/>
              <a:t> </a:t>
            </a:r>
            <a:r>
              <a:rPr lang="en-US" dirty="0" err="1"/>
              <a:t>dozimetrlar</a:t>
            </a:r>
            <a:r>
              <a:rPr lang="en-US" dirty="0"/>
              <a:t> </a:t>
            </a:r>
            <a:r>
              <a:rPr lang="en-US" dirty="0" err="1"/>
              <a:t>bilan</a:t>
            </a:r>
            <a:r>
              <a:rPr lang="en-US" dirty="0"/>
              <a:t> </a:t>
            </a:r>
            <a:r>
              <a:rPr lang="en-US" dirty="0" err="1"/>
              <a:t>jihozlanadi</a:t>
            </a:r>
            <a:r>
              <a:rPr lang="en-US" dirty="0"/>
              <a:t>.</a:t>
            </a:r>
            <a:endParaRPr lang="ru-RU" dirty="0"/>
          </a:p>
        </p:txBody>
      </p:sp>
      <p:pic>
        <p:nvPicPr>
          <p:cNvPr id="8" name="Объект 7">
            <a:extLst>
              <a:ext uri="{FF2B5EF4-FFF2-40B4-BE49-F238E27FC236}">
                <a16:creationId xmlns:a16="http://schemas.microsoft.com/office/drawing/2014/main" id="{AEA3B90F-0516-4E0C-9B19-AF53D5AA181B}"/>
              </a:ext>
            </a:extLst>
          </p:cNvPr>
          <p:cNvPicPr>
            <a:picLocks noGrp="1" noChangeAspect="1"/>
          </p:cNvPicPr>
          <p:nvPr>
            <p:ph sz="half" idx="2"/>
          </p:nvPr>
        </p:nvPicPr>
        <p:blipFill>
          <a:blip r:embed="rId2"/>
          <a:stretch>
            <a:fillRect/>
          </a:stretch>
        </p:blipFill>
        <p:spPr>
          <a:xfrm>
            <a:off x="6173788" y="1801906"/>
            <a:ext cx="5094287" cy="3686961"/>
          </a:xfrm>
        </p:spPr>
      </p:pic>
    </p:spTree>
    <p:extLst>
      <p:ext uri="{BB962C8B-B14F-4D97-AF65-F5344CB8AC3E}">
        <p14:creationId xmlns:p14="http://schemas.microsoft.com/office/powerpoint/2010/main" val="3127023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F79A26CD-CD18-4B55-9FAB-4235C644D29A}"/>
              </a:ext>
            </a:extLst>
          </p:cNvPr>
          <p:cNvSpPr>
            <a:spLocks noGrp="1"/>
          </p:cNvSpPr>
          <p:nvPr>
            <p:ph sz="half" idx="1"/>
          </p:nvPr>
        </p:nvSpPr>
        <p:spPr>
          <a:xfrm>
            <a:off x="913795" y="1748119"/>
            <a:ext cx="5106004" cy="4043082"/>
          </a:xfrm>
        </p:spPr>
        <p:txBody>
          <a:bodyPr>
            <a:normAutofit/>
          </a:bodyPr>
          <a:lstStyle/>
          <a:p>
            <a:r>
              <a:rPr lang="en-US" dirty="0"/>
              <a:t>2. </a:t>
            </a:r>
            <a:r>
              <a:rPr lang="en-US" dirty="0" err="1"/>
              <a:t>Sanoat</a:t>
            </a:r>
            <a:r>
              <a:rPr lang="en-US" dirty="0"/>
              <a:t> </a:t>
            </a:r>
            <a:r>
              <a:rPr lang="en-US" dirty="0" err="1"/>
              <a:t>sohalari</a:t>
            </a:r>
            <a:endParaRPr lang="en-US" dirty="0"/>
          </a:p>
          <a:p>
            <a:r>
              <a:rPr lang="en-US" dirty="0" err="1"/>
              <a:t>Nurlanish</a:t>
            </a:r>
            <a:r>
              <a:rPr lang="en-US" dirty="0"/>
              <a:t> </a:t>
            </a:r>
            <a:r>
              <a:rPr lang="en-US" dirty="0" err="1"/>
              <a:t>bilan</a:t>
            </a:r>
            <a:r>
              <a:rPr lang="en-US" dirty="0"/>
              <a:t> </a:t>
            </a:r>
            <a:r>
              <a:rPr lang="en-US" dirty="0" err="1"/>
              <a:t>tekshirish</a:t>
            </a:r>
            <a:r>
              <a:rPr lang="en-US" dirty="0"/>
              <a:t> (</a:t>
            </a:r>
            <a:r>
              <a:rPr lang="en-US" dirty="0" err="1"/>
              <a:t>radiografiya</a:t>
            </a:r>
            <a:r>
              <a:rPr lang="en-US" dirty="0"/>
              <a:t>): </a:t>
            </a:r>
            <a:r>
              <a:rPr lang="en-US" dirty="0" err="1"/>
              <a:t>Payvand</a:t>
            </a:r>
            <a:r>
              <a:rPr lang="en-US" dirty="0"/>
              <a:t> </a:t>
            </a:r>
            <a:r>
              <a:rPr lang="en-US" dirty="0" err="1"/>
              <a:t>choklarini</a:t>
            </a:r>
            <a:r>
              <a:rPr lang="en-US" dirty="0"/>
              <a:t> </a:t>
            </a:r>
            <a:r>
              <a:rPr lang="en-US" dirty="0" err="1"/>
              <a:t>yoki</a:t>
            </a:r>
            <a:r>
              <a:rPr lang="en-US" dirty="0"/>
              <a:t> material </a:t>
            </a:r>
            <a:r>
              <a:rPr lang="en-US" dirty="0" err="1"/>
              <a:t>ichidagi</a:t>
            </a:r>
            <a:r>
              <a:rPr lang="en-US" dirty="0"/>
              <a:t> </a:t>
            </a:r>
            <a:r>
              <a:rPr lang="en-US" dirty="0" err="1"/>
              <a:t>nuqsonlarni</a:t>
            </a:r>
            <a:r>
              <a:rPr lang="en-US" dirty="0"/>
              <a:t> </a:t>
            </a:r>
            <a:r>
              <a:rPr lang="en-US" dirty="0" err="1"/>
              <a:t>aniqlash</a:t>
            </a:r>
            <a:r>
              <a:rPr lang="en-US" dirty="0"/>
              <a:t> </a:t>
            </a:r>
            <a:r>
              <a:rPr lang="en-US" dirty="0" err="1"/>
              <a:t>uchun</a:t>
            </a:r>
            <a:r>
              <a:rPr lang="en-US" dirty="0"/>
              <a:t> </a:t>
            </a:r>
            <a:r>
              <a:rPr lang="en-US" dirty="0" err="1"/>
              <a:t>radioaktiv</a:t>
            </a:r>
            <a:r>
              <a:rPr lang="en-US" dirty="0"/>
              <a:t> </a:t>
            </a:r>
            <a:r>
              <a:rPr lang="en-US" dirty="0" err="1"/>
              <a:t>nurlardan</a:t>
            </a:r>
            <a:r>
              <a:rPr lang="en-US" dirty="0"/>
              <a:t> </a:t>
            </a:r>
            <a:r>
              <a:rPr lang="en-US" dirty="0" err="1"/>
              <a:t>foydalaniladi</a:t>
            </a:r>
            <a:r>
              <a:rPr lang="en-US" dirty="0"/>
              <a:t> — </a:t>
            </a:r>
            <a:r>
              <a:rPr lang="en-US" dirty="0" err="1"/>
              <a:t>bu</a:t>
            </a:r>
            <a:r>
              <a:rPr lang="en-US" dirty="0"/>
              <a:t> </a:t>
            </a:r>
            <a:r>
              <a:rPr lang="en-US" dirty="0" err="1"/>
              <a:t>joylarda</a:t>
            </a:r>
            <a:r>
              <a:rPr lang="en-US" dirty="0"/>
              <a:t> </a:t>
            </a:r>
            <a:r>
              <a:rPr lang="en-US" dirty="0" err="1"/>
              <a:t>dozimetriya</a:t>
            </a:r>
            <a:r>
              <a:rPr lang="en-US" dirty="0"/>
              <a:t> </a:t>
            </a:r>
            <a:r>
              <a:rPr lang="en-US" dirty="0" err="1"/>
              <a:t>zarur</a:t>
            </a:r>
            <a:r>
              <a:rPr lang="en-US" dirty="0"/>
              <a:t>.</a:t>
            </a:r>
          </a:p>
          <a:p>
            <a:r>
              <a:rPr lang="en-US" dirty="0" err="1"/>
              <a:t>Uran</a:t>
            </a:r>
            <a:r>
              <a:rPr lang="en-US" dirty="0"/>
              <a:t>, </a:t>
            </a:r>
            <a:r>
              <a:rPr lang="en-US" dirty="0" err="1"/>
              <a:t>toriy</a:t>
            </a:r>
            <a:r>
              <a:rPr lang="en-US" dirty="0"/>
              <a:t> </a:t>
            </a:r>
            <a:r>
              <a:rPr lang="en-US" dirty="0" err="1"/>
              <a:t>va</a:t>
            </a:r>
            <a:r>
              <a:rPr lang="en-US" dirty="0"/>
              <a:t> </a:t>
            </a:r>
            <a:r>
              <a:rPr lang="en-US" dirty="0" err="1"/>
              <a:t>boshqa</a:t>
            </a:r>
            <a:r>
              <a:rPr lang="en-US" dirty="0"/>
              <a:t> </a:t>
            </a:r>
            <a:r>
              <a:rPr lang="en-US" dirty="0" err="1"/>
              <a:t>tabiiy</a:t>
            </a:r>
            <a:r>
              <a:rPr lang="en-US" dirty="0"/>
              <a:t> </a:t>
            </a:r>
            <a:r>
              <a:rPr lang="en-US" dirty="0" err="1"/>
              <a:t>radioaktiv</a:t>
            </a:r>
            <a:r>
              <a:rPr lang="en-US" dirty="0"/>
              <a:t> </a:t>
            </a:r>
            <a:r>
              <a:rPr lang="en-US" dirty="0" err="1"/>
              <a:t>materiallar</a:t>
            </a:r>
            <a:r>
              <a:rPr lang="en-US" dirty="0"/>
              <a:t> </a:t>
            </a:r>
            <a:r>
              <a:rPr lang="en-US" dirty="0" err="1"/>
              <a:t>bilan</a:t>
            </a:r>
            <a:r>
              <a:rPr lang="en-US" dirty="0"/>
              <a:t> </a:t>
            </a:r>
            <a:r>
              <a:rPr lang="en-US" dirty="0" err="1"/>
              <a:t>ishlanadigan</a:t>
            </a:r>
            <a:r>
              <a:rPr lang="en-US" dirty="0"/>
              <a:t> </a:t>
            </a:r>
            <a:r>
              <a:rPr lang="en-US" dirty="0" err="1"/>
              <a:t>sanoat</a:t>
            </a:r>
            <a:r>
              <a:rPr lang="en-US" dirty="0"/>
              <a:t> </a:t>
            </a:r>
            <a:r>
              <a:rPr lang="en-US" dirty="0" err="1"/>
              <a:t>ob’yektlarida</a:t>
            </a:r>
            <a:r>
              <a:rPr lang="en-US" dirty="0"/>
              <a:t>.</a:t>
            </a:r>
            <a:endParaRPr lang="ru-RU" dirty="0"/>
          </a:p>
        </p:txBody>
      </p:sp>
      <p:pic>
        <p:nvPicPr>
          <p:cNvPr id="8" name="Объект 7">
            <a:extLst>
              <a:ext uri="{FF2B5EF4-FFF2-40B4-BE49-F238E27FC236}">
                <a16:creationId xmlns:a16="http://schemas.microsoft.com/office/drawing/2014/main" id="{28F1784A-FFDC-4F0F-901A-DF94576382B5}"/>
              </a:ext>
            </a:extLst>
          </p:cNvPr>
          <p:cNvPicPr>
            <a:picLocks noGrp="1" noChangeAspect="1"/>
          </p:cNvPicPr>
          <p:nvPr>
            <p:ph sz="half" idx="2"/>
          </p:nvPr>
        </p:nvPicPr>
        <p:blipFill>
          <a:blip r:embed="rId2"/>
          <a:stretch>
            <a:fillRect/>
          </a:stretch>
        </p:blipFill>
        <p:spPr>
          <a:xfrm>
            <a:off x="6173788" y="1748119"/>
            <a:ext cx="5094287" cy="3915301"/>
          </a:xfrm>
        </p:spPr>
      </p:pic>
    </p:spTree>
    <p:extLst>
      <p:ext uri="{BB962C8B-B14F-4D97-AF65-F5344CB8AC3E}">
        <p14:creationId xmlns:p14="http://schemas.microsoft.com/office/powerpoint/2010/main" val="3341553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0EB35A3-648A-4E29-9E71-5C30F8808A1E}"/>
              </a:ext>
            </a:extLst>
          </p:cNvPr>
          <p:cNvSpPr>
            <a:spLocks noGrp="1"/>
          </p:cNvSpPr>
          <p:nvPr>
            <p:ph sz="half" idx="1"/>
          </p:nvPr>
        </p:nvSpPr>
        <p:spPr>
          <a:xfrm>
            <a:off x="913795" y="1694329"/>
            <a:ext cx="5106004" cy="4096871"/>
          </a:xfrm>
        </p:spPr>
        <p:txBody>
          <a:bodyPr>
            <a:normAutofit/>
          </a:bodyPr>
          <a:lstStyle/>
          <a:p>
            <a:r>
              <a:rPr lang="en-US" dirty="0"/>
              <a:t>3. Fan </a:t>
            </a:r>
            <a:r>
              <a:rPr lang="en-US" dirty="0" err="1"/>
              <a:t>va</a:t>
            </a:r>
            <a:r>
              <a:rPr lang="en-US" dirty="0"/>
              <a:t> </a:t>
            </a:r>
            <a:r>
              <a:rPr lang="en-US" dirty="0" err="1"/>
              <a:t>ilmiy</a:t>
            </a:r>
            <a:r>
              <a:rPr lang="en-US" dirty="0"/>
              <a:t> </a:t>
            </a:r>
            <a:r>
              <a:rPr lang="en-US" dirty="0" err="1"/>
              <a:t>tadqiqotlar</a:t>
            </a:r>
            <a:endParaRPr lang="en-US" dirty="0"/>
          </a:p>
          <a:p>
            <a:r>
              <a:rPr lang="en-US" dirty="0" err="1"/>
              <a:t>Oliy</a:t>
            </a:r>
            <a:r>
              <a:rPr lang="en-US" dirty="0"/>
              <a:t> </a:t>
            </a:r>
            <a:r>
              <a:rPr lang="en-US" dirty="0" err="1"/>
              <a:t>ta’lim</a:t>
            </a:r>
            <a:r>
              <a:rPr lang="en-US" dirty="0"/>
              <a:t> </a:t>
            </a:r>
            <a:r>
              <a:rPr lang="en-US" dirty="0" err="1"/>
              <a:t>muassasalari</a:t>
            </a:r>
            <a:r>
              <a:rPr lang="en-US" dirty="0"/>
              <a:t> </a:t>
            </a:r>
            <a:r>
              <a:rPr lang="en-US" dirty="0" err="1"/>
              <a:t>va</a:t>
            </a:r>
            <a:r>
              <a:rPr lang="en-US" dirty="0"/>
              <a:t> </a:t>
            </a:r>
            <a:r>
              <a:rPr lang="en-US" dirty="0" err="1"/>
              <a:t>ilmiy</a:t>
            </a:r>
            <a:r>
              <a:rPr lang="en-US" dirty="0"/>
              <a:t> </a:t>
            </a:r>
            <a:r>
              <a:rPr lang="en-US" dirty="0" err="1"/>
              <a:t>institutlar</a:t>
            </a:r>
            <a:r>
              <a:rPr lang="en-US" dirty="0"/>
              <a:t> </a:t>
            </a:r>
            <a:r>
              <a:rPr lang="en-US" dirty="0" err="1"/>
              <a:t>laboratoriyalarida</a:t>
            </a:r>
            <a:r>
              <a:rPr lang="en-US" dirty="0"/>
              <a:t>, </a:t>
            </a:r>
            <a:r>
              <a:rPr lang="en-US" dirty="0" err="1"/>
              <a:t>ayniqsa</a:t>
            </a:r>
            <a:r>
              <a:rPr lang="en-US" dirty="0"/>
              <a:t> </a:t>
            </a:r>
            <a:r>
              <a:rPr lang="en-US" dirty="0" err="1"/>
              <a:t>fizik</a:t>
            </a:r>
            <a:r>
              <a:rPr lang="en-US" dirty="0"/>
              <a:t> </a:t>
            </a:r>
            <a:r>
              <a:rPr lang="en-US" dirty="0" err="1"/>
              <a:t>va</a:t>
            </a:r>
            <a:r>
              <a:rPr lang="en-US" dirty="0"/>
              <a:t> </a:t>
            </a:r>
            <a:r>
              <a:rPr lang="en-US" dirty="0" err="1"/>
              <a:t>yadro</a:t>
            </a:r>
            <a:r>
              <a:rPr lang="en-US" dirty="0"/>
              <a:t> </a:t>
            </a:r>
            <a:r>
              <a:rPr lang="en-US" dirty="0" err="1"/>
              <a:t>sohasidagi</a:t>
            </a:r>
            <a:r>
              <a:rPr lang="en-US" dirty="0"/>
              <a:t> </a:t>
            </a:r>
            <a:r>
              <a:rPr lang="en-US" dirty="0" err="1"/>
              <a:t>laboratoriyalarda</a:t>
            </a:r>
            <a:r>
              <a:rPr lang="en-US" dirty="0"/>
              <a:t>.</a:t>
            </a:r>
          </a:p>
          <a:p>
            <a:r>
              <a:rPr lang="en-US" dirty="0" err="1"/>
              <a:t>Nurlanish</a:t>
            </a:r>
            <a:r>
              <a:rPr lang="en-US" dirty="0"/>
              <a:t> </a:t>
            </a:r>
            <a:r>
              <a:rPr lang="en-US" dirty="0" err="1"/>
              <a:t>bilan</a:t>
            </a:r>
            <a:r>
              <a:rPr lang="en-US" dirty="0"/>
              <a:t> </a:t>
            </a:r>
            <a:r>
              <a:rPr lang="en-US" dirty="0" err="1"/>
              <a:t>bog‘liq</a:t>
            </a:r>
            <a:r>
              <a:rPr lang="en-US" dirty="0"/>
              <a:t> </a:t>
            </a:r>
            <a:r>
              <a:rPr lang="en-US" dirty="0" err="1"/>
              <a:t>eksperimentlar</a:t>
            </a:r>
            <a:r>
              <a:rPr lang="en-US" dirty="0"/>
              <a:t> </a:t>
            </a:r>
            <a:r>
              <a:rPr lang="en-US" dirty="0" err="1"/>
              <a:t>o‘tkaziladigan</a:t>
            </a:r>
            <a:r>
              <a:rPr lang="en-US" dirty="0"/>
              <a:t> </a:t>
            </a:r>
            <a:r>
              <a:rPr lang="en-US" dirty="0" err="1"/>
              <a:t>joylarda</a:t>
            </a:r>
            <a:r>
              <a:rPr lang="en-US" dirty="0"/>
              <a:t> </a:t>
            </a:r>
            <a:r>
              <a:rPr lang="en-US" dirty="0" err="1"/>
              <a:t>xavfsizlik</a:t>
            </a:r>
            <a:r>
              <a:rPr lang="en-US" dirty="0"/>
              <a:t> </a:t>
            </a:r>
            <a:r>
              <a:rPr lang="en-US" dirty="0" err="1"/>
              <a:t>nazorat</a:t>
            </a:r>
            <a:r>
              <a:rPr lang="en-US" dirty="0"/>
              <a:t> </a:t>
            </a:r>
            <a:r>
              <a:rPr lang="en-US" dirty="0" err="1"/>
              <a:t>qilish</a:t>
            </a:r>
            <a:r>
              <a:rPr lang="en-US" dirty="0"/>
              <a:t> </a:t>
            </a:r>
            <a:r>
              <a:rPr lang="en-US" dirty="0" err="1"/>
              <a:t>uchun</a:t>
            </a:r>
            <a:r>
              <a:rPr lang="en-US" dirty="0"/>
              <a:t>.</a:t>
            </a:r>
            <a:endParaRPr lang="ru-RU" dirty="0"/>
          </a:p>
        </p:txBody>
      </p:sp>
      <p:pic>
        <p:nvPicPr>
          <p:cNvPr id="6" name="Объект 5">
            <a:extLst>
              <a:ext uri="{FF2B5EF4-FFF2-40B4-BE49-F238E27FC236}">
                <a16:creationId xmlns:a16="http://schemas.microsoft.com/office/drawing/2014/main" id="{7826D7C9-AB66-4390-A34B-4A5353C2F877}"/>
              </a:ext>
            </a:extLst>
          </p:cNvPr>
          <p:cNvPicPr>
            <a:picLocks noGrp="1" noChangeAspect="1"/>
          </p:cNvPicPr>
          <p:nvPr>
            <p:ph sz="half" idx="2"/>
          </p:nvPr>
        </p:nvPicPr>
        <p:blipFill>
          <a:blip r:embed="rId2"/>
          <a:stretch>
            <a:fillRect/>
          </a:stretch>
        </p:blipFill>
        <p:spPr>
          <a:xfrm>
            <a:off x="6173788" y="1583630"/>
            <a:ext cx="5094287" cy="4174927"/>
          </a:xfrm>
        </p:spPr>
      </p:pic>
    </p:spTree>
    <p:extLst>
      <p:ext uri="{BB962C8B-B14F-4D97-AF65-F5344CB8AC3E}">
        <p14:creationId xmlns:p14="http://schemas.microsoft.com/office/powerpoint/2010/main" val="1926487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C9E4F73-B5D4-4851-A50E-0B4986A4894C}"/>
              </a:ext>
            </a:extLst>
          </p:cNvPr>
          <p:cNvSpPr>
            <a:spLocks noGrp="1"/>
          </p:cNvSpPr>
          <p:nvPr>
            <p:ph sz="half" idx="1"/>
          </p:nvPr>
        </p:nvSpPr>
        <p:spPr>
          <a:xfrm>
            <a:off x="913795" y="1497106"/>
            <a:ext cx="5106004" cy="4294095"/>
          </a:xfrm>
        </p:spPr>
        <p:txBody>
          <a:bodyPr>
            <a:normAutofit/>
          </a:bodyPr>
          <a:lstStyle/>
          <a:p>
            <a:r>
              <a:rPr lang="en-US" dirty="0"/>
              <a:t>4. </a:t>
            </a:r>
            <a:r>
              <a:rPr lang="en-US" dirty="0" err="1"/>
              <a:t>Yadro</a:t>
            </a:r>
            <a:r>
              <a:rPr lang="en-US" dirty="0"/>
              <a:t> </a:t>
            </a:r>
            <a:r>
              <a:rPr lang="en-US" dirty="0" err="1"/>
              <a:t>xavfsizligi</a:t>
            </a:r>
            <a:r>
              <a:rPr lang="en-US" dirty="0"/>
              <a:t> </a:t>
            </a:r>
            <a:r>
              <a:rPr lang="en-US" dirty="0" err="1"/>
              <a:t>va</a:t>
            </a:r>
            <a:r>
              <a:rPr lang="en-US" dirty="0"/>
              <a:t> </a:t>
            </a:r>
            <a:r>
              <a:rPr lang="en-US" dirty="0" err="1"/>
              <a:t>favqulodda</a:t>
            </a:r>
            <a:r>
              <a:rPr lang="en-US" dirty="0"/>
              <a:t> </a:t>
            </a:r>
            <a:r>
              <a:rPr lang="en-US" dirty="0" err="1"/>
              <a:t>vaziyatlar</a:t>
            </a:r>
            <a:r>
              <a:rPr lang="en-US" dirty="0"/>
              <a:t> </a:t>
            </a:r>
            <a:r>
              <a:rPr lang="en-US" dirty="0" err="1"/>
              <a:t>xizmati</a:t>
            </a:r>
            <a:endParaRPr lang="en-US" dirty="0"/>
          </a:p>
          <a:p>
            <a:r>
              <a:rPr lang="en-US" dirty="0"/>
              <a:t>“</a:t>
            </a:r>
            <a:r>
              <a:rPr lang="en-US" dirty="0" err="1"/>
              <a:t>Oʻzatom</a:t>
            </a:r>
            <a:r>
              <a:rPr lang="en-US" dirty="0"/>
              <a:t>” </a:t>
            </a:r>
            <a:r>
              <a:rPr lang="en-US" dirty="0" err="1"/>
              <a:t>agentligi</a:t>
            </a:r>
            <a:r>
              <a:rPr lang="en-US" dirty="0"/>
              <a:t>, </a:t>
            </a:r>
            <a:r>
              <a:rPr lang="en-US" dirty="0" err="1"/>
              <a:t>Radiatsion</a:t>
            </a:r>
            <a:r>
              <a:rPr lang="en-US" dirty="0"/>
              <a:t> </a:t>
            </a:r>
            <a:r>
              <a:rPr lang="en-US" dirty="0" err="1"/>
              <a:t>xavfsizlik</a:t>
            </a:r>
            <a:r>
              <a:rPr lang="en-US" dirty="0"/>
              <a:t> </a:t>
            </a:r>
            <a:r>
              <a:rPr lang="en-US" dirty="0" err="1"/>
              <a:t>xizmatlari</a:t>
            </a:r>
            <a:r>
              <a:rPr lang="en-US" dirty="0"/>
              <a:t>, </a:t>
            </a:r>
            <a:r>
              <a:rPr lang="en-US" dirty="0" err="1"/>
              <a:t>va</a:t>
            </a:r>
            <a:r>
              <a:rPr lang="en-US" dirty="0"/>
              <a:t> </a:t>
            </a:r>
            <a:r>
              <a:rPr lang="en-US" dirty="0" err="1"/>
              <a:t>Favqulodda</a:t>
            </a:r>
            <a:r>
              <a:rPr lang="en-US" dirty="0"/>
              <a:t> </a:t>
            </a:r>
            <a:r>
              <a:rPr lang="en-US" dirty="0" err="1"/>
              <a:t>vaziyatlar</a:t>
            </a:r>
            <a:r>
              <a:rPr lang="en-US" dirty="0"/>
              <a:t> </a:t>
            </a:r>
            <a:r>
              <a:rPr lang="en-US" dirty="0" err="1"/>
              <a:t>vazirligi</a:t>
            </a:r>
            <a:r>
              <a:rPr lang="en-US" dirty="0"/>
              <a:t> (FVV) </a:t>
            </a:r>
            <a:r>
              <a:rPr lang="en-US" dirty="0" err="1"/>
              <a:t>tarkibidagi</a:t>
            </a:r>
            <a:r>
              <a:rPr lang="en-US" dirty="0"/>
              <a:t> </a:t>
            </a:r>
            <a:r>
              <a:rPr lang="en-US" dirty="0" err="1"/>
              <a:t>guruhlar</a:t>
            </a:r>
            <a:r>
              <a:rPr lang="en-US" dirty="0"/>
              <a:t> </a:t>
            </a:r>
            <a:r>
              <a:rPr lang="en-US" dirty="0" err="1"/>
              <a:t>dozimetrlar</a:t>
            </a:r>
            <a:r>
              <a:rPr lang="en-US" dirty="0"/>
              <a:t> </a:t>
            </a:r>
            <a:r>
              <a:rPr lang="en-US" dirty="0" err="1"/>
              <a:t>bilan</a:t>
            </a:r>
            <a:r>
              <a:rPr lang="en-US" dirty="0"/>
              <a:t> </a:t>
            </a:r>
            <a:r>
              <a:rPr lang="en-US" dirty="0" err="1"/>
              <a:t>jihozlanadi</a:t>
            </a:r>
            <a:r>
              <a:rPr lang="en-US" dirty="0"/>
              <a:t>.</a:t>
            </a:r>
          </a:p>
          <a:p>
            <a:r>
              <a:rPr lang="en-US" dirty="0" err="1"/>
              <a:t>Nurlanish</a:t>
            </a:r>
            <a:r>
              <a:rPr lang="en-US" dirty="0"/>
              <a:t> </a:t>
            </a:r>
            <a:r>
              <a:rPr lang="en-US" dirty="0" err="1"/>
              <a:t>tarqalishi</a:t>
            </a:r>
            <a:r>
              <a:rPr lang="en-US" dirty="0"/>
              <a:t> </a:t>
            </a:r>
            <a:r>
              <a:rPr lang="en-US" dirty="0" err="1"/>
              <a:t>mumkin</a:t>
            </a:r>
            <a:r>
              <a:rPr lang="en-US" dirty="0"/>
              <a:t> </a:t>
            </a:r>
            <a:r>
              <a:rPr lang="en-US" dirty="0" err="1"/>
              <a:t>bo‘lgan</a:t>
            </a:r>
            <a:r>
              <a:rPr lang="en-US" dirty="0"/>
              <a:t> </a:t>
            </a:r>
            <a:r>
              <a:rPr lang="en-US" dirty="0" err="1"/>
              <a:t>avariya</a:t>
            </a:r>
            <a:r>
              <a:rPr lang="en-US" dirty="0"/>
              <a:t> </a:t>
            </a:r>
            <a:r>
              <a:rPr lang="en-US" dirty="0" err="1"/>
              <a:t>yoki</a:t>
            </a:r>
            <a:r>
              <a:rPr lang="en-US" dirty="0"/>
              <a:t> </a:t>
            </a:r>
            <a:r>
              <a:rPr lang="en-US" dirty="0" err="1"/>
              <a:t>texnogen</a:t>
            </a:r>
            <a:r>
              <a:rPr lang="en-US" dirty="0"/>
              <a:t> </a:t>
            </a:r>
            <a:r>
              <a:rPr lang="en-US" dirty="0" err="1"/>
              <a:t>hodisalarni</a:t>
            </a:r>
            <a:r>
              <a:rPr lang="en-US" dirty="0"/>
              <a:t> </a:t>
            </a:r>
            <a:r>
              <a:rPr lang="en-US" dirty="0" err="1"/>
              <a:t>nazorat</a:t>
            </a:r>
            <a:r>
              <a:rPr lang="en-US" dirty="0"/>
              <a:t> </a:t>
            </a:r>
            <a:r>
              <a:rPr lang="en-US" dirty="0" err="1"/>
              <a:t>qilish</a:t>
            </a:r>
            <a:r>
              <a:rPr lang="en-US" dirty="0"/>
              <a:t> </a:t>
            </a:r>
            <a:r>
              <a:rPr lang="en-US" dirty="0" err="1"/>
              <a:t>uchun</a:t>
            </a:r>
            <a:r>
              <a:rPr lang="en-US" dirty="0"/>
              <a:t>.</a:t>
            </a:r>
            <a:endParaRPr lang="ru-RU" dirty="0"/>
          </a:p>
        </p:txBody>
      </p:sp>
      <p:pic>
        <p:nvPicPr>
          <p:cNvPr id="6" name="Объект 5">
            <a:extLst>
              <a:ext uri="{FF2B5EF4-FFF2-40B4-BE49-F238E27FC236}">
                <a16:creationId xmlns:a16="http://schemas.microsoft.com/office/drawing/2014/main" id="{AF96580E-6B76-49D2-A5CA-2A9E9433348A}"/>
              </a:ext>
            </a:extLst>
          </p:cNvPr>
          <p:cNvPicPr>
            <a:picLocks noGrp="1" noChangeAspect="1"/>
          </p:cNvPicPr>
          <p:nvPr>
            <p:ph sz="half" idx="2"/>
          </p:nvPr>
        </p:nvPicPr>
        <p:blipFill>
          <a:blip r:embed="rId2"/>
          <a:stretch>
            <a:fillRect/>
          </a:stretch>
        </p:blipFill>
        <p:spPr>
          <a:xfrm>
            <a:off x="6864398" y="1317812"/>
            <a:ext cx="4251837" cy="4473388"/>
          </a:xfrm>
        </p:spPr>
      </p:pic>
    </p:spTree>
    <p:extLst>
      <p:ext uri="{BB962C8B-B14F-4D97-AF65-F5344CB8AC3E}">
        <p14:creationId xmlns:p14="http://schemas.microsoft.com/office/powerpoint/2010/main" val="246299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8">
            <a:extLst>
              <a:ext uri="{FF2B5EF4-FFF2-40B4-BE49-F238E27FC236}">
                <a16:creationId xmlns:a16="http://schemas.microsoft.com/office/drawing/2014/main" id="{0012B69C-5F2B-46C1-A9C2-F6E9440DD388}"/>
              </a:ext>
            </a:extLst>
          </p:cNvPr>
          <p:cNvSpPr>
            <a:spLocks noGrp="1"/>
          </p:cNvSpPr>
          <p:nvPr>
            <p:ph sz="half" idx="1"/>
          </p:nvPr>
        </p:nvSpPr>
        <p:spPr>
          <a:xfrm>
            <a:off x="912209" y="2017059"/>
            <a:ext cx="5106004" cy="4303059"/>
          </a:xfrm>
        </p:spPr>
        <p:txBody>
          <a:bodyPr/>
          <a:lstStyle/>
          <a:p>
            <a:r>
              <a:rPr lang="en-US" dirty="0"/>
              <a:t>5. </a:t>
            </a:r>
            <a:r>
              <a:rPr lang="en-US" dirty="0" err="1"/>
              <a:t>Atrof-muhit</a:t>
            </a:r>
            <a:r>
              <a:rPr lang="en-US" dirty="0"/>
              <a:t> monitoring</a:t>
            </a:r>
          </a:p>
          <a:p>
            <a:r>
              <a:rPr lang="en-US" dirty="0" err="1"/>
              <a:t>Ekologiya</a:t>
            </a:r>
            <a:r>
              <a:rPr lang="en-US" dirty="0"/>
              <a:t> </a:t>
            </a:r>
            <a:r>
              <a:rPr lang="en-US" dirty="0" err="1"/>
              <a:t>va</a:t>
            </a:r>
            <a:r>
              <a:rPr lang="en-US" dirty="0"/>
              <a:t> </a:t>
            </a:r>
            <a:r>
              <a:rPr lang="en-US" dirty="0" err="1"/>
              <a:t>atrof-muhitni</a:t>
            </a:r>
            <a:r>
              <a:rPr lang="en-US" dirty="0"/>
              <a:t> </a:t>
            </a:r>
            <a:r>
              <a:rPr lang="en-US" dirty="0" err="1"/>
              <a:t>muhofaza</a:t>
            </a:r>
            <a:r>
              <a:rPr lang="en-US" dirty="0"/>
              <a:t> </a:t>
            </a:r>
            <a:r>
              <a:rPr lang="en-US" dirty="0" err="1"/>
              <a:t>qilish</a:t>
            </a:r>
            <a:r>
              <a:rPr lang="en-US" dirty="0"/>
              <a:t> </a:t>
            </a:r>
            <a:r>
              <a:rPr lang="en-US" dirty="0" err="1"/>
              <a:t>qo‘mitasi</a:t>
            </a:r>
            <a:r>
              <a:rPr lang="en-US" dirty="0"/>
              <a:t> — </a:t>
            </a:r>
            <a:r>
              <a:rPr lang="en-US" dirty="0" err="1"/>
              <a:t>suv</a:t>
            </a:r>
            <a:r>
              <a:rPr lang="en-US" dirty="0"/>
              <a:t>, </a:t>
            </a:r>
            <a:r>
              <a:rPr lang="en-US" dirty="0" err="1"/>
              <a:t>havo</a:t>
            </a:r>
            <a:r>
              <a:rPr lang="en-US" dirty="0"/>
              <a:t> </a:t>
            </a:r>
            <a:r>
              <a:rPr lang="en-US" dirty="0" err="1"/>
              <a:t>va</a:t>
            </a:r>
            <a:r>
              <a:rPr lang="en-US" dirty="0"/>
              <a:t> </a:t>
            </a:r>
            <a:r>
              <a:rPr lang="en-US" dirty="0" err="1"/>
              <a:t>tuproqdagi</a:t>
            </a:r>
            <a:r>
              <a:rPr lang="en-US" dirty="0"/>
              <a:t> </a:t>
            </a:r>
            <a:r>
              <a:rPr lang="en-US" dirty="0" err="1"/>
              <a:t>fon</a:t>
            </a:r>
            <a:r>
              <a:rPr lang="en-US" dirty="0"/>
              <a:t> </a:t>
            </a:r>
            <a:r>
              <a:rPr lang="en-US" dirty="0" err="1"/>
              <a:t>nurlanishini</a:t>
            </a:r>
            <a:r>
              <a:rPr lang="en-US" dirty="0"/>
              <a:t> </a:t>
            </a:r>
            <a:r>
              <a:rPr lang="en-US" dirty="0" err="1"/>
              <a:t>o‘lchash</a:t>
            </a:r>
            <a:r>
              <a:rPr lang="en-US" dirty="0"/>
              <a:t> </a:t>
            </a:r>
            <a:r>
              <a:rPr lang="en-US" dirty="0" err="1"/>
              <a:t>uchun</a:t>
            </a:r>
            <a:r>
              <a:rPr lang="en-US" dirty="0"/>
              <a:t> </a:t>
            </a:r>
            <a:r>
              <a:rPr lang="en-US" dirty="0" err="1"/>
              <a:t>stasionar</a:t>
            </a:r>
            <a:r>
              <a:rPr lang="en-US" dirty="0"/>
              <a:t> </a:t>
            </a:r>
            <a:r>
              <a:rPr lang="en-US" dirty="0" err="1"/>
              <a:t>yoki</a:t>
            </a:r>
            <a:r>
              <a:rPr lang="en-US" dirty="0"/>
              <a:t> </a:t>
            </a:r>
            <a:r>
              <a:rPr lang="en-US" dirty="0" err="1"/>
              <a:t>ko‘chma</a:t>
            </a:r>
            <a:r>
              <a:rPr lang="en-US" dirty="0"/>
              <a:t> </a:t>
            </a:r>
            <a:r>
              <a:rPr lang="en-US" dirty="0" err="1"/>
              <a:t>dozimetrik</a:t>
            </a:r>
            <a:r>
              <a:rPr lang="en-US" dirty="0"/>
              <a:t> </a:t>
            </a:r>
            <a:r>
              <a:rPr lang="en-US" dirty="0" err="1"/>
              <a:t>stansiyalar</a:t>
            </a:r>
            <a:r>
              <a:rPr lang="en-US" dirty="0"/>
              <a:t> </a:t>
            </a:r>
            <a:r>
              <a:rPr lang="en-US" dirty="0" err="1"/>
              <a:t>ishlatadi</a:t>
            </a:r>
            <a:r>
              <a:rPr lang="en-US" dirty="0"/>
              <a:t>.</a:t>
            </a:r>
            <a:endParaRPr lang="ru-RU" dirty="0"/>
          </a:p>
        </p:txBody>
      </p:sp>
      <p:pic>
        <p:nvPicPr>
          <p:cNvPr id="12" name="Объект 11">
            <a:extLst>
              <a:ext uri="{FF2B5EF4-FFF2-40B4-BE49-F238E27FC236}">
                <a16:creationId xmlns:a16="http://schemas.microsoft.com/office/drawing/2014/main" id="{191C5656-6315-41E3-B511-FBFDB9F67578}"/>
              </a:ext>
            </a:extLst>
          </p:cNvPr>
          <p:cNvPicPr>
            <a:picLocks noGrp="1" noChangeAspect="1"/>
          </p:cNvPicPr>
          <p:nvPr>
            <p:ph sz="half" idx="2"/>
          </p:nvPr>
        </p:nvPicPr>
        <p:blipFill>
          <a:blip r:embed="rId2"/>
          <a:stretch>
            <a:fillRect/>
          </a:stretch>
        </p:blipFill>
        <p:spPr>
          <a:xfrm>
            <a:off x="6173788" y="1192306"/>
            <a:ext cx="5094287" cy="3980941"/>
          </a:xfrm>
        </p:spPr>
      </p:pic>
    </p:spTree>
    <p:extLst>
      <p:ext uri="{BB962C8B-B14F-4D97-AF65-F5344CB8AC3E}">
        <p14:creationId xmlns:p14="http://schemas.microsoft.com/office/powerpoint/2010/main" val="246390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08B8F29-B287-49C0-9C49-5FF848045B43}"/>
              </a:ext>
            </a:extLst>
          </p:cNvPr>
          <p:cNvSpPr>
            <a:spLocks noGrp="1"/>
          </p:cNvSpPr>
          <p:nvPr>
            <p:ph sz="half" idx="1"/>
          </p:nvPr>
        </p:nvSpPr>
        <p:spPr>
          <a:xfrm>
            <a:off x="671748" y="1307633"/>
            <a:ext cx="5106004" cy="3702881"/>
          </a:xfrm>
        </p:spPr>
        <p:txBody>
          <a:bodyPr>
            <a:normAutofit fontScale="92500" lnSpcReduction="20000"/>
          </a:bodyPr>
          <a:lstStyle/>
          <a:p>
            <a:r>
              <a:rPr lang="en-US" dirty="0" err="1"/>
              <a:t>Ionlash</a:t>
            </a:r>
            <a:r>
              <a:rPr lang="en-US" dirty="0"/>
              <a:t> </a:t>
            </a:r>
            <a:r>
              <a:rPr lang="en-US" dirty="0" err="1"/>
              <a:t>kamerasi</a:t>
            </a:r>
            <a:r>
              <a:rPr lang="en-US" dirty="0"/>
              <a:t> </a:t>
            </a:r>
            <a:r>
              <a:rPr lang="en-US" dirty="0" err="1"/>
              <a:t>gazsimon</a:t>
            </a:r>
            <a:r>
              <a:rPr lang="en-US" dirty="0"/>
              <a:t> </a:t>
            </a:r>
            <a:r>
              <a:rPr lang="en-US" dirty="0" err="1"/>
              <a:t>ionizatsiya</a:t>
            </a:r>
            <a:r>
              <a:rPr lang="en-US" dirty="0"/>
              <a:t> </a:t>
            </a:r>
            <a:r>
              <a:rPr lang="en-US" dirty="0" err="1"/>
              <a:t>detektorining</a:t>
            </a:r>
            <a:r>
              <a:rPr lang="en-US" dirty="0"/>
              <a:t> </a:t>
            </a:r>
            <a:r>
              <a:rPr lang="en-US" dirty="0" err="1"/>
              <a:t>eng</a:t>
            </a:r>
            <a:r>
              <a:rPr lang="en-US" dirty="0"/>
              <a:t> </a:t>
            </a:r>
            <a:r>
              <a:rPr lang="en-US" dirty="0" err="1"/>
              <a:t>oddiy</a:t>
            </a:r>
            <a:r>
              <a:rPr lang="en-US" dirty="0"/>
              <a:t> </a:t>
            </a:r>
            <a:r>
              <a:rPr lang="en-US" dirty="0" err="1"/>
              <a:t>turi</a:t>
            </a:r>
            <a:r>
              <a:rPr lang="en-US" dirty="0"/>
              <a:t> </a:t>
            </a:r>
            <a:r>
              <a:rPr lang="en-US" dirty="0" err="1"/>
              <a:t>bo'lib</a:t>
            </a:r>
            <a:r>
              <a:rPr lang="en-US" dirty="0"/>
              <a:t> , </a:t>
            </a:r>
            <a:r>
              <a:rPr lang="en-US" dirty="0" err="1"/>
              <a:t>rentgen</a:t>
            </a:r>
            <a:r>
              <a:rPr lang="en-US" dirty="0"/>
              <a:t> </a:t>
            </a:r>
            <a:r>
              <a:rPr lang="en-US" dirty="0" err="1"/>
              <a:t>nurlari</a:t>
            </a:r>
            <a:r>
              <a:rPr lang="en-US" dirty="0"/>
              <a:t> , gamma </a:t>
            </a:r>
            <a:r>
              <a:rPr lang="en-US" dirty="0" err="1"/>
              <a:t>nurlari</a:t>
            </a:r>
            <a:r>
              <a:rPr lang="en-US" dirty="0"/>
              <a:t> , alfa </a:t>
            </a:r>
            <a:r>
              <a:rPr lang="en-US" dirty="0" err="1"/>
              <a:t>zarralari</a:t>
            </a:r>
            <a:r>
              <a:rPr lang="en-US" dirty="0"/>
              <a:t> </a:t>
            </a:r>
            <a:r>
              <a:rPr lang="en-US" dirty="0" err="1"/>
              <a:t>va</a:t>
            </a:r>
            <a:r>
              <a:rPr lang="en-US" dirty="0"/>
              <a:t> beta </a:t>
            </a:r>
            <a:r>
              <a:rPr lang="en-US" dirty="0" err="1"/>
              <a:t>zarralari</a:t>
            </a:r>
            <a:r>
              <a:rPr lang="en-US" dirty="0"/>
              <a:t> </a:t>
            </a:r>
            <a:r>
              <a:rPr lang="en-US" dirty="0" err="1"/>
              <a:t>kabi</a:t>
            </a:r>
            <a:r>
              <a:rPr lang="en-US" dirty="0"/>
              <a:t> </a:t>
            </a:r>
            <a:r>
              <a:rPr lang="en-US" dirty="0" err="1"/>
              <a:t>ko'plab</a:t>
            </a:r>
            <a:r>
              <a:rPr lang="en-US" dirty="0"/>
              <a:t> </a:t>
            </a:r>
            <a:r>
              <a:rPr lang="en-US" dirty="0" err="1"/>
              <a:t>ionlashtiruvchi</a:t>
            </a:r>
            <a:r>
              <a:rPr lang="en-US" dirty="0"/>
              <a:t> </a:t>
            </a:r>
            <a:r>
              <a:rPr lang="en-US" dirty="0" err="1"/>
              <a:t>nurlanish</a:t>
            </a:r>
            <a:r>
              <a:rPr lang="en-US" dirty="0"/>
              <a:t> </a:t>
            </a:r>
            <a:r>
              <a:rPr lang="en-US" dirty="0" err="1"/>
              <a:t>turlarini</a:t>
            </a:r>
            <a:r>
              <a:rPr lang="en-US" dirty="0"/>
              <a:t> </a:t>
            </a:r>
            <a:r>
              <a:rPr lang="en-US" dirty="0" err="1"/>
              <a:t>aniqlash</a:t>
            </a:r>
            <a:r>
              <a:rPr lang="en-US" dirty="0"/>
              <a:t> </a:t>
            </a:r>
            <a:r>
              <a:rPr lang="en-US" dirty="0" err="1"/>
              <a:t>va</a:t>
            </a:r>
            <a:r>
              <a:rPr lang="en-US" dirty="0"/>
              <a:t> </a:t>
            </a:r>
            <a:r>
              <a:rPr lang="en-US" dirty="0" err="1"/>
              <a:t>o'lchash</a:t>
            </a:r>
            <a:r>
              <a:rPr lang="en-US" dirty="0"/>
              <a:t> </a:t>
            </a:r>
            <a:r>
              <a:rPr lang="en-US" dirty="0" err="1"/>
              <a:t>uchun</a:t>
            </a:r>
            <a:r>
              <a:rPr lang="en-US" dirty="0"/>
              <a:t> </a:t>
            </a:r>
            <a:r>
              <a:rPr lang="en-US" dirty="0" err="1"/>
              <a:t>keng</a:t>
            </a:r>
            <a:r>
              <a:rPr lang="en-US" dirty="0"/>
              <a:t> </a:t>
            </a:r>
            <a:r>
              <a:rPr lang="en-US" dirty="0" err="1"/>
              <a:t>qo'llaniladi</a:t>
            </a:r>
            <a:r>
              <a:rPr lang="en-US" dirty="0"/>
              <a:t> . </a:t>
            </a:r>
            <a:r>
              <a:rPr lang="en-US" dirty="0" err="1"/>
              <a:t>An'anaviy</a:t>
            </a:r>
            <a:r>
              <a:rPr lang="en-US" dirty="0"/>
              <a:t> </a:t>
            </a:r>
            <a:r>
              <a:rPr lang="en-US" dirty="0" err="1"/>
              <a:t>ravishda</a:t>
            </a:r>
            <a:r>
              <a:rPr lang="en-US" dirty="0"/>
              <a:t> "</a:t>
            </a:r>
            <a:r>
              <a:rPr lang="en-US" dirty="0" err="1"/>
              <a:t>ionlash</a:t>
            </a:r>
            <a:r>
              <a:rPr lang="en-US" dirty="0"/>
              <a:t> </a:t>
            </a:r>
            <a:r>
              <a:rPr lang="en-US" dirty="0" err="1"/>
              <a:t>kamerasi</a:t>
            </a:r>
            <a:r>
              <a:rPr lang="en-US" dirty="0"/>
              <a:t>" </a:t>
            </a:r>
            <a:r>
              <a:rPr lang="en-US" dirty="0" err="1"/>
              <a:t>atamasi</a:t>
            </a:r>
            <a:r>
              <a:rPr lang="en-US" dirty="0"/>
              <a:t> </a:t>
            </a:r>
            <a:r>
              <a:rPr lang="en-US" dirty="0" err="1"/>
              <a:t>faqat</a:t>
            </a:r>
            <a:r>
              <a:rPr lang="en-US" dirty="0"/>
              <a:t> </a:t>
            </a:r>
            <a:r>
              <a:rPr lang="en-US" dirty="0" err="1"/>
              <a:t>elektr</a:t>
            </a:r>
            <a:r>
              <a:rPr lang="en-US" dirty="0"/>
              <a:t> </a:t>
            </a:r>
            <a:r>
              <a:rPr lang="en-US" dirty="0" err="1"/>
              <a:t>maydonini</a:t>
            </a:r>
            <a:r>
              <a:rPr lang="en-US" dirty="0"/>
              <a:t> </a:t>
            </a:r>
            <a:r>
              <a:rPr lang="en-US" dirty="0" err="1"/>
              <a:t>qo'llash</a:t>
            </a:r>
            <a:r>
              <a:rPr lang="en-US" dirty="0"/>
              <a:t> </a:t>
            </a:r>
            <a:r>
              <a:rPr lang="en-US" dirty="0" err="1"/>
              <a:t>orqali</a:t>
            </a:r>
            <a:r>
              <a:rPr lang="en-US" dirty="0"/>
              <a:t> </a:t>
            </a:r>
            <a:r>
              <a:rPr lang="en-US" dirty="0" err="1"/>
              <a:t>gaz</a:t>
            </a:r>
            <a:r>
              <a:rPr lang="en-US" dirty="0"/>
              <a:t> </a:t>
            </a:r>
            <a:r>
              <a:rPr lang="en-US" dirty="0" err="1"/>
              <a:t>ichidagi</a:t>
            </a:r>
            <a:r>
              <a:rPr lang="en-US" dirty="0"/>
              <a:t> </a:t>
            </a:r>
            <a:r>
              <a:rPr lang="en-US" dirty="0" err="1"/>
              <a:t>to'g'ridan-to'g'ri</a:t>
            </a:r>
            <a:r>
              <a:rPr lang="en-US" dirty="0"/>
              <a:t> </a:t>
            </a:r>
            <a:r>
              <a:rPr lang="en-US" dirty="0" err="1"/>
              <a:t>ionlanish</a:t>
            </a:r>
            <a:r>
              <a:rPr lang="en-US" dirty="0"/>
              <a:t> </a:t>
            </a:r>
            <a:r>
              <a:rPr lang="en-US" dirty="0" err="1"/>
              <a:t>natijasida</a:t>
            </a:r>
            <a:r>
              <a:rPr lang="en-US" dirty="0"/>
              <a:t> </a:t>
            </a:r>
            <a:r>
              <a:rPr lang="en-US" dirty="0" err="1"/>
              <a:t>hosil</a:t>
            </a:r>
            <a:r>
              <a:rPr lang="en-US" dirty="0"/>
              <a:t> </a:t>
            </a:r>
            <a:r>
              <a:rPr lang="en-US" dirty="0" err="1"/>
              <a:t>bo'lgan</a:t>
            </a:r>
            <a:r>
              <a:rPr lang="en-US" dirty="0"/>
              <a:t> </a:t>
            </a:r>
            <a:r>
              <a:rPr lang="en-US" dirty="0" err="1"/>
              <a:t>barcha</a:t>
            </a:r>
            <a:r>
              <a:rPr lang="en-US" dirty="0"/>
              <a:t> </a:t>
            </a:r>
            <a:r>
              <a:rPr lang="en-US" dirty="0" err="1"/>
              <a:t>zaryadlarni</a:t>
            </a:r>
            <a:r>
              <a:rPr lang="en-US" dirty="0"/>
              <a:t> </a:t>
            </a:r>
            <a:r>
              <a:rPr lang="en-US" dirty="0" err="1"/>
              <a:t>yig'adigan</a:t>
            </a:r>
            <a:r>
              <a:rPr lang="en-US" dirty="0"/>
              <a:t> </a:t>
            </a:r>
            <a:r>
              <a:rPr lang="en-US" dirty="0" err="1"/>
              <a:t>detektorlarga</a:t>
            </a:r>
            <a:r>
              <a:rPr lang="en-US" dirty="0"/>
              <a:t> </a:t>
            </a:r>
            <a:r>
              <a:rPr lang="en-US" dirty="0" err="1"/>
              <a:t>tegishli</a:t>
            </a:r>
            <a:r>
              <a:rPr lang="en-US" dirty="0"/>
              <a:t> .</a:t>
            </a:r>
            <a:endParaRPr lang="ru-RU" dirty="0"/>
          </a:p>
        </p:txBody>
      </p:sp>
      <p:pic>
        <p:nvPicPr>
          <p:cNvPr id="6" name="Объект 5">
            <a:extLst>
              <a:ext uri="{FF2B5EF4-FFF2-40B4-BE49-F238E27FC236}">
                <a16:creationId xmlns:a16="http://schemas.microsoft.com/office/drawing/2014/main" id="{16ED7B92-39A0-4B3B-BD38-760D91C777BC}"/>
              </a:ext>
            </a:extLst>
          </p:cNvPr>
          <p:cNvPicPr>
            <a:picLocks noGrp="1" noChangeAspect="1"/>
          </p:cNvPicPr>
          <p:nvPr>
            <p:ph sz="half" idx="2"/>
          </p:nvPr>
        </p:nvPicPr>
        <p:blipFill>
          <a:blip r:embed="rId2"/>
          <a:stretch>
            <a:fillRect/>
          </a:stretch>
        </p:blipFill>
        <p:spPr>
          <a:xfrm>
            <a:off x="6245238" y="1307633"/>
            <a:ext cx="4951386" cy="3703637"/>
          </a:xfrm>
        </p:spPr>
      </p:pic>
      <p:sp>
        <p:nvSpPr>
          <p:cNvPr id="8" name="TextBox 7">
            <a:extLst>
              <a:ext uri="{FF2B5EF4-FFF2-40B4-BE49-F238E27FC236}">
                <a16:creationId xmlns:a16="http://schemas.microsoft.com/office/drawing/2014/main" id="{089F5704-A9DF-49E7-BEE5-4489189A07C2}"/>
              </a:ext>
            </a:extLst>
          </p:cNvPr>
          <p:cNvSpPr txBox="1"/>
          <p:nvPr/>
        </p:nvSpPr>
        <p:spPr>
          <a:xfrm>
            <a:off x="6245238" y="5227201"/>
            <a:ext cx="6096000" cy="646331"/>
          </a:xfrm>
          <a:prstGeom prst="rect">
            <a:avLst/>
          </a:prstGeom>
          <a:noFill/>
        </p:spPr>
        <p:txBody>
          <a:bodyPr wrap="square">
            <a:spAutoFit/>
          </a:bodyPr>
          <a:lstStyle/>
          <a:p>
            <a:r>
              <a:rPr lang="en-US" dirty="0" err="1"/>
              <a:t>Idishdagi</a:t>
            </a:r>
            <a:r>
              <a:rPr lang="en-US" dirty="0"/>
              <a:t> </a:t>
            </a:r>
            <a:r>
              <a:rPr lang="en-US" dirty="0" err="1"/>
              <a:t>ikkita</a:t>
            </a:r>
            <a:r>
              <a:rPr lang="en-US" dirty="0"/>
              <a:t> </a:t>
            </a:r>
            <a:r>
              <a:rPr lang="en-US" dirty="0" err="1"/>
              <a:t>yuqori</a:t>
            </a:r>
            <a:r>
              <a:rPr lang="en-US" dirty="0"/>
              <a:t> </a:t>
            </a:r>
            <a:r>
              <a:rPr lang="en-US" dirty="0" err="1"/>
              <a:t>bosimli</a:t>
            </a:r>
            <a:r>
              <a:rPr lang="en-US" dirty="0"/>
              <a:t> </a:t>
            </a:r>
            <a:r>
              <a:rPr lang="en-US" dirty="0" err="1"/>
              <a:t>silindrsimon</a:t>
            </a:r>
            <a:r>
              <a:rPr lang="en-US" dirty="0"/>
              <a:t> ion </a:t>
            </a:r>
            <a:r>
              <a:rPr lang="en-US" dirty="0" err="1"/>
              <a:t>kamerasi</a:t>
            </a:r>
            <a:endParaRPr lang="ru-RU" dirty="0"/>
          </a:p>
        </p:txBody>
      </p:sp>
    </p:spTree>
    <p:extLst>
      <p:ext uri="{BB962C8B-B14F-4D97-AF65-F5344CB8AC3E}">
        <p14:creationId xmlns:p14="http://schemas.microsoft.com/office/powerpoint/2010/main" val="41893039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TM04033921[[fn=Дамаск]]</Template>
  <TotalTime>67</TotalTime>
  <Words>643</Words>
  <Application>Microsoft Office PowerPoint</Application>
  <PresentationFormat>Keng ekranli</PresentationFormat>
  <Paragraphs>35</Paragraphs>
  <Slides>21</Slides>
  <Notes>0</Notes>
  <HiddenSlides>0</HiddenSlides>
  <MMClips>0</MMClips>
  <ScaleCrop>false</ScaleCrop>
  <HeadingPairs>
    <vt:vector size="4" baseType="variant">
      <vt:variant>
        <vt:lpstr>Mavzu</vt:lpstr>
      </vt:variant>
      <vt:variant>
        <vt:i4>1</vt:i4>
      </vt:variant>
      <vt:variant>
        <vt:lpstr>Slayd sarlavhalari</vt:lpstr>
      </vt:variant>
      <vt:variant>
        <vt:i4>21</vt:i4>
      </vt:variant>
    </vt:vector>
  </HeadingPairs>
  <TitlesOfParts>
    <vt:vector size="22" baseType="lpstr">
      <vt:lpstr>Damask</vt:lpstr>
      <vt:lpstr>Gazli dozimetrlar</vt:lpstr>
      <vt:lpstr>REJA</vt:lpstr>
      <vt:lpstr>PowerPoint taqdimoti</vt:lpstr>
      <vt:lpstr>PowerPoint taqdimoti</vt:lpstr>
      <vt:lpstr>PowerPoint taqdimoti</vt:lpstr>
      <vt:lpstr>PowerPoint taqdimoti</vt:lpstr>
      <vt:lpstr>PowerPoint taqdimoti</vt:lpstr>
      <vt:lpstr>PowerPoint taqdimoti</vt:lpstr>
      <vt:lpstr>PowerPoint taqdimoti</vt:lpstr>
      <vt:lpstr>Ionizatsiya kamerasininng tuzulishi</vt:lpstr>
      <vt:lpstr>PowerPoint taqdimoti</vt:lpstr>
      <vt:lpstr>Ionisatsion kamera turlari</vt:lpstr>
      <vt:lpstr>Geiger–Müller sanagichi (yoki Geiger sanagichi) — ionlashtiruvchi nurlanishni aniqlash va hisoblash uchun ishlatiladigan eng mashhur va keng tarqalgan qurilmalardan biridir. U odatda radioaktivlikni aniqlash, nurlanish mavjudligini tekshirish va xavfsizlikni ta’minlash maqsadida ishlatiladi.</vt:lpstr>
      <vt:lpstr>Geiger-Myuller sanagichi ishlash prinsipi va tuzulishi</vt:lpstr>
      <vt:lpstr>PowerPoint taqdimoti</vt:lpstr>
      <vt:lpstr>Proportsional hisoblagich – proportsional detektor</vt:lpstr>
      <vt:lpstr>PowerPoint taqdimoti</vt:lpstr>
      <vt:lpstr>PowerPoint taqdimoti</vt:lpstr>
      <vt:lpstr>PowerPoint taqdimoti</vt:lpstr>
      <vt:lpstr>Foydalanilgan adabiyotlar</vt:lpstr>
      <vt:lpstr>E'tiboringiz uchun rahmat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Gazli dozimetrlar</dc:title>
  <dc:creator>Lenovo</dc:creator>
  <cp:lastModifiedBy>shodiyavalijonova647@gmail.com</cp:lastModifiedBy>
  <cp:revision>12</cp:revision>
  <dcterms:created xsi:type="dcterms:W3CDTF">2025-04-17T06:26:21Z</dcterms:created>
  <dcterms:modified xsi:type="dcterms:W3CDTF">2025-04-17T10:33:54Z</dcterms:modified>
</cp:coreProperties>
</file>