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9" r:id="rId5"/>
    <p:sldId id="260" r:id="rId6"/>
    <p:sldId id="262" r:id="rId7"/>
    <p:sldId id="261" r:id="rId8"/>
    <p:sldId id="263" r:id="rId9"/>
    <p:sldId id="264" r:id="rId10"/>
    <p:sldId id="266" r:id="rId11"/>
    <p:sldId id="265" r:id="rId12"/>
    <p:sldId id="27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D9B9"/>
    <a:srgbClr val="F1DCBD"/>
    <a:srgbClr val="AD564E"/>
    <a:srgbClr val="F1DEBD"/>
    <a:srgbClr val="F1D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5.png"/><Relationship Id="rId1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4.png"/><Relationship Id="rId1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05455" y="3321050"/>
            <a:ext cx="8442325" cy="2175510"/>
          </a:xfrm>
        </p:spPr>
        <p:txBody>
          <a:bodyPr>
            <a:noAutofit/>
          </a:bodyPr>
          <a:lstStyle/>
          <a:p>
            <a:pPr algn="ctr"/>
            <a:r>
              <a:rPr lang="en-GB" altLang="en-US" sz="2400" b="1" dirty="0">
                <a:latin typeface="Times New Roman" panose="02020603050405020304" charset="0"/>
                <a:cs typeface="Times New Roman" panose="02020603050405020304" charset="0"/>
              </a:rPr>
              <a:t>Ionlashtiruvchi nur ta’sirida suv radnolizi.</a:t>
            </a:r>
            <a:br>
              <a:rPr lang="en-GB" altLang="en-US" sz="2400" b="1" dirty="0">
                <a:latin typeface="Times New Roman" panose="02020603050405020304" charset="0"/>
                <a:cs typeface="Times New Roman" panose="02020603050405020304" charset="0"/>
              </a:rPr>
            </a:br>
            <a:r>
              <a:rPr lang="en-GB" altLang="en-US" sz="2400" b="1" dirty="0">
                <a:latin typeface="Times New Roman" panose="02020603050405020304" charset="0"/>
                <a:cs typeface="Times New Roman" panose="02020603050405020304" charset="0"/>
              </a:rPr>
              <a:t>Bu jarayonda kuzatiladigan kislorod effekti</a:t>
            </a:r>
            <a:br>
              <a:rPr lang="en-GB" altLang="en-US" sz="2400" b="1" dirty="0">
                <a:latin typeface="Times New Roman" panose="02020603050405020304" charset="0"/>
                <a:cs typeface="Times New Roman" panose="02020603050405020304" charset="0"/>
              </a:rPr>
            </a:br>
            <a:br>
              <a:rPr lang="en-GB" altLang="en-US" sz="2400" b="1" dirty="0">
                <a:latin typeface="Times New Roman" panose="02020603050405020304" charset="0"/>
                <a:cs typeface="Times New Roman" panose="02020603050405020304" charset="0"/>
              </a:rPr>
            </a:br>
            <a:br>
              <a:rPr lang="en-GB" altLang="en-US" sz="2400" b="1" dirty="0">
                <a:latin typeface="Times New Roman" panose="02020603050405020304" charset="0"/>
                <a:cs typeface="Times New Roman" panose="02020603050405020304" charset="0"/>
              </a:rPr>
            </a:br>
            <a:br>
              <a:rPr lang="en-GB" altLang="en-US" sz="2400" b="1" dirty="0">
                <a:latin typeface="Times New Roman" panose="02020603050405020304" charset="0"/>
                <a:cs typeface="Times New Roman" panose="02020603050405020304" charset="0"/>
              </a:rPr>
            </a:br>
            <a:r>
              <a:rPr lang="en-GB" altLang="en-US" sz="2400" b="1" dirty="0">
                <a:latin typeface="Times New Roman" panose="02020603050405020304" charset="0"/>
                <a:cs typeface="Times New Roman" panose="02020603050405020304" charset="0"/>
              </a:rPr>
              <a:t>Hayitboyeva Madina</a:t>
            </a:r>
            <a:endParaRPr lang="en-GB" altLang="en-US" sz="24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838200" y="1825625"/>
                <a:ext cx="10644505" cy="4351655"/>
              </a:xfrm>
              <a:solidFill>
                <a:srgbClr val="92D050"/>
              </a:solidFill>
            </p:spPr>
            <p:txBody>
              <a:bodyPr>
                <a:normAutofit fontScale="80000"/>
              </a:bodyPr>
              <a:p>
                <a:r>
                  <a:rPr lang="en-US" altLang="en-GB">
                    <a:sym typeface="+mn-ea"/>
                  </a:rPr>
                  <a:t>OER — bu kislorodli sharoitda zararni yetkazish uchun kerak bo‘lgan nurlanish dozasining, kislorodsiz (gipoksik) sharoitga nisbati:</a:t>
                </a:r>
                <a:endParaRPr lang="en-US" altLang="en-GB"/>
              </a:p>
              <a:p>
                <a:r>
                  <a:rPr lang="en-US" altLang="en-GB">
                    <a:sym typeface="+mn-ea"/>
                  </a:rPr>
                  <a:t>OER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GB" i="1">
                            <a:latin typeface="Cambria Math" panose="02040503050406030204" charset="0"/>
                            <a:cs typeface="Cambria Math" panose="02040503050406030204" charset="0"/>
                            <a:sym typeface="+mn-ea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en-GB" i="1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</m:ctrlPr>
                          </m:sSubPr>
                          <m:e>
                            <m:r>
                              <a:rPr lang="en-US" altLang="en-GB" i="1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𝐷𝑜𝑧𝑎</m:t>
                            </m:r>
                          </m:e>
                          <m:sub>
                            <m:r>
                              <a:rPr lang="en-US" altLang="en-GB" i="1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𝑔𝑖𝑝𝑜𝑘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en-GB" i="1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</m:ctrlPr>
                          </m:sSubPr>
                          <m:e>
                            <m:r>
                              <a:rPr lang="en-US" altLang="en-GB" i="1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𝐷𝑜𝑧𝑎</m:t>
                            </m:r>
                          </m:e>
                          <m:sub>
                            <m:r>
                              <a:rPr lang="en-US" altLang="en-GB" i="1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𝑘𝑖𝑠𝑙𝑜𝑟</m:t>
                            </m:r>
                          </m:sub>
                        </m:sSub>
                      </m:den>
                    </m:f>
                  </m:oMath>
                </a14:m>
                <a:endParaRPr lang="en-US" altLang="en-GB"/>
              </a:p>
              <a:p>
                <a:r>
                  <a:rPr lang="en-US" altLang="en-GB">
                    <a:sym typeface="+mn-ea"/>
                  </a:rPr>
                  <a:t>Odatda bu koeffitsiyent 2–3 atrofida bo‘ladi.</a:t>
                </a:r>
                <a:endParaRPr lang="en-US" altLang="en-GB"/>
              </a:p>
              <a:p>
                <a:r>
                  <a:rPr lang="en-US" altLang="en-GB">
                    <a:sym typeface="+mn-ea"/>
                  </a:rPr>
                  <a:t>Kislorod effekti — radioliz mahsulotlarining kislorod bilan reaksiyaga kirishib, oksidlovchi zarar kuchayishini anglatadi. Bu effekt:</a:t>
                </a:r>
                <a:endParaRPr lang="en-US" altLang="en-GB"/>
              </a:p>
              <a:p>
                <a:r>
                  <a:rPr lang="en-US" altLang="en-GB">
                    <a:sym typeface="+mn-ea"/>
                  </a:rPr>
                  <a:t>Radiatsion zarar mexanizmlarini tushunishda,</a:t>
                </a:r>
                <a:endParaRPr lang="en-US" altLang="en-GB"/>
              </a:p>
              <a:p>
                <a:r>
                  <a:rPr lang="en-US" altLang="en-GB">
                    <a:sym typeface="+mn-ea"/>
                  </a:rPr>
                  <a:t>Radiatsion terapiya samaradorligini oshirishda,</a:t>
                </a:r>
                <a:endParaRPr lang="en-US" altLang="en-GB"/>
              </a:p>
              <a:p>
                <a:r>
                  <a:rPr lang="en-US" altLang="en-GB">
                    <a:sym typeface="+mn-ea"/>
                  </a:rPr>
                  <a:t>Kosmik va yadro muhitda himoya choralarini belgilashda muhim ahamiyatga ega.</a:t>
                </a:r>
                <a:endParaRPr lang="en-US" altLang="en-GB"/>
              </a:p>
              <a:p>
                <a:endParaRPr lang="en-GB" altLang="en-US"/>
              </a:p>
            </p:txBody>
          </p:sp>
        </mc:Choice>
        <mc:Fallback>
          <p:sp>
            <p:nvSpPr>
              <p:cNvPr id="3" name="Content Placeholder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838200" y="1825625"/>
                <a:ext cx="10644505" cy="4351655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hevron 3"/>
          <p:cNvSpPr/>
          <p:nvPr/>
        </p:nvSpPr>
        <p:spPr>
          <a:xfrm>
            <a:off x="3883660" y="328930"/>
            <a:ext cx="7907655" cy="1135380"/>
          </a:xfrm>
          <a:prstGeom prst="chevron">
            <a:avLst/>
          </a:prstGeom>
          <a:solidFill>
            <a:srgbClr val="00B05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en-GB" sz="2800">
                <a:solidFill>
                  <a:schemeClr val="tx1"/>
                </a:solidFill>
                <a:sym typeface="+mn-ea"/>
              </a:rPr>
              <a:t>Kislorod effekti koeffitsiyenti (OER):</a:t>
            </a:r>
            <a:endParaRPr lang="en-US" altLang="en-GB" sz="2800">
              <a:solidFill>
                <a:schemeClr val="tx1"/>
              </a:solidFill>
              <a:sym typeface="+mn-e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66060"/>
            <a:ext cx="10515600" cy="1325563"/>
          </a:xfrm>
        </p:spPr>
        <p:txBody>
          <a:bodyPr/>
          <a:p>
            <a:pPr algn="ctr"/>
            <a:r>
              <a:rPr lang="en-GB" altLang="en-US" b="1" i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E’TIBORINGIZ UCHUN RAHMAT!</a:t>
            </a:r>
            <a:endParaRPr lang="en-GB" altLang="en-US" b="1" i="1">
              <a:solidFill>
                <a:srgbClr val="C0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5490" y="1216025"/>
            <a:ext cx="10608310" cy="5235575"/>
          </a:xfrm>
          <a:solidFill>
            <a:srgbClr val="F1DCBD"/>
          </a:solidFill>
        </p:spPr>
        <p:txBody>
          <a:bodyPr>
            <a:normAutofit fontScale="75000"/>
          </a:bodyPr>
          <a:p>
            <a:pPr marL="0" indent="0">
              <a:buNone/>
            </a:pPr>
            <a:r>
              <a:rPr lang="en-US" altLang="en-GB"/>
              <a:t>Ionization radiation (ionlovchi nurlanish) — bu atom yoki molekulalardan elektronlarni tortib olish orqali ularni ion holatiga o'tkazishga qodir bo'lgan yuqori energiyali nurlanish turidir. Ya'ni, bu nurlanish moddalar bilan o‘zaro ta’sirlanganda, ularning tarkibidagi atomlarni ionlashtiradi.</a:t>
            </a:r>
            <a:endParaRPr lang="en-US" altLang="en-GB"/>
          </a:p>
          <a:p>
            <a:pPr marL="0" indent="0">
              <a:buNone/>
            </a:pPr>
            <a:r>
              <a:rPr lang="en-US" altLang="en-GB"/>
              <a:t>Ionlovchi nurlanish turlari:</a:t>
            </a:r>
            <a:endParaRPr lang="en-US" altLang="en-GB"/>
          </a:p>
          <a:p>
            <a:pPr marL="0" indent="0">
              <a:buNone/>
            </a:pPr>
            <a:r>
              <a:rPr lang="en-US" altLang="en-GB"/>
              <a:t>1. Alfa nurlanish (α) – He</a:t>
            </a:r>
            <a:r>
              <a:rPr lang="en-US" altLang="en-GB" baseline="-25000"/>
              <a:t>2</a:t>
            </a:r>
            <a:r>
              <a:rPr lang="en-US" altLang="en-GB"/>
              <a:t>+ yadrolari; qisqa masofaga ta’sir qiladi, lekin juda ionlovchi.</a:t>
            </a:r>
            <a:endParaRPr lang="en-US" altLang="en-GB"/>
          </a:p>
          <a:p>
            <a:pPr marL="0" indent="0">
              <a:buNone/>
            </a:pPr>
            <a:r>
              <a:rPr lang="en-US" altLang="en-GB"/>
              <a:t>2. Beta nurlanish (β) – tez harakatlanuvchi elektronlar yoki pozitronlar.</a:t>
            </a:r>
            <a:endParaRPr lang="en-US" altLang="en-GB"/>
          </a:p>
          <a:p>
            <a:pPr marL="0" indent="0">
              <a:buNone/>
            </a:pPr>
            <a:r>
              <a:rPr lang="en-US" altLang="en-GB"/>
              <a:t>3. Gamma nurlanish (γ) – elektromagnit to‘lqinlar, juda yuqori energiyali.</a:t>
            </a:r>
            <a:endParaRPr lang="en-US" altLang="en-GB"/>
          </a:p>
          <a:p>
            <a:pPr marL="0" indent="0">
              <a:buNone/>
            </a:pPr>
            <a:r>
              <a:rPr lang="en-US" altLang="en-GB"/>
              <a:t>4. Rentgen nurlari – tibbiyotda ko‘p qo‘llaniladi.</a:t>
            </a:r>
            <a:endParaRPr lang="en-US" altLang="en-GB"/>
          </a:p>
          <a:p>
            <a:pPr marL="0" indent="0">
              <a:buNone/>
            </a:pPr>
            <a:r>
              <a:rPr lang="en-US" altLang="en-GB"/>
              <a:t>5. Neutron nurlanishi – neytronlar orqali yuz beradi, ayniqsa yadro reaktorlarida.</a:t>
            </a:r>
            <a:endParaRPr lang="en-US" altLang="en-GB"/>
          </a:p>
          <a:p>
            <a:pPr marL="0" indent="0">
              <a:buNone/>
            </a:pPr>
            <a:r>
              <a:rPr lang="en-US" altLang="en-GB"/>
              <a:t>Ta’siri:</a:t>
            </a:r>
            <a:endParaRPr lang="en-US" altLang="en-GB"/>
          </a:p>
          <a:p>
            <a:pPr marL="0" indent="0">
              <a:buNone/>
            </a:pPr>
            <a:r>
              <a:rPr lang="en-US" altLang="en-GB"/>
              <a:t>Biologik hujayralarga zarar yetkazadi (DNKni o‘zgartirishi mumkin).</a:t>
            </a:r>
            <a:endParaRPr lang="en-US" altLang="en-GB"/>
          </a:p>
          <a:p>
            <a:pPr marL="0" indent="0">
              <a:buNone/>
            </a:pPr>
            <a:r>
              <a:rPr lang="en-US" altLang="en-GB"/>
              <a:t>Radiatsion kasalliklarga olib keladi.</a:t>
            </a:r>
            <a:endParaRPr lang="en-US" altLang="en-GB"/>
          </a:p>
          <a:p>
            <a:pPr marL="0" indent="0">
              <a:buNone/>
            </a:pPr>
            <a:r>
              <a:rPr lang="en-US" altLang="en-GB"/>
              <a:t>Tibbiyotda saratonni davolash (radioterapiya) uchun ham qo‘llaniladi.</a:t>
            </a:r>
            <a:endParaRPr lang="en-US" altLang="en-GB"/>
          </a:p>
          <a:p>
            <a:pPr marL="0" indent="0">
              <a:buNone/>
            </a:pPr>
            <a:endParaRPr lang="en-US" altLang="en-GB"/>
          </a:p>
        </p:txBody>
      </p:sp>
      <p:sp>
        <p:nvSpPr>
          <p:cNvPr id="4" name="Text Box 3"/>
          <p:cNvSpPr txBox="1"/>
          <p:nvPr/>
        </p:nvSpPr>
        <p:spPr>
          <a:xfrm>
            <a:off x="4064000" y="349885"/>
            <a:ext cx="4064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GB" altLang="en-US" sz="3600" b="1">
                <a:sym typeface="+mn-ea"/>
              </a:rPr>
              <a:t>Kirish</a:t>
            </a:r>
            <a:endParaRPr lang="en-GB" altLang="en-US" sz="3600" b="1">
              <a:sym typeface="+mn-e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pPr algn="ctr"/>
            <a:endParaRPr lang="en-GB" altLang="en-US" b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358900"/>
            <a:ext cx="5181600" cy="4818380"/>
          </a:xfrm>
          <a:solidFill>
            <a:srgbClr val="F1DEBE"/>
          </a:solidFill>
        </p:spPr>
        <p:txBody>
          <a:bodyPr>
            <a:normAutofit lnSpcReduction="10000"/>
          </a:bodyPr>
          <a:p>
            <a:r>
              <a:rPr lang="en-US" altLang="en-GB"/>
              <a:t>Ionlashtiruvchi nur ta'sirida suv radiolizi — bu ionlashtiruvchi nurlanish (masalan, gamma-nurlar, rentgen nurlar yoki tez zaryadlangan zarrachalar) ta’sirida suv molekulalarining fizik-kimyoviy parchalanish jarayonidir. Bu hodisa fizik, kimyo va biologiya sohalarida muhim ahamiyatga ega, ayniqsa radiatsion himoya, radiatsion tibbiyot va radiatsion texnologiyalarda.</a:t>
            </a:r>
            <a:endParaRPr lang="en-US" altLang="en-GB"/>
          </a:p>
          <a:p>
            <a:endParaRPr lang="en-US" altLang="en-GB"/>
          </a:p>
          <a:p>
            <a:endParaRPr lang="en-US" altLang="en-GB"/>
          </a:p>
          <a:p>
            <a:endParaRPr lang="en-US" altLang="en-GB"/>
          </a:p>
        </p:txBody>
      </p:sp>
      <p:pic>
        <p:nvPicPr>
          <p:cNvPr id="4" name="Content Placeholder 3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2647315"/>
            <a:ext cx="5181600" cy="270700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530985"/>
            <a:ext cx="10271125" cy="4646295"/>
          </a:xfrm>
          <a:solidFill>
            <a:srgbClr val="F1DCBD"/>
          </a:solidFill>
        </p:spPr>
        <p:txBody>
          <a:bodyPr>
            <a:normAutofit lnSpcReduction="20000"/>
          </a:bodyPr>
          <a:p>
            <a:r>
              <a:rPr lang="en-US" altLang="en-GB">
                <a:sym typeface="+mn-ea"/>
              </a:rPr>
              <a:t>Jarayonning mohiyati:</a:t>
            </a:r>
            <a:endParaRPr lang="en-US" altLang="en-GB"/>
          </a:p>
          <a:p>
            <a:r>
              <a:rPr lang="en-US" altLang="en-GB">
                <a:sym typeface="+mn-ea"/>
              </a:rPr>
              <a:t>Ionlashtiruvchi nurlanish suv molekulalarini urib, ularni quyidagi bosqichlar orqali parchalaydi:</a:t>
            </a:r>
            <a:endParaRPr lang="en-US" altLang="en-GB">
              <a:sym typeface="+mn-ea"/>
            </a:endParaRPr>
          </a:p>
          <a:p>
            <a:r>
              <a:rPr lang="en-US" altLang="en-GB">
                <a:sym typeface="+mn-ea"/>
              </a:rPr>
              <a:t>1. Birlamchi ionlanish:</a:t>
            </a:r>
            <a:endParaRPr lang="en-US" altLang="en-GB"/>
          </a:p>
          <a:p>
            <a:r>
              <a:rPr lang="en-US" altLang="en-GB" sz="3200">
                <a:sym typeface="+mn-ea"/>
              </a:rPr>
              <a:t>H</a:t>
            </a:r>
            <a:r>
              <a:rPr lang="en-US" altLang="en-GB" sz="3200" baseline="-25000">
                <a:sym typeface="+mn-ea"/>
              </a:rPr>
              <a:t>2</a:t>
            </a:r>
            <a:r>
              <a:rPr lang="en-US" altLang="en-GB" sz="3200">
                <a:sym typeface="+mn-ea"/>
              </a:rPr>
              <a:t>O + h</a:t>
            </a:r>
            <a:r>
              <a:rPr lang="en-GB" altLang="en-US" sz="3200">
                <a:sym typeface="+mn-ea"/>
              </a:rPr>
              <a:t>v</a:t>
            </a:r>
            <a:r>
              <a:rPr lang="en-GB" altLang="en-US" sz="32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→</a:t>
            </a:r>
            <a:r>
              <a:rPr lang="en-US" altLang="en-GB" sz="3200">
                <a:sym typeface="+mn-ea"/>
              </a:rPr>
              <a:t>H</a:t>
            </a:r>
            <a:r>
              <a:rPr lang="en-US" altLang="en-GB" sz="3200" baseline="-25000">
                <a:sym typeface="+mn-ea"/>
              </a:rPr>
              <a:t>2</a:t>
            </a:r>
            <a:r>
              <a:rPr lang="en-US" altLang="en-GB" sz="3200">
                <a:sym typeface="+mn-ea"/>
              </a:rPr>
              <a:t>O+e</a:t>
            </a:r>
            <a:r>
              <a:rPr lang="en-US" altLang="en-GB" sz="3200" baseline="30000">
                <a:sym typeface="+mn-ea"/>
              </a:rPr>
              <a:t>-</a:t>
            </a:r>
            <a:endParaRPr lang="en-US" altLang="en-GB" sz="3200"/>
          </a:p>
          <a:p>
            <a:r>
              <a:rPr lang="en-US" altLang="en-GB">
                <a:sym typeface="+mn-ea"/>
              </a:rPr>
              <a:t>2. Erkin radikallar hosil bo‘lishi:</a:t>
            </a:r>
            <a:endParaRPr lang="en-US" altLang="en-GB"/>
          </a:p>
          <a:p>
            <a:r>
              <a:rPr lang="en-US" altLang="en-GB">
                <a:sym typeface="+mn-ea"/>
              </a:rPr>
              <a:t>H</a:t>
            </a:r>
            <a:r>
              <a:rPr lang="en-US" altLang="en-GB" baseline="-25000">
                <a:sym typeface="+mn-ea"/>
              </a:rPr>
              <a:t>2</a:t>
            </a:r>
            <a:r>
              <a:rPr lang="en-US" altLang="en-GB">
                <a:sym typeface="+mn-ea"/>
              </a:rPr>
              <a:t>O+ H</a:t>
            </a:r>
            <a:r>
              <a:rPr lang="en-US" altLang="en-GB" baseline="30000">
                <a:sym typeface="+mn-ea"/>
              </a:rPr>
              <a:t>+</a:t>
            </a:r>
            <a:r>
              <a:rPr lang="en-US" altLang="en-GB">
                <a:sym typeface="+mn-ea"/>
              </a:rPr>
              <a:t> + OH</a:t>
            </a:r>
            <a:endParaRPr lang="en-US" altLang="en-GB"/>
          </a:p>
          <a:p>
            <a:r>
              <a:rPr lang="en-US" altLang="en-GB">
                <a:sym typeface="+mn-ea"/>
              </a:rPr>
              <a:t>e</a:t>
            </a:r>
            <a:r>
              <a:rPr lang="en-US" altLang="en-GB" baseline="30000">
                <a:sym typeface="+mn-ea"/>
              </a:rPr>
              <a:t>-</a:t>
            </a:r>
            <a:r>
              <a:rPr lang="en-US" altLang="en-GB">
                <a:sym typeface="+mn-ea"/>
              </a:rPr>
              <a:t> + H</a:t>
            </a:r>
            <a:r>
              <a:rPr lang="en-US" altLang="en-GB" baseline="30000">
                <a:sym typeface="+mn-ea"/>
              </a:rPr>
              <a:t>2</a:t>
            </a:r>
            <a:r>
              <a:rPr lang="en-US" altLang="en-GB">
                <a:sym typeface="+mn-ea"/>
              </a:rPr>
              <a:t>O </a:t>
            </a:r>
            <a:r>
              <a:rPr lang="en-US" altLang="en-GB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→</a:t>
            </a:r>
            <a:r>
              <a:rPr lang="en-US" altLang="en-GB">
                <a:sym typeface="+mn-ea"/>
              </a:rPr>
              <a:t> H + OH</a:t>
            </a:r>
            <a:r>
              <a:rPr lang="en-US" altLang="en-GB" baseline="30000">
                <a:sym typeface="+mn-ea"/>
              </a:rPr>
              <a:t>-</a:t>
            </a:r>
            <a:r>
              <a:rPr lang="en-US" altLang="en-GB">
                <a:sym typeface="+mn-ea"/>
              </a:rPr>
              <a:t>  </a:t>
            </a:r>
            <a:endParaRPr lang="en-US" altLang="en-GB">
              <a:sym typeface="+mn-ea"/>
            </a:endParaRPr>
          </a:p>
          <a:p>
            <a:r>
              <a:rPr lang="en-US" altLang="en-GB">
                <a:sym typeface="+mn-ea"/>
              </a:rPr>
              <a:t>Bu bosqichda erkin radikallar —  (vodorod radikali) va  (gidroksil radikali) hosil bo‘ladi.</a:t>
            </a:r>
            <a:endParaRPr lang="en-US" altLang="en-GB"/>
          </a:p>
          <a:p>
            <a:endParaRPr lang="en-US" altLang="en-GB"/>
          </a:p>
          <a:p>
            <a:endParaRPr lang="en-GB" alt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927725" y="2489835"/>
            <a:ext cx="5181600" cy="233172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Content Placeholder 1"/>
          <p:cNvSpPr/>
          <p:nvPr>
            <p:ph sz="half" idx="2"/>
          </p:nvPr>
        </p:nvSpPr>
        <p:spPr>
          <a:xfrm>
            <a:off x="1051560" y="1490345"/>
            <a:ext cx="10302240" cy="4686935"/>
          </a:xfrm>
          <a:solidFill>
            <a:srgbClr val="F1DCBD"/>
          </a:solidFill>
        </p:spPr>
        <p:txBody>
          <a:bodyPr>
            <a:normAutofit fontScale="90000" lnSpcReduction="20000"/>
          </a:bodyPr>
          <a:p>
            <a:pPr marL="0" indent="0">
              <a:buNone/>
            </a:pPr>
            <a:r>
              <a:rPr lang="en-US" altLang="en-GB">
                <a:sym typeface="+mn-ea"/>
              </a:rPr>
              <a:t>3. Ikkinchi bosqichdagi reaksiyalar: Radikallar o‘zaro yoki boshqa molekulalar bilan reaksiyaga kirishib, peroksidlar, vodorod, vodorod peroksid kabi moddalar hosil qiladi:</a:t>
            </a:r>
            <a:endParaRPr lang="en-US" altLang="en-GB"/>
          </a:p>
          <a:p>
            <a:pPr marL="0" indent="0">
              <a:buNone/>
            </a:pPr>
            <a:r>
              <a:rPr lang="en-US" altLang="en-GB">
                <a:sym typeface="+mn-ea"/>
              </a:rPr>
              <a:t>OH + OH</a:t>
            </a:r>
            <a:r>
              <a:rPr lang="en-US" altLang="en-GB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→</a:t>
            </a:r>
            <a:r>
              <a:rPr lang="en-US" altLang="en-GB">
                <a:sym typeface="+mn-ea"/>
              </a:rPr>
              <a:t> H</a:t>
            </a:r>
            <a:r>
              <a:rPr lang="en-US" altLang="en-GB" baseline="-25000">
                <a:sym typeface="+mn-ea"/>
              </a:rPr>
              <a:t>2</a:t>
            </a:r>
            <a:r>
              <a:rPr lang="en-US" altLang="en-GB">
                <a:sym typeface="+mn-ea"/>
              </a:rPr>
              <a:t>O</a:t>
            </a:r>
            <a:r>
              <a:rPr lang="en-US" altLang="en-GB" baseline="-25000">
                <a:sym typeface="+mn-ea"/>
              </a:rPr>
              <a:t>2</a:t>
            </a:r>
            <a:endParaRPr lang="en-US" altLang="en-GB"/>
          </a:p>
          <a:p>
            <a:pPr marL="0" indent="0">
              <a:buNone/>
            </a:pPr>
            <a:r>
              <a:rPr lang="en-US" altLang="en-GB">
                <a:sym typeface="+mn-ea"/>
              </a:rPr>
              <a:t>H + H </a:t>
            </a:r>
            <a:r>
              <a:rPr lang="en-US" altLang="en-GB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→</a:t>
            </a:r>
            <a:r>
              <a:rPr lang="en-US" altLang="en-GB">
                <a:sym typeface="+mn-ea"/>
              </a:rPr>
              <a:t>H</a:t>
            </a:r>
            <a:r>
              <a:rPr lang="en-US" altLang="en-GB" baseline="-25000">
                <a:sym typeface="+mn-ea"/>
              </a:rPr>
              <a:t>2</a:t>
            </a:r>
            <a:r>
              <a:rPr lang="en-US" altLang="en-GB">
                <a:sym typeface="+mn-ea"/>
              </a:rPr>
              <a:t> </a:t>
            </a:r>
            <a:endParaRPr lang="en-US" altLang="en-GB"/>
          </a:p>
          <a:p>
            <a:pPr marL="0" indent="0">
              <a:buNone/>
            </a:pPr>
            <a:r>
              <a:rPr lang="en-US" altLang="en-GB">
                <a:sym typeface="+mn-ea"/>
              </a:rPr>
              <a:t>Asosiy </a:t>
            </a:r>
            <a:r>
              <a:rPr lang="en-GB" altLang="en-US">
                <a:sym typeface="+mn-ea"/>
              </a:rPr>
              <a:t>ishtirok etuvchilar</a:t>
            </a:r>
            <a:r>
              <a:rPr lang="en-US" altLang="en-GB">
                <a:sym typeface="+mn-ea"/>
              </a:rPr>
              <a:t>:</a:t>
            </a:r>
            <a:endParaRPr lang="en-US" altLang="en-GB"/>
          </a:p>
          <a:p>
            <a:r>
              <a:rPr lang="en-US" altLang="en-GB">
                <a:sym typeface="+mn-ea"/>
              </a:rPr>
              <a:t>Erkin radikallar:</a:t>
            </a:r>
            <a:r>
              <a:rPr lang="en-GB" altLang="en-US">
                <a:sym typeface="+mn-ea"/>
              </a:rPr>
              <a:t> OH, H</a:t>
            </a:r>
            <a:endParaRPr lang="en-US" altLang="en-GB"/>
          </a:p>
          <a:p>
            <a:r>
              <a:rPr lang="en-US" altLang="en-GB">
                <a:sym typeface="+mn-ea"/>
              </a:rPr>
              <a:t>Ionlar: </a:t>
            </a:r>
            <a:r>
              <a:rPr lang="en-GB" altLang="en-US">
                <a:sym typeface="+mn-ea"/>
              </a:rPr>
              <a:t>H</a:t>
            </a:r>
            <a:r>
              <a:rPr lang="en-GB" altLang="en-US" baseline="-25000">
                <a:sym typeface="+mn-ea"/>
              </a:rPr>
              <a:t>3</a:t>
            </a:r>
            <a:r>
              <a:rPr lang="en-GB" altLang="en-US">
                <a:sym typeface="+mn-ea"/>
              </a:rPr>
              <a:t>O</a:t>
            </a:r>
            <a:r>
              <a:rPr lang="en-GB" altLang="en-US" baseline="30000">
                <a:sym typeface="+mn-ea"/>
              </a:rPr>
              <a:t>+</a:t>
            </a:r>
            <a:r>
              <a:rPr lang="en-GB" altLang="en-US">
                <a:sym typeface="+mn-ea"/>
              </a:rPr>
              <a:t>, OH</a:t>
            </a:r>
            <a:r>
              <a:rPr lang="en-GB" altLang="en-US" baseline="30000">
                <a:sym typeface="+mn-ea"/>
              </a:rPr>
              <a:t>-</a:t>
            </a:r>
            <a:endParaRPr lang="en-US" altLang="en-GB"/>
          </a:p>
          <a:p>
            <a:r>
              <a:rPr lang="en-US" altLang="en-GB">
                <a:sym typeface="+mn-ea"/>
              </a:rPr>
              <a:t>Kimyoviy birikmalar: </a:t>
            </a:r>
            <a:r>
              <a:rPr lang="en-GB" altLang="en-US">
                <a:sym typeface="+mn-ea"/>
              </a:rPr>
              <a:t>H</a:t>
            </a:r>
            <a:r>
              <a:rPr lang="en-GB" altLang="en-US" baseline="-25000">
                <a:sym typeface="+mn-ea"/>
              </a:rPr>
              <a:t>2</a:t>
            </a:r>
            <a:r>
              <a:rPr lang="en-GB" altLang="en-US">
                <a:sym typeface="+mn-ea"/>
              </a:rPr>
              <a:t>, H</a:t>
            </a:r>
            <a:r>
              <a:rPr lang="en-GB" altLang="en-US" baseline="-25000">
                <a:sym typeface="+mn-ea"/>
              </a:rPr>
              <a:t>2</a:t>
            </a:r>
            <a:r>
              <a:rPr lang="en-GB" altLang="en-US">
                <a:sym typeface="+mn-ea"/>
              </a:rPr>
              <a:t>O</a:t>
            </a:r>
            <a:r>
              <a:rPr lang="en-GB" altLang="en-US" baseline="-25000">
                <a:sym typeface="+mn-ea"/>
              </a:rPr>
              <a:t>2</a:t>
            </a:r>
            <a:endParaRPr lang="en-US" altLang="en-GB"/>
          </a:p>
          <a:p>
            <a:pPr marL="0" indent="0">
              <a:buNone/>
            </a:pPr>
            <a:endParaRPr lang="en-US" altLang="en-GB"/>
          </a:p>
          <a:p>
            <a:pPr marL="0" indent="0">
              <a:buNone/>
            </a:pPr>
            <a:endParaRPr lang="en-GB" altLang="en-US"/>
          </a:p>
          <a:p>
            <a:pPr marL="0" indent="0">
              <a:buNone/>
            </a:pPr>
            <a:r>
              <a:rPr lang="en-GB" altLang="en-US"/>
              <a:t>1</a:t>
            </a:r>
            <a:endParaRPr lang="en-GB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73075"/>
            <a:ext cx="10515600" cy="4927600"/>
          </a:xfrm>
          <a:solidFill>
            <a:srgbClr val="AD564E"/>
          </a:solidFill>
        </p:spPr>
        <p:txBody>
          <a:bodyPr>
            <a:normAutofit/>
          </a:bodyPr>
          <a:p>
            <a:r>
              <a:rPr lang="en-US" altLang="en-GB" sz="2400">
                <a:sym typeface="+mn-ea"/>
              </a:rPr>
              <a:t>Amaliy ahamiyati:</a:t>
            </a:r>
            <a:endParaRPr lang="en-US" altLang="en-GB" sz="2400"/>
          </a:p>
          <a:p>
            <a:r>
              <a:rPr lang="en-US" altLang="en-GB" sz="2400">
                <a:sym typeface="+mn-ea"/>
              </a:rPr>
              <a:t>1. Radiatsion biologiya: Suv hujayralarning asosiy tarkibiy qismi bo‘lgani uchun, radioliz natijasida hosil bo‘ladigan radikallar DNK va hujayra strukturalariga zarar yetkazadi.</a:t>
            </a:r>
            <a:endParaRPr lang="en-US" altLang="en-GB" sz="2400"/>
          </a:p>
          <a:p>
            <a:r>
              <a:rPr lang="en-US" altLang="en-GB" sz="2400">
                <a:sym typeface="+mn-ea"/>
              </a:rPr>
              <a:t>2. Radiatsion tibbiyot: Radiatsiya terapiyasida aynan radioliz mahsulotlari orqali saraton hujayralariga zarar yetkaziladi.</a:t>
            </a:r>
            <a:endParaRPr lang="en-US" altLang="en-GB" sz="2400"/>
          </a:p>
          <a:p>
            <a:r>
              <a:rPr lang="en-US" altLang="en-GB" sz="2400">
                <a:sym typeface="+mn-ea"/>
              </a:rPr>
              <a:t>3. Yadro energetikasi: Yadro reaktorlarida sovituvchi sifatida ishlatiladigan suvning radiolizi reaktor xavfsizligiga ta’sir qilishi mumkin.</a:t>
            </a:r>
            <a:endParaRPr lang="en-US" altLang="en-GB" sz="2400"/>
          </a:p>
          <a:p>
            <a:r>
              <a:rPr lang="en-US" altLang="en-GB" sz="2400">
                <a:sym typeface="+mn-ea"/>
              </a:rPr>
              <a:t>4. Kosmik muhit: Kosmosda suvga bo‘lgan ionlashtiruvchi nurlanish ta’siri natijasida yuz beradigan kimyoviy o‘zgarishlar o‘rganiladi.</a:t>
            </a:r>
            <a:endParaRPr lang="en-US" altLang="en-GB" sz="2400"/>
          </a:p>
          <a:p>
            <a:endParaRPr lang="en-GB" altLang="en-US" sz="24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71500"/>
            <a:ext cx="10515600" cy="5593080"/>
          </a:xfrm>
          <a:solidFill>
            <a:srgbClr val="F1DCBD"/>
          </a:solidFill>
        </p:spPr>
        <p:txBody>
          <a:bodyPr>
            <a:normAutofit/>
          </a:bodyPr>
          <a:p>
            <a:r>
              <a:rPr lang="en-US" altLang="en-GB" sz="2000"/>
              <a:t>Kislorod effekti nima?</a:t>
            </a:r>
            <a:endParaRPr lang="en-US" altLang="en-GB" sz="2000"/>
          </a:p>
          <a:p>
            <a:r>
              <a:rPr lang="en-US" altLang="en-GB" sz="2000"/>
              <a:t>Kislorod effekti — bu ionlashtiruvchi nurlanish ta’sirida suv (yoki biologik hujayra) ichida hosil bo‘lgan erkin radikallar bilan kislorod (O</a:t>
            </a:r>
            <a:r>
              <a:rPr lang="en-US" altLang="en-US" sz="2000"/>
              <a:t>₂</a:t>
            </a:r>
            <a:r>
              <a:rPr lang="en-US" altLang="en-GB" sz="2000"/>
              <a:t>) o‘zaro ta’sirga kirishib, yanada barqaror va toksik mahsulotlar hosil qilishidir.</a:t>
            </a:r>
            <a:endParaRPr lang="en-US" altLang="en-GB" sz="2000"/>
          </a:p>
          <a:p>
            <a:r>
              <a:rPr lang="en-US" altLang="en-GB" sz="2000"/>
              <a:t>Jarayon qanday kechadi?</a:t>
            </a:r>
            <a:endParaRPr lang="en-US" altLang="en-GB" sz="2000"/>
          </a:p>
          <a:p>
            <a:r>
              <a:rPr lang="en-US" altLang="en-GB" sz="2000"/>
              <a:t>Suv radiolizi natijasida hosil bo‘ladigan asosiy radikallar:</a:t>
            </a:r>
            <a:endParaRPr lang="en-US" altLang="en-GB" sz="2000"/>
          </a:p>
          <a:p>
            <a:r>
              <a:rPr lang="en-US" altLang="en-GB" sz="2000"/>
              <a:t>OH· (gidroksil radikali)</a:t>
            </a:r>
            <a:endParaRPr lang="en-US" altLang="en-GB" sz="2000"/>
          </a:p>
          <a:p>
            <a:r>
              <a:rPr lang="en-US" altLang="en-GB" sz="2000"/>
              <a:t>H· (vodorod radikali)</a:t>
            </a:r>
            <a:endParaRPr lang="en-US" altLang="en-GB" sz="2000"/>
          </a:p>
          <a:p>
            <a:r>
              <a:rPr lang="en-US" altLang="en-GB" sz="2000"/>
              <a:t>e</a:t>
            </a:r>
            <a:r>
              <a:rPr lang="en-US" altLang="en-US" sz="2000"/>
              <a:t>⁻</a:t>
            </a:r>
            <a:r>
              <a:rPr lang="en-US" altLang="en-GB" sz="2000"/>
              <a:t> (erkin elektron)</a:t>
            </a:r>
            <a:endParaRPr lang="en-US" altLang="en-GB" sz="2000"/>
          </a:p>
          <a:p>
            <a:pPr lvl="1"/>
            <a:endParaRPr lang="en-GB" altLang="en-US" sz="1710"/>
          </a:p>
        </p:txBody>
      </p:sp>
      <p:graphicFrame>
        <p:nvGraphicFramePr>
          <p:cNvPr id="4" name="Table 3"/>
          <p:cNvGraphicFramePr/>
          <p:nvPr/>
        </p:nvGraphicFramePr>
        <p:xfrm>
          <a:off x="2877185" y="3337560"/>
          <a:ext cx="6437313" cy="0"/>
        </p:xfrm>
        <a:graphic>
          <a:graphicData uri="http://schemas.openxmlformats.org/drawingml/2006/table">
            <a:tbl>
              <a:tblPr/>
              <a:tblGrid>
                <a:gridCol w="3225800"/>
                <a:gridCol w="3211513"/>
              </a:tblGrid>
              <a:tr h="0">
                <a:tc>
                  <a:txBody>
                    <a:bodyPr/>
                    <a:p>
                      <a:pPr indent="0">
                        <a:buNone/>
                      </a:pPr>
                      <a:endParaRPr lang="en-US" altLang="en-US" sz="1200" b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endParaRPr lang="en-US" altLang="en-US" sz="1200" b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16025"/>
            <a:ext cx="10515600" cy="5042535"/>
          </a:xfrm>
          <a:solidFill>
            <a:srgbClr val="ECD9B9"/>
          </a:solidFill>
        </p:spPr>
        <p:txBody>
          <a:bodyPr>
            <a:normAutofit/>
          </a:bodyPr>
          <a:p>
            <a:pPr marL="0" indent="0">
              <a:buNone/>
            </a:pPr>
            <a:r>
              <a:rPr lang="en-US" altLang="en-GB">
                <a:sym typeface="+mn-ea"/>
              </a:rPr>
              <a:t>Agar kislorod muhitda mavjud bo‘lsa, u quyidagicha ta’sir qiladi:</a:t>
            </a:r>
            <a:endParaRPr lang="en-US" altLang="en-GB"/>
          </a:p>
          <a:p>
            <a:pPr marL="0" indent="0">
              <a:buNone/>
            </a:pPr>
            <a:r>
              <a:rPr lang="en-US" altLang="en-GB">
                <a:sym typeface="+mn-ea"/>
              </a:rPr>
              <a:t> </a:t>
            </a:r>
            <a:r>
              <a:rPr lang="en-GB" altLang="en-US">
                <a:sym typeface="+mn-ea"/>
              </a:rPr>
              <a:t>1)  </a:t>
            </a:r>
            <a:r>
              <a:rPr lang="en-US" altLang="en-GB">
                <a:sym typeface="+mn-ea"/>
              </a:rPr>
              <a:t>H· radikali bilan:</a:t>
            </a:r>
            <a:endParaRPr lang="en-US" altLang="en-GB"/>
          </a:p>
          <a:p>
            <a:pPr marL="0" indent="0">
              <a:buNone/>
            </a:pPr>
            <a:r>
              <a:rPr lang="en-US" altLang="en-GB">
                <a:sym typeface="+mn-ea"/>
              </a:rPr>
              <a:t>H</a:t>
            </a:r>
            <a:r>
              <a:rPr lang="en-GB" altLang="en-US">
                <a:sym typeface="+mn-ea"/>
              </a:rPr>
              <a:t>A</a:t>
            </a:r>
            <a:r>
              <a:rPr lang="en-US" altLang="en-GB">
                <a:sym typeface="+mn-ea"/>
              </a:rPr>
              <a:t>+ O</a:t>
            </a:r>
            <a:r>
              <a:rPr lang="en-US" altLang="en-GB" baseline="-25000">
                <a:sym typeface="+mn-ea"/>
              </a:rPr>
              <a:t>2 </a:t>
            </a:r>
            <a:r>
              <a:rPr lang="en-US" altLang="en-GB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→</a:t>
            </a:r>
            <a:r>
              <a:rPr lang="en-US" altLang="en-GB">
                <a:sym typeface="+mn-ea"/>
              </a:rPr>
              <a:t> HO</a:t>
            </a:r>
            <a:r>
              <a:rPr lang="en-US" altLang="en-GB" baseline="-25000">
                <a:sym typeface="+mn-ea"/>
              </a:rPr>
              <a:t>2</a:t>
            </a:r>
            <a:r>
              <a:rPr lang="en-GB" altLang="en-US">
                <a:sym typeface="+mn-ea"/>
              </a:rPr>
              <a:t>A(gidro</a:t>
            </a:r>
            <a:r>
              <a:rPr lang="en-US" altLang="en-GB">
                <a:sym typeface="+mn-ea"/>
              </a:rPr>
              <a:t>roperoksid radikali)</a:t>
            </a:r>
            <a:endParaRPr lang="en-US" altLang="en-GB"/>
          </a:p>
          <a:p>
            <a:pPr marL="0" indent="0">
              <a:buNone/>
            </a:pPr>
            <a:r>
              <a:rPr lang="en-US" altLang="en-GB">
                <a:sym typeface="+mn-ea"/>
              </a:rPr>
              <a:t>2</a:t>
            </a:r>
            <a:r>
              <a:rPr lang="en-GB" altLang="en-US">
                <a:sym typeface="+mn-ea"/>
              </a:rPr>
              <a:t>)  </a:t>
            </a:r>
            <a:r>
              <a:rPr lang="en-US" altLang="en-GB">
                <a:sym typeface="+mn-ea"/>
              </a:rPr>
              <a:t>e</a:t>
            </a:r>
            <a:r>
              <a:rPr lang="en-US" altLang="en-US">
                <a:sym typeface="+mn-ea"/>
              </a:rPr>
              <a:t>⁻</a:t>
            </a:r>
            <a:r>
              <a:rPr lang="en-GB" altLang="en-US">
                <a:sym typeface="+mn-ea"/>
              </a:rPr>
              <a:t> </a:t>
            </a:r>
            <a:r>
              <a:rPr lang="en-US" altLang="en-GB">
                <a:sym typeface="+mn-ea"/>
              </a:rPr>
              <a:t> bilan:</a:t>
            </a:r>
            <a:endParaRPr lang="en-US" altLang="en-GB"/>
          </a:p>
          <a:p>
            <a:pPr marL="0" indent="0">
              <a:buNone/>
            </a:pPr>
            <a:r>
              <a:rPr lang="en-US" altLang="en-GB">
                <a:sym typeface="+mn-ea"/>
              </a:rPr>
              <a:t>e</a:t>
            </a:r>
            <a:r>
              <a:rPr lang="en-US" altLang="en-US">
                <a:sym typeface="+mn-ea"/>
              </a:rPr>
              <a:t>⁻</a:t>
            </a:r>
            <a:r>
              <a:rPr lang="en-US" altLang="en-GB">
                <a:sym typeface="+mn-ea"/>
              </a:rPr>
              <a:t> + O</a:t>
            </a:r>
            <a:r>
              <a:rPr lang="en-US" altLang="en-GB" baseline="-25000">
                <a:sym typeface="+mn-ea"/>
              </a:rPr>
              <a:t>2</a:t>
            </a:r>
            <a:r>
              <a:rPr lang="en-US" altLang="en-GB">
                <a:sym typeface="+mn-ea"/>
              </a:rPr>
              <a:t> </a:t>
            </a:r>
            <a:r>
              <a:rPr lang="en-US" altLang="en-GB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→</a:t>
            </a:r>
            <a:r>
              <a:rPr lang="en-US" altLang="en-GB">
                <a:sym typeface="+mn-ea"/>
              </a:rPr>
              <a:t> O</a:t>
            </a:r>
            <a:r>
              <a:rPr lang="en-US" altLang="en-GB" baseline="-25000">
                <a:sym typeface="+mn-ea"/>
              </a:rPr>
              <a:t>2</a:t>
            </a:r>
            <a:r>
              <a:rPr lang="en-GB" altLang="en-US" baseline="30000">
                <a:sym typeface="+mn-ea"/>
              </a:rPr>
              <a:t>-</a:t>
            </a:r>
            <a:r>
              <a:rPr lang="en-US" altLang="en-GB" baseline="30000">
                <a:sym typeface="+mn-ea"/>
              </a:rPr>
              <a:t> </a:t>
            </a:r>
            <a:r>
              <a:rPr lang="en-US" altLang="en-GB">
                <a:sym typeface="+mn-ea"/>
              </a:rPr>
              <a:t>{superoksid anion radikali}</a:t>
            </a:r>
            <a:endParaRPr lang="en-US" altLang="en-GB"/>
          </a:p>
          <a:p>
            <a:pPr marL="0" indent="0">
              <a:buNone/>
            </a:pPr>
            <a:r>
              <a:rPr lang="en-US" altLang="en-GB">
                <a:sym typeface="+mn-ea"/>
              </a:rPr>
              <a:t>Bu hosil bo‘lgan radikallar (xususan, HO</a:t>
            </a:r>
            <a:r>
              <a:rPr lang="en-US" altLang="en-US">
                <a:sym typeface="+mn-ea"/>
              </a:rPr>
              <a:t>₂</a:t>
            </a:r>
            <a:r>
              <a:rPr lang="en-US" altLang="en-GB">
                <a:sym typeface="+mn-ea"/>
              </a:rPr>
              <a:t>· va O</a:t>
            </a:r>
            <a:r>
              <a:rPr lang="en-US" altLang="en-US">
                <a:sym typeface="+mn-ea"/>
              </a:rPr>
              <a:t>₂⁻</a:t>
            </a:r>
            <a:r>
              <a:rPr lang="en-US" altLang="en-GB">
                <a:sym typeface="+mn-ea"/>
              </a:rPr>
              <a:t>) DNK, oqsillar va hujayra membranalariga zarar yetkazadigan oksidlovchi moddalardir.</a:t>
            </a:r>
            <a:endParaRPr lang="en-US" altLang="en-GB"/>
          </a:p>
          <a:p>
            <a:pPr marL="0" indent="0">
              <a:buNone/>
            </a:pPr>
            <a:r>
              <a:rPr lang="en-GB" altLang="en-US"/>
              <a:t>				</a:t>
            </a:r>
            <a:endParaRPr lang="en-US" altLang="en-GB"/>
          </a:p>
          <a:p>
            <a:pPr marL="0" indent="0">
              <a:buNone/>
            </a:pPr>
            <a:endParaRPr lang="en-GB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04925" y="1838960"/>
            <a:ext cx="9399905" cy="3052445"/>
          </a:xfrm>
          <a:solidFill>
            <a:srgbClr val="92D050"/>
          </a:solidFill>
        </p:spPr>
        <p:txBody>
          <a:bodyPr>
            <a:normAutofit fontScale="90000"/>
          </a:bodyPr>
          <a:p>
            <a:pPr marL="0" indent="0">
              <a:buNone/>
            </a:pPr>
            <a:r>
              <a:rPr lang="en-US" altLang="en-GB">
                <a:sym typeface="+mn-ea"/>
              </a:rPr>
              <a:t>Biologik natijasi:</a:t>
            </a:r>
            <a:endParaRPr lang="en-US" altLang="en-GB"/>
          </a:p>
          <a:p>
            <a:pPr marL="0" indent="0">
              <a:buNone/>
            </a:pPr>
            <a:r>
              <a:rPr lang="en-US" altLang="en-GB">
                <a:sym typeface="+mn-ea"/>
              </a:rPr>
              <a:t>Kislorod mavjud bo‘lsa, hujayralarga tushgan radiatsion zarar ortadi.</a:t>
            </a:r>
            <a:endParaRPr lang="en-US" altLang="en-GB"/>
          </a:p>
          <a:p>
            <a:pPr marL="0" indent="0">
              <a:buNone/>
            </a:pPr>
            <a:r>
              <a:rPr lang="en-US" altLang="en-GB">
                <a:sym typeface="+mn-ea"/>
              </a:rPr>
              <a:t>Gipoksik (kislorod yetishmaydigan) sharoitda, hujayralar nurlanishga ko‘proq bardoshli bo‘ladi.</a:t>
            </a:r>
            <a:endParaRPr lang="en-US" altLang="en-GB"/>
          </a:p>
          <a:p>
            <a:pPr marL="0" indent="0">
              <a:buNone/>
            </a:pPr>
            <a:r>
              <a:rPr lang="en-US" altLang="en-GB">
                <a:sym typeface="+mn-ea"/>
              </a:rPr>
              <a:t>Shu sababli, kislorod effekti radiatsion terapiyada muhim: saraton hujayralari kislorodga boy bo‘lsa, ularni nurlanish orqali yo‘qotish osonroq bo‘ladi.</a:t>
            </a:r>
            <a:endParaRPr lang="en-US" altLang="en-GB"/>
          </a:p>
          <a:p>
            <a:endParaRPr lang="en-GB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4193</Words>
  <Application>WPS Slides</Application>
  <PresentationFormat>Widescreen</PresentationFormat>
  <Paragraphs>88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1" baseType="lpstr">
      <vt:lpstr>Arial</vt:lpstr>
      <vt:lpstr>SimSun</vt:lpstr>
      <vt:lpstr>Wingdings</vt:lpstr>
      <vt:lpstr>Times New Roman</vt:lpstr>
      <vt:lpstr>Microsoft YaHei</vt:lpstr>
      <vt:lpstr>Arial Unicode MS</vt:lpstr>
      <vt:lpstr>Calibri Light</vt:lpstr>
      <vt:lpstr>Calibri</vt:lpstr>
      <vt:lpstr>Cambria Math</vt:lpstr>
      <vt:lpstr>Office Theme</vt:lpstr>
      <vt:lpstr>Ionlashtiruvchi nur ta’sirida suv radnolizi. Bu jarayonda kuzatiladigan kislorod effekti    Hayitboyeva Madina</vt:lpstr>
      <vt:lpstr>Reja:</vt:lpstr>
      <vt:lpstr>Kirish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E’TIBORINGIZ UCHUN RAHMAT!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OʻZBEKISTON RESPUBLIKASI OLIY TA’LIM, FAN VA INNOVATSIYALAR VAZIRLIGI MIRZO ULUGʻBEK  NOMIDAGI OʻZBEKISTON MILLIY UNIVERSITETI FIZIKA FAKULTETI  2-bosqich F-2202 guruh talabasi Sodiqova Hanifaning Fizika oʻqitish metodikasi fanidan “Optika bo’limiga oid virtual labortoriya ishlarini o’tkazish usullari” mavzusida bajargan  KURS ISHI                                                                                                                                                                     Qabulqildi:BegmatovaD.                                                                   Topshirdi:Sodiqova H</dc:title>
  <dc:creator/>
  <cp:lastModifiedBy>Dinora Yusupova</cp:lastModifiedBy>
  <cp:revision>6</cp:revision>
  <dcterms:created xsi:type="dcterms:W3CDTF">2024-08-05T13:09:00Z</dcterms:created>
  <dcterms:modified xsi:type="dcterms:W3CDTF">2025-04-15T06:29:13Z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48A1AC7B36414BA8B640206C9966CC88_11</vt:lpwstr>
  </property>
  <property fmtid="{D5CDD505-2E9C-101B-9397-08002B2CF9AE}" pid="3" name="KSOProductBuildVer">
    <vt:lpwstr>2057-12.2.0.20795</vt:lpwstr>
  </property>
</Properties>
</file>