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.svg" ContentType="image/svg+xml"/>
  <Override PartName="/ppt/media/image5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2" d="100"/>
          <a:sy n="62" d="100"/>
        </p:scale>
        <p:origin x="6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/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/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/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sv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/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11.png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3" Type="http://schemas.openxmlformats.org/officeDocument/2006/relationships/image" Target="../media/image14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asm 6" descr="Rasm bundan iborat matn, tun&#10;&#10;Tavsif avtomatik tarzda yaratilgan"/>
          <p:cNvPicPr>
            <a:picLocks noChangeAspect="1"/>
          </p:cNvPicPr>
          <p:nvPr/>
        </p:nvPicPr>
        <p:blipFill rotWithShape="1">
          <a:blip r:embed="rId1">
            <a:alphaModFix amt="50000"/>
          </a:blip>
          <a:srcRect b="15730"/>
          <a:stretch>
            <a:fillRect/>
          </a:stretch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" name="Sarlavha 1"/>
          <p:cNvSpPr>
            <a:spLocks noGrp="1"/>
          </p:cNvSpPr>
          <p:nvPr>
            <p:ph type="ctrTitle"/>
          </p:nvPr>
        </p:nvSpPr>
        <p:spPr>
          <a:xfrm>
            <a:off x="800101" y="1417983"/>
            <a:ext cx="6223552" cy="2902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err="1">
                <a:solidFill>
                  <a:srgbClr val="FFFFFF"/>
                </a:solidFill>
                <a:latin typeface="Times New Roman" panose="02020603050405020304"/>
                <a:ea typeface="+mj-lt"/>
                <a:cs typeface="+mj-lt"/>
              </a:rPr>
              <a:t>information</a:t>
            </a:r>
            <a:r>
              <a:rPr lang="en-US">
                <a:solidFill>
                  <a:srgbClr val="FFFFFF"/>
                </a:solidFill>
                <a:latin typeface="Times New Roman" panose="02020603050405020304"/>
                <a:ea typeface="+mj-lt"/>
                <a:cs typeface="+mj-lt"/>
              </a:rPr>
              <a:t> </a:t>
            </a:r>
            <a:r>
              <a:rPr lang="en-US" err="1">
                <a:solidFill>
                  <a:srgbClr val="FFFFFF"/>
                </a:solidFill>
                <a:latin typeface="Times New Roman" panose="02020603050405020304"/>
                <a:ea typeface="+mj-lt"/>
                <a:cs typeface="+mj-lt"/>
              </a:rPr>
              <a:t>security</a:t>
            </a:r>
            <a:endParaRPr lang="en-US" err="1">
              <a:solidFill>
                <a:srgbClr val="FFFFF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agsarlavha 2"/>
          <p:cNvSpPr>
            <a:spLocks noGrp="1"/>
          </p:cNvSpPr>
          <p:nvPr>
            <p:ph type="subTitle" idx="1"/>
          </p:nvPr>
        </p:nvSpPr>
        <p:spPr>
          <a:xfrm>
            <a:off x="800101" y="4681728"/>
            <a:ext cx="4679674" cy="145237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  <a:latin typeface="Times New Roman" panose="02020603050405020304"/>
                <a:cs typeface="Calibri" panose="020F0502020204030204"/>
              </a:rPr>
              <a:t>Teacher</a:t>
            </a:r>
            <a:r>
              <a:rPr lang="en-US" dirty="0">
                <a:solidFill>
                  <a:srgbClr val="FFFFFF"/>
                </a:solidFill>
                <a:latin typeface="Times New Roman" panose="02020603050405020304"/>
                <a:cs typeface="Calibri" panose="020F0502020204030204"/>
              </a:rPr>
              <a:t>:</a:t>
            </a:r>
            <a:r>
              <a:rPr lang="en-US" dirty="0">
                <a:solidFill>
                  <a:srgbClr val="FFFFFF"/>
                </a:solidFill>
                <a:latin typeface="Times New Roman" panose="02020603050405020304"/>
                <a:ea typeface="+mn-lt"/>
                <a:cs typeface="Calibri" panose="020F0502020204030204"/>
              </a:rPr>
              <a:t> noen</a:t>
            </a:r>
            <a:endParaRPr lang="en-US" dirty="0">
              <a:solidFill>
                <a:srgbClr val="FFFFFF"/>
              </a:solidFill>
              <a:latin typeface="Times New Roman" panose="02020603050405020304"/>
              <a:ea typeface="+mn-lt"/>
              <a:cs typeface="Calibri" panose="020F0502020204030204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latin typeface="Times New Roman" panose="02020603050405020304"/>
                <a:cs typeface="Calibri" panose="020F0502020204030204"/>
              </a:rPr>
              <a:t>Student:NONE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8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8446417" y="2940297"/>
            <a:ext cx="3745582" cy="3917703"/>
          </a:xfrm>
          <a:custGeom>
            <a:avLst/>
            <a:gdLst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1369143 w 1369143"/>
              <a:gd name="connsiteY2" fmla="*/ 1229160 h 1229160"/>
              <a:gd name="connsiteX3" fmla="*/ 0 w 1369143"/>
              <a:gd name="connsiteY3" fmla="*/ 1229160 h 1229160"/>
              <a:gd name="connsiteX4" fmla="*/ 0 w 1369143"/>
              <a:gd name="connsiteY4" fmla="*/ 0 h 1229160"/>
              <a:gd name="connsiteX0-1" fmla="*/ 0 w 1369143"/>
              <a:gd name="connsiteY0-2" fmla="*/ 0 h 1229160"/>
              <a:gd name="connsiteX1-3" fmla="*/ 1369143 w 1369143"/>
              <a:gd name="connsiteY1-4" fmla="*/ 0 h 1229160"/>
              <a:gd name="connsiteX2-5" fmla="*/ 0 w 1369143"/>
              <a:gd name="connsiteY2-6" fmla="*/ 1229160 h 1229160"/>
              <a:gd name="connsiteX3-7" fmla="*/ 0 w 1369143"/>
              <a:gd name="connsiteY3-8" fmla="*/ 0 h 1229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69143" h="1229160">
                <a:moveTo>
                  <a:pt x="0" y="0"/>
                </a:moveTo>
                <a:lnTo>
                  <a:pt x="1369143" y="0"/>
                </a:lnTo>
                <a:lnTo>
                  <a:pt x="0" y="1229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: Shape 6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446417" y="2940297"/>
            <a:ext cx="3745582" cy="3917703"/>
          </a:xfrm>
          <a:custGeom>
            <a:avLst/>
            <a:gdLst>
              <a:gd name="connsiteX0" fmla="*/ 3745582 w 3745582"/>
              <a:gd name="connsiteY0" fmla="*/ 0 h 3917703"/>
              <a:gd name="connsiteX1" fmla="*/ 3745582 w 3745582"/>
              <a:gd name="connsiteY1" fmla="*/ 3917703 h 3917703"/>
              <a:gd name="connsiteX2" fmla="*/ 0 w 3745582"/>
              <a:gd name="connsiteY2" fmla="*/ 3917703 h 391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45582" h="3917703">
                <a:moveTo>
                  <a:pt x="3745582" y="0"/>
                </a:moveTo>
                <a:lnTo>
                  <a:pt x="3745582" y="3917703"/>
                </a:lnTo>
                <a:lnTo>
                  <a:pt x="0" y="3917703"/>
                </a:lnTo>
                <a:close/>
              </a:path>
            </a:pathLst>
          </a:custGeom>
          <a:blipFill dpi="0" rotWithShape="0">
            <a:blip r:embed="rId2">
              <a:alphaModFix amt="9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Ras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asm 4"/>
          <p:cNvPicPr>
            <a:picLocks noChangeAspect="1"/>
          </p:cNvPicPr>
          <p:nvPr/>
        </p:nvPicPr>
        <p:blipFill rotWithShape="1">
          <a:blip r:embed="rId1"/>
          <a:srcRect r="7110" b="-1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2" name="Freeform: Shap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722853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95000">
                <a:srgbClr val="000000">
                  <a:alpha val="5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agsarlavha 2"/>
          <p:cNvSpPr>
            <a:spLocks noGrp="1"/>
          </p:cNvSpPr>
          <p:nvPr>
            <p:ph type="subTitle" idx="1"/>
          </p:nvPr>
        </p:nvSpPr>
        <p:spPr>
          <a:xfrm>
            <a:off x="807027" y="4681727"/>
            <a:ext cx="5530513" cy="127624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0">
                <a:solidFill>
                  <a:srgbClr val="FFFFFF"/>
                </a:solidFill>
                <a:latin typeface="Times New Roman" panose="02020603050405020304"/>
                <a:ea typeface="+mn-lt"/>
                <a:cs typeface="+mn-lt"/>
              </a:rPr>
              <a:t>Information security, sometimes shortened to InfoSec</a:t>
            </a:r>
            <a:endParaRPr lang="en-US">
              <a:solidFill>
                <a:srgbClr val="FFFFF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Freeform: Shape 2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9995139" y="0"/>
            <a:ext cx="2196859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11563125" y="3424422"/>
            <a:ext cx="642729" cy="2930667"/>
          </a:xfrm>
          <a:prstGeom prst="rect">
            <a:avLst/>
          </a:prstGeom>
          <a:blipFill dpi="0" rotWithShape="1">
            <a:blip r:embed="rId2">
              <a:alphaModFix amt="9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V="1">
            <a:off x="11985992" y="4836695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as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arlavha 1"/>
          <p:cNvSpPr>
            <a:spLocks noGrp="1"/>
          </p:cNvSpPr>
          <p:nvPr>
            <p:ph type="title"/>
          </p:nvPr>
        </p:nvSpPr>
        <p:spPr>
          <a:xfrm>
            <a:off x="810705" y="791851"/>
            <a:ext cx="4091233" cy="1960775"/>
          </a:xfrm>
        </p:spPr>
        <p:txBody>
          <a:bodyPr>
            <a:normAutofit/>
          </a:bodyPr>
          <a:lstStyle/>
          <a:p>
            <a:r>
              <a:rPr lang="en-US" b="1">
                <a:ea typeface="+mj-lt"/>
                <a:cs typeface="+mj-lt"/>
              </a:rPr>
              <a:t>Information security</a:t>
            </a:r>
            <a:endParaRPr lang="en-US"/>
          </a:p>
        </p:txBody>
      </p:sp>
      <p:sp>
        <p:nvSpPr>
          <p:cNvPr id="3" name="Tarkibi 2"/>
          <p:cNvSpPr>
            <a:spLocks noGrp="1"/>
          </p:cNvSpPr>
          <p:nvPr>
            <p:ph idx="1"/>
          </p:nvPr>
        </p:nvSpPr>
        <p:spPr>
          <a:xfrm>
            <a:off x="810706" y="3091543"/>
            <a:ext cx="4091232" cy="30425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ea typeface="+mj-lt"/>
                <a:cs typeface="+mj-lt"/>
              </a:rPr>
              <a:t>is the practice of preventing unauthorized access, use, disclosure, destruction, alteration, research, recording or destruction of information.</a:t>
            </a:r>
            <a:endParaRPr lang="en-US"/>
          </a:p>
        </p:txBody>
      </p:sp>
      <p:sp>
        <p:nvSpPr>
          <p:cNvPr id="32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8446418" y="2940297"/>
            <a:ext cx="3745582" cy="3917703"/>
          </a:xfrm>
          <a:custGeom>
            <a:avLst/>
            <a:gdLst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1369143 w 1369143"/>
              <a:gd name="connsiteY2" fmla="*/ 1229160 h 1229160"/>
              <a:gd name="connsiteX3" fmla="*/ 0 w 1369143"/>
              <a:gd name="connsiteY3" fmla="*/ 1229160 h 1229160"/>
              <a:gd name="connsiteX4" fmla="*/ 0 w 1369143"/>
              <a:gd name="connsiteY4" fmla="*/ 0 h 1229160"/>
              <a:gd name="connsiteX0-1" fmla="*/ 0 w 1369143"/>
              <a:gd name="connsiteY0-2" fmla="*/ 0 h 1229160"/>
              <a:gd name="connsiteX1-3" fmla="*/ 1369143 w 1369143"/>
              <a:gd name="connsiteY1-4" fmla="*/ 0 h 1229160"/>
              <a:gd name="connsiteX2-5" fmla="*/ 0 w 1369143"/>
              <a:gd name="connsiteY2-6" fmla="*/ 1229160 h 1229160"/>
              <a:gd name="connsiteX3-7" fmla="*/ 0 w 1369143"/>
              <a:gd name="connsiteY3-8" fmla="*/ 0 h 1229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69143" h="1229160">
                <a:moveTo>
                  <a:pt x="0" y="0"/>
                </a:moveTo>
                <a:lnTo>
                  <a:pt x="1369143" y="0"/>
                </a:lnTo>
                <a:lnTo>
                  <a:pt x="0" y="1229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436575" y="2940297"/>
            <a:ext cx="3745582" cy="3917703"/>
          </a:xfrm>
          <a:custGeom>
            <a:avLst/>
            <a:gdLst>
              <a:gd name="connsiteX0" fmla="*/ 3745582 w 3745582"/>
              <a:gd name="connsiteY0" fmla="*/ 0 h 3917703"/>
              <a:gd name="connsiteX1" fmla="*/ 3745582 w 3745582"/>
              <a:gd name="connsiteY1" fmla="*/ 3917703 h 3917703"/>
              <a:gd name="connsiteX2" fmla="*/ 0 w 3745582"/>
              <a:gd name="connsiteY2" fmla="*/ 3917703 h 391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45582" h="3917703">
                <a:moveTo>
                  <a:pt x="3745582" y="0"/>
                </a:moveTo>
                <a:lnTo>
                  <a:pt x="3745582" y="3917703"/>
                </a:lnTo>
                <a:lnTo>
                  <a:pt x="0" y="3917703"/>
                </a:lnTo>
                <a:close/>
              </a:path>
            </a:pathLst>
          </a:custGeom>
          <a:blipFill dpi="0" rotWithShape="0">
            <a:blip r:embed="rId1">
              <a:alphaModFix amt="99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tile tx="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Rasm 5" descr="Rasm bundan iborat matn, belgi, vektor grafikasi&#10;&#10;Tavsif avtomatik tarzda yaratilgan"/>
          <p:cNvPicPr>
            <a:picLocks noChangeAspect="1"/>
          </p:cNvPicPr>
          <p:nvPr/>
        </p:nvPicPr>
        <p:blipFill rotWithShape="1">
          <a:blip r:embed="rId3"/>
          <a:srcRect l="10107" r="27303" b="-1"/>
          <a:stretch>
            <a:fillRect/>
          </a:stretch>
        </p:blipFill>
        <p:spPr>
          <a:xfrm>
            <a:off x="5642313" y="791852"/>
            <a:ext cx="5746238" cy="5279009"/>
          </a:xfrm>
          <a:prstGeom prst="rect">
            <a:avLst/>
          </a:prstGeom>
          <a:effectLst>
            <a:outerShdw dist="190500" dir="18900000" algn="bl" rotWithShape="0">
              <a:schemeClr val="tx1"/>
            </a:outerShdw>
          </a:effectLst>
        </p:spPr>
      </p:pic>
      <p:pic>
        <p:nvPicPr>
          <p:cNvPr id="8" name="Ras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arkibi 2"/>
          <p:cNvSpPr>
            <a:spLocks noGrp="1"/>
          </p:cNvSpPr>
          <p:nvPr>
            <p:ph idx="1"/>
          </p:nvPr>
        </p:nvSpPr>
        <p:spPr>
          <a:xfrm>
            <a:off x="810706" y="3091543"/>
            <a:ext cx="4091232" cy="30425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latin typeface="Times New Roman" panose="02020603050405020304"/>
                <a:ea typeface="+mj-lt"/>
                <a:cs typeface="+mj-lt"/>
              </a:rPr>
              <a:t>It involves a variety of measures that are put in place to ensure the confidentiality, integrity, and availability of information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4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8446418" y="2940297"/>
            <a:ext cx="3745582" cy="3917703"/>
          </a:xfrm>
          <a:custGeom>
            <a:avLst/>
            <a:gdLst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1369143 w 1369143"/>
              <a:gd name="connsiteY2" fmla="*/ 1229160 h 1229160"/>
              <a:gd name="connsiteX3" fmla="*/ 0 w 1369143"/>
              <a:gd name="connsiteY3" fmla="*/ 1229160 h 1229160"/>
              <a:gd name="connsiteX4" fmla="*/ 0 w 1369143"/>
              <a:gd name="connsiteY4" fmla="*/ 0 h 1229160"/>
              <a:gd name="connsiteX0-1" fmla="*/ 0 w 1369143"/>
              <a:gd name="connsiteY0-2" fmla="*/ 0 h 1229160"/>
              <a:gd name="connsiteX1-3" fmla="*/ 1369143 w 1369143"/>
              <a:gd name="connsiteY1-4" fmla="*/ 0 h 1229160"/>
              <a:gd name="connsiteX2-5" fmla="*/ 0 w 1369143"/>
              <a:gd name="connsiteY2-6" fmla="*/ 1229160 h 1229160"/>
              <a:gd name="connsiteX3-7" fmla="*/ 0 w 1369143"/>
              <a:gd name="connsiteY3-8" fmla="*/ 0 h 1229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69143" h="1229160">
                <a:moveTo>
                  <a:pt x="0" y="0"/>
                </a:moveTo>
                <a:lnTo>
                  <a:pt x="1369143" y="0"/>
                </a:lnTo>
                <a:lnTo>
                  <a:pt x="0" y="1229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: Shape 7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436575" y="2940297"/>
            <a:ext cx="3745582" cy="3917703"/>
          </a:xfrm>
          <a:custGeom>
            <a:avLst/>
            <a:gdLst>
              <a:gd name="connsiteX0" fmla="*/ 3745582 w 3745582"/>
              <a:gd name="connsiteY0" fmla="*/ 0 h 3917703"/>
              <a:gd name="connsiteX1" fmla="*/ 3745582 w 3745582"/>
              <a:gd name="connsiteY1" fmla="*/ 3917703 h 3917703"/>
              <a:gd name="connsiteX2" fmla="*/ 0 w 3745582"/>
              <a:gd name="connsiteY2" fmla="*/ 3917703 h 391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45582" h="3917703">
                <a:moveTo>
                  <a:pt x="3745582" y="0"/>
                </a:moveTo>
                <a:lnTo>
                  <a:pt x="3745582" y="3917703"/>
                </a:lnTo>
                <a:lnTo>
                  <a:pt x="0" y="3917703"/>
                </a:lnTo>
                <a:close/>
              </a:path>
            </a:pathLst>
          </a:custGeom>
          <a:blipFill dpi="0" rotWithShape="0">
            <a:blip r:embed="rId1">
              <a:alphaModFix amt="99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tile tx="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Rasm 13"/>
          <p:cNvPicPr>
            <a:picLocks noChangeAspect="1"/>
          </p:cNvPicPr>
          <p:nvPr/>
        </p:nvPicPr>
        <p:blipFill rotWithShape="1">
          <a:blip r:embed="rId3"/>
          <a:srcRect t="8131" r="3" b="3"/>
          <a:stretch>
            <a:fillRect/>
          </a:stretch>
        </p:blipFill>
        <p:spPr>
          <a:xfrm>
            <a:off x="5642313" y="791852"/>
            <a:ext cx="5746238" cy="5279009"/>
          </a:xfrm>
          <a:prstGeom prst="rect">
            <a:avLst/>
          </a:prstGeom>
          <a:effectLst>
            <a:outerShdw dist="190500" dir="18900000" algn="bl" rotWithShape="0">
              <a:schemeClr val="tx1"/>
            </a:outerShdw>
          </a:effectLst>
        </p:spPr>
      </p:pic>
      <p:pic>
        <p:nvPicPr>
          <p:cNvPr id="5" name="Ras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asm 8" descr="Rasm bundan iborat matn, shaxs, o‘tkazish, o‘yin&#10;&#10;Tavsif avtomatik tarzda yaratilgan"/>
          <p:cNvPicPr>
            <a:picLocks noChangeAspect="1"/>
          </p:cNvPicPr>
          <p:nvPr/>
        </p:nvPicPr>
        <p:blipFill rotWithShape="1">
          <a:blip r:embed="rId1"/>
          <a:srcRect l="17878" r="-2" b="-2"/>
          <a:stretch>
            <a:fillRect/>
          </a:stretch>
        </p:blipFill>
        <p:spPr>
          <a:xfrm>
            <a:off x="-1" y="1"/>
            <a:ext cx="8437419" cy="6857999"/>
          </a:xfrm>
          <a:prstGeom prst="rect">
            <a:avLst/>
          </a:prstGeom>
        </p:spPr>
      </p:pic>
      <p:sp>
        <p:nvSpPr>
          <p:cNvPr id="22" name="Freeform: Shap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1638010" y="67499"/>
            <a:ext cx="5161398" cy="843742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rgbClr val="000000">
                  <a:alpha val="58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V="1">
            <a:off x="9048782" y="851150"/>
            <a:ext cx="3940765" cy="2309454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633855" y="742946"/>
            <a:ext cx="3920496" cy="5365173"/>
          </a:xfrm>
          <a:custGeom>
            <a:avLst/>
            <a:gdLst>
              <a:gd name="connsiteX0" fmla="*/ 0 w 1738307"/>
              <a:gd name="connsiteY0" fmla="*/ 0 h 3276601"/>
              <a:gd name="connsiteX1" fmla="*/ 1738307 w 1738307"/>
              <a:gd name="connsiteY1" fmla="*/ 0 h 3276601"/>
              <a:gd name="connsiteX2" fmla="*/ 1738307 w 1738307"/>
              <a:gd name="connsiteY2" fmla="*/ 3276601 h 3276601"/>
              <a:gd name="connsiteX3" fmla="*/ 0 w 1738307"/>
              <a:gd name="connsiteY3" fmla="*/ 3276601 h 327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07" h="3276601">
                <a:moveTo>
                  <a:pt x="0" y="0"/>
                </a:moveTo>
                <a:lnTo>
                  <a:pt x="1738307" y="0"/>
                </a:lnTo>
                <a:lnTo>
                  <a:pt x="1738307" y="3276601"/>
                </a:lnTo>
                <a:lnTo>
                  <a:pt x="0" y="327660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1890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arkibi 2"/>
          <p:cNvSpPr>
            <a:spLocks noGrp="1"/>
          </p:cNvSpPr>
          <p:nvPr>
            <p:ph idx="1"/>
          </p:nvPr>
        </p:nvSpPr>
        <p:spPr>
          <a:xfrm>
            <a:off x="8126868" y="1226127"/>
            <a:ext cx="2960952" cy="447501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/>
                <a:ea typeface="+mj-lt"/>
                <a:cs typeface="+mj-lt"/>
              </a:rPr>
              <a:t>Examples of measures that can be used to enhance information security include access controls, data encryption, firewalls, software updates, anti-virus/malware software, and employee training on safe computing practices.</a:t>
            </a:r>
            <a:endParaRPr lang="en-US">
              <a:solidFill>
                <a:srgbClr val="000000"/>
              </a:solidFill>
              <a:latin typeface="Times New Roman" panose="02020603050405020304"/>
              <a:ea typeface="+mj-lt"/>
              <a:cs typeface="+mj-lt"/>
            </a:endParaRPr>
          </a:p>
        </p:txBody>
      </p:sp>
      <p:pic>
        <p:nvPicPr>
          <p:cNvPr id="7" name="Ras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asm 8"/>
          <p:cNvPicPr>
            <a:picLocks noChangeAspect="1"/>
          </p:cNvPicPr>
          <p:nvPr/>
        </p:nvPicPr>
        <p:blipFill rotWithShape="1">
          <a:blip r:embed="rId1"/>
          <a:srcRect r="20339" b="1"/>
          <a:stretch>
            <a:fillRect/>
          </a:stretch>
        </p:blipFill>
        <p:spPr>
          <a:xfrm>
            <a:off x="-1" y="1"/>
            <a:ext cx="8437419" cy="6857999"/>
          </a:xfrm>
          <a:prstGeom prst="rect">
            <a:avLst/>
          </a:prstGeom>
        </p:spPr>
      </p:pic>
      <p:sp>
        <p:nvSpPr>
          <p:cNvPr id="15" name="Freeform: Shap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1638010" y="67499"/>
            <a:ext cx="5161398" cy="843742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rgbClr val="000000">
                  <a:alpha val="58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V="1">
            <a:off x="9048782" y="851150"/>
            <a:ext cx="3940765" cy="2309454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633855" y="742946"/>
            <a:ext cx="3920496" cy="5365173"/>
          </a:xfrm>
          <a:custGeom>
            <a:avLst/>
            <a:gdLst>
              <a:gd name="connsiteX0" fmla="*/ 0 w 1738307"/>
              <a:gd name="connsiteY0" fmla="*/ 0 h 3276601"/>
              <a:gd name="connsiteX1" fmla="*/ 1738307 w 1738307"/>
              <a:gd name="connsiteY1" fmla="*/ 0 h 3276601"/>
              <a:gd name="connsiteX2" fmla="*/ 1738307 w 1738307"/>
              <a:gd name="connsiteY2" fmla="*/ 3276601 h 3276601"/>
              <a:gd name="connsiteX3" fmla="*/ 0 w 1738307"/>
              <a:gd name="connsiteY3" fmla="*/ 3276601 h 327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07" h="3276601">
                <a:moveTo>
                  <a:pt x="0" y="0"/>
                </a:moveTo>
                <a:lnTo>
                  <a:pt x="1738307" y="0"/>
                </a:lnTo>
                <a:lnTo>
                  <a:pt x="1738307" y="3276601"/>
                </a:lnTo>
                <a:lnTo>
                  <a:pt x="0" y="327660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1890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arkibi 2"/>
          <p:cNvSpPr>
            <a:spLocks noGrp="1"/>
          </p:cNvSpPr>
          <p:nvPr>
            <p:ph idx="1"/>
          </p:nvPr>
        </p:nvSpPr>
        <p:spPr>
          <a:xfrm>
            <a:off x="8126868" y="1226127"/>
            <a:ext cx="2960952" cy="447501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/>
                <a:ea typeface="+mj-lt"/>
                <a:cs typeface="+mj-lt"/>
              </a:rPr>
              <a:t>Information security is crucial for both individuals and organizations as it helps prevent data breaches and cyber-attacks that can lead to financial loss, reputational damage, and legal repercussions.</a:t>
            </a:r>
            <a:endParaRPr lang="en-US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  <a:p>
            <a:endParaRPr lang="en-US">
              <a:solidFill>
                <a:srgbClr val="00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5" name="Ras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Grp="1" noRot="1" noChangeAspect="1" noMove="1" noResize="1" noUngrp="1"/>
          </p:cNvGrpSpPr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0" name="Freeform: Shape 9"/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asm 4"/>
          <p:cNvPicPr>
            <a:picLocks noChangeAspect="1"/>
          </p:cNvPicPr>
          <p:nvPr/>
        </p:nvPicPr>
        <p:blipFill rotWithShape="1">
          <a:blip r:embed="rId3"/>
          <a:srcRect l="1333" r="1" b="1"/>
          <a:stretch>
            <a:fillRect/>
          </a:stretch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5" name="Freeform: Shap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722853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95000">
                <a:srgbClr val="000000">
                  <a:alpha val="5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arlavha 1"/>
          <p:cNvSpPr>
            <a:spLocks noGrp="1"/>
          </p:cNvSpPr>
          <p:nvPr>
            <p:ph type="title"/>
          </p:nvPr>
        </p:nvSpPr>
        <p:spPr>
          <a:xfrm>
            <a:off x="807027" y="1261872"/>
            <a:ext cx="5622528" cy="285292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3600" spc="1300">
                <a:solidFill>
                  <a:srgbClr val="FFFFFF"/>
                </a:solidFill>
              </a:rPr>
              <a:t>THE END</a:t>
            </a:r>
            <a:endParaRPr lang="en-US" sz="3600" spc="1300">
              <a:solidFill>
                <a:srgbClr val="FFFFFF"/>
              </a:solidFill>
            </a:endParaRPr>
          </a:p>
        </p:txBody>
      </p:sp>
      <p:sp>
        <p:nvSpPr>
          <p:cNvPr id="17" name="Freeform: Shap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9995139" y="0"/>
            <a:ext cx="2196859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11563125" y="3424422"/>
            <a:ext cx="642729" cy="2930667"/>
          </a:xfrm>
          <a:prstGeom prst="rect">
            <a:avLst/>
          </a:prstGeom>
          <a:blipFill dpi="0" rotWithShape="1">
            <a:blip r:embed="rId4">
              <a:alphaModFix amt="9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V="1">
            <a:off x="11985992" y="4836695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as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4853" y="5824268"/>
            <a:ext cx="715993" cy="67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VeniceBeachVTI">
  <a:themeElements>
    <a:clrScheme name="Venice Beach">
      <a:dk1>
        <a:sysClr val="windowText" lastClr="000000"/>
      </a:dk1>
      <a:lt1>
        <a:sysClr val="window" lastClr="FFFFFF"/>
      </a:lt1>
      <a:dk2>
        <a:srgbClr val="2B3E3D"/>
      </a:dk2>
      <a:lt2>
        <a:srgbClr val="FEF3EB"/>
      </a:lt2>
      <a:accent1>
        <a:srgbClr val="FE8542"/>
      </a:accent1>
      <a:accent2>
        <a:srgbClr val="EC6D60"/>
      </a:accent2>
      <a:accent3>
        <a:srgbClr val="CDA32B"/>
      </a:accent3>
      <a:accent4>
        <a:srgbClr val="EE66A7"/>
      </a:accent4>
      <a:accent5>
        <a:srgbClr val="EA5F48"/>
      </a:accent5>
      <a:accent6>
        <a:srgbClr val="C8466B"/>
      </a:accent6>
      <a:hlink>
        <a:srgbClr val="E46153"/>
      </a:hlink>
      <a:folHlink>
        <a:srgbClr val="CF63B0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817</Words>
  <Application>WPS Presentation</Application>
  <PresentationFormat>Keng ekranli</PresentationFormat>
  <Paragraphs>20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SimSun</vt:lpstr>
      <vt:lpstr>Wingdings</vt:lpstr>
      <vt:lpstr>Avenir Next LT Pro Light</vt:lpstr>
      <vt:lpstr>Yu Gothic UI Light</vt:lpstr>
      <vt:lpstr>Times New Roman</vt:lpstr>
      <vt:lpstr>Calibri</vt:lpstr>
      <vt:lpstr>Avenir Next LT Pro</vt:lpstr>
      <vt:lpstr>Euphorigenic</vt:lpstr>
      <vt:lpstr>Microsoft YaHei</vt:lpstr>
      <vt:lpstr>Arial Unicode MS</vt:lpstr>
      <vt:lpstr>VeniceBeachVTI</vt:lpstr>
      <vt:lpstr>information security</vt:lpstr>
      <vt:lpstr>PowerPoint 演示文稿</vt:lpstr>
      <vt:lpstr>Information security</vt:lpstr>
      <vt:lpstr>PowerPoint 演示文稿</vt:lpstr>
      <vt:lpstr>PowerPoint 演示文稿</vt:lpstr>
      <vt:lpstr>PowerPoint 演示文稿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taqdimoti</dc:title>
  <dc:creator/>
  <cp:lastModifiedBy>Yusuf Mahkamov</cp:lastModifiedBy>
  <cp:revision>121</cp:revision>
  <dcterms:created xsi:type="dcterms:W3CDTF">2023-05-25T11:30:00Z</dcterms:created>
  <dcterms:modified xsi:type="dcterms:W3CDTF">2024-11-12T16:02:27Z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C204050D074248649F3951C2D69E2C1A_13</vt:lpwstr>
  </property>
  <property fmtid="{D5CDD505-2E9C-101B-9397-08002B2CF9AE}" pid="3" name="KSOProductBuildVer">
    <vt:lpwstr>1033-12.2.0.18638</vt:lpwstr>
  </property>
</Properties>
</file>