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303" r:id="rId3"/>
    <p:sldId id="304" r:id="rId4"/>
    <p:sldId id="308" r:id="rId5"/>
    <p:sldId id="310" r:id="rId6"/>
    <p:sldId id="311" r:id="rId7"/>
    <p:sldId id="326" r:id="rId8"/>
    <p:sldId id="312" r:id="rId9"/>
    <p:sldId id="328" r:id="rId10"/>
    <p:sldId id="313" r:id="rId11"/>
    <p:sldId id="314" r:id="rId12"/>
    <p:sldId id="293" r:id="rId13"/>
    <p:sldId id="315" r:id="rId14"/>
    <p:sldId id="317" r:id="rId15"/>
    <p:sldId id="324" r:id="rId16"/>
    <p:sldId id="318" r:id="rId17"/>
    <p:sldId id="329" r:id="rId18"/>
    <p:sldId id="289" r:id="rId19"/>
    <p:sldId id="330" r:id="rId20"/>
    <p:sldId id="319" r:id="rId21"/>
    <p:sldId id="316" r:id="rId22"/>
    <p:sldId id="297" r:id="rId23"/>
    <p:sldId id="307" r:id="rId24"/>
    <p:sldId id="322" r:id="rId25"/>
    <p:sldId id="331" r:id="rId26"/>
    <p:sldId id="332" r:id="rId27"/>
    <p:sldId id="263" r:id="rId28"/>
    <p:sldId id="338" r:id="rId29"/>
    <p:sldId id="339" r:id="rId30"/>
    <p:sldId id="354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6" r:id="rId45"/>
    <p:sldId id="355" r:id="rId46"/>
    <p:sldId id="333" r:id="rId4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A8FAC9"/>
    <a:srgbClr val="E1FFE1"/>
    <a:srgbClr val="CCFFFF"/>
    <a:srgbClr val="DFFDFC"/>
    <a:srgbClr val="FFF7FD"/>
    <a:srgbClr val="FEC6F3"/>
    <a:srgbClr val="8CF8B8"/>
    <a:srgbClr val="D3F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737" autoAdjust="0"/>
  </p:normalViewPr>
  <p:slideViewPr>
    <p:cSldViewPr showGuides="1">
      <p:cViewPr varScale="1">
        <p:scale>
          <a:sx n="60" d="100"/>
          <a:sy n="60" d="100"/>
        </p:scale>
        <p:origin x="100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notesMaster" Target="notesMasters/notesMaster1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6ED109-83CD-4BE2-A734-EACE7541808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CA9A83-9D18-4E2D-953C-40F3A1D4E388}" type="pres">
      <dgm:prSet presAssocID="{166ED109-83CD-4BE2-A734-EACE7541808C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C935333A-F22D-452A-AA0A-7FE70C1DBF7F}" type="presOf" srcId="{166ED109-83CD-4BE2-A734-EACE7541808C}" destId="{A9CA9A83-9D18-4E2D-953C-40F3A1D4E388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10BA24-A8A5-4049-A588-6A111E81440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393684-ABB7-4FB2-9DF2-D57F1AA7AB5D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Xujjatlar</a:t>
          </a:r>
          <a:r>
            <a: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qanday</a:t>
          </a:r>
          <a:r>
            <a: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maqsadga</a:t>
          </a:r>
          <a:r>
            <a: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tayilanganligiga</a:t>
          </a:r>
          <a:r>
            <a: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qarab</a:t>
          </a:r>
          <a:r>
            <a: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quydagilarga</a:t>
          </a:r>
          <a:r>
            <a: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turkumlanadi</a:t>
          </a:r>
          <a:r>
            <a: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98AFBC-E728-4727-8D5C-A3A8DC5A0670}" cxnId="{9798E17A-DBB5-4A62-B15E-66FCD863D811}" type="parTrans">
      <dgm:prSet/>
      <dgm:spPr/>
      <dgm:t>
        <a:bodyPr/>
        <a:lstStyle/>
        <a:p>
          <a:endParaRPr lang="ru-RU"/>
        </a:p>
      </dgm:t>
    </dgm:pt>
    <dgm:pt modelId="{800BD780-BC52-45D1-9ED8-108D7C52AE04}" cxnId="{9798E17A-DBB5-4A62-B15E-66FCD863D811}" type="sibTrans">
      <dgm:prSet/>
      <dgm:spPr/>
      <dgm:t>
        <a:bodyPr/>
        <a:lstStyle/>
        <a:p>
          <a:endParaRPr lang="ru-RU"/>
        </a:p>
      </dgm:t>
    </dgm:pt>
    <dgm:pt modelId="{392356B8-4290-46C8-B0EA-E0EDDE938E3A}">
      <dgm:prSet phldrT="[Текст]"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solidFill>
            <a:schemeClr val="tx1"/>
          </a:solidFill>
        </a:ln>
      </dgm:spPr>
      <dgm:t>
        <a:bodyPr/>
        <a:lstStyle/>
        <a:p>
          <a:r>
            <a:rPr lang="en-US" sz="4400" b="1" u="none" dirty="0" err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Farmoyish</a:t>
          </a:r>
          <a:r>
            <a:rPr lang="en-US" sz="4400" b="1" u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u="none" dirty="0" err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xujjatlar</a:t>
          </a:r>
          <a:endParaRPr lang="ru-RU" sz="4400" b="1" u="none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EBC1E9-74C6-47F6-AC29-F68CB2F733CD}" cxnId="{FE1D8144-7082-492C-94FA-AB4855D4C03B}" type="parTrans">
      <dgm:prSet/>
      <dgm:spPr/>
      <dgm:t>
        <a:bodyPr/>
        <a:lstStyle/>
        <a:p>
          <a:endParaRPr lang="ru-RU"/>
        </a:p>
      </dgm:t>
    </dgm:pt>
    <dgm:pt modelId="{22E03035-D46E-46DB-9469-AB82CF065B74}" cxnId="{FE1D8144-7082-492C-94FA-AB4855D4C03B}" type="sibTrans">
      <dgm:prSet/>
      <dgm:spPr/>
      <dgm:t>
        <a:bodyPr/>
        <a:lstStyle/>
        <a:p>
          <a:endParaRPr lang="ru-RU"/>
        </a:p>
      </dgm:t>
    </dgm:pt>
    <dgm:pt modelId="{FD6E02F0-636B-4389-879B-E69BB742ED77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ln>
          <a:solidFill>
            <a:schemeClr val="tx1"/>
          </a:solidFill>
        </a:ln>
      </dgm:spPr>
      <dgm:t>
        <a:bodyPr/>
        <a:lstStyle/>
        <a:p>
          <a:r>
            <a: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Buxgalteriya rasmiylashtiruvchi </a:t>
          </a:r>
          <a:endParaRPr lang="ru-RU" sz="4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C0FED3-9BB3-48A3-9C27-3322C810137D}" cxnId="{CED56C6E-DEA8-4D64-8A37-5EB38976EB6D}" type="parTrans">
      <dgm:prSet/>
      <dgm:spPr/>
      <dgm:t>
        <a:bodyPr/>
        <a:lstStyle/>
        <a:p>
          <a:endParaRPr lang="ru-RU"/>
        </a:p>
      </dgm:t>
    </dgm:pt>
    <dgm:pt modelId="{C7D444A2-606A-421A-BF8A-D179C71DDF94}" cxnId="{CED56C6E-DEA8-4D64-8A37-5EB38976EB6D}" type="sibTrans">
      <dgm:prSet/>
      <dgm:spPr/>
      <dgm:t>
        <a:bodyPr/>
        <a:lstStyle/>
        <a:p>
          <a:endParaRPr lang="ru-RU"/>
        </a:p>
      </dgm:t>
    </dgm:pt>
    <dgm:pt modelId="{3A1DD1B1-0D0D-429B-B582-7F60DC34DCD0}">
      <dgm:prSet phldrT="[Текст]" phldr="1"/>
      <dgm:spPr/>
      <dgm:t>
        <a:bodyPr/>
        <a:lstStyle/>
        <a:p>
          <a:endParaRPr lang="ru-RU"/>
        </a:p>
      </dgm:t>
    </dgm:pt>
    <dgm:pt modelId="{AC5B6D0F-1E10-4D48-BA93-B2BBCE626E1B}" cxnId="{743A189C-A880-40E7-90ED-4ADC316412C5}" type="parTrans">
      <dgm:prSet/>
      <dgm:spPr/>
      <dgm:t>
        <a:bodyPr/>
        <a:lstStyle/>
        <a:p>
          <a:endParaRPr lang="ru-RU"/>
        </a:p>
      </dgm:t>
    </dgm:pt>
    <dgm:pt modelId="{CC87619C-AC92-429D-AFB5-C87CFFE886B9}" cxnId="{743A189C-A880-40E7-90ED-4ADC316412C5}" type="sibTrans">
      <dgm:prSet/>
      <dgm:spPr/>
      <dgm:t>
        <a:bodyPr/>
        <a:lstStyle/>
        <a:p>
          <a:endParaRPr lang="ru-RU"/>
        </a:p>
      </dgm:t>
    </dgm:pt>
    <dgm:pt modelId="{30CD12B6-31F2-4FD5-B30A-D7F868D3693A}">
      <dgm:prSet phldrT="[Текст]" phldr="1"/>
      <dgm:spPr/>
      <dgm:t>
        <a:bodyPr/>
        <a:lstStyle/>
        <a:p>
          <a:endParaRPr lang="ru-RU"/>
        </a:p>
      </dgm:t>
    </dgm:pt>
    <dgm:pt modelId="{530F8A88-0F6B-4936-8761-7CEB7BCEC969}" cxnId="{245886EC-440B-4FEC-B986-3EE7E7E02571}" type="parTrans">
      <dgm:prSet/>
      <dgm:spPr/>
      <dgm:t>
        <a:bodyPr/>
        <a:lstStyle/>
        <a:p>
          <a:endParaRPr lang="ru-RU"/>
        </a:p>
      </dgm:t>
    </dgm:pt>
    <dgm:pt modelId="{DCA96D9C-85E7-4C61-8B55-513D6414F68C}" cxnId="{245886EC-440B-4FEC-B986-3EE7E7E02571}" type="sibTrans">
      <dgm:prSet/>
      <dgm:spPr/>
      <dgm:t>
        <a:bodyPr/>
        <a:lstStyle/>
        <a:p>
          <a:endParaRPr lang="ru-RU"/>
        </a:p>
      </dgm:t>
    </dgm:pt>
    <dgm:pt modelId="{C0C32C16-670D-473F-8723-B57975805D22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>
          <a:solidFill>
            <a:schemeClr val="tx1"/>
          </a:solidFill>
        </a:ln>
      </dgm:spPr>
      <dgm:t>
        <a:bodyPr/>
        <a:lstStyle/>
        <a:p>
          <a:r>
            <a:rPr lang="en-US" sz="4400" b="1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Tasdiqlovchi</a:t>
          </a:r>
          <a:r>
            <a: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xujjatlar</a:t>
          </a:r>
          <a:endParaRPr lang="ru-RU" sz="4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7FDB86-3CAF-4E49-AE15-720F1390A464}" cxnId="{4D9194B7-90CB-48B6-9DDD-BE080B01F827}" type="parTrans">
      <dgm:prSet/>
      <dgm:spPr/>
      <dgm:t>
        <a:bodyPr/>
        <a:lstStyle/>
        <a:p>
          <a:endParaRPr lang="ru-RU"/>
        </a:p>
      </dgm:t>
    </dgm:pt>
    <dgm:pt modelId="{5754B201-A38F-48DA-AA5B-8F2F0ED97FCE}" cxnId="{4D9194B7-90CB-48B6-9DDD-BE080B01F827}" type="sibTrans">
      <dgm:prSet/>
      <dgm:spPr/>
      <dgm:t>
        <a:bodyPr/>
        <a:lstStyle/>
        <a:p>
          <a:endParaRPr lang="ru-RU"/>
        </a:p>
      </dgm:t>
    </dgm:pt>
    <dgm:pt modelId="{BD6DC5DD-B366-43E5-A30C-B03C6E6DC92F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ln>
          <a:solidFill>
            <a:schemeClr val="tx1"/>
          </a:solidFill>
        </a:ln>
      </dgm:spPr>
      <dgm:t>
        <a:bodyPr/>
        <a:lstStyle/>
        <a:p>
          <a:r>
            <a: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Aralash (kombinatsiyalashtirilgan</a:t>
          </a:r>
          <a:r>
            <a: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b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58DF5E-AA89-422F-A67E-E92D4576700A}" cxnId="{C556575F-D82E-4457-ACB0-3CC19A8E9075}" type="parTrans">
      <dgm:prSet/>
      <dgm:spPr/>
      <dgm:t>
        <a:bodyPr/>
        <a:lstStyle/>
        <a:p>
          <a:endParaRPr lang="ru-RU"/>
        </a:p>
      </dgm:t>
    </dgm:pt>
    <dgm:pt modelId="{1E59CB6D-8B2D-4C03-B80F-EE5DCEA511A2}" cxnId="{C556575F-D82E-4457-ACB0-3CC19A8E9075}" type="sibTrans">
      <dgm:prSet/>
      <dgm:spPr/>
      <dgm:t>
        <a:bodyPr/>
        <a:lstStyle/>
        <a:p>
          <a:endParaRPr lang="ru-RU"/>
        </a:p>
      </dgm:t>
    </dgm:pt>
    <dgm:pt modelId="{E9F719DC-F21D-4728-8015-5FF8EEFE7A5A}" type="pres">
      <dgm:prSet presAssocID="{4910BA24-A8A5-4049-A588-6A111E81440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D30CC2-7480-409F-A288-8BD13817D7C9}" type="pres">
      <dgm:prSet presAssocID="{4910BA24-A8A5-4049-A588-6A111E814403}" presName="matrix" presStyleCnt="0"/>
      <dgm:spPr/>
    </dgm:pt>
    <dgm:pt modelId="{D04CAE9D-121C-4486-8009-23436C4601A2}" type="pres">
      <dgm:prSet presAssocID="{4910BA24-A8A5-4049-A588-6A111E814403}" presName="tile1" presStyleLbl="node1" presStyleIdx="0" presStyleCnt="4" custLinFactNeighborX="-8219"/>
      <dgm:spPr/>
    </dgm:pt>
    <dgm:pt modelId="{A1BFE5B7-75CC-419A-A5ED-DC4CCB595919}" type="pres">
      <dgm:prSet presAssocID="{4910BA24-A8A5-4049-A588-6A111E81440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CE58544-2414-4589-9B95-DAA951BC395E}" type="pres">
      <dgm:prSet presAssocID="{4910BA24-A8A5-4049-A588-6A111E814403}" presName="tile2" presStyleLbl="node1" presStyleIdx="1" presStyleCnt="4" custLinFactNeighborX="1638"/>
      <dgm:spPr/>
    </dgm:pt>
    <dgm:pt modelId="{3DEF168F-E183-4D66-92FF-209D8757F7E9}" type="pres">
      <dgm:prSet presAssocID="{4910BA24-A8A5-4049-A588-6A111E81440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E5C0522-BFA5-4852-B57F-05006EF25C6C}" type="pres">
      <dgm:prSet presAssocID="{4910BA24-A8A5-4049-A588-6A111E814403}" presName="tile3" presStyleLbl="node1" presStyleIdx="2" presStyleCnt="4"/>
      <dgm:spPr/>
    </dgm:pt>
    <dgm:pt modelId="{802AD161-D147-4278-870B-D4134F33918D}" type="pres">
      <dgm:prSet presAssocID="{4910BA24-A8A5-4049-A588-6A111E81440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DF39A6A-904F-4AD2-BC76-A17CAB2CD702}" type="pres">
      <dgm:prSet presAssocID="{4910BA24-A8A5-4049-A588-6A111E814403}" presName="tile4" presStyleLbl="node1" presStyleIdx="3" presStyleCnt="4"/>
      <dgm:spPr/>
    </dgm:pt>
    <dgm:pt modelId="{B3E03B81-2263-4253-911C-976A4A0E1FDD}" type="pres">
      <dgm:prSet presAssocID="{4910BA24-A8A5-4049-A588-6A111E81440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76FB102-7CC9-40C8-986F-E17F573BE67C}" type="pres">
      <dgm:prSet presAssocID="{4910BA24-A8A5-4049-A588-6A111E814403}" presName="centerTile" presStyleLbl="fgShp" presStyleIdx="0" presStyleCnt="1" custScaleX="223958" custScaleY="133427" custLinFactNeighborX="2390" custLinFactNeighborY="-5081">
        <dgm:presLayoutVars>
          <dgm:chMax val="0"/>
          <dgm:chPref val="0"/>
        </dgm:presLayoutVars>
      </dgm:prSet>
      <dgm:spPr/>
    </dgm:pt>
  </dgm:ptLst>
  <dgm:cxnLst>
    <dgm:cxn modelId="{51E59902-ACAA-478B-8470-EC5970FFA1AF}" type="presOf" srcId="{C0C32C16-670D-473F-8723-B57975805D22}" destId="{3DEF168F-E183-4D66-92FF-209D8757F7E9}" srcOrd="1" destOrd="0" presId="urn:microsoft.com/office/officeart/2005/8/layout/matrix1"/>
    <dgm:cxn modelId="{B84D110E-439A-49D4-B689-877C774DBAD5}" type="presOf" srcId="{BD6DC5DD-B366-43E5-A30C-B03C6E6DC92F}" destId="{3DF39A6A-904F-4AD2-BC76-A17CAB2CD702}" srcOrd="0" destOrd="0" presId="urn:microsoft.com/office/officeart/2005/8/layout/matrix1"/>
    <dgm:cxn modelId="{A08D7519-5624-48D3-A267-8103E93CA70A}" type="presOf" srcId="{392356B8-4290-46C8-B0EA-E0EDDE938E3A}" destId="{A1BFE5B7-75CC-419A-A5ED-DC4CCB595919}" srcOrd="1" destOrd="0" presId="urn:microsoft.com/office/officeart/2005/8/layout/matrix1"/>
    <dgm:cxn modelId="{C556575F-D82E-4457-ACB0-3CC19A8E9075}" srcId="{32393684-ABB7-4FB2-9DF2-D57F1AA7AB5D}" destId="{BD6DC5DD-B366-43E5-A30C-B03C6E6DC92F}" srcOrd="3" destOrd="0" parTransId="{6858DF5E-AA89-422F-A67E-E92D4576700A}" sibTransId="{1E59CB6D-8B2D-4C03-B80F-EE5DCEA511A2}"/>
    <dgm:cxn modelId="{8240A542-F2D9-4A60-A5F2-3C9409EB8FEE}" type="presOf" srcId="{4910BA24-A8A5-4049-A588-6A111E814403}" destId="{E9F719DC-F21D-4728-8015-5FF8EEFE7A5A}" srcOrd="0" destOrd="0" presId="urn:microsoft.com/office/officeart/2005/8/layout/matrix1"/>
    <dgm:cxn modelId="{D82C7A43-DCB7-47C5-9B2F-D031250141D9}" type="presOf" srcId="{BD6DC5DD-B366-43E5-A30C-B03C6E6DC92F}" destId="{B3E03B81-2263-4253-911C-976A4A0E1FDD}" srcOrd="1" destOrd="0" presId="urn:microsoft.com/office/officeart/2005/8/layout/matrix1"/>
    <dgm:cxn modelId="{FE1D8144-7082-492C-94FA-AB4855D4C03B}" srcId="{32393684-ABB7-4FB2-9DF2-D57F1AA7AB5D}" destId="{392356B8-4290-46C8-B0EA-E0EDDE938E3A}" srcOrd="0" destOrd="0" parTransId="{73EBC1E9-74C6-47F6-AC29-F68CB2F733CD}" sibTransId="{22E03035-D46E-46DB-9469-AB82CF065B74}"/>
    <dgm:cxn modelId="{CED56C6E-DEA8-4D64-8A37-5EB38976EB6D}" srcId="{32393684-ABB7-4FB2-9DF2-D57F1AA7AB5D}" destId="{FD6E02F0-636B-4389-879B-E69BB742ED77}" srcOrd="2" destOrd="0" parTransId="{72C0FED3-9BB3-48A3-9C27-3322C810137D}" sibTransId="{C7D444A2-606A-421A-BF8A-D179C71DDF94}"/>
    <dgm:cxn modelId="{9798E17A-DBB5-4A62-B15E-66FCD863D811}" srcId="{4910BA24-A8A5-4049-A588-6A111E814403}" destId="{32393684-ABB7-4FB2-9DF2-D57F1AA7AB5D}" srcOrd="0" destOrd="0" parTransId="{DC98AFBC-E728-4727-8D5C-A3A8DC5A0670}" sibTransId="{800BD780-BC52-45D1-9ED8-108D7C52AE04}"/>
    <dgm:cxn modelId="{557CFA7C-971D-4BC1-869D-2601760344BE}" type="presOf" srcId="{FD6E02F0-636B-4389-879B-E69BB742ED77}" destId="{802AD161-D147-4278-870B-D4134F33918D}" srcOrd="1" destOrd="0" presId="urn:microsoft.com/office/officeart/2005/8/layout/matrix1"/>
    <dgm:cxn modelId="{743A189C-A880-40E7-90ED-4ADC316412C5}" srcId="{32393684-ABB7-4FB2-9DF2-D57F1AA7AB5D}" destId="{3A1DD1B1-0D0D-429B-B582-7F60DC34DCD0}" srcOrd="4" destOrd="0" parTransId="{AC5B6D0F-1E10-4D48-BA93-B2BBCE626E1B}" sibTransId="{CC87619C-AC92-429D-AFB5-C87CFFE886B9}"/>
    <dgm:cxn modelId="{1332ADAF-6B0F-48E0-8392-2D25FA6D4876}" type="presOf" srcId="{C0C32C16-670D-473F-8723-B57975805D22}" destId="{7CE58544-2414-4589-9B95-DAA951BC395E}" srcOrd="0" destOrd="0" presId="urn:microsoft.com/office/officeart/2005/8/layout/matrix1"/>
    <dgm:cxn modelId="{4D9194B7-90CB-48B6-9DDD-BE080B01F827}" srcId="{32393684-ABB7-4FB2-9DF2-D57F1AA7AB5D}" destId="{C0C32C16-670D-473F-8723-B57975805D22}" srcOrd="1" destOrd="0" parTransId="{9C7FDB86-3CAF-4E49-AE15-720F1390A464}" sibTransId="{5754B201-A38F-48DA-AA5B-8F2F0ED97FCE}"/>
    <dgm:cxn modelId="{245886EC-440B-4FEC-B986-3EE7E7E02571}" srcId="{32393684-ABB7-4FB2-9DF2-D57F1AA7AB5D}" destId="{30CD12B6-31F2-4FD5-B30A-D7F868D3693A}" srcOrd="5" destOrd="0" parTransId="{530F8A88-0F6B-4936-8761-7CEB7BCEC969}" sibTransId="{DCA96D9C-85E7-4C61-8B55-513D6414F68C}"/>
    <dgm:cxn modelId="{5D8111EF-82A3-4A25-B1F3-6DFAEDF994CD}" type="presOf" srcId="{FD6E02F0-636B-4389-879B-E69BB742ED77}" destId="{4E5C0522-BFA5-4852-B57F-05006EF25C6C}" srcOrd="0" destOrd="0" presId="urn:microsoft.com/office/officeart/2005/8/layout/matrix1"/>
    <dgm:cxn modelId="{C73734EF-4BB1-45FC-8B54-DD0A1947CEC6}" type="presOf" srcId="{32393684-ABB7-4FB2-9DF2-D57F1AA7AB5D}" destId="{A76FB102-7CC9-40C8-986F-E17F573BE67C}" srcOrd="0" destOrd="0" presId="urn:microsoft.com/office/officeart/2005/8/layout/matrix1"/>
    <dgm:cxn modelId="{1B15A3FE-BC60-4EA0-B811-71BBF15BCAC9}" type="presOf" srcId="{392356B8-4290-46C8-B0EA-E0EDDE938E3A}" destId="{D04CAE9D-121C-4486-8009-23436C4601A2}" srcOrd="0" destOrd="0" presId="urn:microsoft.com/office/officeart/2005/8/layout/matrix1"/>
    <dgm:cxn modelId="{17E121AE-35A6-4A3A-BEE0-39D186C9724D}" type="presParOf" srcId="{E9F719DC-F21D-4728-8015-5FF8EEFE7A5A}" destId="{19D30CC2-7480-409F-A288-8BD13817D7C9}" srcOrd="0" destOrd="0" presId="urn:microsoft.com/office/officeart/2005/8/layout/matrix1"/>
    <dgm:cxn modelId="{B457D2F0-4BBC-42E8-87EC-2E35F2819AE5}" type="presParOf" srcId="{19D30CC2-7480-409F-A288-8BD13817D7C9}" destId="{D04CAE9D-121C-4486-8009-23436C4601A2}" srcOrd="0" destOrd="0" presId="urn:microsoft.com/office/officeart/2005/8/layout/matrix1"/>
    <dgm:cxn modelId="{6CF05805-5B5E-485D-A3A9-0F54CCF2870F}" type="presParOf" srcId="{19D30CC2-7480-409F-A288-8BD13817D7C9}" destId="{A1BFE5B7-75CC-419A-A5ED-DC4CCB595919}" srcOrd="1" destOrd="0" presId="urn:microsoft.com/office/officeart/2005/8/layout/matrix1"/>
    <dgm:cxn modelId="{C81C72C4-0837-4589-9C01-81FCF81DE0F2}" type="presParOf" srcId="{19D30CC2-7480-409F-A288-8BD13817D7C9}" destId="{7CE58544-2414-4589-9B95-DAA951BC395E}" srcOrd="2" destOrd="0" presId="urn:microsoft.com/office/officeart/2005/8/layout/matrix1"/>
    <dgm:cxn modelId="{DAD9FCAD-F42F-4D5B-897F-D5A7A5F08DF8}" type="presParOf" srcId="{19D30CC2-7480-409F-A288-8BD13817D7C9}" destId="{3DEF168F-E183-4D66-92FF-209D8757F7E9}" srcOrd="3" destOrd="0" presId="urn:microsoft.com/office/officeart/2005/8/layout/matrix1"/>
    <dgm:cxn modelId="{ECDCE2C1-86C8-4A42-8425-300BC2DD5673}" type="presParOf" srcId="{19D30CC2-7480-409F-A288-8BD13817D7C9}" destId="{4E5C0522-BFA5-4852-B57F-05006EF25C6C}" srcOrd="4" destOrd="0" presId="urn:microsoft.com/office/officeart/2005/8/layout/matrix1"/>
    <dgm:cxn modelId="{13612C3B-8795-4B38-B8BE-9C085C9E8959}" type="presParOf" srcId="{19D30CC2-7480-409F-A288-8BD13817D7C9}" destId="{802AD161-D147-4278-870B-D4134F33918D}" srcOrd="5" destOrd="0" presId="urn:microsoft.com/office/officeart/2005/8/layout/matrix1"/>
    <dgm:cxn modelId="{ACB14D3C-237A-4F19-BC26-3A45BDF2FAFE}" type="presParOf" srcId="{19D30CC2-7480-409F-A288-8BD13817D7C9}" destId="{3DF39A6A-904F-4AD2-BC76-A17CAB2CD702}" srcOrd="6" destOrd="0" presId="urn:microsoft.com/office/officeart/2005/8/layout/matrix1"/>
    <dgm:cxn modelId="{712F1609-E581-4EEA-BDF5-0AECBCE7B14E}" type="presParOf" srcId="{19D30CC2-7480-409F-A288-8BD13817D7C9}" destId="{B3E03B81-2263-4253-911C-976A4A0E1FDD}" srcOrd="7" destOrd="0" presId="urn:microsoft.com/office/officeart/2005/8/layout/matrix1"/>
    <dgm:cxn modelId="{E739D365-2066-47D4-8029-790D253905DB}" type="presParOf" srcId="{E9F719DC-F21D-4728-8015-5FF8EEFE7A5A}" destId="{A76FB102-7CC9-40C8-986F-E17F573BE67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E6F2B1-EAB6-4046-B0AC-B50024BE4BE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4BD161-6B5B-4077-9E5F-4E463462BC34}" type="pres">
      <dgm:prSet presAssocID="{5EE6F2B1-EAB6-4046-B0AC-B50024BE4BE8}" presName="linearFlow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C026E4DE-C617-4852-8B18-84353B1293EF}" type="presOf" srcId="{5EE6F2B1-EAB6-4046-B0AC-B50024BE4BE8}" destId="{D94BD161-6B5B-4077-9E5F-4E463462BC34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D77B09-7FF2-4946-90BD-803599C8729B}" type="doc">
      <dgm:prSet loTypeId="urn:microsoft.com/office/officeart/2005/8/layout/radial1" loCatId="cycle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F02C0A77-8300-44F4-93D2-19513B43027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ru-RU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Hujjatlarni</a:t>
          </a:r>
          <a:r>
            <a:rPr lang="en-US" alt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</a:t>
          </a:r>
          <a:r>
            <a:rPr lang="en-US" alt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altLang="ru-RU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kshirish</a:t>
          </a:r>
          <a:r>
            <a:rPr lang="en-US" alt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en-US" alt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altLang="ru-RU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turlari</a:t>
          </a:r>
          <a:r>
            <a:rPr lang="en-US" alt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57E0D3-C3D5-4C59-9202-033735C0B20A}" cxnId="{8147EA91-90E1-47C3-88D3-4664FBEA92E7}" type="parTrans">
      <dgm:prSet/>
      <dgm:spPr/>
      <dgm:t>
        <a:bodyPr/>
        <a:lstStyle/>
        <a:p>
          <a:endParaRPr lang="ru-RU"/>
        </a:p>
      </dgm:t>
    </dgm:pt>
    <dgm:pt modelId="{ECD5FF72-51B8-41DF-8A95-542D19279969}" cxnId="{8147EA91-90E1-47C3-88D3-4664FBEA92E7}" type="sibTrans">
      <dgm:prSet/>
      <dgm:spPr/>
      <dgm:t>
        <a:bodyPr/>
        <a:lstStyle/>
        <a:p>
          <a:endParaRPr lang="ru-RU"/>
        </a:p>
      </dgm:t>
    </dgm:pt>
    <dgm:pt modelId="{480ACE2D-1425-4F4C-9D6E-4E2EC4B10E6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Shaklan</a:t>
          </a:r>
          <a:r>
            <a:rPr lang="en-US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en-US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alt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kshirish</a:t>
          </a:r>
          <a:r>
            <a:rPr lang="en-US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BC0177-9C39-4229-8C45-7F77540D6C8F}" cxnId="{C944C625-8BFB-4D0B-A2B5-6568B36F7F59}" type="parTrans">
      <dgm:prSet/>
      <dgm:spPr/>
      <dgm:t>
        <a:bodyPr/>
        <a:lstStyle/>
        <a:p>
          <a:endParaRPr lang="ru-RU"/>
        </a:p>
      </dgm:t>
    </dgm:pt>
    <dgm:pt modelId="{70396529-6492-4DE6-9C65-8B062F30A212}" cxnId="{C944C625-8BFB-4D0B-A2B5-6568B36F7F59}" type="sibTrans">
      <dgm:prSet/>
      <dgm:spPr/>
      <dgm:t>
        <a:bodyPr/>
        <a:lstStyle/>
        <a:p>
          <a:endParaRPr lang="ru-RU"/>
        </a:p>
      </dgm:t>
    </dgm:pt>
    <dgm:pt modelId="{B42EB306-C7E6-4A02-86CC-4DC54B8F647C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ru-RU" sz="2400" b="1" dirty="0" err="1">
              <a:latin typeface="Times New Roman" panose="02020603050405020304" pitchFamily="18" charset="0"/>
            </a:rPr>
            <a:t>Qarama</a:t>
          </a:r>
          <a:r>
            <a:rPr lang="en-US" altLang="ru-RU" sz="2400" b="1" dirty="0">
              <a:latin typeface="Times New Roman" panose="02020603050405020304" pitchFamily="18" charset="0"/>
            </a:rPr>
            <a:t>-</a:t>
          </a:r>
          <a:r>
            <a:rPr lang="en-US" altLang="ru-RU" sz="2400" b="1" dirty="0" err="1">
              <a:latin typeface="Times New Roman" panose="02020603050405020304" pitchFamily="18" charset="0"/>
            </a:rPr>
            <a:t>qarshi</a:t>
          </a:r>
          <a:r>
            <a:rPr lang="en-US" altLang="ru-RU" sz="2400" b="1" dirty="0">
              <a:latin typeface="Times New Roman" panose="02020603050405020304" pitchFamily="18" charset="0"/>
            </a:rPr>
            <a:t> </a:t>
          </a:r>
          <a:r>
            <a:rPr lang="en-US" altLang="ru-RU" sz="2400" b="1" dirty="0">
              <a:latin typeface="Times New Roman" panose="02020603050405020304" pitchFamily="18" charset="0"/>
            </a:rPr>
            <a:t>t</a:t>
          </a:r>
          <a:r>
            <a:rPr lang="en-US" altLang="ru-RU" sz="2400" b="1" dirty="0">
              <a:latin typeface="Times New Roman" panose="02020603050405020304" pitchFamily="18" charset="0"/>
            </a:rPr>
            <a:t>е</a:t>
          </a:r>
          <a:r>
            <a:rPr lang="en-US" altLang="ru-RU" sz="2400" b="1" dirty="0" err="1">
              <a:latin typeface="Times New Roman" panose="02020603050405020304" pitchFamily="18" charset="0"/>
            </a:rPr>
            <a:t>kshirish</a:t>
          </a:r>
          <a:r>
            <a:rPr lang="en-US" altLang="ru-RU" sz="2400" b="1" dirty="0">
              <a:latin typeface="Times New Roman" panose="02020603050405020304" pitchFamily="18" charset="0"/>
            </a:rPr>
            <a:t> </a:t>
          </a:r>
          <a:endParaRPr lang="ru-RU" sz="2400" dirty="0"/>
        </a:p>
      </dgm:t>
    </dgm:pt>
    <dgm:pt modelId="{C98BD4D2-D5A5-4E68-BB31-15F5D1A81F2C}" cxnId="{5E5314D1-59AD-466B-B4BB-6F3C8B4DDFDA}" type="parTrans">
      <dgm:prSet/>
      <dgm:spPr/>
      <dgm:t>
        <a:bodyPr/>
        <a:lstStyle/>
        <a:p>
          <a:endParaRPr lang="ru-RU"/>
        </a:p>
      </dgm:t>
    </dgm:pt>
    <dgm:pt modelId="{E1C736D7-B459-47BA-96FF-4267C02A1A40}" cxnId="{5E5314D1-59AD-466B-B4BB-6F3C8B4DDFDA}" type="sibTrans">
      <dgm:prSet/>
      <dgm:spPr/>
      <dgm:t>
        <a:bodyPr/>
        <a:lstStyle/>
        <a:p>
          <a:endParaRPr lang="ru-RU"/>
        </a:p>
      </dgm:t>
    </dgm:pt>
    <dgm:pt modelId="{63196C9D-DCC9-4C5A-959E-95CB2D31818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en-US" alt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rifm</a:t>
          </a:r>
          <a:r>
            <a:rPr lang="en-US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alt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tik</a:t>
          </a:r>
          <a:r>
            <a:rPr lang="en-US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en-US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alt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kshirish</a:t>
          </a:r>
          <a:r>
            <a:rPr lang="en-US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137D7-C63B-438A-89BE-A1A330EF1BE6}" cxnId="{8B7203FC-2457-4C6A-9697-B83BC039AC91}" type="parTrans">
      <dgm:prSet/>
      <dgm:spPr/>
      <dgm:t>
        <a:bodyPr/>
        <a:lstStyle/>
        <a:p>
          <a:endParaRPr lang="ru-RU"/>
        </a:p>
      </dgm:t>
    </dgm:pt>
    <dgm:pt modelId="{D4230616-5EE0-4DB7-AB0D-6168713A9DFC}" cxnId="{8B7203FC-2457-4C6A-9697-B83BC039AC91}" type="sibTrans">
      <dgm:prSet/>
      <dgm:spPr/>
      <dgm:t>
        <a:bodyPr/>
        <a:lstStyle/>
        <a:p>
          <a:endParaRPr lang="ru-RU"/>
        </a:p>
      </dgm:t>
    </dgm:pt>
    <dgm:pt modelId="{6F53D915-2852-4A8E-BAAB-73E96FD08A8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en-US" alt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hiyatiga</a:t>
          </a:r>
          <a:r>
            <a: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ko'ra</a:t>
          </a:r>
          <a:r>
            <a: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alt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kshirish</a:t>
          </a:r>
          <a:r>
            <a: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50A5DB-A31E-4EA9-A6F9-5D73DE8617F8}" cxnId="{813197C6-F8B6-433B-9AE7-63B0C6473AE0}" type="parTrans">
      <dgm:prSet/>
      <dgm:spPr/>
      <dgm:t>
        <a:bodyPr/>
        <a:lstStyle/>
        <a:p>
          <a:endParaRPr lang="ru-RU"/>
        </a:p>
      </dgm:t>
    </dgm:pt>
    <dgm:pt modelId="{929B6570-DDA5-49F8-AEA9-6514BC446A78}" cxnId="{813197C6-F8B6-433B-9AE7-63B0C6473AE0}" type="sibTrans">
      <dgm:prSet/>
      <dgm:spPr/>
      <dgm:t>
        <a:bodyPr/>
        <a:lstStyle/>
        <a:p>
          <a:endParaRPr lang="ru-RU"/>
        </a:p>
      </dgm:t>
    </dgm:pt>
    <dgm:pt modelId="{409D210B-454B-479D-B617-4A3031C2B7C3}" type="pres">
      <dgm:prSet presAssocID="{3DD77B09-7FF2-4946-90BD-803599C8729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FD0BB05-079D-4160-AE1C-1FF6292A6F4A}" type="pres">
      <dgm:prSet presAssocID="{F02C0A77-8300-44F4-93D2-19513B43027F}" presName="centerShape" presStyleLbl="node0" presStyleIdx="0" presStyleCnt="1" custScaleX="293833"/>
      <dgm:spPr/>
    </dgm:pt>
    <dgm:pt modelId="{F3E50274-3F10-4A12-B0ED-8C478582EC03}" type="pres">
      <dgm:prSet presAssocID="{9DBC0177-9C39-4229-8C45-7F77540D6C8F}" presName="Name9" presStyleLbl="parChTrans1D2" presStyleIdx="0" presStyleCnt="4"/>
      <dgm:spPr/>
    </dgm:pt>
    <dgm:pt modelId="{4C858941-B4EC-460A-8A51-8BB4F8B28A5F}" type="pres">
      <dgm:prSet presAssocID="{9DBC0177-9C39-4229-8C45-7F77540D6C8F}" presName="connTx" presStyleLbl="parChTrans1D2" presStyleIdx="0" presStyleCnt="4"/>
      <dgm:spPr/>
    </dgm:pt>
    <dgm:pt modelId="{BFC1CADB-2817-4F32-813D-36A7C721B00F}" type="pres">
      <dgm:prSet presAssocID="{480ACE2D-1425-4F4C-9D6E-4E2EC4B10E68}" presName="node" presStyleLbl="node1" presStyleIdx="0" presStyleCnt="4" custScaleX="174270" custScaleY="86945">
        <dgm:presLayoutVars>
          <dgm:bulletEnabled val="1"/>
        </dgm:presLayoutVars>
      </dgm:prSet>
      <dgm:spPr/>
    </dgm:pt>
    <dgm:pt modelId="{210F2A87-168A-42E3-A520-C28C38BABAA5}" type="pres">
      <dgm:prSet presAssocID="{C98BD4D2-D5A5-4E68-BB31-15F5D1A81F2C}" presName="Name9" presStyleLbl="parChTrans1D2" presStyleIdx="1" presStyleCnt="4"/>
      <dgm:spPr/>
    </dgm:pt>
    <dgm:pt modelId="{E4B50F83-E90C-4680-8DF6-B6066A01ADC2}" type="pres">
      <dgm:prSet presAssocID="{C98BD4D2-D5A5-4E68-BB31-15F5D1A81F2C}" presName="connTx" presStyleLbl="parChTrans1D2" presStyleIdx="1" presStyleCnt="4"/>
      <dgm:spPr/>
    </dgm:pt>
    <dgm:pt modelId="{8F9E494E-B6A7-4D0A-94B9-57A5279B31F8}" type="pres">
      <dgm:prSet presAssocID="{B42EB306-C7E6-4A02-86CC-4DC54B8F647C}" presName="node" presStyleLbl="node1" presStyleIdx="1" presStyleCnt="4" custScaleX="127001" custScaleY="142902" custRadScaleRad="196465" custRadScaleInc="1251">
        <dgm:presLayoutVars>
          <dgm:bulletEnabled val="1"/>
        </dgm:presLayoutVars>
      </dgm:prSet>
      <dgm:spPr/>
    </dgm:pt>
    <dgm:pt modelId="{44A0F71A-1B23-401F-831C-E499A2691466}" type="pres">
      <dgm:prSet presAssocID="{932137D7-C63B-438A-89BE-A1A330EF1BE6}" presName="Name9" presStyleLbl="parChTrans1D2" presStyleIdx="2" presStyleCnt="4"/>
      <dgm:spPr/>
    </dgm:pt>
    <dgm:pt modelId="{4BF15022-51B4-4635-8821-D914CAE96C98}" type="pres">
      <dgm:prSet presAssocID="{932137D7-C63B-438A-89BE-A1A330EF1BE6}" presName="connTx" presStyleLbl="parChTrans1D2" presStyleIdx="2" presStyleCnt="4"/>
      <dgm:spPr/>
    </dgm:pt>
    <dgm:pt modelId="{91DEAC73-9C87-4DEA-A920-451362655776}" type="pres">
      <dgm:prSet presAssocID="{63196C9D-DCC9-4C5A-959E-95CB2D31818B}" presName="node" presStyleLbl="node1" presStyleIdx="2" presStyleCnt="4" custAng="0" custScaleX="182820" custScaleY="85759" custRadScaleRad="102017" custRadScaleInc="1289">
        <dgm:presLayoutVars>
          <dgm:bulletEnabled val="1"/>
        </dgm:presLayoutVars>
      </dgm:prSet>
      <dgm:spPr/>
    </dgm:pt>
    <dgm:pt modelId="{1B034668-C29F-49F7-9DC2-8EFBE1EA9367}" type="pres">
      <dgm:prSet presAssocID="{4750A5DB-A31E-4EA9-A6F9-5D73DE8617F8}" presName="Name9" presStyleLbl="parChTrans1D2" presStyleIdx="3" presStyleCnt="4"/>
      <dgm:spPr/>
    </dgm:pt>
    <dgm:pt modelId="{0E1E53D7-B91F-4459-9FA7-DAFE6C99A3AD}" type="pres">
      <dgm:prSet presAssocID="{4750A5DB-A31E-4EA9-A6F9-5D73DE8617F8}" presName="connTx" presStyleLbl="parChTrans1D2" presStyleIdx="3" presStyleCnt="4"/>
      <dgm:spPr/>
    </dgm:pt>
    <dgm:pt modelId="{0D2C92B6-1AA5-40BA-8B76-FF72FA49F7B2}" type="pres">
      <dgm:prSet presAssocID="{6F53D915-2852-4A8E-BAAB-73E96FD08A8E}" presName="node" presStyleLbl="node1" presStyleIdx="3" presStyleCnt="4" custScaleX="131192" custScaleY="151483" custRadScaleRad="197772" custRadScaleInc="881">
        <dgm:presLayoutVars>
          <dgm:bulletEnabled val="1"/>
        </dgm:presLayoutVars>
      </dgm:prSet>
      <dgm:spPr/>
    </dgm:pt>
  </dgm:ptLst>
  <dgm:cxnLst>
    <dgm:cxn modelId="{6E6FED0B-932F-4BFC-B6A2-FA54F763B5EA}" type="presOf" srcId="{B42EB306-C7E6-4A02-86CC-4DC54B8F647C}" destId="{8F9E494E-B6A7-4D0A-94B9-57A5279B31F8}" srcOrd="0" destOrd="0" presId="urn:microsoft.com/office/officeart/2005/8/layout/radial1"/>
    <dgm:cxn modelId="{C944C625-8BFB-4D0B-A2B5-6568B36F7F59}" srcId="{F02C0A77-8300-44F4-93D2-19513B43027F}" destId="{480ACE2D-1425-4F4C-9D6E-4E2EC4B10E68}" srcOrd="0" destOrd="0" parTransId="{9DBC0177-9C39-4229-8C45-7F77540D6C8F}" sibTransId="{70396529-6492-4DE6-9C65-8B062F30A212}"/>
    <dgm:cxn modelId="{B36BCB34-ABFD-4308-83D3-F10E3391368A}" type="presOf" srcId="{C98BD4D2-D5A5-4E68-BB31-15F5D1A81F2C}" destId="{E4B50F83-E90C-4680-8DF6-B6066A01ADC2}" srcOrd="1" destOrd="0" presId="urn:microsoft.com/office/officeart/2005/8/layout/radial1"/>
    <dgm:cxn modelId="{5DD50738-6F16-41E1-ABF1-D3F82D75FCBE}" type="presOf" srcId="{480ACE2D-1425-4F4C-9D6E-4E2EC4B10E68}" destId="{BFC1CADB-2817-4F32-813D-36A7C721B00F}" srcOrd="0" destOrd="0" presId="urn:microsoft.com/office/officeart/2005/8/layout/radial1"/>
    <dgm:cxn modelId="{95277B64-4815-4822-9F77-1FC03742D66D}" type="presOf" srcId="{4750A5DB-A31E-4EA9-A6F9-5D73DE8617F8}" destId="{0E1E53D7-B91F-4459-9FA7-DAFE6C99A3AD}" srcOrd="1" destOrd="0" presId="urn:microsoft.com/office/officeart/2005/8/layout/radial1"/>
    <dgm:cxn modelId="{225C1E58-4C18-4CC1-BE0C-2F78ED816985}" type="presOf" srcId="{F02C0A77-8300-44F4-93D2-19513B43027F}" destId="{BFD0BB05-079D-4160-AE1C-1FF6292A6F4A}" srcOrd="0" destOrd="0" presId="urn:microsoft.com/office/officeart/2005/8/layout/radial1"/>
    <dgm:cxn modelId="{CC535D7C-89BE-4127-9450-BC5DFC5A3F37}" type="presOf" srcId="{9DBC0177-9C39-4229-8C45-7F77540D6C8F}" destId="{F3E50274-3F10-4A12-B0ED-8C478582EC03}" srcOrd="0" destOrd="0" presId="urn:microsoft.com/office/officeart/2005/8/layout/radial1"/>
    <dgm:cxn modelId="{1E107D85-F315-4C32-9C4D-451BB5B983A7}" type="presOf" srcId="{4750A5DB-A31E-4EA9-A6F9-5D73DE8617F8}" destId="{1B034668-C29F-49F7-9DC2-8EFBE1EA9367}" srcOrd="0" destOrd="0" presId="urn:microsoft.com/office/officeart/2005/8/layout/radial1"/>
    <dgm:cxn modelId="{8147EA91-90E1-47C3-88D3-4664FBEA92E7}" srcId="{3DD77B09-7FF2-4946-90BD-803599C8729B}" destId="{F02C0A77-8300-44F4-93D2-19513B43027F}" srcOrd="0" destOrd="0" parTransId="{3257E0D3-C3D5-4C59-9202-033735C0B20A}" sibTransId="{ECD5FF72-51B8-41DF-8A95-542D19279969}"/>
    <dgm:cxn modelId="{7E46A19E-B4FD-49E9-A261-06262D130EA5}" type="presOf" srcId="{932137D7-C63B-438A-89BE-A1A330EF1BE6}" destId="{4BF15022-51B4-4635-8821-D914CAE96C98}" srcOrd="1" destOrd="0" presId="urn:microsoft.com/office/officeart/2005/8/layout/radial1"/>
    <dgm:cxn modelId="{1ADA3CA9-BB76-40BC-B8AD-9EBFBAB4F852}" type="presOf" srcId="{932137D7-C63B-438A-89BE-A1A330EF1BE6}" destId="{44A0F71A-1B23-401F-831C-E499A2691466}" srcOrd="0" destOrd="0" presId="urn:microsoft.com/office/officeart/2005/8/layout/radial1"/>
    <dgm:cxn modelId="{76A4A3AC-37AB-4F92-9E61-C4E20D334846}" type="presOf" srcId="{C98BD4D2-D5A5-4E68-BB31-15F5D1A81F2C}" destId="{210F2A87-168A-42E3-A520-C28C38BABAA5}" srcOrd="0" destOrd="0" presId="urn:microsoft.com/office/officeart/2005/8/layout/radial1"/>
    <dgm:cxn modelId="{17211AC6-8A77-48D1-AA72-253C1B90C9D8}" type="presOf" srcId="{9DBC0177-9C39-4229-8C45-7F77540D6C8F}" destId="{4C858941-B4EC-460A-8A51-8BB4F8B28A5F}" srcOrd="1" destOrd="0" presId="urn:microsoft.com/office/officeart/2005/8/layout/radial1"/>
    <dgm:cxn modelId="{813197C6-F8B6-433B-9AE7-63B0C6473AE0}" srcId="{F02C0A77-8300-44F4-93D2-19513B43027F}" destId="{6F53D915-2852-4A8E-BAAB-73E96FD08A8E}" srcOrd="3" destOrd="0" parTransId="{4750A5DB-A31E-4EA9-A6F9-5D73DE8617F8}" sibTransId="{929B6570-DDA5-49F8-AEA9-6514BC446A78}"/>
    <dgm:cxn modelId="{5E5314D1-59AD-466B-B4BB-6F3C8B4DDFDA}" srcId="{F02C0A77-8300-44F4-93D2-19513B43027F}" destId="{B42EB306-C7E6-4A02-86CC-4DC54B8F647C}" srcOrd="1" destOrd="0" parTransId="{C98BD4D2-D5A5-4E68-BB31-15F5D1A81F2C}" sibTransId="{E1C736D7-B459-47BA-96FF-4267C02A1A40}"/>
    <dgm:cxn modelId="{84F92CD9-75C6-44EE-9500-99F136F87C93}" type="presOf" srcId="{3DD77B09-7FF2-4946-90BD-803599C8729B}" destId="{409D210B-454B-479D-B617-4A3031C2B7C3}" srcOrd="0" destOrd="0" presId="urn:microsoft.com/office/officeart/2005/8/layout/radial1"/>
    <dgm:cxn modelId="{9B65EEF2-386B-4ECF-BD90-046866FD2B63}" type="presOf" srcId="{63196C9D-DCC9-4C5A-959E-95CB2D31818B}" destId="{91DEAC73-9C87-4DEA-A920-451362655776}" srcOrd="0" destOrd="0" presId="urn:microsoft.com/office/officeart/2005/8/layout/radial1"/>
    <dgm:cxn modelId="{8013BAF8-15CA-4C17-BA9D-057286AED791}" type="presOf" srcId="{6F53D915-2852-4A8E-BAAB-73E96FD08A8E}" destId="{0D2C92B6-1AA5-40BA-8B76-FF72FA49F7B2}" srcOrd="0" destOrd="0" presId="urn:microsoft.com/office/officeart/2005/8/layout/radial1"/>
    <dgm:cxn modelId="{8B7203FC-2457-4C6A-9697-B83BC039AC91}" srcId="{F02C0A77-8300-44F4-93D2-19513B43027F}" destId="{63196C9D-DCC9-4C5A-959E-95CB2D31818B}" srcOrd="2" destOrd="0" parTransId="{932137D7-C63B-438A-89BE-A1A330EF1BE6}" sibTransId="{D4230616-5EE0-4DB7-AB0D-6168713A9DFC}"/>
    <dgm:cxn modelId="{9840C617-6449-437B-8502-CF1D5A9418A6}" type="presParOf" srcId="{409D210B-454B-479D-B617-4A3031C2B7C3}" destId="{BFD0BB05-079D-4160-AE1C-1FF6292A6F4A}" srcOrd="0" destOrd="0" presId="urn:microsoft.com/office/officeart/2005/8/layout/radial1"/>
    <dgm:cxn modelId="{0BAC126A-6C66-4BC4-9171-F9ED65A290AA}" type="presParOf" srcId="{409D210B-454B-479D-B617-4A3031C2B7C3}" destId="{F3E50274-3F10-4A12-B0ED-8C478582EC03}" srcOrd="1" destOrd="0" presId="urn:microsoft.com/office/officeart/2005/8/layout/radial1"/>
    <dgm:cxn modelId="{15143A6E-5BF2-4CC8-8964-B3A0337DB244}" type="presParOf" srcId="{F3E50274-3F10-4A12-B0ED-8C478582EC03}" destId="{4C858941-B4EC-460A-8A51-8BB4F8B28A5F}" srcOrd="0" destOrd="0" presId="urn:microsoft.com/office/officeart/2005/8/layout/radial1"/>
    <dgm:cxn modelId="{5C913C7D-656E-4F54-92D3-55D39413B4F1}" type="presParOf" srcId="{409D210B-454B-479D-B617-4A3031C2B7C3}" destId="{BFC1CADB-2817-4F32-813D-36A7C721B00F}" srcOrd="2" destOrd="0" presId="urn:microsoft.com/office/officeart/2005/8/layout/radial1"/>
    <dgm:cxn modelId="{FB9063A2-E5B7-4ACD-9FD8-B9FD01741275}" type="presParOf" srcId="{409D210B-454B-479D-B617-4A3031C2B7C3}" destId="{210F2A87-168A-42E3-A520-C28C38BABAA5}" srcOrd="3" destOrd="0" presId="urn:microsoft.com/office/officeart/2005/8/layout/radial1"/>
    <dgm:cxn modelId="{E1069A6D-A3D3-4F57-927F-D91F71C6081E}" type="presParOf" srcId="{210F2A87-168A-42E3-A520-C28C38BABAA5}" destId="{E4B50F83-E90C-4680-8DF6-B6066A01ADC2}" srcOrd="0" destOrd="0" presId="urn:microsoft.com/office/officeart/2005/8/layout/radial1"/>
    <dgm:cxn modelId="{93A2E692-1716-4A42-B283-4F6E0EEB22F4}" type="presParOf" srcId="{409D210B-454B-479D-B617-4A3031C2B7C3}" destId="{8F9E494E-B6A7-4D0A-94B9-57A5279B31F8}" srcOrd="4" destOrd="0" presId="urn:microsoft.com/office/officeart/2005/8/layout/radial1"/>
    <dgm:cxn modelId="{521388AA-491E-4FD1-BC32-F1CD1F8346F6}" type="presParOf" srcId="{409D210B-454B-479D-B617-4A3031C2B7C3}" destId="{44A0F71A-1B23-401F-831C-E499A2691466}" srcOrd="5" destOrd="0" presId="urn:microsoft.com/office/officeart/2005/8/layout/radial1"/>
    <dgm:cxn modelId="{B1669645-ACFD-47E9-8300-D6B6DE7B4E55}" type="presParOf" srcId="{44A0F71A-1B23-401F-831C-E499A2691466}" destId="{4BF15022-51B4-4635-8821-D914CAE96C98}" srcOrd="0" destOrd="0" presId="urn:microsoft.com/office/officeart/2005/8/layout/radial1"/>
    <dgm:cxn modelId="{2E0698BE-5B0E-4E0F-B7D7-E63575820616}" type="presParOf" srcId="{409D210B-454B-479D-B617-4A3031C2B7C3}" destId="{91DEAC73-9C87-4DEA-A920-451362655776}" srcOrd="6" destOrd="0" presId="urn:microsoft.com/office/officeart/2005/8/layout/radial1"/>
    <dgm:cxn modelId="{CE9A49E8-EE39-4D32-AEAB-44BB83AA3543}" type="presParOf" srcId="{409D210B-454B-479D-B617-4A3031C2B7C3}" destId="{1B034668-C29F-49F7-9DC2-8EFBE1EA9367}" srcOrd="7" destOrd="0" presId="urn:microsoft.com/office/officeart/2005/8/layout/radial1"/>
    <dgm:cxn modelId="{B4E2F41B-11CB-4187-8576-8145D2A6B5DE}" type="presParOf" srcId="{1B034668-C29F-49F7-9DC2-8EFBE1EA9367}" destId="{0E1E53D7-B91F-4459-9FA7-DAFE6C99A3AD}" srcOrd="0" destOrd="0" presId="urn:microsoft.com/office/officeart/2005/8/layout/radial1"/>
    <dgm:cxn modelId="{9C936617-BC25-4110-B341-8A79A2E86EEF}" type="presParOf" srcId="{409D210B-454B-479D-B617-4A3031C2B7C3}" destId="{0D2C92B6-1AA5-40BA-8B76-FF72FA49F7B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2F5A1D-1CEF-4C86-936C-B1A7ED29B4BB}" type="doc">
      <dgm:prSet loTypeId="urn:microsoft.com/office/officeart/2005/8/layout/hierarchy3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3D51117-B944-4393-B2DD-EDF8D0DD80D9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32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Inventarlashni</a:t>
          </a:r>
          <a:r>
            <a:rPr lang="ru-RU" sz="3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o‘tkazish</a:t>
          </a:r>
          <a:r>
            <a:rPr lang="ru-RU" sz="3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uchun</a:t>
          </a:r>
          <a:r>
            <a:rPr lang="ru-RU" sz="3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xo‘jalik</a:t>
          </a:r>
          <a:r>
            <a:rPr lang="ru-RU" sz="3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yurituvchi</a:t>
          </a:r>
          <a:r>
            <a:rPr lang="ru-RU" sz="3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sub’ektlarda</a:t>
          </a:r>
          <a:r>
            <a:rPr lang="ru-RU" sz="3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tarkibida</a:t>
          </a:r>
          <a:r>
            <a:rPr lang="ru-RU" sz="3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gm:t>
    </dgm:pt>
    <dgm:pt modelId="{7D61A518-E67F-4E27-BF52-DC0A5E4213C0}" cxnId="{A3B70D57-13D2-4063-9FCA-B599EE85D859}" type="parTrans">
      <dgm:prSet/>
      <dgm:spPr/>
      <dgm:t>
        <a:bodyPr/>
        <a:lstStyle/>
        <a:p>
          <a:endParaRPr lang="ru-RU"/>
        </a:p>
      </dgm:t>
    </dgm:pt>
    <dgm:pt modelId="{E2556A51-7B0D-48C0-B21E-1985D5C933C6}" cxnId="{A3B70D57-13D2-4063-9FCA-B599EE85D859}" type="sibTrans">
      <dgm:prSet/>
      <dgm:spPr/>
      <dgm:t>
        <a:bodyPr/>
        <a:lstStyle/>
        <a:p>
          <a:endParaRPr lang="ru-RU"/>
        </a:p>
      </dgm:t>
    </dgm:pt>
    <dgm:pt modelId="{74502818-F0D2-4551-AC51-2773EA6E1DBF}">
      <dgm:prSet phldrT="[Текст]" custT="1"/>
      <dgm:spPr>
        <a:solidFill>
          <a:srgbClr val="B5E5B5">
            <a:alpha val="90000"/>
          </a:srgbClr>
        </a:solidFill>
      </dgm:spPr>
      <dgm:t>
        <a:bodyPr/>
        <a:lstStyle/>
        <a:p>
          <a:r>
            <a:rPr lang="en-US" sz="3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sz="32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o‘jalik</a:t>
          </a:r>
          <a:r>
            <a:rPr lang="ru-RU" sz="3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yurituvchi</a:t>
          </a:r>
          <a:r>
            <a:rPr lang="ru-RU" sz="3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sub’ekt</a:t>
          </a:r>
          <a:r>
            <a:rPr lang="ru-RU" sz="3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rahbari</a:t>
          </a:r>
          <a:r>
            <a:rPr lang="ru-RU" sz="3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yoki</a:t>
          </a:r>
          <a:r>
            <a:rPr lang="ru-RU" sz="3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uning</a:t>
          </a:r>
          <a:r>
            <a:rPr lang="ru-RU" sz="3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o‘rinbosari</a:t>
          </a:r>
          <a:r>
            <a:rPr lang="ru-RU" sz="3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32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komissiya</a:t>
          </a:r>
          <a:r>
            <a:rPr lang="ru-RU" sz="3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raisi</a:t>
          </a:r>
          <a:r>
            <a:rPr lang="ru-RU" sz="32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</a:p>
      </dgm:t>
    </dgm:pt>
    <dgm:pt modelId="{0008103F-7C92-4983-AF11-FF2531DF5D91}" cxnId="{F8B5E100-F875-4440-B5B9-15CD33A9FC65}" type="parTrans">
      <dgm:prSet/>
      <dgm:spPr/>
      <dgm:t>
        <a:bodyPr/>
        <a:lstStyle/>
        <a:p>
          <a:endParaRPr lang="ru-RU"/>
        </a:p>
      </dgm:t>
    </dgm:pt>
    <dgm:pt modelId="{D8FB597D-2C0B-4F03-BCCD-883252D5051E}" cxnId="{F8B5E100-F875-4440-B5B9-15CD33A9FC65}" type="sibTrans">
      <dgm:prSet/>
      <dgm:spPr/>
      <dgm:t>
        <a:bodyPr/>
        <a:lstStyle/>
        <a:p>
          <a:endParaRPr lang="ru-RU"/>
        </a:p>
      </dgm:t>
    </dgm:pt>
    <dgm:pt modelId="{93CDC1A6-B7B0-431D-B258-019BD9C42B80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800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Boshqa</a:t>
          </a:r>
          <a:r>
            <a:rPr lang="en-US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mutaxassislar</a:t>
          </a:r>
          <a:r>
            <a:rPr lang="en-US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800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muhandislar</a:t>
          </a:r>
          <a:r>
            <a:rPr lang="en-US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iqtisodchilar</a:t>
          </a:r>
          <a:r>
            <a:rPr lang="en-US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texniklar</a:t>
          </a:r>
          <a:r>
            <a:rPr lang="ru-RU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ichki</a:t>
          </a:r>
          <a:r>
            <a:rPr lang="ru-RU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audit</a:t>
          </a:r>
          <a:r>
            <a:rPr lang="ru-RU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xizmati</a:t>
          </a:r>
          <a:r>
            <a:rPr lang="ru-RU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vakillari</a:t>
          </a:r>
          <a:r>
            <a:rPr lang="ru-RU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800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hokazolar</a:t>
          </a:r>
          <a:r>
            <a:rPr lang="en-US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sz="2800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bo‘lgan</a:t>
          </a:r>
          <a:r>
            <a:rPr lang="en-US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doimiy</a:t>
          </a:r>
          <a:r>
            <a:rPr lang="en-US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ishlaydigan</a:t>
          </a:r>
          <a:r>
            <a:rPr lang="en-US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inventarlash</a:t>
          </a:r>
          <a:r>
            <a:rPr lang="en-US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komissiyalari</a:t>
          </a:r>
          <a:r>
            <a:rPr lang="en-US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tuziladi</a:t>
          </a:r>
          <a:r>
            <a:rPr lang="en-US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8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DA14DC-4520-4330-B6FE-6E02AE26448D}" cxnId="{6DC15661-FD43-4CD1-A771-CE9617F56F00}" type="parTrans">
      <dgm:prSet/>
      <dgm:spPr/>
      <dgm:t>
        <a:bodyPr/>
        <a:lstStyle/>
        <a:p>
          <a:endParaRPr lang="ru-RU"/>
        </a:p>
      </dgm:t>
    </dgm:pt>
    <dgm:pt modelId="{F1582D0D-DBDF-4D50-B8C7-7F74A4362CEB}" cxnId="{6DC15661-FD43-4CD1-A771-CE9617F56F00}" type="sibTrans">
      <dgm:prSet/>
      <dgm:spPr/>
      <dgm:t>
        <a:bodyPr/>
        <a:lstStyle/>
        <a:p>
          <a:endParaRPr lang="ru-RU"/>
        </a:p>
      </dgm:t>
    </dgm:pt>
    <dgm:pt modelId="{F688D747-EBE5-4A95-8470-FF393B6A4558}" type="pres">
      <dgm:prSet presAssocID="{F42F5A1D-1CEF-4C86-936C-B1A7ED29B4B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8CE6A6-F157-401C-A686-BE5F45A6FEDD}" type="pres">
      <dgm:prSet presAssocID="{23D51117-B944-4393-B2DD-EDF8D0DD80D9}" presName="root" presStyleCnt="0"/>
      <dgm:spPr/>
    </dgm:pt>
    <dgm:pt modelId="{7C41C548-8500-49C1-98CF-12F9EDDED4F6}" type="pres">
      <dgm:prSet presAssocID="{23D51117-B944-4393-B2DD-EDF8D0DD80D9}" presName="rootComposite" presStyleCnt="0"/>
      <dgm:spPr/>
    </dgm:pt>
    <dgm:pt modelId="{74FAE0C6-E349-41AB-8C7E-D2A6C1B3F637}" type="pres">
      <dgm:prSet presAssocID="{23D51117-B944-4393-B2DD-EDF8D0DD80D9}" presName="rootText" presStyleLbl="node1" presStyleIdx="0" presStyleCnt="1" custScaleX="167653" custScaleY="68956" custLinFactX="-54942" custLinFactNeighborX="-100000" custLinFactNeighborY="41284"/>
      <dgm:spPr/>
    </dgm:pt>
    <dgm:pt modelId="{2F664CC3-7310-453F-8B15-095B9904985D}" type="pres">
      <dgm:prSet presAssocID="{23D51117-B944-4393-B2DD-EDF8D0DD80D9}" presName="rootConnector" presStyleLbl="node1" presStyleIdx="0" presStyleCnt="1"/>
      <dgm:spPr/>
    </dgm:pt>
    <dgm:pt modelId="{F8E956A5-3DE8-457C-BDFF-E30B582D69C7}" type="pres">
      <dgm:prSet presAssocID="{23D51117-B944-4393-B2DD-EDF8D0DD80D9}" presName="childShape" presStyleCnt="0"/>
      <dgm:spPr/>
    </dgm:pt>
    <dgm:pt modelId="{90FF3142-FE55-42E2-B043-FCB4B1D7897B}" type="pres">
      <dgm:prSet presAssocID="{0008103F-7C92-4983-AF11-FF2531DF5D91}" presName="Name13" presStyleLbl="parChTrans1D2" presStyleIdx="0" presStyleCnt="2"/>
      <dgm:spPr/>
    </dgm:pt>
    <dgm:pt modelId="{E70064CC-3D49-4698-8736-5F668282C74F}" type="pres">
      <dgm:prSet presAssocID="{74502818-F0D2-4551-AC51-2773EA6E1DBF}" presName="childText" presStyleLbl="bgAcc1" presStyleIdx="0" presStyleCnt="2" custScaleX="204897" custScaleY="56141" custLinFactNeighborX="68886" custLinFactNeighborY="19468">
        <dgm:presLayoutVars>
          <dgm:bulletEnabled val="1"/>
        </dgm:presLayoutVars>
      </dgm:prSet>
      <dgm:spPr/>
    </dgm:pt>
    <dgm:pt modelId="{A79A435C-0715-413E-A211-3BF8020EE549}" type="pres">
      <dgm:prSet presAssocID="{F1DA14DC-4520-4330-B6FE-6E02AE26448D}" presName="Name13" presStyleLbl="parChTrans1D2" presStyleIdx="1" presStyleCnt="2"/>
      <dgm:spPr/>
    </dgm:pt>
    <dgm:pt modelId="{43B54445-ABF4-4DC8-9B3E-5F4B095D6133}" type="pres">
      <dgm:prSet presAssocID="{93CDC1A6-B7B0-431D-B258-019BD9C42B80}" presName="childText" presStyleLbl="bgAcc1" presStyleIdx="1" presStyleCnt="2" custScaleX="289221" custScaleY="65459" custLinFactNeighborX="-15049" custLinFactNeighborY="-5340">
        <dgm:presLayoutVars>
          <dgm:bulletEnabled val="1"/>
        </dgm:presLayoutVars>
      </dgm:prSet>
      <dgm:spPr/>
    </dgm:pt>
  </dgm:ptLst>
  <dgm:cxnLst>
    <dgm:cxn modelId="{F8B5E100-F875-4440-B5B9-15CD33A9FC65}" srcId="{23D51117-B944-4393-B2DD-EDF8D0DD80D9}" destId="{74502818-F0D2-4551-AC51-2773EA6E1DBF}" srcOrd="0" destOrd="0" parTransId="{0008103F-7C92-4983-AF11-FF2531DF5D91}" sibTransId="{D8FB597D-2C0B-4F03-BCCD-883252D5051E}"/>
    <dgm:cxn modelId="{40C7552A-23A1-43F3-9602-3365FFB3C41A}" type="presOf" srcId="{93CDC1A6-B7B0-431D-B258-019BD9C42B80}" destId="{43B54445-ABF4-4DC8-9B3E-5F4B095D6133}" srcOrd="0" destOrd="0" presId="urn:microsoft.com/office/officeart/2005/8/layout/hierarchy3"/>
    <dgm:cxn modelId="{6DC15661-FD43-4CD1-A771-CE9617F56F00}" srcId="{23D51117-B944-4393-B2DD-EDF8D0DD80D9}" destId="{93CDC1A6-B7B0-431D-B258-019BD9C42B80}" srcOrd="1" destOrd="0" parTransId="{F1DA14DC-4520-4330-B6FE-6E02AE26448D}" sibTransId="{F1582D0D-DBDF-4D50-B8C7-7F74A4362CEB}"/>
    <dgm:cxn modelId="{02A47565-273A-4E1C-AE0F-11DA8B553127}" type="presOf" srcId="{F1DA14DC-4520-4330-B6FE-6E02AE26448D}" destId="{A79A435C-0715-413E-A211-3BF8020EE549}" srcOrd="0" destOrd="0" presId="urn:microsoft.com/office/officeart/2005/8/layout/hierarchy3"/>
    <dgm:cxn modelId="{90BE046A-8E92-45D8-9305-9A742329B55C}" type="presOf" srcId="{23D51117-B944-4393-B2DD-EDF8D0DD80D9}" destId="{2F664CC3-7310-453F-8B15-095B9904985D}" srcOrd="1" destOrd="0" presId="urn:microsoft.com/office/officeart/2005/8/layout/hierarchy3"/>
    <dgm:cxn modelId="{C6C0D556-B69E-4254-9D37-35702D073DFE}" type="presOf" srcId="{74502818-F0D2-4551-AC51-2773EA6E1DBF}" destId="{E70064CC-3D49-4698-8736-5F668282C74F}" srcOrd="0" destOrd="0" presId="urn:microsoft.com/office/officeart/2005/8/layout/hierarchy3"/>
    <dgm:cxn modelId="{A3B70D57-13D2-4063-9FCA-B599EE85D859}" srcId="{F42F5A1D-1CEF-4C86-936C-B1A7ED29B4BB}" destId="{23D51117-B944-4393-B2DD-EDF8D0DD80D9}" srcOrd="0" destOrd="0" parTransId="{7D61A518-E67F-4E27-BF52-DC0A5E4213C0}" sibTransId="{E2556A51-7B0D-48C0-B21E-1985D5C933C6}"/>
    <dgm:cxn modelId="{ED0C4F94-D8AC-41AE-B0D0-8AF3663620D0}" type="presOf" srcId="{F42F5A1D-1CEF-4C86-936C-B1A7ED29B4BB}" destId="{F688D747-EBE5-4A95-8470-FF393B6A4558}" srcOrd="0" destOrd="0" presId="urn:microsoft.com/office/officeart/2005/8/layout/hierarchy3"/>
    <dgm:cxn modelId="{167B649C-5813-40DB-8CFB-A3678C4D6230}" type="presOf" srcId="{0008103F-7C92-4983-AF11-FF2531DF5D91}" destId="{90FF3142-FE55-42E2-B043-FCB4B1D7897B}" srcOrd="0" destOrd="0" presId="urn:microsoft.com/office/officeart/2005/8/layout/hierarchy3"/>
    <dgm:cxn modelId="{097D4CCA-A429-431D-B820-924D572F956A}" type="presOf" srcId="{23D51117-B944-4393-B2DD-EDF8D0DD80D9}" destId="{74FAE0C6-E349-41AB-8C7E-D2A6C1B3F637}" srcOrd="0" destOrd="0" presId="urn:microsoft.com/office/officeart/2005/8/layout/hierarchy3"/>
    <dgm:cxn modelId="{48D3ACE0-642B-4392-B5FD-0D472C478C87}" type="presParOf" srcId="{F688D747-EBE5-4A95-8470-FF393B6A4558}" destId="{E58CE6A6-F157-401C-A686-BE5F45A6FEDD}" srcOrd="0" destOrd="0" presId="urn:microsoft.com/office/officeart/2005/8/layout/hierarchy3"/>
    <dgm:cxn modelId="{C7FCB30D-ADF8-4B86-9306-27B6B02F1578}" type="presParOf" srcId="{E58CE6A6-F157-401C-A686-BE5F45A6FEDD}" destId="{7C41C548-8500-49C1-98CF-12F9EDDED4F6}" srcOrd="0" destOrd="0" presId="urn:microsoft.com/office/officeart/2005/8/layout/hierarchy3"/>
    <dgm:cxn modelId="{38CF8400-1EBA-4FD6-80D5-90ACF8407E6A}" type="presParOf" srcId="{7C41C548-8500-49C1-98CF-12F9EDDED4F6}" destId="{74FAE0C6-E349-41AB-8C7E-D2A6C1B3F637}" srcOrd="0" destOrd="0" presId="urn:microsoft.com/office/officeart/2005/8/layout/hierarchy3"/>
    <dgm:cxn modelId="{8E96D852-5537-45DB-8E57-B3FDEFF02576}" type="presParOf" srcId="{7C41C548-8500-49C1-98CF-12F9EDDED4F6}" destId="{2F664CC3-7310-453F-8B15-095B9904985D}" srcOrd="1" destOrd="0" presId="urn:microsoft.com/office/officeart/2005/8/layout/hierarchy3"/>
    <dgm:cxn modelId="{BB2B3E78-06CC-44C5-88F4-0DA363B7C37C}" type="presParOf" srcId="{E58CE6A6-F157-401C-A686-BE5F45A6FEDD}" destId="{F8E956A5-3DE8-457C-BDFF-E30B582D69C7}" srcOrd="1" destOrd="0" presId="urn:microsoft.com/office/officeart/2005/8/layout/hierarchy3"/>
    <dgm:cxn modelId="{AA9B61F3-B0C9-4052-84A2-75B11845B69E}" type="presParOf" srcId="{F8E956A5-3DE8-457C-BDFF-E30B582D69C7}" destId="{90FF3142-FE55-42E2-B043-FCB4B1D7897B}" srcOrd="0" destOrd="0" presId="urn:microsoft.com/office/officeart/2005/8/layout/hierarchy3"/>
    <dgm:cxn modelId="{96D56BDC-032D-4548-9193-82194191F50C}" type="presParOf" srcId="{F8E956A5-3DE8-457C-BDFF-E30B582D69C7}" destId="{E70064CC-3D49-4698-8736-5F668282C74F}" srcOrd="1" destOrd="0" presId="urn:microsoft.com/office/officeart/2005/8/layout/hierarchy3"/>
    <dgm:cxn modelId="{FEDE4933-5EF1-4820-B7AF-4D11EE51E94E}" type="presParOf" srcId="{F8E956A5-3DE8-457C-BDFF-E30B582D69C7}" destId="{A79A435C-0715-413E-A211-3BF8020EE549}" srcOrd="2" destOrd="0" presId="urn:microsoft.com/office/officeart/2005/8/layout/hierarchy3"/>
    <dgm:cxn modelId="{A108387E-6E83-401F-B7C8-56411823BE88}" type="presParOf" srcId="{F8E956A5-3DE8-457C-BDFF-E30B582D69C7}" destId="{43B54445-ABF4-4DC8-9B3E-5F4B095D613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CAE9D-121C-4486-8009-23436C4601A2}">
      <dsp:nvSpPr>
        <dsp:cNvPr id="0" name=""/>
        <dsp:cNvSpPr/>
      </dsp:nvSpPr>
      <dsp:spPr>
        <a:xfrm rot="16200000">
          <a:off x="1224135" y="-1224135"/>
          <a:ext cx="2808312" cy="5256583"/>
        </a:xfrm>
        <a:prstGeom prst="round1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u="none" kern="1200" dirty="0" err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Farmoyish</a:t>
          </a:r>
          <a:r>
            <a:rPr lang="en-US" sz="4400" b="1" u="none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u="none" kern="1200" dirty="0" err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xujjatlar</a:t>
          </a:r>
          <a:endParaRPr lang="ru-RU" sz="4400" b="1" u="none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0"/>
        <a:ext cx="5256583" cy="2106234"/>
      </dsp:txXfrm>
    </dsp:sp>
    <dsp:sp modelId="{7CE58544-2414-4589-9B95-DAA951BC395E}">
      <dsp:nvSpPr>
        <dsp:cNvPr id="0" name=""/>
        <dsp:cNvSpPr/>
      </dsp:nvSpPr>
      <dsp:spPr>
        <a:xfrm>
          <a:off x="5256583" y="0"/>
          <a:ext cx="5256583" cy="2808312"/>
        </a:xfrm>
        <a:prstGeom prst="round1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Tasdiqlovchi</a:t>
          </a:r>
          <a:r>
            <a:rPr lang="en-US" sz="44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xujjatlar</a:t>
          </a:r>
          <a:endParaRPr lang="ru-RU" sz="4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256583" y="0"/>
        <a:ext cx="5256583" cy="2106234"/>
      </dsp:txXfrm>
    </dsp:sp>
    <dsp:sp modelId="{4E5C0522-BFA5-4852-B57F-05006EF25C6C}">
      <dsp:nvSpPr>
        <dsp:cNvPr id="0" name=""/>
        <dsp:cNvSpPr/>
      </dsp:nvSpPr>
      <dsp:spPr>
        <a:xfrm rot="10800000">
          <a:off x="0" y="2808312"/>
          <a:ext cx="5256583" cy="2808312"/>
        </a:xfrm>
        <a:prstGeom prst="round1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Cyrl-UZ" sz="4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Buxgalteriya rasmiylashtiruvchi </a:t>
          </a:r>
          <a:endParaRPr lang="ru-RU" sz="4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3510390"/>
        <a:ext cx="5256583" cy="2106234"/>
      </dsp:txXfrm>
    </dsp:sp>
    <dsp:sp modelId="{3DF39A6A-904F-4AD2-BC76-A17CAB2CD702}">
      <dsp:nvSpPr>
        <dsp:cNvPr id="0" name=""/>
        <dsp:cNvSpPr/>
      </dsp:nvSpPr>
      <dsp:spPr>
        <a:xfrm rot="5400000">
          <a:off x="6480719" y="1584176"/>
          <a:ext cx="2808312" cy="5256583"/>
        </a:xfrm>
        <a:prstGeom prst="round1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Cyrl-UZ" sz="3200" b="1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Aralash (kombinatsiyalashtirilgan</a:t>
          </a:r>
          <a:r>
            <a:rPr lang="en-US" sz="3200" b="1" kern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3200" b="1" kern="1200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5256584" y="3510389"/>
        <a:ext cx="5256583" cy="2106234"/>
      </dsp:txXfrm>
    </dsp:sp>
    <dsp:sp modelId="{A76FB102-7CC9-40C8-986F-E17F573BE67C}">
      <dsp:nvSpPr>
        <dsp:cNvPr id="0" name=""/>
        <dsp:cNvSpPr/>
      </dsp:nvSpPr>
      <dsp:spPr>
        <a:xfrm>
          <a:off x="1800201" y="1800205"/>
          <a:ext cx="7063524" cy="187352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Xujjatlar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qanday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maqsadga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tayilanganligiga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qarab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quydagilarga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turkumlanadi</a:t>
          </a:r>
          <a:r>
            <a:rPr lang="en-US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3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1659" y="1891663"/>
        <a:ext cx="6880608" cy="16906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0BB05-079D-4160-AE1C-1FF6292A6F4A}">
      <dsp:nvSpPr>
        <dsp:cNvPr id="0" name=""/>
        <dsp:cNvSpPr/>
      </dsp:nvSpPr>
      <dsp:spPr>
        <a:xfrm>
          <a:off x="3187482" y="2196627"/>
          <a:ext cx="4893179" cy="1665292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8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Hujjatlarni</a:t>
          </a:r>
          <a:r>
            <a:rPr lang="en-US" altLang="ru-RU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</a:t>
          </a:r>
          <a:r>
            <a:rPr lang="uz-Cyrl-UZ" altLang="ru-RU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altLang="ru-RU" sz="28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kshirish</a:t>
          </a:r>
          <a:r>
            <a:rPr lang="uz-Cyrl-UZ" altLang="ru-RU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br>
            <a:rPr lang="uz-Cyrl-UZ" altLang="ru-RU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altLang="ru-RU" sz="28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turlari</a:t>
          </a:r>
          <a:r>
            <a:rPr lang="uz-Cyrl-UZ" altLang="ru-RU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4071" y="2440503"/>
        <a:ext cx="3460001" cy="1177540"/>
      </dsp:txXfrm>
    </dsp:sp>
    <dsp:sp modelId="{F3E50274-3F10-4A12-B0ED-8C478582EC03}">
      <dsp:nvSpPr>
        <dsp:cNvPr id="0" name=""/>
        <dsp:cNvSpPr/>
      </dsp:nvSpPr>
      <dsp:spPr>
        <a:xfrm rot="16200000">
          <a:off x="5328318" y="1877531"/>
          <a:ext cx="611507" cy="26684"/>
        </a:xfrm>
        <a:custGeom>
          <a:avLst/>
          <a:gdLst/>
          <a:ahLst/>
          <a:cxnLst/>
          <a:rect l="0" t="0" r="0" b="0"/>
          <a:pathLst>
            <a:path>
              <a:moveTo>
                <a:pt x="0" y="13342"/>
              </a:moveTo>
              <a:lnTo>
                <a:pt x="611507" y="13342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618784" y="1875585"/>
        <a:ext cx="30575" cy="30575"/>
      </dsp:txXfrm>
    </dsp:sp>
    <dsp:sp modelId="{BFC1CADB-2817-4F32-813D-36A7C721B00F}">
      <dsp:nvSpPr>
        <dsp:cNvPr id="0" name=""/>
        <dsp:cNvSpPr/>
      </dsp:nvSpPr>
      <dsp:spPr>
        <a:xfrm>
          <a:off x="4183019" y="137230"/>
          <a:ext cx="2902105" cy="1447888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Shaklan</a:t>
          </a:r>
          <a:r>
            <a:rPr lang="uz-Cyrl-UZ" alt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uz-Cyrl-UZ" alt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alt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kshirish</a:t>
          </a:r>
          <a:r>
            <a:rPr lang="uz-Cyrl-UZ" alt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8022" y="349268"/>
        <a:ext cx="2052099" cy="1023812"/>
      </dsp:txXfrm>
    </dsp:sp>
    <dsp:sp modelId="{210F2A87-168A-42E3-A520-C28C38BABAA5}">
      <dsp:nvSpPr>
        <dsp:cNvPr id="0" name=""/>
        <dsp:cNvSpPr/>
      </dsp:nvSpPr>
      <dsp:spPr>
        <a:xfrm rot="33777">
          <a:off x="8079624" y="3043676"/>
          <a:ext cx="756386" cy="26684"/>
        </a:xfrm>
        <a:custGeom>
          <a:avLst/>
          <a:gdLst/>
          <a:ahLst/>
          <a:cxnLst/>
          <a:rect l="0" t="0" r="0" b="0"/>
          <a:pathLst>
            <a:path>
              <a:moveTo>
                <a:pt x="0" y="13342"/>
              </a:moveTo>
              <a:lnTo>
                <a:pt x="756386" y="13342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8438907" y="3038109"/>
        <a:ext cx="37819" cy="37819"/>
      </dsp:txXfrm>
    </dsp:sp>
    <dsp:sp modelId="{8F9E494E-B6A7-4D0A-94B9-57A5279B31F8}">
      <dsp:nvSpPr>
        <dsp:cNvPr id="0" name=""/>
        <dsp:cNvSpPr/>
      </dsp:nvSpPr>
      <dsp:spPr>
        <a:xfrm>
          <a:off x="8835952" y="1881256"/>
          <a:ext cx="2114938" cy="2379736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400" b="1" kern="1200" dirty="0" err="1">
              <a:latin typeface="Times New Roman" panose="02020603050405020304" pitchFamily="18" charset="0"/>
            </a:rPr>
            <a:t>Qarama</a:t>
          </a:r>
          <a:r>
            <a:rPr lang="uz-Cyrl-UZ" altLang="ru-RU" sz="2400" b="1" kern="1200" dirty="0">
              <a:latin typeface="Times New Roman" panose="02020603050405020304" pitchFamily="18" charset="0"/>
            </a:rPr>
            <a:t>-</a:t>
          </a:r>
          <a:r>
            <a:rPr lang="en-US" altLang="ru-RU" sz="2400" b="1" kern="1200" dirty="0" err="1">
              <a:latin typeface="Times New Roman" panose="02020603050405020304" pitchFamily="18" charset="0"/>
            </a:rPr>
            <a:t>qarshi</a:t>
          </a:r>
          <a:r>
            <a:rPr lang="uz-Cyrl-UZ" altLang="ru-RU" sz="2400" b="1" kern="1200" dirty="0">
              <a:latin typeface="Times New Roman" panose="02020603050405020304" pitchFamily="18" charset="0"/>
            </a:rPr>
            <a:t> </a:t>
          </a:r>
          <a:r>
            <a:rPr lang="en-US" altLang="ru-RU" sz="2400" b="1" kern="1200" dirty="0">
              <a:latin typeface="Times New Roman" panose="02020603050405020304" pitchFamily="18" charset="0"/>
            </a:rPr>
            <a:t>t</a:t>
          </a:r>
          <a:r>
            <a:rPr lang="uz-Cyrl-UZ" altLang="ru-RU" sz="2400" b="1" kern="1200" dirty="0">
              <a:latin typeface="Times New Roman" panose="02020603050405020304" pitchFamily="18" charset="0"/>
            </a:rPr>
            <a:t>е</a:t>
          </a:r>
          <a:r>
            <a:rPr lang="en-US" altLang="ru-RU" sz="2400" b="1" kern="1200" dirty="0" err="1">
              <a:latin typeface="Times New Roman" panose="02020603050405020304" pitchFamily="18" charset="0"/>
            </a:rPr>
            <a:t>kshirish</a:t>
          </a:r>
          <a:r>
            <a:rPr lang="uz-Cyrl-UZ" altLang="ru-RU" sz="2400" b="1" kern="1200" dirty="0">
              <a:latin typeface="Times New Roman" panose="02020603050405020304" pitchFamily="18" charset="0"/>
            </a:rPr>
            <a:t> </a:t>
          </a:r>
          <a:endParaRPr lang="ru-RU" sz="2400" kern="1200" dirty="0"/>
        </a:p>
      </dsp:txBody>
      <dsp:txXfrm>
        <a:off x="9145677" y="2229760"/>
        <a:ext cx="1495488" cy="1682728"/>
      </dsp:txXfrm>
    </dsp:sp>
    <dsp:sp modelId="{44A0F71A-1B23-401F-831C-E499A2691466}">
      <dsp:nvSpPr>
        <dsp:cNvPr id="0" name=""/>
        <dsp:cNvSpPr/>
      </dsp:nvSpPr>
      <dsp:spPr>
        <a:xfrm rot="5434803">
          <a:off x="5289752" y="4181079"/>
          <a:ext cx="665047" cy="26684"/>
        </a:xfrm>
        <a:custGeom>
          <a:avLst/>
          <a:gdLst/>
          <a:ahLst/>
          <a:cxnLst/>
          <a:rect l="0" t="0" r="0" b="0"/>
          <a:pathLst>
            <a:path>
              <a:moveTo>
                <a:pt x="0" y="13342"/>
              </a:moveTo>
              <a:lnTo>
                <a:pt x="665047" y="13342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5605649" y="4177795"/>
        <a:ext cx="33252" cy="33252"/>
      </dsp:txXfrm>
    </dsp:sp>
    <dsp:sp modelId="{91DEAC73-9C87-4DEA-A920-451362655776}">
      <dsp:nvSpPr>
        <dsp:cNvPr id="0" name=""/>
        <dsp:cNvSpPr/>
      </dsp:nvSpPr>
      <dsp:spPr>
        <a:xfrm>
          <a:off x="4089436" y="4526920"/>
          <a:ext cx="3044488" cy="1428138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Cyrl-UZ" alt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en-US" alt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rifm</a:t>
          </a:r>
          <a:r>
            <a:rPr lang="uz-Cyrl-UZ" alt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alt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tik</a:t>
          </a:r>
          <a:r>
            <a:rPr lang="uz-Cyrl-UZ" alt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uz-Cyrl-UZ" alt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alt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kshirish</a:t>
          </a:r>
          <a:r>
            <a:rPr lang="uz-Cyrl-UZ" alt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5291" y="4736066"/>
        <a:ext cx="2152778" cy="1009846"/>
      </dsp:txXfrm>
    </dsp:sp>
    <dsp:sp modelId="{1B034668-C29F-49F7-9DC2-8EFBE1EA9367}">
      <dsp:nvSpPr>
        <dsp:cNvPr id="0" name=""/>
        <dsp:cNvSpPr/>
      </dsp:nvSpPr>
      <dsp:spPr>
        <a:xfrm rot="10823787">
          <a:off x="2438619" y="2996413"/>
          <a:ext cx="749377" cy="26684"/>
        </a:xfrm>
        <a:custGeom>
          <a:avLst/>
          <a:gdLst/>
          <a:ahLst/>
          <a:cxnLst/>
          <a:rect l="0" t="0" r="0" b="0"/>
          <a:pathLst>
            <a:path>
              <a:moveTo>
                <a:pt x="0" y="13342"/>
              </a:moveTo>
              <a:lnTo>
                <a:pt x="749377" y="13342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794573" y="2991020"/>
        <a:ext cx="37468" cy="37468"/>
      </dsp:txXfrm>
    </dsp:sp>
    <dsp:sp modelId="{0D2C92B6-1AA5-40BA-8B76-FF72FA49F7B2}">
      <dsp:nvSpPr>
        <dsp:cNvPr id="0" name=""/>
        <dsp:cNvSpPr/>
      </dsp:nvSpPr>
      <dsp:spPr>
        <a:xfrm>
          <a:off x="253917" y="1738286"/>
          <a:ext cx="2184730" cy="2522635"/>
        </a:xfrm>
        <a:prstGeom prst="ellipse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uz-Cyrl-UZ" alt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en-US" alt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hiyatiga</a:t>
          </a:r>
          <a:r>
            <a:rPr lang="uz-Cyrl-UZ" alt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ko'ra</a:t>
          </a:r>
          <a:r>
            <a:rPr lang="uz-Cyrl-UZ" alt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uz-Cyrl-UZ" alt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alt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kshirish</a:t>
          </a:r>
          <a:r>
            <a:rPr lang="uz-Cyrl-UZ" alt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863" y="2107717"/>
        <a:ext cx="1544838" cy="17837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AE0C6-E349-41AB-8C7E-D2A6C1B3F637}">
      <dsp:nvSpPr>
        <dsp:cNvPr id="0" name=""/>
        <dsp:cNvSpPr/>
      </dsp:nvSpPr>
      <dsp:spPr>
        <a:xfrm>
          <a:off x="0" y="1479839"/>
          <a:ext cx="7472836" cy="1536795"/>
        </a:xfrm>
        <a:prstGeom prst="roundRect">
          <a:avLst>
            <a:gd name="adj" fmla="val 10000"/>
          </a:avLst>
        </a:prstGeom>
        <a:solidFill>
          <a:srgbClr val="CCFFFF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Inventarlashni</a:t>
          </a:r>
          <a:r>
            <a:rPr lang="ru-RU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o‘tkazish</a:t>
          </a:r>
          <a:r>
            <a:rPr lang="ru-RU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uchun</a:t>
          </a:r>
          <a:r>
            <a:rPr lang="ru-RU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xo‘jalik</a:t>
          </a:r>
          <a:r>
            <a:rPr lang="ru-RU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yurituvchi</a:t>
          </a:r>
          <a:r>
            <a:rPr lang="ru-RU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sub’ektlarda</a:t>
          </a:r>
          <a:r>
            <a:rPr lang="ru-RU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tarkibida</a:t>
          </a:r>
          <a:r>
            <a:rPr lang="ru-RU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sp:txBody>
      <dsp:txXfrm>
        <a:off x="45011" y="1524850"/>
        <a:ext cx="7382814" cy="1446773"/>
      </dsp:txXfrm>
    </dsp:sp>
    <dsp:sp modelId="{90FF3142-FE55-42E2-B043-FCB4B1D7897B}">
      <dsp:nvSpPr>
        <dsp:cNvPr id="0" name=""/>
        <dsp:cNvSpPr/>
      </dsp:nvSpPr>
      <dsp:spPr>
        <a:xfrm>
          <a:off x="747283" y="3016635"/>
          <a:ext cx="3204427" cy="696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6557"/>
              </a:lnTo>
              <a:lnTo>
                <a:pt x="3204427" y="6965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064CC-3D49-4698-8736-5F668282C74F}">
      <dsp:nvSpPr>
        <dsp:cNvPr id="0" name=""/>
        <dsp:cNvSpPr/>
      </dsp:nvSpPr>
      <dsp:spPr>
        <a:xfrm>
          <a:off x="3951710" y="3087596"/>
          <a:ext cx="7306373" cy="1251192"/>
        </a:xfrm>
        <a:prstGeom prst="roundRect">
          <a:avLst>
            <a:gd name="adj" fmla="val 10000"/>
          </a:avLst>
        </a:prstGeom>
        <a:solidFill>
          <a:srgbClr val="B5E5B5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X</a:t>
          </a:r>
          <a:r>
            <a:rPr lang="ru-RU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o‘jalik</a:t>
          </a:r>
          <a:r>
            <a:rPr lang="ru-RU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yurituvchi</a:t>
          </a:r>
          <a:r>
            <a:rPr lang="ru-RU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sub’ekt</a:t>
          </a:r>
          <a:r>
            <a:rPr lang="ru-RU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rahbari</a:t>
          </a:r>
          <a:r>
            <a:rPr lang="ru-RU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yoki</a:t>
          </a:r>
          <a:r>
            <a:rPr lang="ru-RU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uning</a:t>
          </a:r>
          <a:r>
            <a:rPr lang="ru-RU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o‘rinbosari</a:t>
          </a:r>
          <a:r>
            <a:rPr lang="ru-RU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komissiya</a:t>
          </a:r>
          <a:r>
            <a:rPr lang="ru-RU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raisi</a:t>
          </a:r>
          <a:r>
            <a:rPr lang="ru-RU" sz="32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</a:p>
      </dsp:txBody>
      <dsp:txXfrm>
        <a:off x="3988356" y="3124242"/>
        <a:ext cx="7233081" cy="1177900"/>
      </dsp:txXfrm>
    </dsp:sp>
    <dsp:sp modelId="{A79A435C-0715-413E-A211-3BF8020EE549}">
      <dsp:nvSpPr>
        <dsp:cNvPr id="0" name=""/>
        <dsp:cNvSpPr/>
      </dsp:nvSpPr>
      <dsp:spPr>
        <a:xfrm>
          <a:off x="747283" y="3016635"/>
          <a:ext cx="211423" cy="2055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5873"/>
              </a:lnTo>
              <a:lnTo>
                <a:pt x="211423" y="20558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54445-ABF4-4DC8-9B3E-5F4B095D6133}">
      <dsp:nvSpPr>
        <dsp:cNvPr id="0" name=""/>
        <dsp:cNvSpPr/>
      </dsp:nvSpPr>
      <dsp:spPr>
        <a:xfrm>
          <a:off x="958707" y="4343068"/>
          <a:ext cx="10313212" cy="1458881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Boshqa</a:t>
          </a:r>
          <a:r>
            <a:rPr lang="en-US" sz="2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mutaxassislar</a:t>
          </a:r>
          <a:r>
            <a:rPr lang="en-US" sz="2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8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muhandislar</a:t>
          </a:r>
          <a:r>
            <a:rPr lang="en-US" sz="2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iqtisodchilar</a:t>
          </a:r>
          <a:r>
            <a:rPr lang="en-US" sz="2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texniklar</a:t>
          </a:r>
          <a:r>
            <a:rPr lang="ru-RU" sz="2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ichki</a:t>
          </a:r>
          <a:r>
            <a:rPr lang="ru-RU" sz="2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audit</a:t>
          </a:r>
          <a:r>
            <a:rPr lang="ru-RU" sz="2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xizmati</a:t>
          </a:r>
          <a:r>
            <a:rPr lang="ru-RU" sz="2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vakillari</a:t>
          </a:r>
          <a:r>
            <a:rPr lang="ru-RU" sz="2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8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hokazolar</a:t>
          </a:r>
          <a:r>
            <a:rPr lang="en-US" sz="2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sz="28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bo‘lgan</a:t>
          </a:r>
          <a:r>
            <a:rPr lang="en-US" sz="2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doimiy</a:t>
          </a:r>
          <a:r>
            <a:rPr lang="en-US" sz="2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ishlaydigan</a:t>
          </a:r>
          <a:r>
            <a:rPr lang="en-US" sz="2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inventarlash</a:t>
          </a:r>
          <a:r>
            <a:rPr lang="en-US" sz="2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komissiyalari</a:t>
          </a:r>
          <a:r>
            <a:rPr lang="en-US" sz="2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0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tuziladi</a:t>
          </a:r>
          <a:r>
            <a:rPr lang="en-US" sz="2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8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1436" y="4385797"/>
        <a:ext cx="10227754" cy="1373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type="round1Rect" r:blip="" rot="270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type="rect" r:blip="" rot="270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type="round1Rect" r:blip="" rot="180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type="rect" r:blip="" rot="180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type="round1Rect" r:blip="" rot="90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type="rect" r:blip="" rot="90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D9B9D62-16BF-4086-A54F-9BA5B66CFC3D}" type="datetimeFigureOut">
              <a:rPr lang="ru-RU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  <a:endParaRPr lang="ru-RU" noProof="0"/>
          </a:p>
          <a:p>
            <a:pPr lvl="1"/>
            <a:r>
              <a:rPr lang="ru-RU" noProof="0"/>
              <a:t>Второй уровень</a:t>
            </a:r>
            <a:endParaRPr lang="ru-RU" noProof="0"/>
          </a:p>
          <a:p>
            <a:pPr lvl="2"/>
            <a:r>
              <a:rPr lang="ru-RU" noProof="0"/>
              <a:t>Третий уровень</a:t>
            </a:r>
            <a:endParaRPr lang="ru-RU" noProof="0"/>
          </a:p>
          <a:p>
            <a:pPr lvl="3"/>
            <a:r>
              <a:rPr lang="ru-RU" noProof="0"/>
              <a:t>Четвертый уровень</a:t>
            </a:r>
            <a:endParaRPr lang="ru-RU" noProof="0"/>
          </a:p>
          <a:p>
            <a:pPr lvl="4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2ACE504-7031-4147-9CE1-282A06D7C515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51F41-7CEE-4852-B527-605D8C2AB9A7}" type="datetime1">
              <a:rPr lang="en-US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12A55-EF23-4D08-81AA-20F726F074D5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B70AF-91F2-456A-BF4B-E3EF985AA9B7}" type="datetime1">
              <a:rPr lang="en-US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CD8D7-E07F-4F66-A85B-5F45A0242243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ED791-DCB6-44C2-8D11-6B765522B38F}" type="datetime1">
              <a:rPr lang="en-US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BFEC2-F769-445E-9D51-6F2182A2D947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2FDB85A-329D-4CD2-98D9-3BD280B11077}" type="datetime1">
              <a:rPr lang="en-US"/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47F527-2B69-45C3-ADD3-C0B0EB0C0158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  <p:transition advClick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2F419-5B20-43CB-AD08-AA25FDA5B6CB}" type="datetime1">
              <a:rPr lang="en-US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93CC1-4ED8-4F8D-88AE-C2F389D8237D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AD57AA-3A9C-40D5-B056-50BED6FC7DCE}" type="datetime1">
              <a:rPr lang="en-US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B2134-9719-42E2-8C86-79CB7EBF20F0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4B670-1C9C-4D9C-A9FF-7C609255D101}" type="datetime1">
              <a:rPr lang="en-US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32FCE-12C6-48BF-B976-C05624D5E4B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0B348-7A72-4233-BEFC-7895CA2385F6}" type="datetime1">
              <a:rPr lang="en-US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3D398-1E22-4F4A-87DB-32ED43769707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9CBB7E-4925-4706-B462-569A4CDE4810}" type="datetime1">
              <a:rPr lang="en-US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94836-1039-4647-ADE1-D3C73603CF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8156AB-55E0-4CA3-8784-821092BABEEF}" type="datetime1">
              <a:rPr lang="en-US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96FA1-1B0B-4C50-B7E7-5F467BE213BB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62630A-6DB4-47B1-9300-E8A7691FE56C}" type="datetime1">
              <a:rPr lang="en-US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F68E8-1381-4695-83F4-24E5B5BA3230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2BE156-7C15-46AE-B70C-960D4381C63E}" type="datetime1">
              <a:rPr lang="en-US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B02DF-451B-46E2-AE03-48595C10D48F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3BDCB6-7EDE-487B-B61F-CBEA336B3860}" type="datetime1">
              <a:rPr lang="en-US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0ED688-740B-40A0-81DF-3EDB4BD6AD4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1" Type="http://schemas.openxmlformats.org/officeDocument/2006/relationships/slideLayout" Target="../slideLayouts/slideLayout2.xml"/><Relationship Id="rId10" Type="http://schemas.microsoft.com/office/2007/relationships/diagramDrawing" Target="../diagrams/drawing2.xml"/><Relationship Id="rId1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qomus.info/encyclopedia/cat-j/jinoyat-uz/" TargetMode="External"/><Relationship Id="rId3" Type="http://schemas.openxmlformats.org/officeDocument/2006/relationships/hyperlink" Target="https://qomus.info/encyclopedia/cat-s/sud-uz/" TargetMode="External"/><Relationship Id="rId2" Type="http://schemas.openxmlformats.org/officeDocument/2006/relationships/hyperlink" Target="https://qomus.info/encyclopedia/cat-t/tovush-uz/" TargetMode="External"/><Relationship Id="rId1" Type="http://schemas.openxmlformats.org/officeDocument/2006/relationships/hyperlink" Target="https://qomus.info/encyclopedia/cat-m/magnitofon-uz/" TargetMode="External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45394" y="3429000"/>
            <a:ext cx="9937750" cy="1200480"/>
          </a:xfrm>
          <a:prstGeom prst="rect">
            <a:avLst/>
          </a:prstGeom>
          <a:noFill/>
        </p:spPr>
        <p:txBody>
          <a:bodyPr lIns="91588" tIns="45795" rIns="91588" bIns="45795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2"/>
              </a:buClr>
              <a:buSzPct val="70000"/>
              <a:defRPr/>
            </a:pPr>
            <a:r>
              <a:rPr lang="en-US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6-MAVZU: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HUJJATLASHTIRISH</a:t>
            </a:r>
            <a:r>
              <a:rPr lang="en-US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 INVENTARIZATSIYA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1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2F419-5B20-43CB-AD08-AA25FDA5B6CB}" type="datetime1">
              <a:rPr lang="en-US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93CC1-4ED8-4F8D-88AE-C2F389D8237D}" type="slidenum">
              <a:rPr lang="ru-RU" smtClean="0"/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9377" y="764704"/>
            <a:ext cx="8131224" cy="2088232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Бошланғич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ҳисоб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ҳужжатларини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тузган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имзолаган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шахслар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уларнинг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ўз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вақтида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тўғри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ишончли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тузилиши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шунингдек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бухгалтерия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ҳисобида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эттириш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белгиланган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муддат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ларда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топширилишига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жавобгардир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35560" y="3068960"/>
            <a:ext cx="8208912" cy="864096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Бошланғич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ҳисоб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ҳужжатлари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 </a:t>
            </a:r>
            <a:r>
              <a:rPr lang="ru-RU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ҳужжат</a:t>
            </a:r>
            <a:r>
              <a:rPr lang="ru-RU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тарзида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тузилиши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тақдим</a:t>
            </a:r>
            <a:r>
              <a:rPr lang="ru-RU" sz="2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этили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20226" y="4149080"/>
            <a:ext cx="8064406" cy="2376264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Бошланғич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ҳисоб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ҳужжатларига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хўжалик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операцияси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иштирокчилари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томонидан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тасдиқланмаган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тузатишлар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киритилишига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йўл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қўйилмайди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Банк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касса-пул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ҳужжатларида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тузатишлар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ўчириб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ёзишларга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йўл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қўйилмайди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ttps://hujjat.uz/site/images/12345ru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307" y="260648"/>
            <a:ext cx="2952329" cy="261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hujjat.uz/site/images/1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4220467"/>
            <a:ext cx="3318048" cy="223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9EC47C8-E6B7-42A2-8D28-9EC8B10C6AE8}" type="slidenum">
              <a:rPr lang="ru-RU" altLang="en-US" sz="1200">
                <a:solidFill>
                  <a:schemeClr val="bg1"/>
                </a:solidFill>
                <a:latin typeface="Arial" panose="020B0604020202020204" pitchFamily="34" charset="0"/>
              </a:rPr>
            </a:fld>
            <a:endParaRPr lang="ru-RU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9459" name="Group 2"/>
          <p:cNvGrpSpPr/>
          <p:nvPr/>
        </p:nvGrpSpPr>
        <p:grpSpPr bwMode="auto">
          <a:xfrm>
            <a:off x="479425" y="549275"/>
            <a:ext cx="11233150" cy="5688013"/>
            <a:chOff x="1344" y="874"/>
            <a:chExt cx="9717" cy="4170"/>
          </a:xfrm>
        </p:grpSpPr>
        <p:sp>
          <p:nvSpPr>
            <p:cNvPr id="28678" name="Rectangle 3"/>
            <p:cNvSpPr>
              <a:spLocks noChangeArrowheads="1"/>
            </p:cNvSpPr>
            <p:nvPr/>
          </p:nvSpPr>
          <p:spPr bwMode="auto">
            <a:xfrm>
              <a:off x="2421" y="874"/>
              <a:ext cx="7740" cy="62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>
              <a:lvl1pPr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ru-RU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Dastlabki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ru-RU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hujjatlarni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ru-RU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to'ldirishga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ru-RU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qo'yiladigan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</a:t>
              </a:r>
              <a:r>
                <a:rPr lang="en-US" altLang="ru-RU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siy</a:t>
              </a:r>
              <a:r>
                <a:rPr lang="en-US" altLang="ru-RU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ru-RU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talablar</a:t>
              </a:r>
              <a:endParaRPr lang="ru-RU" alt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679" name="Rectangle 4"/>
            <p:cNvSpPr>
              <a:spLocks noChangeArrowheads="1"/>
            </p:cNvSpPr>
            <p:nvPr/>
          </p:nvSpPr>
          <p:spPr bwMode="auto">
            <a:xfrm>
              <a:off x="1344" y="2224"/>
              <a:ext cx="2180" cy="28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>
              <a:lvl1pPr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ru-RU" sz="2800" b="1" dirty="0">
                  <a:solidFill>
                    <a:srgbClr val="002060"/>
                  </a:solidFill>
                </a:rPr>
                <a:t>Т</a:t>
              </a:r>
              <a:r>
                <a:rPr lang="en-US" altLang="ru-RU" sz="2800" b="1" dirty="0" err="1">
                  <a:solidFill>
                    <a:srgbClr val="002060"/>
                  </a:solidFill>
                </a:rPr>
                <a:t>asdiqlangan</a:t>
              </a:r>
              <a:r>
                <a:rPr lang="en-US" altLang="ru-RU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ru-RU" sz="2800" b="1" dirty="0" err="1">
                  <a:solidFill>
                    <a:srgbClr val="002060"/>
                  </a:solidFill>
                </a:rPr>
                <a:t>ro'y</a:t>
              </a:r>
              <a:r>
                <a:rPr lang="en-US" altLang="ru-RU" sz="2800" b="1" dirty="0">
                  <a:solidFill>
                    <a:srgbClr val="002060"/>
                  </a:solidFill>
                </a:rPr>
                <a:t>х</a:t>
              </a:r>
              <a:r>
                <a:rPr lang="en-US" altLang="ru-RU" sz="2800" b="1" dirty="0" err="1">
                  <a:solidFill>
                    <a:srgbClr val="002060"/>
                  </a:solidFill>
                </a:rPr>
                <a:t>atdagi</a:t>
              </a:r>
              <a:r>
                <a:rPr lang="en-US" altLang="ru-RU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ru-RU" sz="2800" b="1" dirty="0" err="1">
                  <a:solidFill>
                    <a:srgbClr val="002060"/>
                  </a:solidFill>
                </a:rPr>
                <a:t>namunaviy</a:t>
              </a:r>
              <a:r>
                <a:rPr lang="en-US" altLang="ru-RU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ru-RU" sz="2800" b="1" dirty="0" err="1">
                  <a:solidFill>
                    <a:srgbClr val="002060"/>
                  </a:solidFill>
                </a:rPr>
                <a:t>hujjatlar</a:t>
              </a:r>
              <a:r>
                <a:rPr lang="en-US" altLang="ru-RU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ru-RU" sz="2800" b="1" dirty="0" err="1">
                  <a:solidFill>
                    <a:srgbClr val="002060"/>
                  </a:solidFill>
                </a:rPr>
                <a:t>shakli</a:t>
              </a:r>
              <a:r>
                <a:rPr lang="en-US" altLang="ru-RU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ru-RU" sz="2800" b="1" dirty="0" err="1">
                  <a:solidFill>
                    <a:srgbClr val="002060"/>
                  </a:solidFill>
                </a:rPr>
                <a:t>bo'yicha</a:t>
              </a:r>
              <a:r>
                <a:rPr lang="en-US" altLang="ru-RU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ru-RU" sz="2800" b="1" dirty="0" err="1">
                  <a:solidFill>
                    <a:srgbClr val="002060"/>
                  </a:solidFill>
                </a:rPr>
                <a:t>to'ldirilishi</a:t>
              </a:r>
              <a:r>
                <a:rPr lang="en-US" altLang="ru-RU" sz="2800" b="1" dirty="0">
                  <a:solidFill>
                    <a:srgbClr val="002060"/>
                  </a:solidFill>
                </a:rPr>
                <a:t> </a:t>
              </a:r>
              <a:r>
                <a:rPr lang="en-US" altLang="ru-RU" sz="2800" b="1" dirty="0">
                  <a:solidFill>
                    <a:srgbClr val="002060"/>
                  </a:solidFill>
                </a:rPr>
                <a:t>l</a:t>
              </a:r>
              <a:r>
                <a:rPr lang="en-US" altLang="ru-RU" sz="2800" b="1" dirty="0">
                  <a:solidFill>
                    <a:srgbClr val="002060"/>
                  </a:solidFill>
                </a:rPr>
                <a:t>о</a:t>
              </a:r>
              <a:r>
                <a:rPr lang="en-US" altLang="ru-RU" sz="2800" b="1" dirty="0" err="1">
                  <a:solidFill>
                    <a:srgbClr val="002060"/>
                  </a:solidFill>
                </a:rPr>
                <a:t>zim</a:t>
              </a:r>
              <a:r>
                <a:rPr lang="en-US" altLang="ru-RU" sz="2800" b="1" dirty="0">
                  <a:solidFill>
                    <a:srgbClr val="002060"/>
                  </a:solidFill>
                </a:rPr>
                <a:t>. </a:t>
              </a:r>
              <a:endParaRPr lang="ru-RU" altLang="ru-RU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28680" name="Rectangle 5"/>
            <p:cNvSpPr>
              <a:spLocks noChangeArrowheads="1"/>
            </p:cNvSpPr>
            <p:nvPr/>
          </p:nvSpPr>
          <p:spPr bwMode="auto">
            <a:xfrm>
              <a:off x="3924" y="2217"/>
              <a:ext cx="2322" cy="28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>
              <a:lvl1pPr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ru-RU" sz="32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Barcha</a:t>
              </a:r>
              <a:r>
                <a:rPr lang="en-US" altLang="ru-RU" sz="32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ru-RU" sz="32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zarur</a:t>
              </a:r>
              <a:r>
                <a:rPr lang="en-US" altLang="ru-RU" sz="32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ru-RU" sz="32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r</a:t>
              </a:r>
              <a:r>
                <a:rPr lang="en-US" altLang="ru-RU" sz="32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е</a:t>
              </a:r>
              <a:r>
                <a:rPr lang="en-US" altLang="ru-RU" sz="32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kvizitlar</a:t>
              </a:r>
              <a:r>
                <a:rPr lang="en-US" altLang="ru-RU" sz="32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ru-RU" sz="32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bo'lishi</a:t>
              </a:r>
              <a:r>
                <a:rPr lang="en-US" altLang="ru-RU" sz="32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ru-RU" sz="32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l</a:t>
              </a:r>
              <a:r>
                <a:rPr lang="en-US" altLang="ru-RU" sz="32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о</a:t>
              </a:r>
              <a:r>
                <a:rPr lang="en-US" altLang="ru-RU" sz="32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zim</a:t>
              </a:r>
              <a:r>
                <a:rPr lang="en-US" altLang="ru-RU" sz="32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. </a:t>
              </a:r>
              <a:endParaRPr lang="ru-RU" altLang="ru-RU" sz="3200" b="1" dirty="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9463" name="Rectangle 6"/>
            <p:cNvSpPr>
              <a:spLocks noChangeArrowheads="1"/>
            </p:cNvSpPr>
            <p:nvPr/>
          </p:nvSpPr>
          <p:spPr bwMode="auto">
            <a:xfrm>
              <a:off x="6567" y="2224"/>
              <a:ext cx="2108" cy="28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>
              <a:lvl1pPr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orbel" panose="020B0503020204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>
                  <a:solidFill>
                    <a:srgbClr val="595959"/>
                  </a:solidFill>
                  <a:latin typeface="Corbel" panose="020B0503020204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Corbel" panose="020B0503020204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5pPr>
              <a:lvl6pPr marL="2514600" indent="-228600" fontAlgn="base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6pPr>
              <a:lvl7pPr marL="2971800" indent="-228600" fontAlgn="base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7pPr>
              <a:lvl8pPr marL="3429000" indent="-228600" fontAlgn="base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8pPr>
              <a:lvl9pPr marL="3886200" indent="-228600" fontAlgn="base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Х</a:t>
              </a:r>
              <a:r>
                <a:rPr lang="en-US" altLang="ru-RU" sz="28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o'jalik</a:t>
              </a: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mu</a:t>
              </a: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о</a:t>
              </a:r>
              <a:r>
                <a:rPr lang="en-US" altLang="ru-RU" sz="28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malasi</a:t>
              </a: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о</a:t>
              </a:r>
              <a:r>
                <a:rPr lang="en-US" altLang="ru-RU" sz="28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dir</a:t>
              </a: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ru-RU" sz="28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bo'lgan</a:t>
              </a: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ru-RU" sz="28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paytda</a:t>
              </a: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ru-RU" sz="28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ayrim</a:t>
              </a: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о</a:t>
              </a:r>
              <a:r>
                <a:rPr lang="en-US" altLang="ru-RU" sz="28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llarda</a:t>
              </a: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s</a:t>
              </a: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о</a:t>
              </a:r>
              <a:r>
                <a:rPr lang="en-US" altLang="ru-RU" sz="28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dir</a:t>
              </a: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ru-RU" sz="28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bo'lgandan</a:t>
              </a: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ru-RU" sz="28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so'ng</a:t>
              </a: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ru-RU" sz="28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darh</a:t>
              </a: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о</a:t>
              </a: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l</a:t>
              </a: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ru-RU" sz="28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to'ldirilishi</a:t>
              </a: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l</a:t>
              </a: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о</a:t>
              </a:r>
              <a:r>
                <a:rPr lang="en-US" altLang="ru-RU" sz="2800" b="1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zim</a:t>
              </a:r>
              <a:r>
                <a:rPr lang="en-US" altLang="ru-RU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. </a:t>
              </a:r>
              <a:endPara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682" name="Rectangle 7"/>
            <p:cNvSpPr>
              <a:spLocks noChangeArrowheads="1"/>
            </p:cNvSpPr>
            <p:nvPr/>
          </p:nvSpPr>
          <p:spPr bwMode="auto">
            <a:xfrm>
              <a:off x="9134" y="2224"/>
              <a:ext cx="1927" cy="28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>
              <a:lvl1pPr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ru-RU" sz="2200" b="1" dirty="0" err="1">
                  <a:solidFill>
                    <a:srgbClr val="002060"/>
                  </a:solidFill>
                </a:rPr>
                <a:t>Dastlabki</a:t>
              </a:r>
              <a:r>
                <a:rPr lang="en-US" altLang="ru-RU" sz="2200" b="1" dirty="0">
                  <a:solidFill>
                    <a:srgbClr val="002060"/>
                  </a:solidFill>
                </a:rPr>
                <a:t> </a:t>
              </a:r>
              <a:r>
                <a:rPr lang="en-US" altLang="ru-RU" sz="2200" b="1" dirty="0" err="1">
                  <a:solidFill>
                    <a:srgbClr val="002060"/>
                  </a:solidFill>
                </a:rPr>
                <a:t>hujjatlarni</a:t>
              </a:r>
              <a:r>
                <a:rPr lang="en-US" altLang="ru-RU" sz="2200" b="1" dirty="0">
                  <a:solidFill>
                    <a:srgbClr val="002060"/>
                  </a:solidFill>
                </a:rPr>
                <a:t> </a:t>
              </a:r>
              <a:r>
                <a:rPr lang="en-US" altLang="ru-RU" sz="2200" b="1" dirty="0" err="1">
                  <a:solidFill>
                    <a:srgbClr val="002060"/>
                  </a:solidFill>
                </a:rPr>
                <a:t>to'lg'azish</a:t>
              </a:r>
              <a:r>
                <a:rPr lang="en-US" altLang="ru-RU" sz="2200" b="1" dirty="0">
                  <a:solidFill>
                    <a:srgbClr val="002060"/>
                  </a:solidFill>
                </a:rPr>
                <a:t> </a:t>
              </a:r>
              <a:r>
                <a:rPr lang="en-US" altLang="ru-RU" sz="2200" b="1" dirty="0" err="1">
                  <a:solidFill>
                    <a:srgbClr val="002060"/>
                  </a:solidFill>
                </a:rPr>
                <a:t>ularni</a:t>
              </a:r>
              <a:r>
                <a:rPr lang="en-US" altLang="ru-RU" sz="2200" b="1" dirty="0">
                  <a:solidFill>
                    <a:srgbClr val="002060"/>
                  </a:solidFill>
                </a:rPr>
                <a:t> </a:t>
              </a:r>
              <a:r>
                <a:rPr lang="en-US" altLang="ru-RU" sz="2200" b="1" dirty="0" err="1">
                  <a:solidFill>
                    <a:srgbClr val="002060"/>
                  </a:solidFill>
                </a:rPr>
                <a:t>ar</a:t>
              </a:r>
              <a:r>
                <a:rPr lang="en-US" altLang="ru-RU" sz="2200" b="1" dirty="0">
                  <a:solidFill>
                    <a:srgbClr val="002060"/>
                  </a:solidFill>
                </a:rPr>
                <a:t>х</a:t>
              </a:r>
              <a:r>
                <a:rPr lang="en-US" altLang="ru-RU" sz="2200" b="1" dirty="0" err="1">
                  <a:solidFill>
                    <a:srgbClr val="002060"/>
                  </a:solidFill>
                </a:rPr>
                <a:t>ivda</a:t>
              </a:r>
              <a:r>
                <a:rPr lang="en-US" altLang="ru-RU" sz="2200" b="1" dirty="0">
                  <a:solidFill>
                    <a:srgbClr val="002060"/>
                  </a:solidFill>
                </a:rPr>
                <a:t> </a:t>
              </a:r>
              <a:r>
                <a:rPr lang="en-US" altLang="ru-RU" sz="2200" b="1" dirty="0" err="1">
                  <a:solidFill>
                    <a:srgbClr val="002060"/>
                  </a:solidFill>
                </a:rPr>
                <a:t>saqlash</a:t>
              </a:r>
              <a:r>
                <a:rPr lang="en-US" altLang="ru-RU" sz="2200" b="1" dirty="0">
                  <a:solidFill>
                    <a:srgbClr val="002060"/>
                  </a:solidFill>
                </a:rPr>
                <a:t> </a:t>
              </a:r>
              <a:r>
                <a:rPr lang="en-US" altLang="ru-RU" sz="2200" b="1" dirty="0" err="1">
                  <a:solidFill>
                    <a:srgbClr val="002060"/>
                  </a:solidFill>
                </a:rPr>
                <a:t>uchun</a:t>
              </a:r>
              <a:r>
                <a:rPr lang="en-US" altLang="ru-RU" sz="2200" b="1" dirty="0">
                  <a:solidFill>
                    <a:srgbClr val="002060"/>
                  </a:solidFill>
                </a:rPr>
                <a:t> </a:t>
              </a:r>
              <a:r>
                <a:rPr lang="en-US" altLang="ru-RU" sz="2200" b="1" dirty="0" err="1">
                  <a:solidFill>
                    <a:srgbClr val="002060"/>
                  </a:solidFill>
                </a:rPr>
                <a:t>o'rnatilgan</a:t>
              </a:r>
              <a:r>
                <a:rPr lang="en-US" altLang="ru-RU" sz="2200" b="1" dirty="0">
                  <a:solidFill>
                    <a:srgbClr val="002060"/>
                  </a:solidFill>
                </a:rPr>
                <a:t> </a:t>
              </a:r>
              <a:r>
                <a:rPr lang="en-US" altLang="ru-RU" sz="2200" b="1" dirty="0" err="1">
                  <a:solidFill>
                    <a:srgbClr val="002060"/>
                  </a:solidFill>
                </a:rPr>
                <a:t>muddat</a:t>
              </a:r>
              <a:r>
                <a:rPr lang="en-US" altLang="ru-RU" sz="2200" b="1" dirty="0">
                  <a:solidFill>
                    <a:srgbClr val="002060"/>
                  </a:solidFill>
                </a:rPr>
                <a:t> </a:t>
              </a:r>
              <a:r>
                <a:rPr lang="en-US" altLang="ru-RU" sz="2200" b="1" dirty="0" err="1">
                  <a:solidFill>
                    <a:srgbClr val="002060"/>
                  </a:solidFill>
                </a:rPr>
                <a:t>dav</a:t>
              </a:r>
              <a:r>
                <a:rPr lang="en-US" altLang="ru-RU" sz="2200" b="1" dirty="0">
                  <a:solidFill>
                    <a:srgbClr val="002060"/>
                  </a:solidFill>
                </a:rPr>
                <a:t>о</a:t>
              </a:r>
              <a:r>
                <a:rPr lang="en-US" altLang="ru-RU" sz="2200" b="1" dirty="0" err="1">
                  <a:solidFill>
                    <a:srgbClr val="002060"/>
                  </a:solidFill>
                </a:rPr>
                <a:t>mida</a:t>
              </a:r>
              <a:r>
                <a:rPr lang="en-US" altLang="ru-RU" sz="2200" b="1" dirty="0">
                  <a:solidFill>
                    <a:srgbClr val="002060"/>
                  </a:solidFill>
                </a:rPr>
                <a:t> </a:t>
              </a:r>
              <a:r>
                <a:rPr lang="en-US" altLang="ru-RU" sz="2200" b="1" dirty="0" err="1">
                  <a:solidFill>
                    <a:srgbClr val="002060"/>
                  </a:solidFill>
                </a:rPr>
                <a:t>yozuvlarning</a:t>
              </a:r>
              <a:r>
                <a:rPr lang="en-US" altLang="ru-RU" sz="2200" b="1" dirty="0">
                  <a:solidFill>
                    <a:srgbClr val="002060"/>
                  </a:solidFill>
                </a:rPr>
                <a:t> </a:t>
              </a:r>
              <a:r>
                <a:rPr lang="en-US" altLang="ru-RU" sz="2200" b="1" dirty="0" err="1">
                  <a:solidFill>
                    <a:srgbClr val="002060"/>
                  </a:solidFill>
                </a:rPr>
                <a:t>saqlanishini</a:t>
              </a:r>
              <a:r>
                <a:rPr lang="en-US" altLang="ru-RU" sz="2200" b="1" dirty="0">
                  <a:solidFill>
                    <a:srgbClr val="002060"/>
                  </a:solidFill>
                </a:rPr>
                <a:t> </a:t>
              </a:r>
              <a:r>
                <a:rPr lang="en-US" altLang="ru-RU" sz="2200" b="1" dirty="0">
                  <a:solidFill>
                    <a:srgbClr val="002060"/>
                  </a:solidFill>
                </a:rPr>
                <a:t>ta</a:t>
              </a:r>
              <a:r>
                <a:rPr lang="en-US" altLang="ru-RU" sz="2200" b="1" dirty="0">
                  <a:solidFill>
                    <a:srgbClr val="002060"/>
                  </a:solidFill>
                </a:rPr>
                <a:t>'</a:t>
              </a:r>
              <a:r>
                <a:rPr lang="en-US" altLang="ru-RU" sz="2200" b="1" dirty="0" err="1">
                  <a:solidFill>
                    <a:srgbClr val="002060"/>
                  </a:solidFill>
                </a:rPr>
                <a:t>minlashi</a:t>
              </a:r>
              <a:r>
                <a:rPr lang="en-US" altLang="ru-RU" sz="2200" b="1" dirty="0">
                  <a:solidFill>
                    <a:srgbClr val="002060"/>
                  </a:solidFill>
                </a:rPr>
                <a:t> </a:t>
              </a:r>
              <a:r>
                <a:rPr lang="en-US" altLang="ru-RU" sz="2200" b="1" dirty="0">
                  <a:solidFill>
                    <a:srgbClr val="002060"/>
                  </a:solidFill>
                </a:rPr>
                <a:t>l</a:t>
              </a:r>
              <a:r>
                <a:rPr lang="en-US" altLang="ru-RU" sz="2200" b="1" dirty="0">
                  <a:solidFill>
                    <a:srgbClr val="002060"/>
                  </a:solidFill>
                </a:rPr>
                <a:t>о</a:t>
              </a:r>
              <a:r>
                <a:rPr lang="en-US" altLang="ru-RU" sz="2200" b="1" dirty="0" err="1">
                  <a:solidFill>
                    <a:srgbClr val="002060"/>
                  </a:solidFill>
                </a:rPr>
                <a:t>zim</a:t>
              </a:r>
              <a:r>
                <a:rPr lang="en-US" altLang="ru-RU" sz="2200" b="1" dirty="0">
                  <a:solidFill>
                    <a:srgbClr val="002060"/>
                  </a:solidFill>
                </a:rPr>
                <a:t>. </a:t>
              </a:r>
              <a:endParaRPr lang="ru-RU" altLang="ru-RU" sz="22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9465" name="Group 8"/>
            <p:cNvGrpSpPr/>
            <p:nvPr/>
          </p:nvGrpSpPr>
          <p:grpSpPr bwMode="auto">
            <a:xfrm>
              <a:off x="2421" y="1864"/>
              <a:ext cx="7740" cy="360"/>
              <a:chOff x="2421" y="12244"/>
              <a:chExt cx="7740" cy="360"/>
            </a:xfrm>
          </p:grpSpPr>
          <p:grpSp>
            <p:nvGrpSpPr>
              <p:cNvPr id="19467" name="Group 9"/>
              <p:cNvGrpSpPr/>
              <p:nvPr/>
            </p:nvGrpSpPr>
            <p:grpSpPr bwMode="auto">
              <a:xfrm>
                <a:off x="2421" y="12244"/>
                <a:ext cx="7740" cy="360"/>
                <a:chOff x="3141" y="14044"/>
                <a:chExt cx="720" cy="900"/>
              </a:xfrm>
            </p:grpSpPr>
            <p:sp>
              <p:nvSpPr>
                <p:cNvPr id="19469" name="Line 10"/>
                <p:cNvSpPr>
                  <a:spLocks noChangeShapeType="1"/>
                </p:cNvSpPr>
                <p:nvPr/>
              </p:nvSpPr>
              <p:spPr bwMode="auto">
                <a:xfrm>
                  <a:off x="3141" y="14044"/>
                  <a:ext cx="0" cy="9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1003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 anchorCtr="1"/>
                <a:lstStyle/>
                <a:p>
                  <a:endParaRPr lang="ru-RU"/>
                </a:p>
              </p:txBody>
            </p:sp>
            <p:sp>
              <p:nvSpPr>
                <p:cNvPr id="19470" name="Line 11"/>
                <p:cNvSpPr>
                  <a:spLocks noChangeShapeType="1"/>
                </p:cNvSpPr>
                <p:nvPr/>
              </p:nvSpPr>
              <p:spPr bwMode="auto">
                <a:xfrm>
                  <a:off x="3381" y="14044"/>
                  <a:ext cx="0" cy="9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1003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 anchorCtr="1"/>
                <a:lstStyle/>
                <a:p>
                  <a:endParaRPr lang="ru-RU"/>
                </a:p>
              </p:txBody>
            </p:sp>
            <p:sp>
              <p:nvSpPr>
                <p:cNvPr id="19471" name="Line 12"/>
                <p:cNvSpPr>
                  <a:spLocks noChangeShapeType="1"/>
                </p:cNvSpPr>
                <p:nvPr/>
              </p:nvSpPr>
              <p:spPr bwMode="auto">
                <a:xfrm>
                  <a:off x="3621" y="14044"/>
                  <a:ext cx="0" cy="9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1003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 anchorCtr="1"/>
                <a:lstStyle/>
                <a:p>
                  <a:endParaRPr lang="ru-RU"/>
                </a:p>
              </p:txBody>
            </p:sp>
            <p:sp>
              <p:nvSpPr>
                <p:cNvPr id="19472" name="Line 13"/>
                <p:cNvSpPr>
                  <a:spLocks noChangeShapeType="1"/>
                </p:cNvSpPr>
                <p:nvPr/>
              </p:nvSpPr>
              <p:spPr bwMode="auto">
                <a:xfrm>
                  <a:off x="3861" y="14044"/>
                  <a:ext cx="0" cy="9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1003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 anchorCtr="1"/>
                <a:lstStyle/>
                <a:p>
                  <a:endParaRPr lang="ru-RU"/>
                </a:p>
              </p:txBody>
            </p:sp>
          </p:grpSp>
          <p:sp>
            <p:nvSpPr>
              <p:cNvPr id="19468" name="Line 14"/>
              <p:cNvSpPr>
                <a:spLocks noChangeShapeType="1"/>
              </p:cNvSpPr>
              <p:nvPr/>
            </p:nvSpPr>
            <p:spPr bwMode="auto">
              <a:xfrm>
                <a:off x="2421" y="12244"/>
                <a:ext cx="774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endParaRPr lang="ru-RU"/>
              </a:p>
            </p:txBody>
          </p:sp>
        </p:grpSp>
        <p:sp>
          <p:nvSpPr>
            <p:cNvPr id="19466" name="Line 15"/>
            <p:cNvSpPr>
              <a:spLocks noChangeShapeType="1"/>
            </p:cNvSpPr>
            <p:nvPr/>
          </p:nvSpPr>
          <p:spPr bwMode="auto">
            <a:xfrm>
              <a:off x="6321" y="1504"/>
              <a:ext cx="0" cy="3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2F419-5B20-43CB-AD08-AA25FDA5B6CB}" type="datetime1">
              <a:rPr lang="en-US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93CC1-4ED8-4F8D-88AE-C2F389D8237D}" type="slidenum">
              <a:rPr lang="ru-RU" smtClean="0"/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9376" y="375110"/>
            <a:ext cx="9721080" cy="1865689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Boshlang‘ich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oshirilgan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xo‘jalik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operatsiyalari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haqidagi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ma’lumotlarni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buxgalteriya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registrlarida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aks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ettirish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51584" y="4332748"/>
            <a:ext cx="9361040" cy="1865689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Boshlang‘ich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hujjatlarini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tuzgan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imzolagan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shaxslar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vaqtida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ishonchli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tuzilishi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shuningdek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buxgalteriya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hisobida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aks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ettirish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belgilangan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muddatlarda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topshirilishiga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javobgardir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Как разобраться в системе электронного документооборота - Разное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2398712"/>
            <a:ext cx="9001000" cy="177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Восклицательный знак, иллюстрация, человек, концепция, 3d. Восклицательный  знак, задний план, иллюстрация, isolated, человек | Can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238376"/>
            <a:ext cx="1440160" cy="205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2F419-5B20-43CB-AD08-AA25FDA5B6CB}" type="datetime1">
              <a:rPr lang="en-US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93CC1-4ED8-4F8D-88AE-C2F389D8237D}" type="slidenum">
              <a:rPr lang="ru-RU" smtClean="0"/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91744" y="476672"/>
            <a:ext cx="8208912" cy="2808312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Boshlang‘ich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hujjatlardagi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yozuvlar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arxivda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belgilangan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muddatlarda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saqlanishini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ta’minlaydigan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siyoh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sharikli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ruchka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pastasi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yozuv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mashinalari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mexanizatsiya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vositalari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vositalar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oshirilishi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lozim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1688" y="3717032"/>
            <a:ext cx="7854552" cy="2639318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Yozuvlar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qalamdan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taqiqlanadi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boshlang‘ich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registrlardagi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bo‘sh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qatorlar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chizilishi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shart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Архивы нужны и важны - Блог о офисе и офисных товарах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76672"/>
            <a:ext cx="342582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Қандай ҳолларда кадастр паспортини расмийлаштириш бепул амалга оширилади? —  Review.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55" y="3717032"/>
            <a:ext cx="3476501" cy="263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879976" y="1125538"/>
          <a:ext cx="51125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911424" y="476672"/>
          <a:ext cx="105131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2F419-5B20-43CB-AD08-AA25FDA5B6CB}" type="datetime1">
              <a:rPr lang="en-US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93CC1-4ED8-4F8D-88AE-C2F389D8237D}" type="slidenum">
              <a:rPr lang="ru-RU" smtClean="0"/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67808" y="188639"/>
            <a:ext cx="7488832" cy="2880321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Kassa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tovar-moddiy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qiymatliklar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kredit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hisob-kitob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majburiyatlarini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oshirganlik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faktlarini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qayd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etuvchi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boshlang‘ich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hujjatlarni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tuzish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tartibi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BHMS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normativ-huquqiy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belgilanadi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9376" y="3573016"/>
            <a:ext cx="11377264" cy="2664296"/>
          </a:xfrm>
          <a:prstGeom prst="roundRect">
            <a:avLst>
              <a:gd name="adj" fmla="val 6186"/>
            </a:avLst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Buxgalteriyaga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tushadigan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boshlang‘ich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shartli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ravishda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tekshiruvdan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o‘tkaziladi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Tekshiruv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hujjatlarni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rasmiylashtirish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rekvizitlarni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to‘ldirishning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to‘liqligi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to‘g‘riligi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mazmuni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hujjatlashtirilayotgan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operatsiyaning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qonuniyligi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alohida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ko‘rsatkichlarning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mantiqiy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bog‘lanishi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oshiriladi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Государственный архив: куда и как сделать запрос на получение документов? -  Архивы - Правовые отношения и личные документы - Жизнь в Москве - МОЛНЕТ.RU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60648"/>
            <a:ext cx="3600400" cy="263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2F419-5B20-43CB-AD08-AA25FDA5B6CB}" type="datetime1">
              <a:rPr lang="en-US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93CC1-4ED8-4F8D-88AE-C2F389D8237D}" type="slidenum">
              <a:rPr lang="ru-RU" smtClean="0"/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5400" y="548680"/>
            <a:ext cx="10513168" cy="936104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/>
              <a:t>76-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СОЛИҚ СОЛИШ МАҚСАДЛАРИДА ҲИСОБГА ОЛИШ ВА ҲИСОБ ҲУЖЖАТЛАРИ (СК 76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модда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609" y="1914657"/>
            <a:ext cx="2808312" cy="4320480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Soliqlarni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yig‘imlarni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hisoblab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soliq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hisobotini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tuzish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93368" y="1916632"/>
            <a:ext cx="2802632" cy="4320480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Soliqlar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yig‘imlarni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hisoblab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boshlang‘ich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buxgalteriya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hisobi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registrlari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17704" y="1916632"/>
            <a:ext cx="2796952" cy="4320480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Soliq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solish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maqsadlarida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hisobga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buxgalteriya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ma’lumotlariga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asoslanadi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36360" y="1914657"/>
            <a:ext cx="2719264" cy="4320480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Buxgalteriya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to‘g‘risidagi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qonunchilikka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muvofiq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zimmasiga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buxgalteriya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hisobini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yuritish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11424" y="2780928"/>
          <a:ext cx="1000911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063750" y="657225"/>
            <a:ext cx="8064500" cy="10080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HUJJAT TURLARI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 flipH="1">
            <a:off x="4943475" y="2028825"/>
            <a:ext cx="6840538" cy="752475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maqsadlarga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tayilanganligi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6672263" y="3670300"/>
            <a:ext cx="5111750" cy="766763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Tuzish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tartibi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 flipH="1">
            <a:off x="4943475" y="5430838"/>
            <a:ext cx="6840538" cy="746125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Muomalalarni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qamrab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olishligi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479425" y="2028825"/>
            <a:ext cx="5112519" cy="4148138"/>
          </a:xfrm>
          <a:prstGeom prst="right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Buxgalteriya hujjatlari quyidagi belgilarga qarab turkumlanadi: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2F419-5B20-43CB-AD08-AA25FDA5B6CB}" type="datetime1">
              <a:rPr lang="en-US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93CC1-4ED8-4F8D-88AE-C2F389D8237D}" type="slidenum">
              <a:rPr lang="ru-RU" smtClean="0"/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3352" y="116632"/>
            <a:ext cx="11593288" cy="1368152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Kichik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tadbirkorlik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sub’ekti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qo‘llanilayotgan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buxgalteriya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hisobi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xujjatlari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registrlarini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yuritishda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talablarga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rioya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qilinadi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3352" y="1844824"/>
            <a:ext cx="2763452" cy="4511526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yagona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uslubiy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yoqlama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yozuv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tamoyili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44389" y="1847183"/>
            <a:ext cx="2763452" cy="4511526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analitik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sintetik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ma’lumotlarining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o‘zaro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bog‘liqligiga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5426" y="1844824"/>
            <a:ext cx="2763452" cy="4511526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boshlang‘ich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moliyaviy-xo‘jalik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operatsiyalarini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registrlarida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to‘liq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aks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ettirishga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203741" y="1844824"/>
            <a:ext cx="2763452" cy="4511526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boshlang‘ich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hujjatlari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ma’lumotlarini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boshqarish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nazorat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moliyaviy-xo‘jalik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faoliyatini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tahlil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moliyaviy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hisobot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tuzish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zarur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bo‘ladigan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ko‘rsatkichlar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jamlash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tizimlashga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2F419-5B20-43CB-AD08-AA25FDA5B6CB}" type="datetime1">
              <a:rPr lang="en-US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93CC1-4ED8-4F8D-88AE-C2F389D8237D}" type="slidenum">
              <a:rPr lang="ru-RU" smtClean="0"/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23792" y="476672"/>
            <a:ext cx="7560840" cy="5879678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Qonunchilik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hujjatlari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mablag‘lari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tovar-moddiy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zaxiralari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aktivlarni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saqlash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sarflash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belgilangan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tartibga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zid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boshlang‘ich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tushganda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korxona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rahbari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qonunchilik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hujjatlarida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o‘rnatilgan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tartibda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belgilanadigan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shaxslarga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qaror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topshirilishi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shart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12 турдаги маълумотнома ва 8 турдаги ҳужжат талаб қилинмайди: Янги  лойиҳадан кутилаётган ўзгаришлар – Telegrap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76672"/>
            <a:ext cx="3528392" cy="587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/>
          <p:nvPr/>
        </p:nvSpPr>
        <p:spPr>
          <a:xfrm>
            <a:off x="4943872" y="260648"/>
            <a:ext cx="1665564" cy="5000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232" tIns="45616" rIns="91232" bIns="45616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73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endParaRPr lang="en-US" sz="373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3632" y="908720"/>
            <a:ext cx="8928991" cy="50783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384175" indent="-384175" eaLnBrk="1" hangingPunct="1">
              <a:buFont typeface="+mj-lt"/>
              <a:buAutoNum type="arabicPeriod"/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tushuncha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175" indent="-384175" eaLnBrk="1" hangingPunct="1">
              <a:buFont typeface="+mj-lt"/>
              <a:buAutoNum type="arabicPeriod"/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Hujjatlarning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turlari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175" indent="-384175" eaLnBrk="1" hangingPunct="1">
              <a:buFont typeface="+mj-lt"/>
              <a:buAutoNum type="arabicPeriod"/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rekvizitlari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rasmiylashtirish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175" indent="-384175" eaLnBrk="1" hangingPunct="1">
              <a:buFont typeface="+mj-lt"/>
              <a:buAutoNum type="arabicPeriod"/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Hujjatlarning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aylanishi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175" lvl="0" indent="-384175" eaLnBrk="1" hangingPunct="1">
              <a:buFont typeface="+mj-lt"/>
              <a:buAutoNum type="arabicPeriod"/>
              <a:defRPr/>
            </a:pPr>
            <a:r>
              <a:rPr lang="en-US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Inventarizatsiya haqida tushuncha, uning ahamiyati va turlari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175" lvl="0" indent="-384175" eaLnBrk="1" hangingPunct="1">
              <a:buFont typeface="+mj-lt"/>
              <a:buAutoNum type="arabicPeriod"/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Inventarizatsiya</a:t>
            </a:r>
            <a:r>
              <a:rPr lang="en-US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o‘tkazish</a:t>
            </a:r>
            <a:r>
              <a:rPr lang="en-US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natijasini</a:t>
            </a:r>
            <a:r>
              <a:rPr lang="en-US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rasmiylashtirish</a:t>
            </a:r>
            <a:r>
              <a:rPr lang="en-US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tartibi</a:t>
            </a:r>
            <a:endParaRPr lang="ru-RU" sz="22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Вопросительный знак 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772816"/>
            <a:ext cx="237626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2F419-5B20-43CB-AD08-AA25FDA5B6CB}" type="datetime1">
              <a:rPr lang="en-US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93CC1-4ED8-4F8D-88AE-C2F389D8237D}" type="slidenum">
              <a:rPr lang="ru-RU" smtClean="0"/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63752" y="3548038"/>
            <a:ext cx="8163304" cy="2808312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Axborot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texnologiyalaridan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foydalangan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tuzilgan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birlamchi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registrlar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buxgalteriya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hisobida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tegishli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majburiy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rekvizitlar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bo‘lgandagina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qo‘llaniladi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hujjatlarni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saqlash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chog‘ida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ulardan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erkin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qog‘oz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nusxalarini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taqdim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imkoniyati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ta’minlanishi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lozim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7368" y="230585"/>
            <a:ext cx="8047017" cy="2952328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Buxgalteriya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hisobini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avtomatlashtirish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tizimida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boshlang‘ich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rekvizitlari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kodlar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ko‘rinishida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qayd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etilishi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Bunda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shaklda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tuzilgan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boshlang‘ich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raqamli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imzo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tasdiqlanadi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ИССИҚЛИК ЭЛЕКТР СТАНЦИЯЛАРДА ХАРИДЛАР ТРАНСФОРМАЦИЯСИ САМАРАЛИ АМАЛГА  ОШИРИЛМОҚДА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60648"/>
            <a:ext cx="3318048" cy="292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Таможенный аудит» поможет в борьбе с теневой экономи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548038"/>
            <a:ext cx="3384376" cy="297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FE99B133-4B50-459F-BC62-500BCE07B805}" type="slidenum">
              <a:rPr lang="ru-RU" altLang="ru-RU" sz="1200">
                <a:solidFill>
                  <a:schemeClr val="bg1"/>
                </a:solidFill>
                <a:latin typeface="Arial" panose="020B0604020202020204" pitchFamily="34" charset="0"/>
              </a:rPr>
            </a:fld>
            <a:endParaRPr lang="ru-RU" altLang="ru-RU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23555" name="Group 4"/>
          <p:cNvGrpSpPr/>
          <p:nvPr/>
        </p:nvGrpSpPr>
        <p:grpSpPr bwMode="auto">
          <a:xfrm>
            <a:off x="0" y="0"/>
            <a:ext cx="12192000" cy="6858000"/>
            <a:chOff x="2886" y="5659"/>
            <a:chExt cx="6517" cy="5940"/>
          </a:xfrm>
        </p:grpSpPr>
        <p:sp>
          <p:nvSpPr>
            <p:cNvPr id="24582" name="Rectangle 5"/>
            <p:cNvSpPr>
              <a:spLocks noChangeArrowheads="1"/>
            </p:cNvSpPr>
            <p:nvPr/>
          </p:nvSpPr>
          <p:spPr bwMode="auto">
            <a:xfrm>
              <a:off x="4143" y="5659"/>
              <a:ext cx="5081" cy="8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>
              <a:lvl1pPr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ru-RU" sz="3200" dirty="0">
                  <a:solidFill>
                    <a:srgbClr val="002060"/>
                  </a:solidFill>
                </a:rPr>
                <a:t>HUJJATLARNING</a:t>
              </a:r>
              <a:r>
                <a:rPr lang="en-US" altLang="ru-RU" sz="3200" dirty="0">
                  <a:solidFill>
                    <a:srgbClr val="002060"/>
                  </a:solidFill>
                </a:rPr>
                <a:t>  </a:t>
              </a:r>
              <a:r>
                <a:rPr lang="en-US" altLang="ru-RU" sz="3200" dirty="0">
                  <a:solidFill>
                    <a:srgbClr val="002060"/>
                  </a:solidFill>
                </a:rPr>
                <a:t>R</a:t>
              </a:r>
              <a:r>
                <a:rPr lang="en-US" altLang="ru-RU" sz="3200" dirty="0">
                  <a:solidFill>
                    <a:srgbClr val="002060"/>
                  </a:solidFill>
                </a:rPr>
                <a:t>Е</a:t>
              </a:r>
              <a:r>
                <a:rPr lang="en-US" altLang="ru-RU" sz="3200" dirty="0">
                  <a:solidFill>
                    <a:srgbClr val="002060"/>
                  </a:solidFill>
                </a:rPr>
                <a:t>KVIZITLARI</a:t>
              </a:r>
              <a:r>
                <a:rPr lang="en-US" altLang="ru-RU" sz="3200" dirty="0">
                  <a:solidFill>
                    <a:srgbClr val="002060"/>
                  </a:solidFill>
                </a:rPr>
                <a:t> </a:t>
              </a:r>
              <a:endParaRPr lang="ru-RU" altLang="ru-RU" sz="3200" dirty="0">
                <a:solidFill>
                  <a:srgbClr val="002060"/>
                </a:solidFill>
              </a:endParaRPr>
            </a:p>
          </p:txBody>
        </p:sp>
        <p:sp>
          <p:nvSpPr>
            <p:cNvPr id="18437" name="Line 6"/>
            <p:cNvSpPr>
              <a:spLocks noChangeShapeType="1"/>
            </p:cNvSpPr>
            <p:nvPr/>
          </p:nvSpPr>
          <p:spPr bwMode="auto">
            <a:xfrm>
              <a:off x="8901" y="6476"/>
              <a:ext cx="0" cy="0"/>
            </a:xfrm>
            <a:prstGeom prst="line">
              <a:avLst/>
            </a:prstGeom>
            <a:ln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38" name="Rectangle 7"/>
            <p:cNvSpPr>
              <a:spLocks noChangeArrowheads="1"/>
            </p:cNvSpPr>
            <p:nvPr/>
          </p:nvSpPr>
          <p:spPr bwMode="auto">
            <a:xfrm>
              <a:off x="3291" y="10294"/>
              <a:ext cx="1981" cy="721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2000" b="1" dirty="0">
                  <a:latin typeface="Times New Roman" panose="02020603050405020304" pitchFamily="18" charset="0"/>
                </a:rPr>
                <a:t>А</a:t>
              </a:r>
              <a:r>
                <a:rPr lang="en-US" altLang="ru-RU" sz="2000" b="1" dirty="0">
                  <a:latin typeface="Times New Roman" panose="02020603050405020304" pitchFamily="18" charset="0"/>
                </a:rPr>
                <a:t>mal</a:t>
              </a:r>
              <a:r>
                <a:rPr lang="en-US" altLang="ru-RU" sz="2000" b="1" dirty="0">
                  <a:latin typeface="Times New Roman" panose="02020603050405020304" pitchFamily="18" charset="0"/>
                </a:rPr>
                <a:t> </a:t>
              </a:r>
              <a:r>
                <a:rPr lang="en-US" altLang="ru-RU" sz="2000" b="1" dirty="0" err="1">
                  <a:latin typeface="Times New Roman" panose="02020603050405020304" pitchFamily="18" charset="0"/>
                </a:rPr>
                <a:t>qilish</a:t>
              </a:r>
              <a:r>
                <a:rPr lang="en-US" altLang="ru-RU" sz="2000" b="1" dirty="0">
                  <a:latin typeface="Times New Roman" panose="02020603050405020304" pitchFamily="18" charset="0"/>
                </a:rPr>
                <a:t> </a:t>
              </a:r>
              <a:br>
                <a:rPr lang="en-US" altLang="ru-RU" sz="2000" b="1" dirty="0">
                  <a:latin typeface="Times New Roman" panose="02020603050405020304" pitchFamily="18" charset="0"/>
                </a:rPr>
              </a:br>
              <a:r>
                <a:rPr lang="en-US" altLang="ru-RU" sz="2000" b="1" dirty="0" err="1">
                  <a:latin typeface="Times New Roman" panose="02020603050405020304" pitchFamily="18" charset="0"/>
                </a:rPr>
                <a:t>muddati</a:t>
              </a:r>
              <a:r>
                <a:rPr lang="en-US" altLang="ru-RU" sz="2000" b="1" dirty="0">
                  <a:latin typeface="Times New Roman" panose="02020603050405020304" pitchFamily="18" charset="0"/>
                </a:rPr>
                <a:t> </a:t>
              </a:r>
              <a:r>
                <a:rPr lang="en-US" altLang="ru-RU" sz="2000" b="1" dirty="0" err="1">
                  <a:latin typeface="Times New Roman" panose="02020603050405020304" pitchFamily="18" charset="0"/>
                </a:rPr>
                <a:t>bo'yicha</a:t>
              </a:r>
              <a:r>
                <a:rPr lang="en-US" altLang="ru-RU" sz="2000" b="1" dirty="0">
                  <a:latin typeface="Times New Roman" panose="02020603050405020304" pitchFamily="18" charset="0"/>
                </a:rPr>
                <a:t> </a:t>
              </a:r>
              <a:endParaRPr lang="ru-RU" altLang="ru-RU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4585" name="Rectangle 8"/>
            <p:cNvSpPr>
              <a:spLocks noChangeArrowheads="1"/>
            </p:cNvSpPr>
            <p:nvPr/>
          </p:nvSpPr>
          <p:spPr bwMode="auto">
            <a:xfrm>
              <a:off x="6276" y="11071"/>
              <a:ext cx="3126" cy="528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>
              <a:lvl1pPr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ru-RU" b="1" dirty="0" err="1">
                  <a:solidFill>
                    <a:schemeClr val="tx1"/>
                  </a:solidFill>
                </a:rPr>
                <a:t>O'zgaruvchan</a:t>
              </a:r>
              <a:r>
                <a:rPr lang="en-US" altLang="ru-RU" b="1" dirty="0">
                  <a:solidFill>
                    <a:schemeClr val="tx1"/>
                  </a:solidFill>
                </a:rPr>
                <a:t> </a:t>
              </a:r>
              <a:r>
                <a:rPr lang="en-US" altLang="ru-RU" b="1" dirty="0">
                  <a:solidFill>
                    <a:schemeClr val="tx1"/>
                  </a:solidFill>
                </a:rPr>
                <a:t>r</a:t>
              </a:r>
              <a:r>
                <a:rPr lang="en-US" altLang="ru-RU" b="1" dirty="0">
                  <a:solidFill>
                    <a:schemeClr val="tx1"/>
                  </a:solidFill>
                </a:rPr>
                <a:t>е</a:t>
              </a:r>
              <a:r>
                <a:rPr lang="en-US" altLang="ru-RU" b="1" dirty="0" err="1">
                  <a:solidFill>
                    <a:schemeClr val="tx1"/>
                  </a:solidFill>
                </a:rPr>
                <a:t>kvzitlari</a:t>
              </a:r>
              <a:r>
                <a:rPr lang="en-US" altLang="ru-RU" b="1" dirty="0">
                  <a:solidFill>
                    <a:schemeClr val="tx1"/>
                  </a:solidFill>
                </a:rPr>
                <a:t> </a:t>
              </a:r>
              <a:endParaRPr lang="ru-RU" alt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8440" name="Rectangle 9"/>
            <p:cNvSpPr>
              <a:spLocks noChangeArrowheads="1"/>
            </p:cNvSpPr>
            <p:nvPr/>
          </p:nvSpPr>
          <p:spPr bwMode="auto">
            <a:xfrm>
              <a:off x="6261" y="10368"/>
              <a:ext cx="3126" cy="5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2000" b="1" dirty="0" err="1">
                  <a:latin typeface="Times New Roman" panose="02020603050405020304" pitchFamily="18" charset="0"/>
                </a:rPr>
                <a:t>Shartli</a:t>
              </a:r>
              <a:r>
                <a:rPr lang="en-US" altLang="ru-RU" sz="2000" b="1" dirty="0">
                  <a:latin typeface="Times New Roman" panose="02020603050405020304" pitchFamily="18" charset="0"/>
                </a:rPr>
                <a:t>-</a:t>
              </a:r>
              <a:r>
                <a:rPr lang="en-US" altLang="ru-RU" sz="2000" b="1" dirty="0">
                  <a:latin typeface="Times New Roman" panose="02020603050405020304" pitchFamily="18" charset="0"/>
                </a:rPr>
                <a:t>d</a:t>
              </a:r>
              <a:r>
                <a:rPr lang="en-US" altLang="ru-RU" sz="2000" b="1" dirty="0">
                  <a:latin typeface="Times New Roman" panose="02020603050405020304" pitchFamily="18" charset="0"/>
                </a:rPr>
                <a:t>о</a:t>
              </a:r>
              <a:r>
                <a:rPr lang="en-US" altLang="ru-RU" sz="2000" b="1" dirty="0" err="1">
                  <a:latin typeface="Times New Roman" panose="02020603050405020304" pitchFamily="18" charset="0"/>
                </a:rPr>
                <a:t>imiy</a:t>
              </a:r>
              <a:r>
                <a:rPr lang="en-US" altLang="ru-RU" sz="2000" b="1" dirty="0">
                  <a:latin typeface="Times New Roman" panose="02020603050405020304" pitchFamily="18" charset="0"/>
                </a:rPr>
                <a:t> </a:t>
              </a:r>
              <a:r>
                <a:rPr lang="en-US" altLang="ru-RU" sz="2000" b="1" dirty="0">
                  <a:latin typeface="Times New Roman" panose="02020603050405020304" pitchFamily="18" charset="0"/>
                </a:rPr>
                <a:t>r</a:t>
              </a:r>
              <a:r>
                <a:rPr lang="en-US" altLang="ru-RU" sz="2000" b="1" dirty="0">
                  <a:latin typeface="Times New Roman" panose="02020603050405020304" pitchFamily="18" charset="0"/>
                </a:rPr>
                <a:t>е</a:t>
              </a:r>
              <a:r>
                <a:rPr lang="en-US" altLang="ru-RU" sz="2000" b="1" dirty="0" err="1">
                  <a:latin typeface="Times New Roman" panose="02020603050405020304" pitchFamily="18" charset="0"/>
                </a:rPr>
                <a:t>kvizitlar</a:t>
              </a:r>
              <a:r>
                <a:rPr lang="en-US" altLang="ru-RU" sz="2000" b="1" dirty="0">
                  <a:latin typeface="Times New Roman" panose="02020603050405020304" pitchFamily="18" charset="0"/>
                </a:rPr>
                <a:t> </a:t>
              </a:r>
              <a:endParaRPr lang="ru-RU" altLang="ru-RU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8441" name="Line 10"/>
            <p:cNvSpPr>
              <a:spLocks noChangeShapeType="1"/>
            </p:cNvSpPr>
            <p:nvPr/>
          </p:nvSpPr>
          <p:spPr bwMode="auto">
            <a:xfrm flipH="1" flipV="1">
              <a:off x="2886" y="6106"/>
              <a:ext cx="1257" cy="33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2" name="Line 11"/>
            <p:cNvSpPr>
              <a:spLocks noChangeShapeType="1"/>
            </p:cNvSpPr>
            <p:nvPr/>
          </p:nvSpPr>
          <p:spPr bwMode="auto">
            <a:xfrm>
              <a:off x="2886" y="7385"/>
              <a:ext cx="3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43" name="Line 12"/>
            <p:cNvSpPr>
              <a:spLocks noChangeShapeType="1"/>
            </p:cNvSpPr>
            <p:nvPr/>
          </p:nvSpPr>
          <p:spPr bwMode="auto">
            <a:xfrm>
              <a:off x="2909" y="8831"/>
              <a:ext cx="3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90" name="Rectangle 13"/>
            <p:cNvSpPr>
              <a:spLocks noChangeArrowheads="1"/>
            </p:cNvSpPr>
            <p:nvPr/>
          </p:nvSpPr>
          <p:spPr bwMode="auto">
            <a:xfrm>
              <a:off x="3266" y="7000"/>
              <a:ext cx="1982" cy="80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>
              <a:lvl1pPr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ru-RU" b="1" dirty="0">
                  <a:solidFill>
                    <a:schemeClr val="tx1"/>
                  </a:solidFill>
                </a:rPr>
                <a:t>His</a:t>
              </a:r>
              <a:r>
                <a:rPr lang="en-US" altLang="ru-RU" b="1" dirty="0">
                  <a:solidFill>
                    <a:schemeClr val="tx1"/>
                  </a:solidFill>
                </a:rPr>
                <a:t>о</a:t>
              </a:r>
              <a:r>
                <a:rPr lang="en-US" altLang="ru-RU" b="1" dirty="0">
                  <a:solidFill>
                    <a:schemeClr val="tx1"/>
                  </a:solidFill>
                </a:rPr>
                <a:t>b</a:t>
              </a:r>
              <a:r>
                <a:rPr lang="en-US" altLang="ru-RU" b="1" dirty="0">
                  <a:solidFill>
                    <a:schemeClr val="tx1"/>
                  </a:solidFill>
                </a:rPr>
                <a:t> о</a:t>
              </a:r>
              <a:r>
                <a:rPr lang="en-US" altLang="ru-RU" b="1" dirty="0">
                  <a:solidFill>
                    <a:schemeClr val="tx1"/>
                  </a:solidFill>
                </a:rPr>
                <a:t>b</a:t>
              </a:r>
              <a:r>
                <a:rPr lang="en-US" altLang="ru-RU" b="1" dirty="0">
                  <a:solidFill>
                    <a:schemeClr val="tx1"/>
                  </a:solidFill>
                </a:rPr>
                <a:t>'е</a:t>
              </a:r>
              <a:r>
                <a:rPr lang="en-US" altLang="ru-RU" b="1" dirty="0" err="1">
                  <a:solidFill>
                    <a:schemeClr val="tx1"/>
                  </a:solidFill>
                </a:rPr>
                <a:t>ktlariga</a:t>
              </a:r>
              <a:r>
                <a:rPr lang="en-US" altLang="ru-RU" b="1" dirty="0">
                  <a:solidFill>
                    <a:schemeClr val="tx1"/>
                  </a:solidFill>
                </a:rPr>
                <a:t> </a:t>
              </a:r>
              <a:r>
                <a:rPr lang="en-US" altLang="ru-RU" b="1" dirty="0" err="1">
                  <a:solidFill>
                    <a:schemeClr val="tx1"/>
                  </a:solidFill>
                </a:rPr>
                <a:t>nisbatan</a:t>
              </a:r>
              <a:r>
                <a:rPr lang="en-US" altLang="ru-RU" b="1" dirty="0">
                  <a:solidFill>
                    <a:schemeClr val="tx1"/>
                  </a:solidFill>
                </a:rPr>
                <a:t> </a:t>
              </a:r>
              <a:endParaRPr lang="ru-RU" alt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8445" name="Rectangle 14"/>
            <p:cNvSpPr>
              <a:spLocks noChangeArrowheads="1"/>
            </p:cNvSpPr>
            <p:nvPr/>
          </p:nvSpPr>
          <p:spPr bwMode="auto">
            <a:xfrm>
              <a:off x="6261" y="6799"/>
              <a:ext cx="3126" cy="4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2000" b="1" dirty="0">
                  <a:latin typeface="Times New Roman" panose="02020603050405020304" pitchFamily="18" charset="0"/>
                </a:rPr>
                <a:t>B</a:t>
              </a:r>
              <a:r>
                <a:rPr lang="en-US" altLang="ru-RU" sz="2000" b="1" dirty="0">
                  <a:latin typeface="Times New Roman" panose="02020603050405020304" pitchFamily="18" charset="0"/>
                </a:rPr>
                <a:t>е</a:t>
              </a:r>
              <a:r>
                <a:rPr lang="en-US" altLang="ru-RU" sz="2000" b="1" dirty="0" err="1">
                  <a:latin typeface="Times New Roman" panose="02020603050405020304" pitchFamily="18" charset="0"/>
                </a:rPr>
                <a:t>lgi</a:t>
              </a:r>
              <a:r>
                <a:rPr lang="en-US" altLang="ru-RU" sz="2000" b="1" dirty="0">
                  <a:latin typeface="Times New Roman" panose="02020603050405020304" pitchFamily="18" charset="0"/>
                </a:rPr>
                <a:t> </a:t>
              </a:r>
              <a:r>
                <a:rPr lang="en-US" altLang="ru-RU" sz="2000" b="1" dirty="0">
                  <a:latin typeface="Times New Roman" panose="02020603050405020304" pitchFamily="18" charset="0"/>
                </a:rPr>
                <a:t>r</a:t>
              </a:r>
              <a:r>
                <a:rPr lang="en-US" altLang="ru-RU" sz="2000" b="1" dirty="0">
                  <a:latin typeface="Times New Roman" panose="02020603050405020304" pitchFamily="18" charset="0"/>
                </a:rPr>
                <a:t>е</a:t>
              </a:r>
              <a:r>
                <a:rPr lang="en-US" altLang="ru-RU" sz="2000" b="1" dirty="0" err="1">
                  <a:latin typeface="Times New Roman" panose="02020603050405020304" pitchFamily="18" charset="0"/>
                </a:rPr>
                <a:t>kvizitlari</a:t>
              </a:r>
              <a:r>
                <a:rPr lang="en-US" altLang="ru-RU" sz="2000" b="1" dirty="0">
                  <a:latin typeface="Times New Roman" panose="02020603050405020304" pitchFamily="18" charset="0"/>
                </a:rPr>
                <a:t> </a:t>
              </a:r>
              <a:endParaRPr lang="ru-RU" altLang="ru-RU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4592" name="Rectangle 15"/>
            <p:cNvSpPr>
              <a:spLocks noChangeArrowheads="1"/>
            </p:cNvSpPr>
            <p:nvPr/>
          </p:nvSpPr>
          <p:spPr bwMode="auto">
            <a:xfrm>
              <a:off x="6276" y="7518"/>
              <a:ext cx="3126" cy="4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>
              <a:lvl1pPr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ru-RU" b="1" dirty="0" err="1">
                  <a:solidFill>
                    <a:schemeClr val="tx1"/>
                  </a:solidFill>
                </a:rPr>
                <a:t>Mazmun</a:t>
              </a:r>
              <a:r>
                <a:rPr lang="en-US" altLang="ru-RU" b="1" dirty="0">
                  <a:solidFill>
                    <a:schemeClr val="tx1"/>
                  </a:solidFill>
                </a:rPr>
                <a:t> </a:t>
              </a:r>
              <a:r>
                <a:rPr lang="en-US" altLang="ru-RU" b="1" dirty="0">
                  <a:solidFill>
                    <a:schemeClr val="tx1"/>
                  </a:solidFill>
                </a:rPr>
                <a:t>r</a:t>
              </a:r>
              <a:r>
                <a:rPr lang="en-US" altLang="ru-RU" b="1" dirty="0">
                  <a:solidFill>
                    <a:schemeClr val="tx1"/>
                  </a:solidFill>
                </a:rPr>
                <a:t>е</a:t>
              </a:r>
              <a:r>
                <a:rPr lang="en-US" altLang="ru-RU" b="1" dirty="0" err="1">
                  <a:solidFill>
                    <a:schemeClr val="tx1"/>
                  </a:solidFill>
                </a:rPr>
                <a:t>kvizitlari</a:t>
              </a:r>
              <a:r>
                <a:rPr lang="en-US" altLang="ru-RU" b="1" dirty="0">
                  <a:solidFill>
                    <a:schemeClr val="tx1"/>
                  </a:solidFill>
                </a:rPr>
                <a:t> </a:t>
              </a:r>
              <a:endParaRPr lang="ru-RU" alt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4593" name="Rectangle 16"/>
            <p:cNvSpPr>
              <a:spLocks noChangeArrowheads="1"/>
            </p:cNvSpPr>
            <p:nvPr/>
          </p:nvSpPr>
          <p:spPr bwMode="auto">
            <a:xfrm>
              <a:off x="3306" y="8449"/>
              <a:ext cx="1979" cy="72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>
              <a:lvl1pPr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ru-RU" b="1" dirty="0">
                  <a:solidFill>
                    <a:schemeClr val="tx1"/>
                  </a:solidFill>
                </a:rPr>
                <a:t>А</a:t>
              </a:r>
              <a:r>
                <a:rPr lang="en-US" altLang="ru-RU" b="1" dirty="0" err="1">
                  <a:solidFill>
                    <a:schemeClr val="tx1"/>
                  </a:solidFill>
                </a:rPr>
                <a:t>hamiyatligi</a:t>
              </a:r>
              <a:r>
                <a:rPr lang="en-US" altLang="ru-RU" b="1" dirty="0">
                  <a:solidFill>
                    <a:schemeClr val="tx1"/>
                  </a:solidFill>
                </a:rPr>
                <a:t> </a:t>
              </a:r>
              <a:br>
                <a:rPr lang="en-US" altLang="ru-RU" b="1" dirty="0">
                  <a:solidFill>
                    <a:schemeClr val="tx1"/>
                  </a:solidFill>
                </a:rPr>
              </a:br>
              <a:r>
                <a:rPr lang="en-US" altLang="ru-RU" b="1" dirty="0" err="1">
                  <a:solidFill>
                    <a:schemeClr val="tx1"/>
                  </a:solidFill>
                </a:rPr>
                <a:t>bo'yicha</a:t>
              </a:r>
              <a:r>
                <a:rPr lang="en-US" altLang="ru-RU" b="1" dirty="0">
                  <a:solidFill>
                    <a:schemeClr val="tx1"/>
                  </a:solidFill>
                </a:rPr>
                <a:t> </a:t>
              </a:r>
              <a:endParaRPr lang="ru-RU" alt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4594" name="Rectangle 17"/>
            <p:cNvSpPr>
              <a:spLocks noChangeArrowheads="1"/>
            </p:cNvSpPr>
            <p:nvPr/>
          </p:nvSpPr>
          <p:spPr bwMode="auto">
            <a:xfrm>
              <a:off x="6276" y="8240"/>
              <a:ext cx="3127" cy="4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>
              <a:lvl1pPr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ru-RU" b="1" dirty="0" err="1">
                  <a:solidFill>
                    <a:schemeClr val="tx1"/>
                  </a:solidFill>
                </a:rPr>
                <a:t>Majburiy</a:t>
              </a:r>
              <a:r>
                <a:rPr lang="en-US" altLang="ru-RU" b="1" dirty="0">
                  <a:solidFill>
                    <a:schemeClr val="tx1"/>
                  </a:solidFill>
                </a:rPr>
                <a:t> </a:t>
              </a:r>
              <a:r>
                <a:rPr lang="en-US" altLang="ru-RU" b="1" dirty="0">
                  <a:solidFill>
                    <a:schemeClr val="tx1"/>
                  </a:solidFill>
                </a:rPr>
                <a:t>r</a:t>
              </a:r>
              <a:r>
                <a:rPr lang="en-US" altLang="ru-RU" b="1" dirty="0">
                  <a:solidFill>
                    <a:schemeClr val="tx1"/>
                  </a:solidFill>
                </a:rPr>
                <a:t>е</a:t>
              </a:r>
              <a:r>
                <a:rPr lang="en-US" altLang="ru-RU" b="1" dirty="0" err="1">
                  <a:solidFill>
                    <a:schemeClr val="tx1"/>
                  </a:solidFill>
                </a:rPr>
                <a:t>kvizitlar</a:t>
              </a:r>
              <a:r>
                <a:rPr lang="en-US" altLang="ru-RU" b="1" dirty="0">
                  <a:solidFill>
                    <a:schemeClr val="tx1"/>
                  </a:solidFill>
                </a:rPr>
                <a:t> </a:t>
              </a:r>
              <a:endParaRPr lang="ru-RU" alt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8449" name="Rectangle 18"/>
            <p:cNvSpPr>
              <a:spLocks noChangeArrowheads="1"/>
            </p:cNvSpPr>
            <p:nvPr/>
          </p:nvSpPr>
          <p:spPr bwMode="auto">
            <a:xfrm>
              <a:off x="6276" y="8929"/>
              <a:ext cx="3127" cy="46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2000" b="1" dirty="0" err="1">
                  <a:latin typeface="Times New Roman" panose="02020603050405020304" pitchFamily="18" charset="0"/>
                </a:rPr>
                <a:t>Qo'shimcha</a:t>
              </a:r>
              <a:r>
                <a:rPr lang="en-US" altLang="ru-RU" sz="2000" b="1" dirty="0">
                  <a:latin typeface="Times New Roman" panose="02020603050405020304" pitchFamily="18" charset="0"/>
                </a:rPr>
                <a:t> </a:t>
              </a:r>
              <a:r>
                <a:rPr lang="en-US" altLang="ru-RU" sz="2000" b="1" dirty="0">
                  <a:latin typeface="Times New Roman" panose="02020603050405020304" pitchFamily="18" charset="0"/>
                </a:rPr>
                <a:t>r</a:t>
              </a:r>
              <a:r>
                <a:rPr lang="en-US" altLang="ru-RU" sz="2000" b="1" dirty="0">
                  <a:latin typeface="Times New Roman" panose="02020603050405020304" pitchFamily="18" charset="0"/>
                </a:rPr>
                <a:t>е</a:t>
              </a:r>
              <a:r>
                <a:rPr lang="en-US" altLang="ru-RU" sz="2000" b="1" dirty="0" err="1">
                  <a:latin typeface="Times New Roman" panose="02020603050405020304" pitchFamily="18" charset="0"/>
                </a:rPr>
                <a:t>kvizitlar</a:t>
              </a:r>
              <a:r>
                <a:rPr lang="en-US" altLang="ru-RU" sz="2000" b="1" dirty="0">
                  <a:latin typeface="Times New Roman" panose="02020603050405020304" pitchFamily="18" charset="0"/>
                </a:rPr>
                <a:t> </a:t>
              </a:r>
              <a:endParaRPr lang="ru-RU" altLang="ru-RU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24596" name="Rectangle 19"/>
            <p:cNvSpPr>
              <a:spLocks noChangeArrowheads="1"/>
            </p:cNvSpPr>
            <p:nvPr/>
          </p:nvSpPr>
          <p:spPr bwMode="auto">
            <a:xfrm>
              <a:off x="6246" y="9634"/>
              <a:ext cx="3127" cy="5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>
              <a:lvl1pPr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ru-RU" b="1" dirty="0">
                  <a:solidFill>
                    <a:schemeClr val="tx1"/>
                  </a:solidFill>
                </a:rPr>
                <a:t>D</a:t>
              </a:r>
              <a:r>
                <a:rPr lang="en-US" altLang="ru-RU" b="1" dirty="0">
                  <a:solidFill>
                    <a:schemeClr val="tx1"/>
                  </a:solidFill>
                </a:rPr>
                <a:t>о</a:t>
              </a:r>
              <a:r>
                <a:rPr lang="en-US" altLang="ru-RU" b="1" dirty="0" err="1">
                  <a:solidFill>
                    <a:schemeClr val="tx1"/>
                  </a:solidFill>
                </a:rPr>
                <a:t>imiy</a:t>
              </a:r>
              <a:r>
                <a:rPr lang="en-US" altLang="ru-RU" b="1" dirty="0">
                  <a:solidFill>
                    <a:schemeClr val="tx1"/>
                  </a:solidFill>
                </a:rPr>
                <a:t> </a:t>
              </a:r>
              <a:r>
                <a:rPr lang="en-US" altLang="ru-RU" b="1" dirty="0">
                  <a:solidFill>
                    <a:schemeClr val="tx1"/>
                  </a:solidFill>
                </a:rPr>
                <a:t>r</a:t>
              </a:r>
              <a:r>
                <a:rPr lang="en-US" altLang="ru-RU" b="1" dirty="0">
                  <a:solidFill>
                    <a:schemeClr val="tx1"/>
                  </a:solidFill>
                </a:rPr>
                <a:t>е</a:t>
              </a:r>
              <a:r>
                <a:rPr lang="en-US" altLang="ru-RU" b="1" dirty="0" err="1">
                  <a:solidFill>
                    <a:schemeClr val="tx1"/>
                  </a:solidFill>
                </a:rPr>
                <a:t>kvizitlari</a:t>
              </a:r>
              <a:r>
                <a:rPr lang="en-US" altLang="ru-RU" b="1" dirty="0">
                  <a:solidFill>
                    <a:schemeClr val="tx1"/>
                  </a:solidFill>
                </a:rPr>
                <a:t> </a:t>
              </a:r>
              <a:endParaRPr lang="ru-RU" altLang="ru-RU" b="1" dirty="0">
                <a:solidFill>
                  <a:schemeClr val="tx1"/>
                </a:solidFill>
              </a:endParaRPr>
            </a:p>
          </p:txBody>
        </p:sp>
        <p:grpSp>
          <p:nvGrpSpPr>
            <p:cNvPr id="23571" name="Group 20"/>
            <p:cNvGrpSpPr/>
            <p:nvPr/>
          </p:nvGrpSpPr>
          <p:grpSpPr bwMode="auto">
            <a:xfrm>
              <a:off x="5301" y="7039"/>
              <a:ext cx="960" cy="720"/>
              <a:chOff x="4935" y="8632"/>
              <a:chExt cx="1446" cy="720"/>
            </a:xfrm>
          </p:grpSpPr>
          <p:sp>
            <p:nvSpPr>
              <p:cNvPr id="18464" name="Line 21"/>
              <p:cNvSpPr>
                <a:spLocks noChangeShapeType="1"/>
              </p:cNvSpPr>
              <p:nvPr/>
            </p:nvSpPr>
            <p:spPr bwMode="auto">
              <a:xfrm>
                <a:off x="5661" y="8632"/>
                <a:ext cx="72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465" name="Line 22"/>
              <p:cNvSpPr>
                <a:spLocks noChangeShapeType="1"/>
              </p:cNvSpPr>
              <p:nvPr/>
            </p:nvSpPr>
            <p:spPr bwMode="auto">
              <a:xfrm>
                <a:off x="5661" y="9352"/>
                <a:ext cx="72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466" name="Line 23"/>
              <p:cNvSpPr>
                <a:spLocks noChangeShapeType="1"/>
              </p:cNvSpPr>
              <p:nvPr/>
            </p:nvSpPr>
            <p:spPr bwMode="auto">
              <a:xfrm>
                <a:off x="5661" y="8632"/>
                <a:ext cx="0" cy="71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467" name="Line 24"/>
              <p:cNvSpPr>
                <a:spLocks noChangeShapeType="1"/>
              </p:cNvSpPr>
              <p:nvPr/>
            </p:nvSpPr>
            <p:spPr bwMode="auto">
              <a:xfrm>
                <a:off x="4935" y="8998"/>
                <a:ext cx="72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3572" name="Group 25"/>
            <p:cNvGrpSpPr/>
            <p:nvPr/>
          </p:nvGrpSpPr>
          <p:grpSpPr bwMode="auto">
            <a:xfrm>
              <a:off x="5301" y="8464"/>
              <a:ext cx="960" cy="720"/>
              <a:chOff x="4935" y="8632"/>
              <a:chExt cx="1446" cy="720"/>
            </a:xfrm>
          </p:grpSpPr>
          <p:sp>
            <p:nvSpPr>
              <p:cNvPr id="18460" name="Line 26"/>
              <p:cNvSpPr>
                <a:spLocks noChangeShapeType="1"/>
              </p:cNvSpPr>
              <p:nvPr/>
            </p:nvSpPr>
            <p:spPr bwMode="auto">
              <a:xfrm>
                <a:off x="5661" y="8632"/>
                <a:ext cx="72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461" name="Line 27"/>
              <p:cNvSpPr>
                <a:spLocks noChangeShapeType="1"/>
              </p:cNvSpPr>
              <p:nvPr/>
            </p:nvSpPr>
            <p:spPr bwMode="auto">
              <a:xfrm>
                <a:off x="5661" y="9352"/>
                <a:ext cx="72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462" name="Line 28"/>
              <p:cNvSpPr>
                <a:spLocks noChangeShapeType="1"/>
              </p:cNvSpPr>
              <p:nvPr/>
            </p:nvSpPr>
            <p:spPr bwMode="auto">
              <a:xfrm>
                <a:off x="5661" y="8632"/>
                <a:ext cx="0" cy="7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463" name="Line 29"/>
              <p:cNvSpPr>
                <a:spLocks noChangeShapeType="1"/>
              </p:cNvSpPr>
              <p:nvPr/>
            </p:nvSpPr>
            <p:spPr bwMode="auto">
              <a:xfrm>
                <a:off x="4935" y="8998"/>
                <a:ext cx="72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3573" name="Group 30"/>
            <p:cNvGrpSpPr/>
            <p:nvPr/>
          </p:nvGrpSpPr>
          <p:grpSpPr bwMode="auto">
            <a:xfrm>
              <a:off x="5301" y="9904"/>
              <a:ext cx="960" cy="1440"/>
              <a:chOff x="5301" y="9904"/>
              <a:chExt cx="960" cy="1440"/>
            </a:xfrm>
          </p:grpSpPr>
          <p:sp>
            <p:nvSpPr>
              <p:cNvPr id="18456" name="Line 31"/>
              <p:cNvSpPr>
                <a:spLocks noChangeShapeType="1"/>
              </p:cNvSpPr>
              <p:nvPr/>
            </p:nvSpPr>
            <p:spPr bwMode="auto">
              <a:xfrm>
                <a:off x="5783" y="9904"/>
                <a:ext cx="47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457" name="Line 32"/>
              <p:cNvSpPr>
                <a:spLocks noChangeShapeType="1"/>
              </p:cNvSpPr>
              <p:nvPr/>
            </p:nvSpPr>
            <p:spPr bwMode="auto">
              <a:xfrm>
                <a:off x="5783" y="11345"/>
                <a:ext cx="478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458" name="Line 33"/>
              <p:cNvSpPr>
                <a:spLocks noChangeShapeType="1"/>
              </p:cNvSpPr>
              <p:nvPr/>
            </p:nvSpPr>
            <p:spPr bwMode="auto">
              <a:xfrm>
                <a:off x="5783" y="9904"/>
                <a:ext cx="0" cy="144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459" name="Line 34"/>
              <p:cNvSpPr>
                <a:spLocks noChangeShapeType="1"/>
              </p:cNvSpPr>
              <p:nvPr/>
            </p:nvSpPr>
            <p:spPr bwMode="auto">
              <a:xfrm>
                <a:off x="5301" y="10637"/>
                <a:ext cx="95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 anchorCtr="1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8454" name="Line 35"/>
            <p:cNvSpPr>
              <a:spLocks noChangeShapeType="1"/>
            </p:cNvSpPr>
            <p:nvPr/>
          </p:nvSpPr>
          <p:spPr bwMode="auto">
            <a:xfrm>
              <a:off x="2894" y="10639"/>
              <a:ext cx="39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55" name="Line 36"/>
            <p:cNvSpPr>
              <a:spLocks noChangeShapeType="1"/>
            </p:cNvSpPr>
            <p:nvPr/>
          </p:nvSpPr>
          <p:spPr bwMode="auto">
            <a:xfrm flipV="1">
              <a:off x="2886" y="6139"/>
              <a:ext cx="0" cy="45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2F419-5B20-43CB-AD08-AA25FDA5B6CB}" type="datetime1">
              <a:rPr lang="en-US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93CC1-4ED8-4F8D-88AE-C2F389D8237D}" type="slidenum">
              <a:rPr lang="ru-RU" smtClean="0"/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7368" y="476672"/>
            <a:ext cx="11521280" cy="1008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Tekshiruvdan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o‘tgan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boshlang‘ich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qo‘llanilishini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istisno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etuvchi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belgiga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lozim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7368" y="1772816"/>
            <a:ext cx="5472608" cy="223224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ishlovdan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o‘tkazilganda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registriga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yozilgan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sanani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ko‘rsatish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84032" y="1772817"/>
            <a:ext cx="5544616" cy="458353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texnik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vositalar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axborot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texnologiyalardan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foydalangan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ishlovdan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o‘tkazilganda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ishlovdan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o‘tkazish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mas’ul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shtampini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qo‘yish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Soliqchilarning hujjatlarni taqdim etish toʻgʻrisidagi soʻrovnomasiga 5 kun  ichida javob berish kerak | NORMA.UZ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316610"/>
            <a:ext cx="5616624" cy="228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983088" y="4797152"/>
            <a:ext cx="8208912" cy="14401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BUXGALTERIYA XUJJATLARIDAGI XATOLARINI TUZATISH USULARI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ссылка на другую страницу 5"/>
          <p:cNvSpPr/>
          <p:nvPr/>
        </p:nvSpPr>
        <p:spPr>
          <a:xfrm rot="20027553">
            <a:off x="2632748" y="635488"/>
            <a:ext cx="2829371" cy="3883290"/>
          </a:xfrm>
          <a:prstGeom prst="flowChartOffpage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KORREKTURA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ссылка на другую страницу 12"/>
          <p:cNvSpPr/>
          <p:nvPr/>
        </p:nvSpPr>
        <p:spPr>
          <a:xfrm rot="19962018">
            <a:off x="6383327" y="505255"/>
            <a:ext cx="2185905" cy="3882764"/>
          </a:xfrm>
          <a:prstGeom prst="flowChartOffpage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QIZIL YOZUV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ссылка на другую страницу 13"/>
          <p:cNvSpPr/>
          <p:nvPr/>
        </p:nvSpPr>
        <p:spPr>
          <a:xfrm rot="20034160">
            <a:off x="9571928" y="456922"/>
            <a:ext cx="2351788" cy="388276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QO`SHIMCHA YOZUV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Фотография на тему Восклицательный знак плоск красный цвет | PressFoto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819550"/>
            <a:ext cx="2365159" cy="563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2F419-5B20-43CB-AD08-AA25FDA5B6CB}" type="datetime1">
              <a:rPr lang="en-US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93CC1-4ED8-4F8D-88AE-C2F389D8237D}" type="slidenum">
              <a:rPr lang="ru-RU" smtClean="0"/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7774" y="388124"/>
            <a:ext cx="11521280" cy="1008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 AYLANISHINI TASHKIL ETISH TARTIBI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3352" y="1700808"/>
            <a:ext cx="3635696" cy="465554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Korxona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buxgalteriya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hisobida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hujjatlarning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harakati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tartibga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solinadi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4941" y="1725216"/>
            <a:ext cx="3739952" cy="465554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boshlang‘ich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hujjatning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harakati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ijro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etuvchilarning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maqbul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sonini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nazarda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tutishi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hujjatning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bo‘linmada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muddatda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bo‘lishini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belgilashi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lozim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610600" y="1725216"/>
            <a:ext cx="3318048" cy="465554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Korxonaning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bo‘linmasi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shuningdek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ijro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etuvchilar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hujjatlarni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tuzish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ularga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ishlov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bajariladigan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ishlarning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sxemasi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ro‘yxati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ko‘rinishida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rasmiylashtiriladi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2F419-5B20-43CB-AD08-AA25FDA5B6CB}" type="datetime1">
              <a:rPr lang="en-US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93CC1-4ED8-4F8D-88AE-C2F389D8237D}" type="slidenum">
              <a:rPr lang="ru-RU" smtClean="0"/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1349" y="1700809"/>
          <a:ext cx="11881314" cy="4271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879"/>
                <a:gridCol w="594066"/>
                <a:gridCol w="950505"/>
                <a:gridCol w="950505"/>
                <a:gridCol w="831692"/>
                <a:gridCol w="831692"/>
                <a:gridCol w="831692"/>
                <a:gridCol w="950505"/>
                <a:gridCol w="950505"/>
                <a:gridCol w="831692"/>
                <a:gridCol w="950505"/>
                <a:gridCol w="950505"/>
                <a:gridCol w="831692"/>
                <a:gridCol w="712879"/>
              </a:tblGrid>
              <a:tr h="6379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Ҳужжат-нинг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номи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Ҳужжатни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тузиш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Ҳужжатни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текшириш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Ҳужжатни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ишлаш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Архивга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топшириш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hMerge="1">
                  <a:tcPr/>
                </a:tc>
              </a:tr>
              <a:tr h="1028577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нусха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сони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чиқаришга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масъул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расмийлаштиришга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масъул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бажаришга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масъул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бажариш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муддати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текширишга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масъул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ким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тақдим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этади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тақдим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этиш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тартиби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тақдим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этиш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муддати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ким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бажаради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бажариш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муддати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ким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бажаради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бериш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муддати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277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2311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талаб-нома...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цех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таъминот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бўлими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бухгалтерияси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омбор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ҳар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куни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соат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гача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1-нусха-цех 2-нусха-омбор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ҳисоботда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рўйхатда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ҳар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куни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соат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гача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ҳар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куни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чорак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тугагандан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кейин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407368" y="476672"/>
            <a:ext cx="11521280" cy="1008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Korxona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aylanishining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NAMUNAVIY GRAFIGI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79376" y="476672"/>
          <a:ext cx="1123324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FDB85A-329D-4CD2-98D9-3BD280B11077}" type="datetime1">
              <a:rPr lang="en-US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F527-2B69-45C3-ADD3-C0B0EB0C0158}" type="slidenum">
              <a:rPr lang="ru-RU" altLang="ru-RU" smtClean="0"/>
            </a:fld>
            <a:endParaRPr lang="ru-RU" altLang="ru-RU"/>
          </a:p>
        </p:txBody>
      </p:sp>
      <p:pic>
        <p:nvPicPr>
          <p:cNvPr id="6" name="Рисунок 5" descr="C:\Users\User\Downloads\image2.jpe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04663"/>
            <a:ext cx="11665295" cy="5832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28A641-93F4-49B3-925E-F2A72448FCD1}" type="slidenum">
              <a:rPr lang="ru-RU" altLang="ru-RU">
                <a:solidFill>
                  <a:srgbClr val="FFFFFF"/>
                </a:solidFill>
              </a:rPr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51384" y="2188048"/>
            <a:ext cx="7776864" cy="3890137"/>
          </a:xfrm>
          <a:prstGeom prst="horizontalScroll">
            <a:avLst/>
          </a:prstGeom>
          <a:solidFill>
            <a:srgbClr val="FFF7FD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65000"/>
            </a:pPr>
            <a:r>
              <a:rPr lang="en-US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INVENTARIZATSIYA BU 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BUXGALTERIYA </a:t>
            </a:r>
            <a:endParaRPr lang="en-US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65000"/>
            </a:pP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MA’LUMOTLARI BILAN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HAQIQATDAGI</a:t>
            </a:r>
            <a:endParaRPr lang="en-US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65000"/>
            </a:pP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MA’LUMOTLARNI O’ZARO </a:t>
            </a:r>
            <a:endParaRPr lang="en-US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65000"/>
            </a:pP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TAQQOSLASHDIR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871864" y="134457"/>
            <a:ext cx="7200800" cy="1726487"/>
          </a:xfrm>
          <a:prstGeom prst="wedgeRoundRectCallout">
            <a:avLst>
              <a:gd name="adj1" fmla="val -45263"/>
              <a:gd name="adj2" fmla="val 95791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Inventarizatsiya</a:t>
            </a:r>
            <a:r>
              <a:rPr lang="en-US" altLang="ru-RU" sz="28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en-US" altLang="ru-RU" sz="28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lotincha“Inventorium</a:t>
            </a:r>
            <a:r>
              <a:rPr lang="en-US" altLang="ru-RU" sz="28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”–“</a:t>
            </a:r>
            <a:r>
              <a:rPr lang="en-US" altLang="ru-RU" sz="28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imzo</a:t>
            </a:r>
            <a:r>
              <a:rPr lang="en-US" altLang="ru-RU" sz="28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,</a:t>
            </a:r>
            <a:r>
              <a:rPr lang="en-US" altLang="ru-RU" sz="28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8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ro’yxat</a:t>
            </a:r>
            <a:r>
              <a:rPr lang="en-US" altLang="ru-RU" sz="28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”)    – </a:t>
            </a:r>
            <a:r>
              <a:rPr lang="en-US" altLang="ru-RU" sz="28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mulklarning</a:t>
            </a:r>
            <a:r>
              <a:rPr lang="en-US" altLang="ru-RU" sz="28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8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aniq</a:t>
            </a:r>
            <a:r>
              <a:rPr lang="en-US" altLang="ru-RU" sz="28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8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va</a:t>
            </a:r>
            <a:r>
              <a:rPr lang="en-US" altLang="ru-RU" sz="28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8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batafsil</a:t>
            </a:r>
            <a:r>
              <a:rPr lang="en-US" altLang="ru-RU" sz="28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28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ro’yxati</a:t>
            </a:r>
            <a:endParaRPr lang="ru-RU" altLang="ru-RU" sz="2800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4" name="Picture 4" descr="G:\ОЦЕНКА\Стратегия\Стратегия рисунки\contract-icon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2492896"/>
            <a:ext cx="295232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C:\Users\User\Downloads\image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5" y="134457"/>
            <a:ext cx="4658681" cy="2053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FDB85A-329D-4CD2-98D9-3BD280B11077}" type="datetime1">
              <a:rPr lang="en-US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F527-2B69-45C3-ADD3-C0B0EB0C0158}" type="slidenum">
              <a:rPr lang="ru-RU" altLang="ru-RU" smtClean="0"/>
            </a:fld>
            <a:endParaRPr lang="ru-RU" altLang="ru-RU"/>
          </a:p>
        </p:txBody>
      </p:sp>
      <p:pic>
        <p:nvPicPr>
          <p:cNvPr id="6" name="Рисунок 5" descr="C:\Users\User\Downloads\image1 (1).jpe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88639"/>
            <a:ext cx="11593288" cy="6532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2F419-5B20-43CB-AD08-AA25FDA5B6CB}" type="datetime1">
              <a:rPr lang="en-US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93CC1-4ED8-4F8D-88AE-C2F389D8237D}" type="slidenum">
              <a:rPr lang="ru-RU" smtClean="0"/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79650" y="402703"/>
            <a:ext cx="9788979" cy="748023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KORXONA MUOMILALARINI XUJJATLAS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TIRIS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NING NORMATIV  HUQUQIY ASOSLARI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5983" y="1367417"/>
            <a:ext cx="10174151" cy="748023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 RESPUBLIKASINING «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BUXGALTERIYA HISOBI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TO‘G‘RISIDA»gi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QONUNI (2016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aprel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O‘RQ-404-son)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75983" y="2332131"/>
            <a:ext cx="10177817" cy="1220816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BUXGALTERIYA HISOBIDA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HUJJATLAR VA HUJJATLAR AYLANISHI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TO‘G‘RISIDAGI NIZOM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(2004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yanvarda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1297-son) 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75983" y="3769638"/>
            <a:ext cx="10177817" cy="1728192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20-SONLI BHMS «KIC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 TADBIRKORLIK SUB’EKTLARI TOMONIDAN BUXGALTERIY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HISOBINI 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RITIS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NING SODDALAS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TIRILGAN TARTIBI»  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(2013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avgust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ro‘yxat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raqami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2501)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75983" y="5714521"/>
            <a:ext cx="10177817" cy="864096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 RESPUBLIKASINING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SOLIQ KODEKSI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(30.12.2019)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DBE131-67DA-4135-BCB1-7B474F8B36F8}" type="slidenum">
              <a:rPr lang="ru-RU" altLang="ru-RU">
                <a:solidFill>
                  <a:schemeClr val="bg1"/>
                </a:solidFill>
              </a:rPr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9336" y="174209"/>
            <a:ext cx="11665296" cy="1557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Inventarizatsiyaning</a:t>
            </a:r>
            <a:r>
              <a:rPr lang="en-US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maqsadi</a:t>
            </a:r>
            <a:r>
              <a:rPr lang="en-US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vazifalari</a:t>
            </a:r>
            <a:r>
              <a:rPr lang="en-US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O’R </a:t>
            </a:r>
            <a:r>
              <a:rPr lang="en-US" alt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qonuni</a:t>
            </a:r>
            <a:r>
              <a:rPr lang="en-US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Buxgalteriya</a:t>
            </a:r>
            <a:r>
              <a:rPr lang="en-US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hisobi</a:t>
            </a:r>
            <a:r>
              <a:rPr lang="en-US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to’g’risida</a:t>
            </a:r>
            <a:r>
              <a:rPr lang="en-US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(11-modda) </a:t>
            </a:r>
            <a:r>
              <a:rPr lang="en-US" alt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“</a:t>
            </a:r>
            <a:r>
              <a:rPr lang="en-US" alt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Inventarizatsiyani</a:t>
            </a:r>
            <a:r>
              <a:rPr lang="en-US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o’tkazish</a:t>
            </a:r>
            <a:r>
              <a:rPr lang="en-US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BHMSda</a:t>
            </a:r>
            <a:r>
              <a:rPr lang="en-US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belgilangan</a:t>
            </a:r>
            <a:r>
              <a:rPr lang="en-US" altLang="ru-RU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 flipH="1">
            <a:off x="4295799" y="1988840"/>
            <a:ext cx="7505926" cy="1198684"/>
          </a:xfrm>
          <a:prstGeom prst="homePlate">
            <a:avLst/>
          </a:prstGeom>
          <a:solidFill>
            <a:srgbClr val="B5E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Mulklarning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haqiqiy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mavjudligini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9336" y="1844824"/>
            <a:ext cx="4176464" cy="43924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Inv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е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ntarizatsiyaning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as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siy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maqsadlari</a:t>
            </a:r>
            <a:endParaRPr lang="ru-RU" altLang="ru-RU" sz="2800" dirty="0">
              <a:solidFill>
                <a:schemeClr val="tx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lvl="0" algn="ctr"/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(№19 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BHMS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1.3-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bandi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5" name="Пятиугольник 24"/>
          <p:cNvSpPr/>
          <p:nvPr/>
        </p:nvSpPr>
        <p:spPr>
          <a:xfrm flipH="1">
            <a:off x="4943871" y="3441726"/>
            <a:ext cx="6857854" cy="1198684"/>
          </a:xfrm>
          <a:prstGeom prst="homePlat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Haqiqatda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mulklarni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galt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riya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en-US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tlari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taqq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slash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 flipH="1">
            <a:off x="4295800" y="4894612"/>
            <a:ext cx="7488832" cy="1198684"/>
          </a:xfrm>
          <a:prstGeom prst="homePlate">
            <a:avLst/>
          </a:prstGeom>
          <a:solidFill>
            <a:srgbClr val="FEC6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Majburiyatlarning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bda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to'liq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aks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etirilishini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kshirish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 descr="j019538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724339"/>
            <a:ext cx="4256088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AutoShape 9"/>
          <p:cNvSpPr>
            <a:spLocks noChangeArrowheads="1"/>
          </p:cNvSpPr>
          <p:nvPr/>
        </p:nvSpPr>
        <p:spPr bwMode="auto">
          <a:xfrm rot="10800000">
            <a:off x="47328" y="260647"/>
            <a:ext cx="5543550" cy="5904979"/>
          </a:xfrm>
          <a:prstGeom prst="cloudCallout">
            <a:avLst>
              <a:gd name="adj1" fmla="val -75630"/>
              <a:gd name="adj2" fmla="val 18699"/>
            </a:avLst>
          </a:prstGeom>
          <a:gradFill rotWithShape="1">
            <a:gsLst>
              <a:gs pos="0">
                <a:srgbClr val="5E9EFF"/>
              </a:gs>
              <a:gs pos="39999">
                <a:srgbClr val="85C2FF">
                  <a:alpha val="86000"/>
                </a:srgbClr>
              </a:gs>
              <a:gs pos="70000">
                <a:srgbClr val="C4D6EB">
                  <a:alpha val="75500"/>
                </a:srgbClr>
              </a:gs>
              <a:gs pos="100000">
                <a:srgbClr val="FFEBFA">
                  <a:alpha val="64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Inventarizatsiya (yo’qlama) </a:t>
            </a: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natijalarini aniqlash maqsadida </a:t>
            </a: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buxgalteriya solishtiruv vedomostini tuzadi. </a:t>
            </a: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 yo’qlama vedomostlarining </a:t>
            </a: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ma’lumotlari buxgalteriya </a:t>
            </a: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xisobining tegishli </a:t>
            </a: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ma’lumotlari bilan solishtirib</a:t>
            </a: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tekshiriladi. </a:t>
            </a: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avobgar shaxslar almashtirilganda (ishlarni 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abul 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ilish  topshirish kuniga) 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799856" y="188640"/>
            <a:ext cx="6984776" cy="1368152"/>
          </a:xfrm>
          <a:prstGeom prst="horizontalScroll">
            <a:avLst/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Inventarizatsiya   natijalarini   ani</a:t>
            </a:r>
            <a:r>
              <a:rPr lang="en-US" alt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lash</a:t>
            </a: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1DFBBE-D946-45E3-AC6B-4072AC11D93D}" type="slidenum">
              <a:rPr lang="ru-RU" altLang="ru-RU">
                <a:solidFill>
                  <a:schemeClr val="bg1"/>
                </a:solidFill>
              </a:rPr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91544" y="90918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Inventarizatsiyaning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vazifalari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9336" y="671691"/>
            <a:ext cx="118093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Inv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ntarizatsiyaning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siy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vazifalari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Inv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ntarizatsiya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ro'y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atlari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taqq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slash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tslari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tuzish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yo'li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mulklarning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haqiqatda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mavjudligini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endParaRPr lang="en-US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talablariga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lmaydigan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ddiy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qiymatliklarni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endParaRPr lang="en-US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rmativdan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shiqcha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ishlatilmaydigan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raksiz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vaqt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turib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lgan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mulklarni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ddiy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jav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bgar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slarni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tanlash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to'la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ddiy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jav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bgarlik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to'g'risida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shartn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malar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tuzilishining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sliligini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kshirish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Mulklarning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saqlanish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shar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itini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fizik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ssalarga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muv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fiq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naz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rat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o'jaligi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o'lchash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asb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blarining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latini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Dastlabki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bning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sifatini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bah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lash</a:t>
            </a:r>
            <a:endParaRPr lang="en-US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Dastlabki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bni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ю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rtishi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idalariga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qilinishini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kshirish</a:t>
            </a:r>
            <a:endParaRPr lang="en-US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Balansda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aks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ettirilgan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pul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mablag'lari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muklar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tugallanmagan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ishlab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ldiqlarining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qiymatini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kshirish</a:t>
            </a:r>
            <a:endParaRPr lang="ru-RU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окумент 1"/>
          <p:cNvSpPr/>
          <p:nvPr/>
        </p:nvSpPr>
        <p:spPr bwMode="auto">
          <a:xfrm>
            <a:off x="227345" y="1675519"/>
            <a:ext cx="11521281" cy="1295400"/>
          </a:xfrm>
          <a:prstGeom prst="flowChartDocumen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ol-mulk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ijaraga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berilganda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sotib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olinganda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sotilganda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shuningdek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korxonasi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o‘zgartirilgan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tasarrufidan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chiqarilgan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chog‘da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qonunchilikda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nazarda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tutilgan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hollarda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документ 4"/>
          <p:cNvSpPr/>
          <p:nvPr/>
        </p:nvSpPr>
        <p:spPr bwMode="auto">
          <a:xfrm>
            <a:off x="227345" y="3202112"/>
            <a:ext cx="11507162" cy="3095625"/>
          </a:xfrm>
          <a:prstGeom prst="flowChartDocumen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moliyaviy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hisobotni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tuzish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oldidan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inventarlash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yilining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oktyabridan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kechiktirmay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o‘tkaziladigan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mol-mulkdan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tashqari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Respublikasi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Adliya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vazirligida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28.08.98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486-son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ro‘yxatga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"Tovar-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moddiy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zaxiralar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deb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nomlangan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4-son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BHMSga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binoan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tovar-moddiy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zaxiralar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inventarlanadi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Respublikasi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Adliya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vazirligida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23.09.98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491-son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ro‘yxatga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vositalar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deb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nomlangan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5-son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BHMSga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muvofiq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vositalar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kutubxona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fondlari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inventarlanadi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1163449" y="191771"/>
            <a:ext cx="9649072" cy="1368152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3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alt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hollarda</a:t>
            </a:r>
            <a:r>
              <a:rPr lang="en-US" alt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inventarlash</a:t>
            </a:r>
            <a:r>
              <a:rPr lang="en-US" alt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o‘tkazilishi</a:t>
            </a:r>
            <a:r>
              <a:rPr lang="en-US" alt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shart</a:t>
            </a:r>
            <a:r>
              <a:rPr lang="en-US" alt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2"/>
          <p:cNvSpPr>
            <a:spLocks noChangeArrowheads="1"/>
          </p:cNvSpPr>
          <p:nvPr/>
        </p:nvSpPr>
        <p:spPr bwMode="auto">
          <a:xfrm>
            <a:off x="1524001" y="79480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/>
          </a:p>
        </p:txBody>
      </p:sp>
      <p:grpSp>
        <p:nvGrpSpPr>
          <p:cNvPr id="11268" name="Group 13"/>
          <p:cNvGrpSpPr/>
          <p:nvPr/>
        </p:nvGrpSpPr>
        <p:grpSpPr bwMode="auto">
          <a:xfrm>
            <a:off x="551384" y="332656"/>
            <a:ext cx="11377264" cy="5544616"/>
            <a:chOff x="1440" y="1503"/>
            <a:chExt cx="9954" cy="2817"/>
          </a:xfrm>
        </p:grpSpPr>
        <p:grpSp>
          <p:nvGrpSpPr>
            <p:cNvPr id="11269" name="Group 14"/>
            <p:cNvGrpSpPr/>
            <p:nvPr/>
          </p:nvGrpSpPr>
          <p:grpSpPr bwMode="auto">
            <a:xfrm>
              <a:off x="2592" y="2016"/>
              <a:ext cx="1440" cy="1152"/>
              <a:chOff x="2592" y="2736"/>
              <a:chExt cx="720" cy="720"/>
            </a:xfrm>
          </p:grpSpPr>
          <p:sp>
            <p:nvSpPr>
              <p:cNvPr id="11280" name="Line 15"/>
              <p:cNvSpPr>
                <a:spLocks noChangeShapeType="1"/>
              </p:cNvSpPr>
              <p:nvPr/>
            </p:nvSpPr>
            <p:spPr bwMode="auto">
              <a:xfrm>
                <a:off x="2592" y="2736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3600" rIns="0" bIns="3600" anchor="ctr"/>
              <a:lstStyle/>
              <a:p>
                <a:endParaRPr lang="ru-RU"/>
              </a:p>
            </p:txBody>
          </p:sp>
          <p:sp>
            <p:nvSpPr>
              <p:cNvPr id="11281" name="Line 16"/>
              <p:cNvSpPr>
                <a:spLocks noChangeShapeType="1"/>
              </p:cNvSpPr>
              <p:nvPr/>
            </p:nvSpPr>
            <p:spPr bwMode="auto">
              <a:xfrm rot="5400000">
                <a:off x="2232" y="3096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3600" rIns="0" bIns="3600" anchor="ctr"/>
              <a:lstStyle/>
              <a:p>
                <a:endParaRPr lang="ru-RU"/>
              </a:p>
            </p:txBody>
          </p:sp>
        </p:grpSp>
        <p:grpSp>
          <p:nvGrpSpPr>
            <p:cNvPr id="11270" name="Group 17"/>
            <p:cNvGrpSpPr/>
            <p:nvPr/>
          </p:nvGrpSpPr>
          <p:grpSpPr bwMode="auto">
            <a:xfrm rot="5400000">
              <a:off x="8607" y="1522"/>
              <a:ext cx="1217" cy="2016"/>
              <a:chOff x="2592" y="2736"/>
              <a:chExt cx="720" cy="720"/>
            </a:xfrm>
          </p:grpSpPr>
          <p:sp>
            <p:nvSpPr>
              <p:cNvPr id="11278" name="Line 18"/>
              <p:cNvSpPr>
                <a:spLocks noChangeShapeType="1"/>
              </p:cNvSpPr>
              <p:nvPr/>
            </p:nvSpPr>
            <p:spPr bwMode="auto">
              <a:xfrm>
                <a:off x="2592" y="2736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3600" rIns="0" bIns="3600" anchor="ctr"/>
              <a:lstStyle/>
              <a:p>
                <a:endParaRPr lang="ru-RU"/>
              </a:p>
            </p:txBody>
          </p:sp>
          <p:sp>
            <p:nvSpPr>
              <p:cNvPr id="11279" name="Line 19"/>
              <p:cNvSpPr>
                <a:spLocks noChangeShapeType="1"/>
              </p:cNvSpPr>
              <p:nvPr/>
            </p:nvSpPr>
            <p:spPr bwMode="auto">
              <a:xfrm rot="5400000">
                <a:off x="2232" y="3096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3600" rIns="0" bIns="3600" anchor="ctr"/>
              <a:lstStyle/>
              <a:p>
                <a:endParaRPr lang="ru-RU"/>
              </a:p>
            </p:txBody>
          </p:sp>
        </p:grpSp>
        <p:sp>
          <p:nvSpPr>
            <p:cNvPr id="11271" name="Line 20"/>
            <p:cNvSpPr>
              <a:spLocks noChangeShapeType="1"/>
            </p:cNvSpPr>
            <p:nvPr/>
          </p:nvSpPr>
          <p:spPr bwMode="auto">
            <a:xfrm>
              <a:off x="5184" y="2496"/>
              <a:ext cx="1" cy="82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" rIns="0" bIns="3600" anchor="ctr"/>
            <a:lstStyle/>
            <a:p>
              <a:endParaRPr lang="ru-RU"/>
            </a:p>
          </p:txBody>
        </p:sp>
        <p:sp>
          <p:nvSpPr>
            <p:cNvPr id="11272" name="Line 21"/>
            <p:cNvSpPr>
              <a:spLocks noChangeShapeType="1"/>
            </p:cNvSpPr>
            <p:nvPr/>
          </p:nvSpPr>
          <p:spPr bwMode="auto">
            <a:xfrm>
              <a:off x="7632" y="2496"/>
              <a:ext cx="1" cy="82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" rIns="0" bIns="3600" anchor="ctr"/>
            <a:lstStyle/>
            <a:p>
              <a:endParaRPr lang="ru-RU"/>
            </a:p>
          </p:txBody>
        </p:sp>
        <p:sp>
          <p:nvSpPr>
            <p:cNvPr id="29707" name="Rectangle 22"/>
            <p:cNvSpPr>
              <a:spLocks noChangeArrowheads="1"/>
            </p:cNvSpPr>
            <p:nvPr/>
          </p:nvSpPr>
          <p:spPr bwMode="auto">
            <a:xfrm>
              <a:off x="3599" y="1503"/>
              <a:ext cx="5329" cy="1008"/>
            </a:xfrm>
            <a:prstGeom prst="rect">
              <a:avLst/>
            </a:prstGeom>
            <a:solidFill>
              <a:srgbClr val="DFFDFC"/>
            </a:solidFill>
            <a:ln w="9525">
              <a:solidFill>
                <a:schemeClr val="tx2"/>
              </a:solidFill>
              <a:miter lim="800000"/>
            </a:ln>
          </p:spPr>
          <p:txBody>
            <a:bodyPr lIns="0" tIns="3600" rIns="0" bIns="3600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ru-RU" sz="24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Mulklar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va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majburiyatlarning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haqiqiy</a:t>
              </a:r>
              <a:r>
                <a:rPr lang="en-US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4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ldiqlari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bilan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bu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r>
                <a:rPr lang="en-US" altLang="ru-RU" sz="24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galt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en-US" altLang="ru-RU" sz="24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riya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his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ma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'</a:t>
              </a:r>
              <a:r>
                <a:rPr lang="en-US" altLang="ru-RU" sz="24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lkum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4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tlari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o'rtasidagi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farqlarni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vujudga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en-US" altLang="ru-RU" sz="24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ltiradigan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as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4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siy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sabablar</a:t>
              </a:r>
              <a:endParaRPr lang="ru-RU" alt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08" name="Rectangle 23"/>
            <p:cNvSpPr>
              <a:spLocks noChangeArrowheads="1"/>
            </p:cNvSpPr>
            <p:nvPr/>
          </p:nvSpPr>
          <p:spPr bwMode="auto">
            <a:xfrm>
              <a:off x="1440" y="3168"/>
              <a:ext cx="2271" cy="115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2"/>
              </a:solidFill>
              <a:miter lim="800000"/>
            </a:ln>
          </p:spPr>
          <p:txBody>
            <a:bodyPr lIns="0" tIns="3600" rIns="0" bIns="3600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r>
                <a:rPr lang="en-US" altLang="ru-RU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abiiy</a:t>
              </a:r>
              <a:r>
                <a:rPr lang="ru-RU" altLang="ru-RU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br>
                <a:rPr lang="ru-RU" altLang="ru-RU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ru-RU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sabablar</a:t>
              </a:r>
              <a:endPara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09" name="Rectangle 24"/>
            <p:cNvSpPr>
              <a:spLocks noChangeArrowheads="1"/>
            </p:cNvSpPr>
            <p:nvPr/>
          </p:nvSpPr>
          <p:spPr bwMode="auto">
            <a:xfrm>
              <a:off x="3995" y="3168"/>
              <a:ext cx="2271" cy="1152"/>
            </a:xfrm>
            <a:prstGeom prst="rect">
              <a:avLst/>
            </a:prstGeom>
            <a:solidFill>
              <a:srgbClr val="A8FAC9"/>
            </a:solidFill>
            <a:ln w="9525">
              <a:solidFill>
                <a:schemeClr val="tx2"/>
              </a:solidFill>
              <a:miter lim="800000"/>
            </a:ln>
          </p:spPr>
          <p:txBody>
            <a:bodyPr lIns="0" tIns="3600" rIns="0" bIns="3600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ru-RU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Qabul</a:t>
              </a:r>
              <a:r>
                <a:rPr lang="ru-RU" alt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qilish</a:t>
              </a:r>
              <a:r>
                <a:rPr lang="ru-RU" alt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br>
                <a:rPr lang="ru-RU" alt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ru-RU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va</a:t>
              </a:r>
              <a:r>
                <a:rPr lang="ru-RU" alt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ru-RU" alt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en-US" altLang="ru-RU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rish</a:t>
              </a:r>
              <a:r>
                <a:rPr lang="ru-RU" alt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vaqtidagi</a:t>
              </a:r>
              <a:r>
                <a:rPr lang="ru-RU" alt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br>
                <a:rPr lang="ru-RU" alt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alt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r>
                <a:rPr lang="en-US" alt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at</a:t>
              </a:r>
              <a:r>
                <a:rPr lang="ru-RU" alt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 </a:t>
              </a:r>
              <a:r>
                <a:rPr lang="en-US" altLang="ru-RU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va</a:t>
              </a:r>
              <a:r>
                <a:rPr lang="en-US" alt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ru-RU" alt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aniqliklar</a:t>
              </a:r>
              <a:endPara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10" name="Rectangle 25"/>
            <p:cNvSpPr>
              <a:spLocks noChangeArrowheads="1"/>
            </p:cNvSpPr>
            <p:nvPr/>
          </p:nvSpPr>
          <p:spPr bwMode="auto">
            <a:xfrm>
              <a:off x="6550" y="3168"/>
              <a:ext cx="2271" cy="1152"/>
            </a:xfrm>
            <a:prstGeom prst="rect">
              <a:avLst/>
            </a:prstGeom>
            <a:solidFill>
              <a:srgbClr val="FFF7FD"/>
            </a:solidFill>
            <a:ln w="9525">
              <a:solidFill>
                <a:schemeClr val="tx2"/>
              </a:solidFill>
              <a:miter lim="800000"/>
            </a:ln>
          </p:spPr>
          <p:txBody>
            <a:bodyPr lIns="0" tIns="3600" rIns="0" bIns="3600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Bu</a:t>
              </a:r>
              <a:r>
                <a:rPr lang="ru-RU" alt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r>
                <a:rPr lang="en-US" altLang="ru-RU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galt</a:t>
              </a:r>
              <a:r>
                <a:rPr lang="ru-RU" alt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en-US" altLang="ru-RU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riya</a:t>
              </a:r>
              <a:r>
                <a:rPr lang="ru-RU" alt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br>
                <a:rPr lang="ru-RU" alt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his</a:t>
              </a:r>
              <a:r>
                <a:rPr lang="ru-RU" alt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bidagi</a:t>
              </a:r>
              <a:r>
                <a:rPr lang="ru-RU" alt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br>
                <a:rPr lang="ru-RU" alt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alt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r>
                <a:rPr lang="en-US" alt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at</a:t>
              </a:r>
              <a:r>
                <a:rPr lang="ru-RU" alt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lar</a:t>
              </a:r>
              <a:endPara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77" name="Rectangle 26"/>
            <p:cNvSpPr>
              <a:spLocks noChangeArrowheads="1"/>
            </p:cNvSpPr>
            <p:nvPr/>
          </p:nvSpPr>
          <p:spPr bwMode="auto">
            <a:xfrm>
              <a:off x="9123" y="3168"/>
              <a:ext cx="2271" cy="1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</a:ln>
          </p:spPr>
          <p:txBody>
            <a:bodyPr lIns="0" tIns="3600" rIns="0" bIns="3600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Suist</a:t>
              </a:r>
              <a:r>
                <a:rPr lang="ru-RU" alt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е'</a:t>
              </a:r>
              <a:r>
                <a:rPr lang="en-US" alt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ru-RU" alt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lliklar</a:t>
              </a:r>
              <a:endPara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C5C279-7393-4B3F-8EEC-54DA26DA7CCE}" type="slidenum">
              <a:rPr lang="ru-RU" altLang="ru-RU">
                <a:solidFill>
                  <a:schemeClr val="bg1"/>
                </a:solidFill>
              </a:rPr>
            </a:fld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266078" y="1268872"/>
            <a:ext cx="10945216" cy="128133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ddiy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bgar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slar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almashganida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ishni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pshirish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sanasiga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ishdan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bo'shaydigan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kundan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chikmasdan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911424" y="2493120"/>
            <a:ext cx="10945216" cy="124360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O'g'irlik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suist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е'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ddiy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qiymatliklarning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buzilish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faktlari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aniqlanganda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aniqlangan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vaqtda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96166" y="3645024"/>
            <a:ext cx="10945216" cy="124360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yong'in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shqa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latlardan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chiqqan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favqul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dda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disalar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ru-RU" alt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bartaraf</a:t>
            </a:r>
            <a:r>
              <a:rPr lang="ru-RU" alt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etilganidan</a:t>
            </a:r>
            <a:r>
              <a:rPr lang="ru-RU" alt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so'ng</a:t>
            </a:r>
            <a:r>
              <a:rPr lang="ru-RU" alt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darh</a:t>
            </a:r>
            <a:r>
              <a:rPr lang="ru-RU" alt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alt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911424" y="4831540"/>
            <a:ext cx="10945216" cy="12089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O'zR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nunchiligi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shqa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gishli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vazirlik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ralarning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е'</a:t>
            </a:r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yoriy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hujjatlarida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ko'zda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tutilgan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latlar</a:t>
            </a:r>
            <a:r>
              <a:rPr lang="ru-RU" alt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Облако 2"/>
          <p:cNvSpPr/>
          <p:nvPr/>
        </p:nvSpPr>
        <p:spPr>
          <a:xfrm>
            <a:off x="1341514" y="44624"/>
            <a:ext cx="9364955" cy="12242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Bulardan</a:t>
            </a:r>
            <a:r>
              <a:rPr lang="en-US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tashqari</a:t>
            </a:r>
            <a:r>
              <a:rPr lang="en-US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latlarda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inv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ntarizatsiya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o'tkazilishi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majburiy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blanadi</a:t>
            </a:r>
            <a:endParaRPr lang="ru-RU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2"/>
          <p:cNvGrpSpPr/>
          <p:nvPr/>
        </p:nvGrpSpPr>
        <p:grpSpPr bwMode="auto">
          <a:xfrm>
            <a:off x="3303711" y="29163"/>
            <a:ext cx="5981436" cy="6147963"/>
            <a:chOff x="3824" y="10822"/>
            <a:chExt cx="5616" cy="4306"/>
          </a:xfrm>
          <a:solidFill>
            <a:srgbClr val="FFFFCC"/>
          </a:solidFill>
        </p:grpSpPr>
        <p:sp>
          <p:nvSpPr>
            <p:cNvPr id="14339" name="Rectangle 13"/>
            <p:cNvSpPr>
              <a:spLocks noChangeArrowheads="1"/>
            </p:cNvSpPr>
            <p:nvPr/>
          </p:nvSpPr>
          <p:spPr bwMode="auto">
            <a:xfrm>
              <a:off x="3824" y="10822"/>
              <a:ext cx="5616" cy="86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lIns="54000" tIns="10800" rIns="54000" bIns="10800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ru-RU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Inv</a:t>
              </a:r>
              <a:r>
                <a:rPr lang="ru-RU" alt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en-US" altLang="ru-RU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ntarizatsiyani</a:t>
              </a:r>
              <a:r>
                <a:rPr lang="ru-RU" alt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o'tkazishga</a:t>
              </a:r>
              <a:r>
                <a:rPr lang="ru-RU" alt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br>
                <a:rPr lang="ru-RU" alt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ru-RU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qo'yiladigan</a:t>
              </a:r>
              <a:r>
                <a:rPr lang="ru-RU" alt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talablar</a:t>
              </a:r>
              <a:r>
                <a:rPr lang="ru-RU" alt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18" name="Rectangle 16"/>
            <p:cNvSpPr>
              <a:spLocks noChangeArrowheads="1"/>
            </p:cNvSpPr>
            <p:nvPr/>
          </p:nvSpPr>
          <p:spPr bwMode="auto">
            <a:xfrm>
              <a:off x="5179" y="14408"/>
              <a:ext cx="2736" cy="7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missiya</a:t>
              </a:r>
              <a:r>
                <a:rPr lang="en-US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'</a:t>
              </a:r>
              <a:r>
                <a:rPr lang="en-US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larining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amaliy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ishtir</a:t>
              </a:r>
              <a:r>
                <a:rPr lang="ru-RU" alt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</a:t>
              </a:r>
              <a:endPara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Тройная стрелка влево/вправо/вверх 1"/>
          <p:cNvSpPr/>
          <p:nvPr/>
        </p:nvSpPr>
        <p:spPr>
          <a:xfrm>
            <a:off x="5231904" y="1556793"/>
            <a:ext cx="1944216" cy="1512168"/>
          </a:xfrm>
          <a:prstGeom prst="leftRigh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Тройная стрелка влево/вправо/вверх 2"/>
          <p:cNvSpPr/>
          <p:nvPr/>
        </p:nvSpPr>
        <p:spPr>
          <a:xfrm>
            <a:off x="5231904" y="2448121"/>
            <a:ext cx="1944216" cy="1678403"/>
          </a:xfrm>
          <a:prstGeom prst="leftRigh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 flipH="1">
            <a:off x="7360323" y="2303749"/>
            <a:ext cx="3312368" cy="756084"/>
          </a:xfrm>
          <a:prstGeom prst="homePlate">
            <a:avLst/>
          </a:prstGeom>
          <a:solidFill>
            <a:srgbClr val="8CF8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Uzluksizlik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 flipH="1">
            <a:off x="8376293" y="3249792"/>
            <a:ext cx="2296398" cy="988234"/>
          </a:xfrm>
          <a:prstGeom prst="homePlat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ddiy</a:t>
            </a:r>
            <a:r>
              <a:rPr lang="ru-RU" alt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</a:t>
            </a:r>
            <a:r>
              <a:rPr lang="ru-RU" alt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bgar</a:t>
            </a:r>
            <a:r>
              <a:rPr lang="ru-RU" alt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</a:t>
            </a:r>
            <a:r>
              <a:rPr lang="ru-RU" alt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alt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slar</a:t>
            </a:r>
            <a:r>
              <a:rPr lang="ru-RU" alt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ishtir</a:t>
            </a:r>
            <a:r>
              <a:rPr lang="ru-RU" alt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endParaRPr lang="ru-RU" altLang="ru-RU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1631504" y="2303749"/>
            <a:ext cx="3384376" cy="756084"/>
          </a:xfrm>
          <a:prstGeom prst="homePlate">
            <a:avLst/>
          </a:prstGeom>
          <a:solidFill>
            <a:srgbClr val="8CF8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alt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altLang="ru-RU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o'satdan</a:t>
            </a:r>
            <a:r>
              <a:rPr lang="ru-RU" alt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1631504" y="3249792"/>
            <a:ext cx="2400227" cy="988233"/>
          </a:xfrm>
          <a:prstGeom prst="homePlat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alt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missiya</a:t>
            </a:r>
            <a:r>
              <a:rPr lang="ru-RU" alt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ishtir</a:t>
            </a:r>
            <a:r>
              <a:rPr lang="ru-RU" alt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771964" y="3681866"/>
            <a:ext cx="864096" cy="1368152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2"/>
          <p:cNvGrpSpPr/>
          <p:nvPr/>
        </p:nvGrpSpPr>
        <p:grpSpPr bwMode="auto">
          <a:xfrm>
            <a:off x="263352" y="1364435"/>
            <a:ext cx="11294378" cy="5305349"/>
            <a:chOff x="1422" y="9946"/>
            <a:chExt cx="9343" cy="5411"/>
          </a:xfrm>
        </p:grpSpPr>
        <p:grpSp>
          <p:nvGrpSpPr>
            <p:cNvPr id="14339" name="Group 13"/>
            <p:cNvGrpSpPr/>
            <p:nvPr/>
          </p:nvGrpSpPr>
          <p:grpSpPr bwMode="auto">
            <a:xfrm>
              <a:off x="6325" y="11018"/>
              <a:ext cx="264" cy="2228"/>
              <a:chOff x="6496" y="11437"/>
              <a:chExt cx="264" cy="2228"/>
            </a:xfrm>
          </p:grpSpPr>
          <p:sp>
            <p:nvSpPr>
              <p:cNvPr id="14381" name="Line 14"/>
              <p:cNvSpPr>
                <a:spLocks noChangeShapeType="1"/>
              </p:cNvSpPr>
              <p:nvPr/>
            </p:nvSpPr>
            <p:spPr bwMode="auto">
              <a:xfrm>
                <a:off x="6496" y="12675"/>
                <a:ext cx="264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54000" tIns="10800" rIns="54000" bIns="10800" anchor="ctr"/>
              <a:lstStyle/>
              <a:p>
                <a:endParaRPr lang="ru-RU"/>
              </a:p>
            </p:txBody>
          </p:sp>
          <p:sp>
            <p:nvSpPr>
              <p:cNvPr id="14382" name="Line 15"/>
              <p:cNvSpPr>
                <a:spLocks noChangeShapeType="1"/>
              </p:cNvSpPr>
              <p:nvPr/>
            </p:nvSpPr>
            <p:spPr bwMode="auto">
              <a:xfrm>
                <a:off x="6496" y="11437"/>
                <a:ext cx="0" cy="2228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54000" tIns="10800" rIns="54000" bIns="10800" anchor="ctr"/>
              <a:lstStyle/>
              <a:p>
                <a:endParaRPr lang="ru-RU"/>
              </a:p>
            </p:txBody>
          </p:sp>
          <p:sp>
            <p:nvSpPr>
              <p:cNvPr id="14383" name="Line 16"/>
              <p:cNvSpPr>
                <a:spLocks noChangeShapeType="1"/>
              </p:cNvSpPr>
              <p:nvPr/>
            </p:nvSpPr>
            <p:spPr bwMode="auto">
              <a:xfrm>
                <a:off x="6496" y="13665"/>
                <a:ext cx="264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54000" tIns="10800" rIns="54000" bIns="10800" anchor="ctr"/>
              <a:lstStyle/>
              <a:p>
                <a:endParaRPr lang="ru-RU"/>
              </a:p>
            </p:txBody>
          </p:sp>
        </p:grpSp>
        <p:sp>
          <p:nvSpPr>
            <p:cNvPr id="14340" name="Line 17"/>
            <p:cNvSpPr>
              <a:spLocks noChangeShapeType="1"/>
            </p:cNvSpPr>
            <p:nvPr/>
          </p:nvSpPr>
          <p:spPr bwMode="auto">
            <a:xfrm>
              <a:off x="6324" y="11664"/>
              <a:ext cx="26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4000" tIns="10800" rIns="54000" bIns="10800" anchor="ctr"/>
            <a:lstStyle/>
            <a:p>
              <a:endParaRPr lang="ru-RU"/>
            </a:p>
          </p:txBody>
        </p:sp>
        <p:sp>
          <p:nvSpPr>
            <p:cNvPr id="14341" name="Line 18"/>
            <p:cNvSpPr>
              <a:spLocks noChangeShapeType="1"/>
            </p:cNvSpPr>
            <p:nvPr/>
          </p:nvSpPr>
          <p:spPr bwMode="auto">
            <a:xfrm>
              <a:off x="6324" y="12763"/>
              <a:ext cx="26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4000" tIns="10800" rIns="54000" bIns="10800" anchor="ctr"/>
            <a:lstStyle/>
            <a:p>
              <a:endParaRPr lang="ru-RU"/>
            </a:p>
          </p:txBody>
        </p:sp>
        <p:sp>
          <p:nvSpPr>
            <p:cNvPr id="15367" name="Rectangle 20"/>
            <p:cNvSpPr>
              <a:spLocks noChangeArrowheads="1"/>
            </p:cNvSpPr>
            <p:nvPr/>
          </p:nvSpPr>
          <p:spPr bwMode="auto">
            <a:xfrm>
              <a:off x="1422" y="10185"/>
              <a:ext cx="2040" cy="863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800000"/>
              </a:solidFill>
              <a:prstDash val="dash"/>
              <a:miter lim="800000"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Те</a:t>
              </a:r>
              <a:r>
                <a:rPr lang="en-US" altLang="ru-RU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kshiruv</a:t>
              </a:r>
              <a:r>
                <a:rPr lang="ru-RU" alt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hajmiga</a:t>
              </a:r>
              <a:r>
                <a:rPr lang="ru-RU" alt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ko'ra</a:t>
              </a:r>
              <a:endPara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68" name="Rectangle 21"/>
            <p:cNvSpPr>
              <a:spLocks noChangeArrowheads="1"/>
            </p:cNvSpPr>
            <p:nvPr/>
          </p:nvSpPr>
          <p:spPr bwMode="auto">
            <a:xfrm>
              <a:off x="3860" y="10185"/>
              <a:ext cx="2040" cy="8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800000"/>
              </a:solidFill>
              <a:prstDash val="dash"/>
              <a:miter lim="800000"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r>
                <a:rPr lang="en-US" altLang="ru-RU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o'liqligiga</a:t>
              </a:r>
              <a:r>
                <a:rPr lang="ru-RU" alt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ko'ra</a:t>
              </a:r>
              <a:endPara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69" name="Rectangle 22"/>
            <p:cNvSpPr>
              <a:spLocks noChangeArrowheads="1"/>
            </p:cNvSpPr>
            <p:nvPr/>
          </p:nvSpPr>
          <p:spPr bwMode="auto">
            <a:xfrm>
              <a:off x="6276" y="10173"/>
              <a:ext cx="2040" cy="863"/>
            </a:xfrm>
            <a:prstGeom prst="rect">
              <a:avLst/>
            </a:prstGeom>
            <a:solidFill>
              <a:srgbClr val="A8FAC9"/>
            </a:solidFill>
            <a:ln w="38100">
              <a:solidFill>
                <a:srgbClr val="800000"/>
              </a:solidFill>
              <a:prstDash val="dash"/>
              <a:miter lim="800000"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r>
                <a:rPr lang="en-US" altLang="ru-RU" sz="1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ayinlanishi</a:t>
              </a:r>
              <a:r>
                <a:rPr lang="ru-RU" altLang="ru-RU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va</a:t>
              </a:r>
              <a:r>
                <a:rPr lang="ru-RU" altLang="ru-RU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tavsifiga</a:t>
              </a:r>
              <a:r>
                <a:rPr lang="ru-RU" altLang="ru-RU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ko'ra</a:t>
              </a:r>
              <a:endPara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0" name="Rectangle 23"/>
            <p:cNvSpPr>
              <a:spLocks noChangeArrowheads="1"/>
            </p:cNvSpPr>
            <p:nvPr/>
          </p:nvSpPr>
          <p:spPr bwMode="auto">
            <a:xfrm>
              <a:off x="8725" y="10174"/>
              <a:ext cx="2040" cy="86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800000"/>
              </a:solidFill>
              <a:prstDash val="dash"/>
              <a:miter lim="800000"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Те</a:t>
              </a:r>
              <a:r>
                <a:rPr lang="en-US" altLang="ru-RU" sz="1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kshiruv</a:t>
              </a:r>
              <a:r>
                <a:rPr lang="ru-RU" altLang="ru-RU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br>
                <a:rPr lang="ru-RU" altLang="ru-RU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altLang="ru-RU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ru-RU" altLang="ru-RU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'е</a:t>
              </a:r>
              <a:r>
                <a:rPr lang="en-US" altLang="ru-RU" sz="1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ktiga</a:t>
              </a:r>
              <a:r>
                <a:rPr lang="ru-RU" altLang="ru-RU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ko'ra</a:t>
              </a:r>
              <a:endParaRPr lang="ru-RU" alt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347" name="Group 24"/>
            <p:cNvGrpSpPr/>
            <p:nvPr/>
          </p:nvGrpSpPr>
          <p:grpSpPr bwMode="auto">
            <a:xfrm>
              <a:off x="2565" y="9946"/>
              <a:ext cx="7344" cy="227"/>
              <a:chOff x="3744" y="4176"/>
              <a:chExt cx="720" cy="864"/>
            </a:xfrm>
          </p:grpSpPr>
          <p:sp>
            <p:nvSpPr>
              <p:cNvPr id="14376" name="Line 25"/>
              <p:cNvSpPr>
                <a:spLocks noChangeShapeType="1"/>
              </p:cNvSpPr>
              <p:nvPr/>
            </p:nvSpPr>
            <p:spPr bwMode="auto">
              <a:xfrm>
                <a:off x="3744" y="4176"/>
                <a:ext cx="0" cy="864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4377" name="Line 26"/>
              <p:cNvSpPr>
                <a:spLocks noChangeShapeType="1"/>
              </p:cNvSpPr>
              <p:nvPr/>
            </p:nvSpPr>
            <p:spPr bwMode="auto">
              <a:xfrm>
                <a:off x="3984" y="4176"/>
                <a:ext cx="0" cy="864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4378" name="Line 27"/>
              <p:cNvSpPr>
                <a:spLocks noChangeShapeType="1"/>
              </p:cNvSpPr>
              <p:nvPr/>
            </p:nvSpPr>
            <p:spPr bwMode="auto">
              <a:xfrm>
                <a:off x="4224" y="4176"/>
                <a:ext cx="0" cy="864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4379" name="Line 28"/>
              <p:cNvSpPr>
                <a:spLocks noChangeShapeType="1"/>
              </p:cNvSpPr>
              <p:nvPr/>
            </p:nvSpPr>
            <p:spPr bwMode="auto">
              <a:xfrm>
                <a:off x="4464" y="4176"/>
                <a:ext cx="0" cy="864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4380" name="Line 29"/>
              <p:cNvSpPr>
                <a:spLocks noChangeShapeType="1"/>
              </p:cNvSpPr>
              <p:nvPr/>
            </p:nvSpPr>
            <p:spPr bwMode="auto">
              <a:xfrm>
                <a:off x="3744" y="4176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grpSp>
          <p:nvGrpSpPr>
            <p:cNvPr id="14348" name="Group 30"/>
            <p:cNvGrpSpPr/>
            <p:nvPr/>
          </p:nvGrpSpPr>
          <p:grpSpPr bwMode="auto">
            <a:xfrm>
              <a:off x="1845" y="11470"/>
              <a:ext cx="1585" cy="1151"/>
              <a:chOff x="1584" y="3601"/>
              <a:chExt cx="1729" cy="1856"/>
            </a:xfrm>
          </p:grpSpPr>
          <p:sp>
            <p:nvSpPr>
              <p:cNvPr id="15398" name="Rectangle 31"/>
              <p:cNvSpPr>
                <a:spLocks noChangeArrowheads="1"/>
              </p:cNvSpPr>
              <p:nvPr/>
            </p:nvSpPr>
            <p:spPr bwMode="auto">
              <a:xfrm>
                <a:off x="1586" y="3601"/>
                <a:ext cx="1727" cy="850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800000"/>
                </a:solidFill>
                <a:miter lim="800000"/>
              </a:ln>
            </p:spPr>
            <p:txBody>
              <a:bodyPr lIns="54000" tIns="10800" rIns="54000" bIns="10800" anchor="ctr"/>
              <a:lstStyle>
                <a:lvl1pPr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ru-RU" altLang="ru-RU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lang="en-US" altLang="ru-RU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o'liq</a:t>
                </a:r>
                <a:endParaRPr lang="ru-RU" altLang="ru-RU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99" name="Rectangle 32"/>
              <p:cNvSpPr>
                <a:spLocks noChangeArrowheads="1"/>
              </p:cNvSpPr>
              <p:nvPr/>
            </p:nvSpPr>
            <p:spPr bwMode="auto">
              <a:xfrm>
                <a:off x="1584" y="4607"/>
                <a:ext cx="1727" cy="850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800000"/>
                </a:solidFill>
                <a:miter lim="800000"/>
              </a:ln>
            </p:spPr>
            <p:txBody>
              <a:bodyPr lIns="54000" tIns="10800" rIns="54000" bIns="10800" anchor="ctr"/>
              <a:lstStyle>
                <a:lvl1pPr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ru-RU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Qisman</a:t>
                </a:r>
                <a:r>
                  <a:rPr lang="ru-RU" altLang="ru-RU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altLang="ru-RU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373" name="Rectangle 33"/>
            <p:cNvSpPr>
              <a:spLocks noChangeArrowheads="1"/>
            </p:cNvSpPr>
            <p:nvPr/>
          </p:nvSpPr>
          <p:spPr bwMode="auto">
            <a:xfrm>
              <a:off x="4148" y="11477"/>
              <a:ext cx="1984" cy="4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800000"/>
              </a:solidFill>
              <a:miter lim="800000"/>
            </a:ln>
          </p:spPr>
          <p:txBody>
            <a:bodyPr lIns="54000" tIns="10800" rIns="54000" bIns="10800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ru-RU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Yoppasiga</a:t>
              </a:r>
              <a:r>
                <a:rPr lang="ru-RU" altLang="ru-RU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4" name="Rectangle 34"/>
            <p:cNvSpPr>
              <a:spLocks noChangeArrowheads="1"/>
            </p:cNvSpPr>
            <p:nvPr/>
          </p:nvSpPr>
          <p:spPr bwMode="auto">
            <a:xfrm>
              <a:off x="4148" y="12045"/>
              <a:ext cx="1984" cy="4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800000"/>
              </a:solidFill>
              <a:miter lim="800000"/>
            </a:ln>
          </p:spPr>
          <p:txBody>
            <a:bodyPr lIns="54000" tIns="10800" rIns="54000" bIns="10800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r>
                <a:rPr lang="en-US" altLang="ru-RU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anlab</a:t>
              </a:r>
              <a:r>
                <a: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5" name="Rectangle 35"/>
            <p:cNvSpPr>
              <a:spLocks noChangeArrowheads="1"/>
            </p:cNvSpPr>
            <p:nvPr/>
          </p:nvSpPr>
          <p:spPr bwMode="auto">
            <a:xfrm>
              <a:off x="6485" y="11470"/>
              <a:ext cx="1841" cy="431"/>
            </a:xfrm>
            <a:prstGeom prst="rect">
              <a:avLst/>
            </a:prstGeom>
            <a:solidFill>
              <a:srgbClr val="8CF8B8"/>
            </a:solidFill>
            <a:ln w="38100">
              <a:solidFill>
                <a:srgbClr val="800000"/>
              </a:solidFill>
              <a:miter lim="800000"/>
            </a:ln>
          </p:spPr>
          <p:txBody>
            <a:bodyPr lIns="54000" tIns="10800" rIns="54000" bIns="10800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en-US" altLang="ru-RU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jali</a:t>
              </a:r>
              <a:r>
                <a: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6" name="Rectangle 36"/>
            <p:cNvSpPr>
              <a:spLocks noChangeArrowheads="1"/>
            </p:cNvSpPr>
            <p:nvPr/>
          </p:nvSpPr>
          <p:spPr bwMode="auto">
            <a:xfrm>
              <a:off x="6485" y="12045"/>
              <a:ext cx="1841" cy="431"/>
            </a:xfrm>
            <a:prstGeom prst="rect">
              <a:avLst/>
            </a:prstGeom>
            <a:solidFill>
              <a:srgbClr val="A8FAC9"/>
            </a:solidFill>
            <a:ln w="38100">
              <a:solidFill>
                <a:srgbClr val="800000"/>
              </a:solidFill>
              <a:miter lim="800000"/>
            </a:ln>
          </p:spPr>
          <p:txBody>
            <a:bodyPr lIns="54000" tIns="10800" rIns="54000" bIns="10800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ru-RU" alt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en-US" altLang="ru-RU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jadan</a:t>
              </a:r>
              <a:r>
                <a:rPr lang="en-US" alt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tashqari</a:t>
              </a:r>
              <a:endPara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7" name="Rectangle 37"/>
            <p:cNvSpPr>
              <a:spLocks noChangeArrowheads="1"/>
            </p:cNvSpPr>
            <p:nvPr/>
          </p:nvSpPr>
          <p:spPr bwMode="auto">
            <a:xfrm>
              <a:off x="8469" y="11470"/>
              <a:ext cx="1726" cy="720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800000"/>
              </a:solidFill>
              <a:miter lim="800000"/>
            </a:ln>
          </p:spPr>
          <p:txBody>
            <a:bodyPr lIns="54000" tIns="10800" rIns="54000" bIns="10800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en-US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siy</a:t>
              </a:r>
              <a:r>
                <a: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br>
                <a: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sitalar</a:t>
              </a:r>
              <a:endPara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8" name="Rectangle 38"/>
            <p:cNvSpPr>
              <a:spLocks noChangeArrowheads="1"/>
            </p:cNvSpPr>
            <p:nvPr/>
          </p:nvSpPr>
          <p:spPr bwMode="auto">
            <a:xfrm>
              <a:off x="8469" y="12332"/>
              <a:ext cx="1723" cy="720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800000"/>
              </a:solidFill>
              <a:miter lim="800000"/>
            </a:ln>
          </p:spPr>
          <p:txBody>
            <a:bodyPr lIns="54000" tIns="10800" rIns="54000" bIns="10800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ru-RU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Pul</a:t>
              </a:r>
              <a:r>
                <a: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mablag'lari</a:t>
              </a:r>
              <a:endPara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355" name="Group 39"/>
            <p:cNvGrpSpPr/>
            <p:nvPr/>
          </p:nvGrpSpPr>
          <p:grpSpPr bwMode="auto">
            <a:xfrm>
              <a:off x="1557" y="11037"/>
              <a:ext cx="288" cy="1296"/>
              <a:chOff x="1728" y="3168"/>
              <a:chExt cx="288" cy="1296"/>
            </a:xfrm>
          </p:grpSpPr>
          <p:sp>
            <p:nvSpPr>
              <p:cNvPr id="14371" name="Line 40"/>
              <p:cNvSpPr>
                <a:spLocks noChangeShapeType="1"/>
              </p:cNvSpPr>
              <p:nvPr/>
            </p:nvSpPr>
            <p:spPr bwMode="auto">
              <a:xfrm>
                <a:off x="1728" y="3168"/>
                <a:ext cx="0" cy="12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4372" name="Line 41"/>
              <p:cNvSpPr>
                <a:spLocks noChangeShapeType="1"/>
              </p:cNvSpPr>
              <p:nvPr/>
            </p:nvSpPr>
            <p:spPr bwMode="auto">
              <a:xfrm>
                <a:off x="1728" y="3888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14373" name="Line 42"/>
              <p:cNvSpPr>
                <a:spLocks noChangeShapeType="1"/>
              </p:cNvSpPr>
              <p:nvPr/>
            </p:nvSpPr>
            <p:spPr bwMode="auto">
              <a:xfrm>
                <a:off x="1728" y="4464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grpSp>
          <p:nvGrpSpPr>
            <p:cNvPr id="14356" name="Group 43"/>
            <p:cNvGrpSpPr/>
            <p:nvPr/>
          </p:nvGrpSpPr>
          <p:grpSpPr bwMode="auto">
            <a:xfrm>
              <a:off x="4005" y="11037"/>
              <a:ext cx="144" cy="1296"/>
              <a:chOff x="1728" y="3168"/>
              <a:chExt cx="288" cy="1296"/>
            </a:xfrm>
          </p:grpSpPr>
          <p:sp>
            <p:nvSpPr>
              <p:cNvPr id="14368" name="Line 44"/>
              <p:cNvSpPr>
                <a:spLocks noChangeShapeType="1"/>
              </p:cNvSpPr>
              <p:nvPr/>
            </p:nvSpPr>
            <p:spPr bwMode="auto">
              <a:xfrm>
                <a:off x="1728" y="3168"/>
                <a:ext cx="0" cy="12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54000" tIns="10800" rIns="54000" bIns="10800" anchor="ctr"/>
              <a:lstStyle/>
              <a:p>
                <a:endParaRPr lang="ru-RU"/>
              </a:p>
            </p:txBody>
          </p:sp>
          <p:sp>
            <p:nvSpPr>
              <p:cNvPr id="14369" name="Line 45"/>
              <p:cNvSpPr>
                <a:spLocks noChangeShapeType="1"/>
              </p:cNvSpPr>
              <p:nvPr/>
            </p:nvSpPr>
            <p:spPr bwMode="auto">
              <a:xfrm>
                <a:off x="1728" y="3888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54000" tIns="10800" rIns="54000" bIns="10800" anchor="ctr"/>
              <a:lstStyle/>
              <a:p>
                <a:endParaRPr lang="ru-RU"/>
              </a:p>
            </p:txBody>
          </p:sp>
          <p:sp>
            <p:nvSpPr>
              <p:cNvPr id="14370" name="Line 46"/>
              <p:cNvSpPr>
                <a:spLocks noChangeShapeType="1"/>
              </p:cNvSpPr>
              <p:nvPr/>
            </p:nvSpPr>
            <p:spPr bwMode="auto">
              <a:xfrm>
                <a:off x="1728" y="4464"/>
                <a:ext cx="288" cy="0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54000" tIns="10800" rIns="54000" bIns="10800" anchor="ctr"/>
              <a:lstStyle/>
              <a:p>
                <a:endParaRPr lang="ru-RU"/>
              </a:p>
            </p:txBody>
          </p:sp>
        </p:grpSp>
        <p:sp>
          <p:nvSpPr>
            <p:cNvPr id="15381" name="Rectangle 47"/>
            <p:cNvSpPr>
              <a:spLocks noChangeArrowheads="1"/>
            </p:cNvSpPr>
            <p:nvPr/>
          </p:nvSpPr>
          <p:spPr bwMode="auto">
            <a:xfrm>
              <a:off x="8469" y="13197"/>
              <a:ext cx="1723" cy="433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800000"/>
              </a:solidFill>
              <a:miter lim="800000"/>
            </a:ln>
          </p:spPr>
          <p:txBody>
            <a:bodyPr lIns="54000" tIns="10800" rIns="54000" bIns="10800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His</a:t>
              </a:r>
              <a:r>
                <a: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kit</a:t>
              </a:r>
              <a:r>
                <a: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blar</a:t>
              </a:r>
              <a:endPara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82" name="Rectangle 48"/>
            <p:cNvSpPr>
              <a:spLocks noChangeArrowheads="1"/>
            </p:cNvSpPr>
            <p:nvPr/>
          </p:nvSpPr>
          <p:spPr bwMode="auto">
            <a:xfrm>
              <a:off x="7173" y="13773"/>
              <a:ext cx="3040" cy="720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800000"/>
              </a:solidFill>
              <a:miter lim="800000"/>
            </a:ln>
          </p:spPr>
          <p:txBody>
            <a:bodyPr lIns="54000" tIns="10800" rIns="54000" bIns="10800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</a:t>
              </a:r>
              <a:r>
                <a:rPr lang="en-US" altLang="ru-RU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var</a:t>
              </a:r>
              <a:r>
                <a: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ddiy</a:t>
              </a:r>
              <a:r>
                <a: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qiymatliklar</a:t>
              </a:r>
              <a:endPara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83" name="Rectangle 49"/>
            <p:cNvSpPr>
              <a:spLocks noChangeArrowheads="1"/>
            </p:cNvSpPr>
            <p:nvPr/>
          </p:nvSpPr>
          <p:spPr bwMode="auto">
            <a:xfrm>
              <a:off x="7173" y="14637"/>
              <a:ext cx="3045" cy="720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rgbClr val="800000"/>
              </a:solidFill>
              <a:miter lim="800000"/>
            </a:ln>
          </p:spPr>
          <p:txBody>
            <a:bodyPr lIns="54000" tIns="10800" rIns="54000" bIns="10800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r>
                <a:rPr lang="en-US" altLang="ru-RU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ugallanmagan</a:t>
              </a:r>
              <a:r>
                <a: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ru-RU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ishlab</a:t>
              </a:r>
              <a:r>
                <a: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chiqarish</a:t>
              </a:r>
              <a:endPara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0" name="Line 50"/>
            <p:cNvSpPr>
              <a:spLocks noChangeShapeType="1"/>
            </p:cNvSpPr>
            <p:nvPr/>
          </p:nvSpPr>
          <p:spPr bwMode="auto">
            <a:xfrm>
              <a:off x="10629" y="11037"/>
              <a:ext cx="0" cy="38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4361" name="Line 51"/>
            <p:cNvSpPr>
              <a:spLocks noChangeShapeType="1"/>
            </p:cNvSpPr>
            <p:nvPr/>
          </p:nvSpPr>
          <p:spPr bwMode="auto">
            <a:xfrm>
              <a:off x="10197" y="11901"/>
              <a:ext cx="432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4362" name="Line 52"/>
            <p:cNvSpPr>
              <a:spLocks noChangeShapeType="1"/>
            </p:cNvSpPr>
            <p:nvPr/>
          </p:nvSpPr>
          <p:spPr bwMode="auto">
            <a:xfrm>
              <a:off x="10197" y="12663"/>
              <a:ext cx="432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4363" name="Line 53"/>
            <p:cNvSpPr>
              <a:spLocks noChangeShapeType="1"/>
            </p:cNvSpPr>
            <p:nvPr/>
          </p:nvSpPr>
          <p:spPr bwMode="auto">
            <a:xfrm>
              <a:off x="10197" y="13464"/>
              <a:ext cx="432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4364" name="Line 54"/>
            <p:cNvSpPr>
              <a:spLocks noChangeShapeType="1"/>
            </p:cNvSpPr>
            <p:nvPr/>
          </p:nvSpPr>
          <p:spPr bwMode="auto">
            <a:xfrm>
              <a:off x="10197" y="14082"/>
              <a:ext cx="432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4365" name="Line 55"/>
            <p:cNvSpPr>
              <a:spLocks noChangeShapeType="1"/>
            </p:cNvSpPr>
            <p:nvPr/>
          </p:nvSpPr>
          <p:spPr bwMode="auto">
            <a:xfrm>
              <a:off x="10197" y="14925"/>
              <a:ext cx="432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15390" name="Rectangle 56"/>
            <p:cNvSpPr>
              <a:spLocks noChangeArrowheads="1"/>
            </p:cNvSpPr>
            <p:nvPr/>
          </p:nvSpPr>
          <p:spPr bwMode="auto">
            <a:xfrm>
              <a:off x="6485" y="12583"/>
              <a:ext cx="1841" cy="431"/>
            </a:xfrm>
            <a:prstGeom prst="rect">
              <a:avLst/>
            </a:prstGeom>
            <a:solidFill>
              <a:srgbClr val="8CF8B8"/>
            </a:solidFill>
            <a:ln w="38100">
              <a:solidFill>
                <a:srgbClr val="800000"/>
              </a:solidFill>
              <a:miter lim="800000"/>
            </a:ln>
          </p:spPr>
          <p:txBody>
            <a:bodyPr lIns="54000" tIns="10800" rIns="54000" bIns="10800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r>
                <a:rPr lang="en-US" altLang="ru-RU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akr</a:t>
              </a:r>
              <a:r>
                <a: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4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riy</a:t>
              </a:r>
              <a:r>
                <a:rPr lang="ru-RU" alt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1" name="Rectangle 57"/>
            <p:cNvSpPr>
              <a:spLocks noChangeArrowheads="1"/>
            </p:cNvSpPr>
            <p:nvPr/>
          </p:nvSpPr>
          <p:spPr bwMode="auto">
            <a:xfrm>
              <a:off x="6492" y="13136"/>
              <a:ext cx="1841" cy="433"/>
            </a:xfrm>
            <a:prstGeom prst="rect">
              <a:avLst/>
            </a:prstGeom>
            <a:solidFill>
              <a:srgbClr val="8CF8B8"/>
            </a:solidFill>
            <a:ln w="38100">
              <a:solidFill>
                <a:srgbClr val="800000"/>
              </a:solidFill>
              <a:miter lim="800000"/>
            </a:ln>
          </p:spPr>
          <p:txBody>
            <a:bodyPr lIns="54000" tIns="10800" rIns="54000" bIns="10800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ru-RU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Naz</a:t>
              </a:r>
              <a:r>
                <a:rPr lang="ru-RU" alt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rat</a:t>
              </a:r>
              <a:r>
                <a:rPr lang="ru-RU" alt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ru-RU" altLang="ru-RU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en-US" altLang="ru-RU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kshiruv</a:t>
              </a:r>
              <a:endPara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084727" y="104525"/>
            <a:ext cx="820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Inv</a:t>
            </a:r>
            <a:r>
              <a:rPr lang="ru-RU" alt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ntarizatsiya</a:t>
            </a:r>
            <a:r>
              <a:rPr lang="ru-RU" alt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turlari</a:t>
            </a:r>
            <a:endParaRPr lang="ru-RU" alt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2"/>
          <p:cNvGrpSpPr/>
          <p:nvPr/>
        </p:nvGrpSpPr>
        <p:grpSpPr bwMode="auto">
          <a:xfrm>
            <a:off x="263352" y="116632"/>
            <a:ext cx="11678221" cy="5976937"/>
            <a:chOff x="1584" y="1872"/>
            <a:chExt cx="9625" cy="4464"/>
          </a:xfrm>
        </p:grpSpPr>
        <p:sp>
          <p:nvSpPr>
            <p:cNvPr id="16387" name="Rectangle 13"/>
            <p:cNvSpPr>
              <a:spLocks noChangeArrowheads="1"/>
            </p:cNvSpPr>
            <p:nvPr/>
          </p:nvSpPr>
          <p:spPr bwMode="auto">
            <a:xfrm>
              <a:off x="3024" y="1872"/>
              <a:ext cx="6480" cy="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800000"/>
              </a:solidFill>
              <a:miter lim="800000"/>
            </a:ln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INV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en-US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ТА</a:t>
              </a:r>
              <a:r>
                <a:rPr lang="en-US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RIZ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en-US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TSIYANI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O'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r>
                <a:rPr lang="en-US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en-US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ZISH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SQICH</a:t>
              </a:r>
              <a:r>
                <a:rPr lang="ru-RU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ЛА</a:t>
              </a:r>
              <a:r>
                <a:rPr lang="en-US" altLang="ru-RU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RI</a:t>
              </a:r>
              <a:endParaRPr lang="ru-RU" alt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364" name="Group 14"/>
            <p:cNvGrpSpPr/>
            <p:nvPr/>
          </p:nvGrpSpPr>
          <p:grpSpPr bwMode="auto">
            <a:xfrm>
              <a:off x="1584" y="2736"/>
              <a:ext cx="9625" cy="3600"/>
              <a:chOff x="1584" y="2736"/>
              <a:chExt cx="9625" cy="3600"/>
            </a:xfrm>
          </p:grpSpPr>
          <p:sp>
            <p:nvSpPr>
              <p:cNvPr id="15370" name="Rectangle 15"/>
              <p:cNvSpPr>
                <a:spLocks noChangeArrowheads="1"/>
              </p:cNvSpPr>
              <p:nvPr/>
            </p:nvSpPr>
            <p:spPr bwMode="auto">
              <a:xfrm>
                <a:off x="1643" y="2751"/>
                <a:ext cx="2835" cy="864"/>
              </a:xfrm>
              <a:prstGeom prst="rect">
                <a:avLst/>
              </a:prstGeom>
              <a:solidFill>
                <a:srgbClr val="FEC6F3"/>
              </a:solidFill>
              <a:ln w="9525">
                <a:solidFill>
                  <a:srgbClr val="800000"/>
                </a:solidFill>
                <a:prstDash val="dash"/>
                <a:miter lim="800000"/>
              </a:ln>
            </p:spPr>
            <p:txBody>
              <a:bodyPr lIns="54000" tIns="10800" rIns="54000" bIns="10800" anchor="ctr"/>
              <a:lstStyle>
                <a:lvl1pPr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36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lang="en-US" altLang="ru-RU" sz="3600" b="1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ayyorgarlik</a:t>
                </a:r>
                <a:r>
                  <a:rPr lang="ru-RU" altLang="ru-RU" sz="36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altLang="ru-RU" sz="36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95" name="Rectangle 16"/>
              <p:cNvSpPr>
                <a:spLocks noChangeArrowheads="1"/>
              </p:cNvSpPr>
              <p:nvPr/>
            </p:nvSpPr>
            <p:spPr bwMode="auto">
              <a:xfrm>
                <a:off x="4944" y="2736"/>
                <a:ext cx="2835" cy="86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prstDash val="dash"/>
                <a:miter lim="800000"/>
              </a:ln>
            </p:spPr>
            <p:txBody>
              <a:bodyPr lIns="54000" tIns="10800" rIns="54000" bIns="10800" anchor="ctr"/>
              <a:lstStyle>
                <a:lvl1pPr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ru-RU" altLang="ru-RU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en-US" altLang="ru-RU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u-RU" altLang="ru-RU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en-US" altLang="ru-RU" b="1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siy</a:t>
                </a:r>
                <a:r>
                  <a:rPr lang="ru-RU" altLang="ru-RU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br>
                  <a:rPr lang="ru-RU" altLang="ru-RU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altLang="ru-RU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ru-RU" b="1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ish</a:t>
                </a:r>
                <a:r>
                  <a:rPr lang="ru-RU" altLang="ru-RU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b="1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jarayoni</a:t>
                </a:r>
                <a:r>
                  <a:rPr lang="ru-RU" altLang="ru-RU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altLang="ru-RU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96" name="Rectangle 17"/>
              <p:cNvSpPr>
                <a:spLocks noChangeArrowheads="1"/>
              </p:cNvSpPr>
              <p:nvPr/>
            </p:nvSpPr>
            <p:spPr bwMode="auto">
              <a:xfrm>
                <a:off x="8374" y="2755"/>
                <a:ext cx="2835" cy="864"/>
              </a:xfrm>
              <a:prstGeom prst="rect">
                <a:avLst/>
              </a:prstGeom>
              <a:solidFill>
                <a:srgbClr val="E1FFE1"/>
              </a:solidFill>
              <a:ln w="9525">
                <a:solidFill>
                  <a:srgbClr val="800000"/>
                </a:solidFill>
                <a:prstDash val="dash"/>
                <a:miter lim="800000"/>
              </a:ln>
            </p:spPr>
            <p:txBody>
              <a:bodyPr lIns="54000" tIns="10800" rIns="54000" bIns="10800" anchor="ctr"/>
              <a:lstStyle>
                <a:lvl1pPr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ru-RU" sz="3200" b="1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Yakunlash</a:t>
                </a:r>
                <a:endParaRPr lang="ru-RU" altLang="ru-RU" sz="32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97" name="Rectangle 18"/>
              <p:cNvSpPr>
                <a:spLocks noChangeArrowheads="1"/>
              </p:cNvSpPr>
              <p:nvPr/>
            </p:nvSpPr>
            <p:spPr bwMode="auto">
              <a:xfrm>
                <a:off x="1584" y="4032"/>
                <a:ext cx="2835" cy="2304"/>
              </a:xfrm>
              <a:prstGeom prst="rect">
                <a:avLst/>
              </a:prstGeom>
              <a:solidFill>
                <a:srgbClr val="FEC6F3"/>
              </a:solidFill>
              <a:ln w="9525">
                <a:solidFill>
                  <a:srgbClr val="800000"/>
                </a:solidFill>
                <a:miter lim="800000"/>
              </a:ln>
            </p:spPr>
            <p:txBody>
              <a:bodyPr lIns="54000" tIns="10800" rIns="54000" bIns="10800" anchor="ctr"/>
              <a:lstStyle>
                <a:lvl1pPr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ntarizatsiya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missiyasi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tuziladi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ntarizatsiyani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o'tkazish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bo'yicha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buyruq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farm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yish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chiqariladi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qiymatliklarni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saqlash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ylari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muhrlanadi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alt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98" name="Rectangle 19"/>
              <p:cNvSpPr>
                <a:spLocks noChangeArrowheads="1"/>
              </p:cNvSpPr>
              <p:nvPr/>
            </p:nvSpPr>
            <p:spPr bwMode="auto">
              <a:xfrm>
                <a:off x="4944" y="4032"/>
                <a:ext cx="2835" cy="230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rgbClr val="800000"/>
                </a:solidFill>
                <a:miter lim="800000"/>
              </a:ln>
            </p:spPr>
            <p:txBody>
              <a:bodyPr lIns="54000" tIns="10800" rIns="54000" bIns="10800" anchor="ctr"/>
              <a:lstStyle>
                <a:lvl1pPr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missiya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ddiy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jav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bgar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sha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slar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ishitr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kida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qiymatliklarni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san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qdan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o'tkazadi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lingan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lum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tlarni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ntarizatsiya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ro'y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atiga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kiritadi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alt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99" name="Rectangle 20"/>
              <p:cNvSpPr>
                <a:spLocks noChangeArrowheads="1"/>
              </p:cNvSpPr>
              <p:nvPr/>
            </p:nvSpPr>
            <p:spPr bwMode="auto">
              <a:xfrm>
                <a:off x="8304" y="4032"/>
                <a:ext cx="2835" cy="2304"/>
              </a:xfrm>
              <a:prstGeom prst="rect">
                <a:avLst/>
              </a:prstGeom>
              <a:solidFill>
                <a:srgbClr val="E1FFE1"/>
              </a:solidFill>
              <a:ln w="9525">
                <a:solidFill>
                  <a:srgbClr val="800000"/>
                </a:solidFill>
                <a:miter lim="800000"/>
              </a:ln>
            </p:spPr>
            <p:txBody>
              <a:bodyPr lIns="54000" tIns="10800" rIns="54000" bIns="10800" anchor="ctr"/>
              <a:lstStyle>
                <a:lvl1pPr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ru-RU" altLang="ru-RU" sz="18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niqlangan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haqiqiy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ldiqlar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galt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riya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daftarlaridagi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ldiqlar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lishtirilib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ntarizatsiya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natijalari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shakllantiriladi</a:t>
                </a:r>
                <a:r>
                  <a:rPr lang="ru-RU" altLang="ru-RU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alt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76" name="Line 21"/>
              <p:cNvSpPr>
                <a:spLocks noChangeShapeType="1"/>
              </p:cNvSpPr>
              <p:nvPr/>
            </p:nvSpPr>
            <p:spPr bwMode="auto">
              <a:xfrm>
                <a:off x="3024" y="3600"/>
                <a:ext cx="0" cy="432"/>
              </a:xfrm>
              <a:prstGeom prst="line">
                <a:avLst/>
              </a:prstGeom>
              <a:ln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endParaRPr lang="ru-RU" b="1" i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77" name="Line 22"/>
              <p:cNvSpPr>
                <a:spLocks noChangeShapeType="1"/>
              </p:cNvSpPr>
              <p:nvPr/>
            </p:nvSpPr>
            <p:spPr bwMode="auto">
              <a:xfrm>
                <a:off x="6336" y="3600"/>
                <a:ext cx="0" cy="432"/>
              </a:xfrm>
              <a:prstGeom prst="line">
                <a:avLst/>
              </a:prstGeom>
              <a:ln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endParaRPr lang="ru-RU" b="1" i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78" name="Line 23"/>
              <p:cNvSpPr>
                <a:spLocks noChangeShapeType="1"/>
              </p:cNvSpPr>
              <p:nvPr/>
            </p:nvSpPr>
            <p:spPr bwMode="auto">
              <a:xfrm>
                <a:off x="9792" y="3600"/>
                <a:ext cx="0" cy="432"/>
              </a:xfrm>
              <a:prstGeom prst="line">
                <a:avLst/>
              </a:prstGeom>
              <a:ln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endParaRPr lang="ru-RU" b="1" i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365" name="Group 24"/>
            <p:cNvGrpSpPr/>
            <p:nvPr/>
          </p:nvGrpSpPr>
          <p:grpSpPr bwMode="auto">
            <a:xfrm>
              <a:off x="3024" y="2304"/>
              <a:ext cx="6768" cy="432"/>
              <a:chOff x="4320" y="6336"/>
              <a:chExt cx="4752" cy="1714"/>
            </a:xfrm>
          </p:grpSpPr>
          <p:sp>
            <p:nvSpPr>
              <p:cNvPr id="15366" name="Line 25"/>
              <p:cNvSpPr>
                <a:spLocks noChangeShapeType="1"/>
              </p:cNvSpPr>
              <p:nvPr/>
            </p:nvSpPr>
            <p:spPr bwMode="auto">
              <a:xfrm>
                <a:off x="4320" y="7200"/>
                <a:ext cx="0" cy="8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endParaRPr lang="ru-RU" b="1" i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67" name="Line 26"/>
              <p:cNvSpPr>
                <a:spLocks noChangeShapeType="1"/>
              </p:cNvSpPr>
              <p:nvPr/>
            </p:nvSpPr>
            <p:spPr bwMode="auto">
              <a:xfrm>
                <a:off x="6696" y="6336"/>
                <a:ext cx="0" cy="170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endParaRPr lang="ru-RU" b="1" i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68" name="Line 27"/>
              <p:cNvSpPr>
                <a:spLocks noChangeShapeType="1"/>
              </p:cNvSpPr>
              <p:nvPr/>
            </p:nvSpPr>
            <p:spPr bwMode="auto">
              <a:xfrm>
                <a:off x="9072" y="7200"/>
                <a:ext cx="0" cy="8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endParaRPr lang="ru-RU" b="1" i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369" name="Line 28"/>
              <p:cNvSpPr>
                <a:spLocks noChangeShapeType="1"/>
              </p:cNvSpPr>
              <p:nvPr/>
            </p:nvSpPr>
            <p:spPr bwMode="auto">
              <a:xfrm>
                <a:off x="4320" y="7200"/>
                <a:ext cx="475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endParaRPr lang="ru-RU" b="1" i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2DE459-81CE-4FF1-991A-E0862EC6D4CE}" type="slidenum">
              <a:rPr lang="ru-RU" altLang="ru-RU">
                <a:solidFill>
                  <a:schemeClr val="bg1"/>
                </a:solidFill>
              </a:rPr>
            </a:fld>
            <a:endParaRPr lang="ru-RU" altLang="ru-RU">
              <a:solidFill>
                <a:schemeClr val="bg1"/>
              </a:solidFill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116632"/>
            <a:ext cx="12025335" cy="662473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2F419-5B20-43CB-AD08-AA25FDA5B6CB}" type="datetime1">
              <a:rPr lang="en-US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93CC1-4ED8-4F8D-88AE-C2F389D8237D}" type="slidenum">
              <a:rPr lang="ru-RU" smtClean="0"/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75983" y="476672"/>
            <a:ext cx="10177817" cy="1296144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keng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ma’noda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qayd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etilgan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moddiy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buyumlar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qog‘oz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kinoplyonka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fotoplyonka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magnitofon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lentasi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perfokarta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tovush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boshqalardan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583832" y="2492896"/>
            <a:ext cx="7145905" cy="3888432"/>
          </a:xfrm>
          <a:prstGeom prst="wedgeRoundRectCallout">
            <a:avLst>
              <a:gd name="adj1" fmla="val -45810"/>
              <a:gd name="adj2" fmla="val -6805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Hujjat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deganda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odatda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qonunda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belgilangan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shaklda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tuzilgan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yuridik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ahamiyatga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faktlarni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tasdiklovchi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yozma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aktlar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tushuniladi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Hujjat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sud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ishlarini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yuritishda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faktlarni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aniklash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vositasi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ahamiyatga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Hujjatlarni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qalbakilashtirish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jinoyat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2050" name="Picture 2" descr="Elektron hujjat aylanishi tizimi, narhi 0 so'm, OOO &quot;Zamonaviy  Kommunikatsiyalar&quot;. O'zbekiston, Toshkent shahrida buyurtma bering -  suratlar va sharxlar Glotr.uz 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916832"/>
            <a:ext cx="421223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351088" y="333375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Inventarizatsiya</a:t>
            </a:r>
            <a:r>
              <a:rPr lang="en-US" alt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o‘tkazish</a:t>
            </a:r>
            <a:r>
              <a:rPr lang="en-US" alt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en-US" alt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natijasini</a:t>
            </a:r>
            <a:r>
              <a:rPr lang="en-US" alt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rasmiylashtirish</a:t>
            </a:r>
            <a:r>
              <a:rPr lang="en-US" alt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tartibi</a:t>
            </a:r>
            <a:endParaRPr lang="ru-RU" alt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91344" y="116632"/>
          <a:ext cx="1180931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4" name="Рисунок 3" descr="C:\Users\User\Downloads\image2 (1)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1476375"/>
            <a:ext cx="3960440" cy="1592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9"/>
          <p:cNvGrpSpPr/>
          <p:nvPr/>
        </p:nvGrpSpPr>
        <p:grpSpPr bwMode="auto">
          <a:xfrm>
            <a:off x="479376" y="188914"/>
            <a:ext cx="11233247" cy="6048375"/>
            <a:chOff x="113" y="119"/>
            <a:chExt cx="5489" cy="3810"/>
          </a:xfrm>
        </p:grpSpPr>
        <p:sp>
          <p:nvSpPr>
            <p:cNvPr id="18435" name="Rectangle 13"/>
            <p:cNvSpPr>
              <a:spLocks noChangeArrowheads="1"/>
            </p:cNvSpPr>
            <p:nvPr/>
          </p:nvSpPr>
          <p:spPr bwMode="auto">
            <a:xfrm>
              <a:off x="971" y="119"/>
              <a:ext cx="3688" cy="33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800000"/>
              </a:solidFill>
              <a:miter lim="800000"/>
            </a:ln>
          </p:spPr>
          <p:txBody>
            <a:bodyPr lIns="54000" tIns="10800" rIns="54000" bIns="10800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ru-RU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Inv</a:t>
              </a:r>
              <a:r>
                <a:rPr lang="ru-RU" alt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en-US" altLang="ru-RU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ntarizatsiya</a:t>
              </a:r>
              <a:r>
                <a:rPr lang="ru-RU" alt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natijalarini</a:t>
              </a:r>
              <a:r>
                <a:rPr lang="ru-RU" alt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rasmiylashtirish</a:t>
              </a:r>
              <a:endPara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36" name="AutoShape 14"/>
            <p:cNvSpPr>
              <a:spLocks noChangeArrowheads="1"/>
            </p:cNvSpPr>
            <p:nvPr/>
          </p:nvSpPr>
          <p:spPr bwMode="auto">
            <a:xfrm>
              <a:off x="2429" y="679"/>
              <a:ext cx="772" cy="6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154 w 21600"/>
                <a:gd name="T13" fmla="*/ 12334 h 21600"/>
                <a:gd name="T14" fmla="*/ 19446 w 21600"/>
                <a:gd name="T15" fmla="*/ 1850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800000"/>
              </a:solidFill>
              <a:miter lim="800000"/>
            </a:ln>
          </p:spPr>
          <p:txBody>
            <a:bodyPr anchor="ctr"/>
            <a:lstStyle/>
            <a:p>
              <a:endParaRPr lang="ru-RU" sz="2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437" name="Rectangle 15"/>
            <p:cNvSpPr>
              <a:spLocks noChangeArrowheads="1"/>
            </p:cNvSpPr>
            <p:nvPr/>
          </p:nvSpPr>
          <p:spPr bwMode="auto">
            <a:xfrm>
              <a:off x="113" y="679"/>
              <a:ext cx="2223" cy="125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solidFill>
                <a:srgbClr val="800000"/>
              </a:solidFill>
              <a:miter lim="800000"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Inv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ntarizatsiya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b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ro'y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ati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(3-4 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nus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alt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38" name="Rectangle 16"/>
            <p:cNvSpPr>
              <a:spLocks noChangeArrowheads="1"/>
            </p:cNvSpPr>
            <p:nvPr/>
          </p:nvSpPr>
          <p:spPr bwMode="auto">
            <a:xfrm>
              <a:off x="3294" y="679"/>
              <a:ext cx="2308" cy="12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rgbClr val="800000"/>
              </a:solidFill>
              <a:miter lim="800000"/>
            </a:ln>
          </p:spPr>
          <p:txBody>
            <a:bodyPr lIns="54000" tIns="10800" rIns="54000" bIns="10800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aqq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slash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qaydn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masi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his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miqd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nav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bo'yicha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ю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ritilganda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Inv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ntarizasiya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natijalarini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rasmiylashtirish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dal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latn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masi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his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so'mda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ю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ritilganda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alt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39" name="Rectangle 17"/>
            <p:cNvSpPr>
              <a:spLocks noChangeArrowheads="1"/>
            </p:cNvSpPr>
            <p:nvPr/>
          </p:nvSpPr>
          <p:spPr bwMode="auto">
            <a:xfrm>
              <a:off x="113" y="2248"/>
              <a:ext cx="2223" cy="16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800000"/>
              </a:solidFill>
              <a:miter lim="800000"/>
            </a:ln>
          </p:spPr>
          <p:txBody>
            <a:bodyPr lIns="54000" tIns="10800" rIns="54000" bIns="10800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Inv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ntarizatsiya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ro'y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atida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var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ddiy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qiymat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liklarning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mlari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miqd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ri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o'lch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birligi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bah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si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haqiqatda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mavjudligi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to'g'risidagi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ma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'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lum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tlar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aks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ettiriladi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ru-RU" alt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40" name="Rectangle 18"/>
            <p:cNvSpPr>
              <a:spLocks noChangeArrowheads="1"/>
            </p:cNvSpPr>
            <p:nvPr/>
          </p:nvSpPr>
          <p:spPr bwMode="auto">
            <a:xfrm>
              <a:off x="3294" y="2248"/>
              <a:ext cx="2308" cy="16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800000"/>
              </a:solidFill>
              <a:miter lim="800000"/>
            </a:ln>
          </p:spPr>
          <p:txBody>
            <a:bodyPr lIns="54000" tIns="10800" rIns="54000" bIns="10800" anchor="ctr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aqq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slash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sti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inv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ntarizatsiya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dal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latn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masi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da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haqiqiy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ldiqlar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bilan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bu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galt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riya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his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ma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'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lu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tlarini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taqq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en-US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slash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natijalari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aks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2000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ettiriladi</a:t>
              </a:r>
              <a:r>
                <a:rPr lang="ru-RU" altLang="ru-RU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ru-RU" alt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Тройная стрелка влево/вправо/вверх 1"/>
          <p:cNvSpPr/>
          <p:nvPr/>
        </p:nvSpPr>
        <p:spPr>
          <a:xfrm>
            <a:off x="5344098" y="1652989"/>
            <a:ext cx="1296851" cy="3096344"/>
          </a:xfrm>
          <a:prstGeom prst="leftRightUp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/>
          <p:nvPr/>
        </p:nvGrpSpPr>
        <p:grpSpPr bwMode="auto">
          <a:xfrm>
            <a:off x="407369" y="116632"/>
            <a:ext cx="11305256" cy="6552457"/>
            <a:chOff x="1440" y="1152"/>
            <a:chExt cx="9651" cy="6624"/>
          </a:xfrm>
          <a:solidFill>
            <a:srgbClr val="DFFDFC"/>
          </a:solidFill>
        </p:grpSpPr>
        <p:sp>
          <p:nvSpPr>
            <p:cNvPr id="19459" name="AutoShape 5"/>
            <p:cNvSpPr>
              <a:spLocks noChangeArrowheads="1"/>
            </p:cNvSpPr>
            <p:nvPr/>
          </p:nvSpPr>
          <p:spPr bwMode="auto">
            <a:xfrm>
              <a:off x="3744" y="1152"/>
              <a:ext cx="4896" cy="720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</a:ln>
          </p:spPr>
          <p:txBody>
            <a:bodyPr lIns="54000" tIns="10800" rIns="54000" bIns="10800" anchor="ctr" anchorCtr="1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Inventarizatsiya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materiallarini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rasmiylashtirishning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to’g’riligini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tekshirish</a:t>
              </a:r>
              <a:endPara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60" name="AutoShape 6"/>
            <p:cNvSpPr>
              <a:spLocks noChangeArrowheads="1"/>
            </p:cNvSpPr>
            <p:nvPr/>
          </p:nvSpPr>
          <p:spPr bwMode="auto">
            <a:xfrm>
              <a:off x="5328" y="2016"/>
              <a:ext cx="1440" cy="8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2160 w 21600"/>
                <a:gd name="T13" fmla="*/ 12350 h 21600"/>
                <a:gd name="T14" fmla="*/ 19440 w 21600"/>
                <a:gd name="T15" fmla="*/ 185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25400">
              <a:solidFill>
                <a:schemeClr val="tx1"/>
              </a:solidFill>
              <a:miter lim="800000"/>
            </a:ln>
          </p:spPr>
          <p:txBody>
            <a:bodyPr anchor="ctr" anchorCtr="1"/>
            <a:lstStyle/>
            <a:p>
              <a:endParaRPr lang="ru-RU" b="1"/>
            </a:p>
          </p:txBody>
        </p:sp>
        <p:sp>
          <p:nvSpPr>
            <p:cNvPr id="19461" name="AutoShape 7"/>
            <p:cNvSpPr>
              <a:spLocks noChangeArrowheads="1"/>
            </p:cNvSpPr>
            <p:nvPr/>
          </p:nvSpPr>
          <p:spPr bwMode="auto">
            <a:xfrm>
              <a:off x="1584" y="2160"/>
              <a:ext cx="3597" cy="864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</a:ln>
          </p:spPr>
          <p:txBody>
            <a:bodyPr lIns="54000" tIns="10800" rIns="54000" bIns="10800" anchor="ctr" anchorCtr="1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Inventarizatsiya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ro’yxatlarini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to’ldirishning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to’g’riligi</a:t>
              </a:r>
              <a:endPara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62" name="AutoShape 8"/>
            <p:cNvSpPr>
              <a:spLocks noChangeArrowheads="1"/>
            </p:cNvSpPr>
            <p:nvPr/>
          </p:nvSpPr>
          <p:spPr bwMode="auto">
            <a:xfrm>
              <a:off x="6912" y="2160"/>
              <a:ext cx="4176" cy="1440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</a:ln>
          </p:spPr>
          <p:txBody>
            <a:bodyPr lIns="54000" tIns="10800" rIns="54000" bIns="10800" anchor="ctr" anchorCtr="1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Inventarizatsiya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ro’yxatlarida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komissiya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raisi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a’zolari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va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moddiy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javobgar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shaxslar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imzolarining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mavjudligi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63" name="AutoShape 9"/>
            <p:cNvSpPr>
              <a:spLocks noChangeArrowheads="1"/>
            </p:cNvSpPr>
            <p:nvPr/>
          </p:nvSpPr>
          <p:spPr bwMode="auto">
            <a:xfrm>
              <a:off x="1440" y="4176"/>
              <a:ext cx="1728" cy="864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</a:ln>
          </p:spPr>
          <p:txBody>
            <a:bodyPr lIns="54000" tIns="10800" rIns="54000" bIns="10800" anchor="ctr" anchorCtr="1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Korxona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nomi</a:t>
              </a:r>
              <a:r>
                <a:rPr lang="en-US" alt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64" name="AutoShape 10"/>
            <p:cNvSpPr>
              <a:spLocks noChangeArrowheads="1"/>
            </p:cNvSpPr>
            <p:nvPr/>
          </p:nvSpPr>
          <p:spPr bwMode="auto">
            <a:xfrm>
              <a:off x="1440" y="5184"/>
              <a:ext cx="1728" cy="1008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</a:ln>
          </p:spPr>
          <p:txBody>
            <a:bodyPr lIns="54000" tIns="10800" rIns="54000" bIns="10800" anchor="ctr" anchorCtr="1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Tovarning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miqdori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baho-si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summasi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65" name="AutoShape 11"/>
            <p:cNvSpPr>
              <a:spLocks noChangeArrowheads="1"/>
            </p:cNvSpPr>
            <p:nvPr/>
          </p:nvSpPr>
          <p:spPr bwMode="auto">
            <a:xfrm>
              <a:off x="1440" y="6336"/>
              <a:ext cx="1728" cy="1296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</a:ln>
          </p:spPr>
          <p:txBody>
            <a:bodyPr lIns="18000" tIns="0" rIns="18000" bIns="0" anchor="ctr" anchorCtr="1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Inventarizatsi-yaning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bosh-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lanishi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va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yakunlanishi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66" name="Line 12"/>
            <p:cNvSpPr>
              <a:spLocks noChangeShapeType="1"/>
            </p:cNvSpPr>
            <p:nvPr/>
          </p:nvSpPr>
          <p:spPr bwMode="auto">
            <a:xfrm>
              <a:off x="3456" y="3024"/>
              <a:ext cx="0" cy="3744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</a:ln>
          </p:spPr>
          <p:txBody>
            <a:bodyPr anchor="ctr" anchorCtr="1"/>
            <a:lstStyle/>
            <a:p>
              <a:endParaRPr lang="ru-RU" b="1"/>
            </a:p>
          </p:txBody>
        </p:sp>
        <p:sp>
          <p:nvSpPr>
            <p:cNvPr id="19467" name="AutoShape 13"/>
            <p:cNvSpPr>
              <a:spLocks noChangeArrowheads="1"/>
            </p:cNvSpPr>
            <p:nvPr/>
          </p:nvSpPr>
          <p:spPr bwMode="auto">
            <a:xfrm>
              <a:off x="3744" y="4176"/>
              <a:ext cx="2304" cy="1872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</a:ln>
          </p:spPr>
          <p:txBody>
            <a:bodyPr lIns="54000" tIns="10800" rIns="54000" bIns="10800" anchor="ctr" anchorCtr="1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Tovar-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moddiy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qiymatliklarning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to’liq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nomi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markasi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navi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artikuli</a:t>
              </a:r>
              <a:endPara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68" name="AutoShape 14"/>
            <p:cNvSpPr>
              <a:spLocks noChangeArrowheads="1"/>
            </p:cNvSpPr>
            <p:nvPr/>
          </p:nvSpPr>
          <p:spPr bwMode="auto">
            <a:xfrm>
              <a:off x="3744" y="6336"/>
              <a:ext cx="2304" cy="1440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</a:ln>
          </p:spPr>
          <p:txBody>
            <a:bodyPr lIns="54000" tIns="10800" rIns="54000" bIns="10800" anchor="ctr" anchorCtr="1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Inventarizatsiya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ro’yxatida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izohlanmagan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tuzatishlarning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yo’qligi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69" name="Line 15"/>
            <p:cNvSpPr>
              <a:spLocks noChangeShapeType="1"/>
            </p:cNvSpPr>
            <p:nvPr/>
          </p:nvSpPr>
          <p:spPr bwMode="auto">
            <a:xfrm>
              <a:off x="3168" y="4608"/>
              <a:ext cx="288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</a:ln>
          </p:spPr>
          <p:txBody>
            <a:bodyPr anchor="ctr" anchorCtr="1"/>
            <a:lstStyle/>
            <a:p>
              <a:endParaRPr lang="ru-RU" b="1"/>
            </a:p>
          </p:txBody>
        </p:sp>
        <p:sp>
          <p:nvSpPr>
            <p:cNvPr id="19470" name="Line 16"/>
            <p:cNvSpPr>
              <a:spLocks noChangeShapeType="1"/>
            </p:cNvSpPr>
            <p:nvPr/>
          </p:nvSpPr>
          <p:spPr bwMode="auto">
            <a:xfrm>
              <a:off x="3168" y="5616"/>
              <a:ext cx="288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</a:ln>
          </p:spPr>
          <p:txBody>
            <a:bodyPr anchor="ctr" anchorCtr="1"/>
            <a:lstStyle/>
            <a:p>
              <a:endParaRPr lang="ru-RU" b="1"/>
            </a:p>
          </p:txBody>
        </p:sp>
        <p:sp>
          <p:nvSpPr>
            <p:cNvPr id="19471" name="Line 17"/>
            <p:cNvSpPr>
              <a:spLocks noChangeShapeType="1"/>
            </p:cNvSpPr>
            <p:nvPr/>
          </p:nvSpPr>
          <p:spPr bwMode="auto">
            <a:xfrm>
              <a:off x="3168" y="6768"/>
              <a:ext cx="576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</a:ln>
          </p:spPr>
          <p:txBody>
            <a:bodyPr anchor="ctr" anchorCtr="1"/>
            <a:lstStyle/>
            <a:p>
              <a:endParaRPr lang="ru-RU" b="1"/>
            </a:p>
          </p:txBody>
        </p:sp>
        <p:sp>
          <p:nvSpPr>
            <p:cNvPr id="19472" name="Line 18"/>
            <p:cNvSpPr>
              <a:spLocks noChangeShapeType="1"/>
            </p:cNvSpPr>
            <p:nvPr/>
          </p:nvSpPr>
          <p:spPr bwMode="auto">
            <a:xfrm>
              <a:off x="3408" y="5040"/>
              <a:ext cx="288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</a:ln>
          </p:spPr>
          <p:txBody>
            <a:bodyPr anchor="ctr" anchorCtr="1"/>
            <a:lstStyle/>
            <a:p>
              <a:endParaRPr lang="ru-RU" b="1"/>
            </a:p>
          </p:txBody>
        </p:sp>
        <p:sp>
          <p:nvSpPr>
            <p:cNvPr id="19473" name="AutoShape 19"/>
            <p:cNvSpPr>
              <a:spLocks noChangeArrowheads="1"/>
            </p:cNvSpPr>
            <p:nvPr/>
          </p:nvSpPr>
          <p:spPr bwMode="auto">
            <a:xfrm>
              <a:off x="6336" y="4176"/>
              <a:ext cx="2304" cy="2160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</a:ln>
          </p:spPr>
          <p:txBody>
            <a:bodyPr lIns="54000" tIns="10800" rIns="54000" bIns="10800" anchor="ctr" anchorCtr="1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Inventarizatsiya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komissiyasining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barcha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a’zolari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va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moddiy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javobgar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shaxslarning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imzolari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mavjudligi</a:t>
              </a:r>
              <a:endPara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74" name="AutoShape 20"/>
            <p:cNvSpPr>
              <a:spLocks noChangeArrowheads="1"/>
            </p:cNvSpPr>
            <p:nvPr/>
          </p:nvSpPr>
          <p:spPr bwMode="auto">
            <a:xfrm>
              <a:off x="9216" y="4176"/>
              <a:ext cx="1875" cy="1008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</a:ln>
          </p:spPr>
          <p:txBody>
            <a:bodyPr lIns="54000" tIns="10800" rIns="54000" bIns="10800" anchor="ctr" anchorCtr="1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Nusxa</a:t>
              </a:r>
              <a:r>
                <a:rPr lang="en-US" alt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ko’chirish</a:t>
              </a:r>
              <a:r>
                <a:rPr lang="en-US" alt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qog’ozlari</a:t>
              </a:r>
              <a:r>
                <a:rPr lang="en-US" alt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orqali</a:t>
              </a:r>
              <a:r>
                <a:rPr lang="en-US" alt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imzo</a:t>
              </a:r>
              <a:r>
                <a:rPr lang="en-US" alt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qo’yilmaganligi</a:t>
              </a:r>
              <a:r>
                <a:rPr lang="en-US" alt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75" name="AutoShape 21"/>
            <p:cNvSpPr>
              <a:spLocks noChangeArrowheads="1"/>
            </p:cNvSpPr>
            <p:nvPr/>
          </p:nvSpPr>
          <p:spPr bwMode="auto">
            <a:xfrm>
              <a:off x="7488" y="6768"/>
              <a:ext cx="3024" cy="1008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</a:ln>
          </p:spPr>
          <p:txBody>
            <a:bodyPr lIns="54000" tIns="10800" rIns="54000" bIns="10800" anchor="ctr" anchorCtr="1"/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Izohlanmagan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tuzatishlarda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imzolar</a:t>
              </a:r>
              <a:r>
                <a:rPr lang="en-US" altLang="ru-RU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1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mavjudligi</a:t>
              </a:r>
              <a:endPara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76" name="Line 22"/>
            <p:cNvSpPr>
              <a:spLocks noChangeShapeType="1"/>
            </p:cNvSpPr>
            <p:nvPr/>
          </p:nvSpPr>
          <p:spPr bwMode="auto">
            <a:xfrm flipV="1">
              <a:off x="8988" y="3600"/>
              <a:ext cx="0" cy="3168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</a:ln>
          </p:spPr>
          <p:txBody>
            <a:bodyPr anchor="ctr" anchorCtr="1"/>
            <a:lstStyle/>
            <a:p>
              <a:endParaRPr lang="ru-RU" b="1"/>
            </a:p>
          </p:txBody>
        </p:sp>
        <p:sp>
          <p:nvSpPr>
            <p:cNvPr id="19477" name="Line 23"/>
            <p:cNvSpPr>
              <a:spLocks noChangeShapeType="1"/>
            </p:cNvSpPr>
            <p:nvPr/>
          </p:nvSpPr>
          <p:spPr bwMode="auto">
            <a:xfrm>
              <a:off x="7632" y="3600"/>
              <a:ext cx="0" cy="624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</a:ln>
          </p:spPr>
          <p:txBody>
            <a:bodyPr anchor="ctr" anchorCtr="1"/>
            <a:lstStyle/>
            <a:p>
              <a:endParaRPr lang="ru-RU" b="1"/>
            </a:p>
          </p:txBody>
        </p:sp>
        <p:sp>
          <p:nvSpPr>
            <p:cNvPr id="19478" name="Line 24"/>
            <p:cNvSpPr>
              <a:spLocks noChangeShapeType="1"/>
            </p:cNvSpPr>
            <p:nvPr/>
          </p:nvSpPr>
          <p:spPr bwMode="auto">
            <a:xfrm>
              <a:off x="10080" y="3600"/>
              <a:ext cx="0" cy="624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</a:ln>
          </p:spPr>
          <p:txBody>
            <a:bodyPr anchor="ctr" anchorCtr="1"/>
            <a:lstStyle/>
            <a:p>
              <a:endParaRPr lang="ru-RU" b="1"/>
            </a:p>
          </p:txBody>
        </p:sp>
      </p:grpSp>
    </p:spTree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2F419-5B20-43CB-AD08-AA25FDA5B6CB}" type="datetime1">
              <a:rPr lang="en-US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93CC1-4ED8-4F8D-88AE-C2F389D8237D}" type="slidenum">
              <a:rPr lang="ru-RU" smtClean="0"/>
            </a:fld>
            <a:endParaRPr lang="ru-RU"/>
          </a:p>
        </p:txBody>
      </p:sp>
      <p:pic>
        <p:nvPicPr>
          <p:cNvPr id="7" name="Рисунок 6" descr="C:\Users\User\Downloads\image1 (6).jpe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32656"/>
            <a:ext cx="11377263" cy="6525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2F419-5B20-43CB-AD08-AA25FDA5B6CB}" type="datetime1">
              <a:rPr lang="en-US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93CC1-4ED8-4F8D-88AE-C2F389D8237D}" type="slidenum">
              <a:rPr lang="ru-RU" smtClean="0"/>
            </a:fld>
            <a:endParaRPr lang="ru-RU"/>
          </a:p>
        </p:txBody>
      </p:sp>
      <p:pic>
        <p:nvPicPr>
          <p:cNvPr id="7" name="Рисунок 6" descr="C:\Users\User\Downloads\image4.jpe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88639"/>
            <a:ext cx="11449272" cy="6532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2F419-5B20-43CB-AD08-AA25FDA5B6CB}" type="datetime1">
              <a:rPr lang="en-US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93CC1-4ED8-4F8D-88AE-C2F389D8237D}" type="slidenum">
              <a:rPr lang="ru-RU" smtClean="0"/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81578" y="2404606"/>
            <a:ext cx="10198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E`tiboringiz</a:t>
            </a:r>
            <a:r>
              <a:rPr lang="en-US" sz="6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6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6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6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2F419-5B20-43CB-AD08-AA25FDA5B6CB}" type="datetime1">
              <a:rPr lang="en-US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93CC1-4ED8-4F8D-88AE-C2F389D8237D}" type="slidenum">
              <a:rPr lang="ru-RU" smtClean="0"/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3352" y="608590"/>
            <a:ext cx="4055921" cy="5628722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HUJJATLASHTIRISH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korx</a:t>
            </a:r>
            <a:r>
              <a:rPr lang="en-US" alt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alt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xojalik</a:t>
            </a:r>
            <a:r>
              <a:rPr lang="en-US" alt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faoliyatini</a:t>
            </a:r>
            <a:r>
              <a:rPr lang="en-US" alt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kuzatib</a:t>
            </a:r>
            <a:r>
              <a:rPr lang="en-US" alt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borish</a:t>
            </a:r>
            <a:r>
              <a:rPr lang="en-US" alt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hisobga</a:t>
            </a:r>
            <a:r>
              <a:rPr lang="en-US" alt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olinadigan</a:t>
            </a:r>
            <a:r>
              <a:rPr lang="en-US" alt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ho’jalik</a:t>
            </a:r>
            <a:r>
              <a:rPr lang="en-US" alt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jaroyonlarini</a:t>
            </a:r>
            <a:r>
              <a:rPr lang="en-US" alt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nazorat</a:t>
            </a:r>
            <a:r>
              <a:rPr lang="en-US" alt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alt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alt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aks</a:t>
            </a:r>
            <a:r>
              <a:rPr lang="en-US" alt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ettirishni</a:t>
            </a:r>
            <a:r>
              <a:rPr lang="en-US" alt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alt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usulidir</a:t>
            </a:r>
            <a:r>
              <a:rPr lang="en-US" alt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US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ibbiyot muassasalarida yuritiladigan 408ta tibbiy hujjat shakllari  252tagacha qisqartirildi | UzReport.new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608590"/>
            <a:ext cx="3240360" cy="548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800719" y="608590"/>
            <a:ext cx="4209441" cy="5628722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HUJJATLASHTIRISH</a:t>
            </a:r>
            <a:r>
              <a:rPr lang="en-US" alt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buxgalteriya</a:t>
            </a:r>
            <a:r>
              <a:rPr lang="en-US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xisobining</a:t>
            </a:r>
            <a:r>
              <a:rPr lang="en-US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usuli</a:t>
            </a:r>
            <a:r>
              <a:rPr lang="en-US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hisoblanib</a:t>
            </a:r>
            <a:r>
              <a:rPr lang="en-US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sodir</a:t>
            </a:r>
            <a:r>
              <a:rPr lang="en-US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bo’lgan</a:t>
            </a:r>
            <a:r>
              <a:rPr lang="en-US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xar</a:t>
            </a:r>
            <a:r>
              <a:rPr lang="en-US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ho’jalik</a:t>
            </a:r>
            <a:r>
              <a:rPr lang="en-US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muomilasini</a:t>
            </a:r>
            <a:r>
              <a:rPr lang="en-US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o’z</a:t>
            </a:r>
            <a:r>
              <a:rPr lang="en-US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vaqtida</a:t>
            </a:r>
            <a:r>
              <a:rPr lang="en-US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xujjatlarda</a:t>
            </a:r>
            <a:r>
              <a:rPr lang="en-US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to’g’ri</a:t>
            </a:r>
            <a:r>
              <a:rPr lang="en-US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aks</a:t>
            </a:r>
            <a:r>
              <a:rPr lang="en-US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ettirish</a:t>
            </a:r>
            <a:r>
              <a:rPr lang="en-US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lozim</a:t>
            </a:r>
            <a:r>
              <a:rPr lang="ru-RU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359696" y="260648"/>
            <a:ext cx="5328592" cy="1368152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XUJJATLAR TUZ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LISH JOYIGA KO‘RA;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3935" y="3155071"/>
            <a:ext cx="4055921" cy="1066017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Ichki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xujjatlar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36160" y="3155071"/>
            <a:ext cx="4055921" cy="1066017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Tashqi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xujjatlar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>
            <a:stCxn id="11" idx="2"/>
            <a:endCxn id="12" idx="0"/>
          </p:cNvCxnSpPr>
          <p:nvPr/>
        </p:nvCxnSpPr>
        <p:spPr>
          <a:xfrm flipH="1">
            <a:off x="2771896" y="1628800"/>
            <a:ext cx="3252096" cy="1526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1" idx="2"/>
            <a:endCxn id="16" idx="0"/>
          </p:cNvCxnSpPr>
          <p:nvPr/>
        </p:nvCxnSpPr>
        <p:spPr>
          <a:xfrm>
            <a:off x="6023992" y="1628800"/>
            <a:ext cx="3540129" cy="1526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Электронный документооборот - Государственные информационные ресурсы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35" y="4523223"/>
            <a:ext cx="4055922" cy="189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На платформе DIRECTUM автоматизирован договорной документооборот в Nokian  Tyres Росс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4523749"/>
            <a:ext cx="4055921" cy="188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32F419-5B20-43CB-AD08-AA25FDA5B6CB}" type="datetime1">
              <a:rPr lang="en-US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93CC1-4ED8-4F8D-88AE-C2F389D8237D}" type="slidenum">
              <a:rPr lang="ru-RU" smtClean="0"/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75983" y="476672"/>
            <a:ext cx="10177817" cy="864096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BOSHLANG‘ICH HISOB HUJJATLARI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Bux.hisob to‘g‘. Qonun 14 modda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1384" y="1772816"/>
            <a:ext cx="11305256" cy="45835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	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Xo‘jalik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yurituvchi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sub’ektlar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savdo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servis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sohasida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olinadigan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tovarlar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ishlar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xizmatlar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haqi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korporativ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plastik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kartalaridan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foydalangan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to‘langanida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to‘lov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terminallarining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cheklari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boshlang‘ich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hujjatlari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olinadi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Boshlang‘ich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hujjatlari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xo‘jalik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operatsiyalari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oshirilayotgan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paytda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operatsiyalar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oshirib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bo‘linganidan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tuziladi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279576" y="798562"/>
            <a:ext cx="8208912" cy="864096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XUJJATLAR AXBOROT XAJMIGA KO’RA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695400" y="2636912"/>
            <a:ext cx="4608512" cy="2430512"/>
          </a:xfrm>
          <a:prstGeom prst="wedgeEllipseCallout">
            <a:avLst>
              <a:gd name="adj1" fmla="val 65627"/>
              <a:gd name="adj2" fmla="val -8984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BIRLAMCHI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7032104" y="2636912"/>
            <a:ext cx="4536504" cy="2430512"/>
          </a:xfrm>
          <a:prstGeom prst="wedgeEllipseCallout">
            <a:avLst>
              <a:gd name="adj1" fmla="val -71509"/>
              <a:gd name="adj2" fmla="val -8990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YIG`MA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Как используется восклицательный знак в английском языке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19" y="2492897"/>
            <a:ext cx="15121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v"/>
              <a:defRPr/>
            </a:pPr>
            <a:fld id="{8F32F419-5B20-43CB-AD08-AA25FDA5B6CB}" type="datetime1">
              <a:rPr lang="en-US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Bu</a:t>
            </a:r>
            <a:r>
              <a:rPr lang="ru-RU"/>
              <a:t>х</a:t>
            </a:r>
            <a:r>
              <a:rPr lang="en-US"/>
              <a:t>galt</a:t>
            </a:r>
            <a:r>
              <a:rPr lang="ru-RU"/>
              <a:t>е</a:t>
            </a:r>
            <a:r>
              <a:rPr lang="en-US"/>
              <a:t>riya</a:t>
            </a:r>
            <a:r>
              <a:rPr lang="ru-RU"/>
              <a:t> </a:t>
            </a:r>
            <a:r>
              <a:rPr lang="en-US"/>
              <a:t>his</a:t>
            </a:r>
            <a:r>
              <a:rPr lang="ru-RU"/>
              <a:t>о</a:t>
            </a:r>
            <a:r>
              <a:rPr lang="en-US"/>
              <a:t>bi</a:t>
            </a:r>
            <a:r>
              <a:rPr lang="ru-RU"/>
              <a:t> </a:t>
            </a:r>
            <a:r>
              <a:rPr lang="en-US"/>
              <a:t>nazariyasi</a:t>
            </a:r>
            <a:r>
              <a:rPr lang="ru-RU"/>
              <a:t>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93CC1-4ED8-4F8D-88AE-C2F389D8237D}" type="slidenum">
              <a:rPr lang="ru-RU" smtClean="0"/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75983" y="476672"/>
            <a:ext cx="10177817" cy="864096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BOSHLANG‘ICH HISOB HUJJATLARINING MAJBURIY REKVIZITLARI QUYIDAGILARDIR: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9377" y="1688842"/>
            <a:ext cx="7632848" cy="864096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buxgalteriya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sub’ektining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9376" y="2791746"/>
            <a:ext cx="7632849" cy="864096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hujjatning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raqami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tuzilgan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joy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9376" y="3895013"/>
            <a:ext cx="11233248" cy="864096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xo‘jalik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operatsiyasining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mazmuni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o‘lchov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birliklari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ko‘rsatilgan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miqdor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o‘lchovi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pulda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ifodalangan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9376" y="4998280"/>
            <a:ext cx="11233248" cy="1455056"/>
          </a:xfrm>
          <a:prstGeom prst="round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xo‘jalik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operatsiyasini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bajargan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shaxslarning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shaxsning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familiyasi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otasi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ismining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harflari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rekvizitlari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ko‘rsatilgan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lavozimlari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imzolari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5 программ, которые автоматизируют документооборот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59" y="1724294"/>
            <a:ext cx="3667381" cy="199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15497</Words>
  <Application>WPS Presentation</Application>
  <PresentationFormat>Широкоэкранный</PresentationFormat>
  <Paragraphs>609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0" baseType="lpstr">
      <vt:lpstr>Arial</vt:lpstr>
      <vt:lpstr>SimSun</vt:lpstr>
      <vt:lpstr>Wingdings</vt:lpstr>
      <vt:lpstr>Times New Roman</vt:lpstr>
      <vt:lpstr>Roboto Condensed</vt:lpstr>
      <vt:lpstr>Segoe Print</vt:lpstr>
      <vt:lpstr>Microsoft YaHei</vt:lpstr>
      <vt:lpstr>Arial Unicode MS</vt:lpstr>
      <vt:lpstr>Calibri</vt:lpstr>
      <vt:lpstr>Corbel</vt:lpstr>
      <vt:lpstr>Gill Sans MT</vt:lpstr>
      <vt:lpstr>Batang</vt:lpstr>
      <vt:lpstr>Constantia</vt:lpstr>
      <vt:lpstr>Calibri Light</vt:lpstr>
      <vt:lpstr>Тема Office</vt:lpstr>
      <vt:lpstr>Toshkent amaliy fanlar universiteti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Inventarizatsiya o‘tkazish va natijasini rasmiylashtirish tartibi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 HUJJATLASHTIRISH VA INVENTARIZATSIYA</dc:title>
  <dc:creator>Пользователь</dc:creator>
  <cp:lastModifiedBy>user</cp:lastModifiedBy>
  <cp:revision>138</cp:revision>
  <dcterms:created xsi:type="dcterms:W3CDTF">2024-12-22T08:32:33Z</dcterms:created>
  <dcterms:modified xsi:type="dcterms:W3CDTF">2024-12-22T08:32:56Z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35CC0BCD653B418BB24EA48CFE5FD94D_12</vt:lpwstr>
  </property>
  <property fmtid="{D5CDD505-2E9C-101B-9397-08002B2CF9AE}" pid="3" name="KSOProductBuildVer">
    <vt:lpwstr>1049-12.2.0.19307</vt:lpwstr>
  </property>
</Properties>
</file>