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1"/>
  </p:handoutMasterIdLst>
  <p:sldIdLst>
    <p:sldId id="256" r:id="rId3"/>
    <p:sldId id="257" r:id="rId5"/>
    <p:sldId id="281" r:id="rId6"/>
    <p:sldId id="282" r:id="rId7"/>
    <p:sldId id="283" r:id="rId8"/>
    <p:sldId id="284" r:id="rId9"/>
    <p:sldId id="270" r:id="rId10"/>
    <p:sldId id="264" r:id="rId11"/>
    <p:sldId id="263" r:id="rId12"/>
    <p:sldId id="262" r:id="rId13"/>
    <p:sldId id="261" r:id="rId14"/>
    <p:sldId id="260" r:id="rId15"/>
    <p:sldId id="259" r:id="rId16"/>
    <p:sldId id="266" r:id="rId17"/>
    <p:sldId id="258" r:id="rId18"/>
    <p:sldId id="267" r:id="rId19"/>
    <p:sldId id="268" r:id="rId20"/>
  </p:sldIdLst>
  <p:sldSz cx="12192000" cy="6858000"/>
  <p:notesSz cx="7103745" cy="10234295"/>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2278" autoAdjust="0"/>
    <p:restoredTop sz="94660"/>
  </p:normalViewPr>
  <p:slideViewPr>
    <p:cSldViewPr snapToGrid="0" showGuides="1">
      <p:cViewPr varScale="1">
        <p:scale>
          <a:sx n="117" d="100"/>
          <a:sy n="117" d="100"/>
        </p:scale>
        <p:origin x="510" y="102"/>
      </p:cViewPr>
      <p:guideLst>
        <p:guide orient="horz" pos="2160"/>
        <p:guide pos="3836"/>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tags" Target="tags/tag1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handoutMaster" Target="handoutMasters/handoutMaster1.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en-US"/>
          </a:p>
        </p:txBody>
      </p:sp>
      <p:sp>
        <p:nvSpPr>
          <p:cNvPr id="3" name="Date Placeholder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en-US" smtClean="0"/>
            </a:fld>
            <a:endParaRPr lang="en-US"/>
          </a:p>
        </p:txBody>
      </p:sp>
      <p:sp>
        <p:nvSpPr>
          <p:cNvPr id="4" name="Footer Placeholder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en-US"/>
          </a:p>
        </p:txBody>
      </p:sp>
      <p:sp>
        <p:nvSpPr>
          <p:cNvPr id="5" name="Slide Number Placeholder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Slide Number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en-US" smtClean="0"/>
            </a:fld>
            <a:endParaRPr lang="en-US"/>
          </a:p>
        </p:txBody>
      </p:sp>
      <p:sp>
        <p:nvSpPr>
          <p:cNvPr id="4" name="Slide Image Placeho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мещающий образ слайда 1"/>
          <p:cNvSpPr>
            <a:spLocks noGrp="1"/>
          </p:cNvSpPr>
          <p:nvPr>
            <p:ph type="sldImg" idx="2"/>
          </p:nvPr>
        </p:nvSpPr>
        <p:spPr/>
      </p:sp>
      <p:sp>
        <p:nvSpPr>
          <p:cNvPr id="3" name="Замещающий текст 2"/>
          <p:cNvSpPr>
            <a:spLocks noGrp="1"/>
          </p:cNvSpPr>
          <p:nvPr>
            <p:ph type="body" idx="3"/>
          </p:nvPr>
        </p:nvSpPr>
        <p:spPr/>
        <p:txBody>
          <a:bodyPr/>
          <a:p>
            <a:endParaRPr lang="ru-RU"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760FBDFE-C587-4B4C-A407-44438C67B59E}"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49AE70B2-8BF9-45C0-BB95-33D1B9D3A854}"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C4527FD-C22F-4528-B2BB-24ACAEFD76BE}"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Замещающая дата 3"/>
          <p:cNvSpPr>
            <a:spLocks noGrp="1"/>
          </p:cNvSpPr>
          <p:nvPr>
            <p:ph type="dt" sz="half" idx="10"/>
          </p:nvPr>
        </p:nvSpPr>
        <p:spPr/>
        <p:txBody>
          <a:bodyPr/>
          <a:p>
            <a:fld id="{760FBDFE-C587-4B4C-A407-44438C67B59E}" type="datetimeFigureOut">
              <a:rPr lang="en-US" smtClean="0"/>
            </a:fld>
            <a:endParaRPr lang="en-US"/>
          </a:p>
        </p:txBody>
      </p:sp>
      <p:sp>
        <p:nvSpPr>
          <p:cNvPr id="5" name="Замещающий нижний колонтитул 4"/>
          <p:cNvSpPr>
            <a:spLocks noGrp="1"/>
          </p:cNvSpPr>
          <p:nvPr>
            <p:ph type="ftr" sz="quarter" idx="11"/>
          </p:nvPr>
        </p:nvSpPr>
        <p:spPr/>
        <p:txBody>
          <a:bodyPr/>
          <a:p>
            <a:endParaRPr lang="en-US"/>
          </a:p>
        </p:txBody>
      </p:sp>
      <p:sp>
        <p:nvSpPr>
          <p:cNvPr id="6" name="Замещающий номер слайда 5"/>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Замещающая дата 4"/>
          <p:cNvSpPr>
            <a:spLocks noGrp="1"/>
          </p:cNvSpPr>
          <p:nvPr>
            <p:ph type="dt" sz="half" idx="10"/>
          </p:nvPr>
        </p:nvSpPr>
        <p:spPr/>
        <p:txBody>
          <a:bodyPr/>
          <a:p>
            <a:fld id="{760FBDFE-C587-4B4C-A407-44438C67B59E}" type="datetimeFigureOut">
              <a:rPr lang="en-US" smtClean="0"/>
            </a:fld>
            <a:endParaRPr lang="en-US"/>
          </a:p>
        </p:txBody>
      </p:sp>
      <p:sp>
        <p:nvSpPr>
          <p:cNvPr id="6" name="Замещающий нижний колонтитул 5"/>
          <p:cNvSpPr>
            <a:spLocks noGrp="1"/>
          </p:cNvSpPr>
          <p:nvPr>
            <p:ph type="ftr" sz="quarter" idx="11"/>
          </p:nvPr>
        </p:nvSpPr>
        <p:spPr/>
        <p:txBody>
          <a:bodyPr/>
          <a:p>
            <a:endParaRPr lang="en-US"/>
          </a:p>
        </p:txBody>
      </p:sp>
      <p:sp>
        <p:nvSpPr>
          <p:cNvPr id="7" name="Замещающий номер слайда 6"/>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Замещающая дата 6"/>
          <p:cNvSpPr>
            <a:spLocks noGrp="1"/>
          </p:cNvSpPr>
          <p:nvPr>
            <p:ph type="dt" sz="half" idx="10"/>
          </p:nvPr>
        </p:nvSpPr>
        <p:spPr/>
        <p:txBody>
          <a:bodyPr/>
          <a:p>
            <a:fld id="{760FBDFE-C587-4B4C-A407-44438C67B59E}" type="datetimeFigureOut">
              <a:rPr lang="en-US" smtClean="0"/>
            </a:fld>
            <a:endParaRPr lang="en-US"/>
          </a:p>
        </p:txBody>
      </p:sp>
      <p:sp>
        <p:nvSpPr>
          <p:cNvPr id="8" name="Замещающий нижний колонтитул 7"/>
          <p:cNvSpPr>
            <a:spLocks noGrp="1"/>
          </p:cNvSpPr>
          <p:nvPr>
            <p:ph type="ftr" sz="quarter" idx="11"/>
          </p:nvPr>
        </p:nvSpPr>
        <p:spPr/>
        <p:txBody>
          <a:bodyPr/>
          <a:p>
            <a:endParaRPr lang="en-US"/>
          </a:p>
        </p:txBody>
      </p:sp>
      <p:sp>
        <p:nvSpPr>
          <p:cNvPr id="9" name="Замещающий номер слайда 8"/>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Замещающая дата 2"/>
          <p:cNvSpPr>
            <a:spLocks noGrp="1"/>
          </p:cNvSpPr>
          <p:nvPr>
            <p:ph type="dt" sz="half" idx="10"/>
          </p:nvPr>
        </p:nvSpPr>
        <p:spPr/>
        <p:txBody>
          <a:bodyPr/>
          <a:p>
            <a:fld id="{760FBDFE-C587-4B4C-A407-44438C67B59E}" type="datetimeFigureOut">
              <a:rPr lang="en-US" smtClean="0"/>
            </a:fld>
            <a:endParaRPr lang="en-US"/>
          </a:p>
        </p:txBody>
      </p:sp>
      <p:sp>
        <p:nvSpPr>
          <p:cNvPr id="4" name="Замещающий нижний колонтитул 3"/>
          <p:cNvSpPr>
            <a:spLocks noGrp="1"/>
          </p:cNvSpPr>
          <p:nvPr>
            <p:ph type="ftr" sz="quarter" idx="11"/>
          </p:nvPr>
        </p:nvSpPr>
        <p:spPr/>
        <p:txBody>
          <a:bodyPr/>
          <a:p>
            <a:endParaRPr lang="en-US"/>
          </a:p>
        </p:txBody>
      </p:sp>
      <p:sp>
        <p:nvSpPr>
          <p:cNvPr id="5" name="Замещающий номер слайда 4"/>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fld id="{760FBDFE-C587-4B4C-A407-44438C67B59E}" type="datetimeFigureOut">
              <a:rPr lang="en-US" smtClean="0"/>
            </a:fld>
            <a:endParaRPr lang="en-US"/>
          </a:p>
        </p:txBody>
      </p:sp>
      <p:sp>
        <p:nvSpPr>
          <p:cNvPr id="3" name="Замещающий нижний колонтитул 2"/>
          <p:cNvSpPr>
            <a:spLocks noGrp="1"/>
          </p:cNvSpPr>
          <p:nvPr>
            <p:ph type="ftr" sz="quarter" idx="11"/>
          </p:nvPr>
        </p:nvSpPr>
        <p:spPr/>
        <p:txBody>
          <a:bodyPr/>
          <a:p>
            <a:endParaRPr lang="en-US"/>
          </a:p>
        </p:txBody>
      </p:sp>
      <p:sp>
        <p:nvSpPr>
          <p:cNvPr id="4" name="Замещающий номер слайда 3"/>
          <p:cNvSpPr>
            <a:spLocks noGrp="1"/>
          </p:cNvSpPr>
          <p:nvPr>
            <p:ph type="sldNum" sz="quarter" idx="12"/>
          </p:nvPr>
        </p:nvSpPr>
        <p:spPr/>
        <p:txBody>
          <a:bodyPr/>
          <a:p>
            <a:fld id="{49AE70B2-8BF9-45C0-BB95-33D1B9D3A854}"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C4527FD-C22F-4528-B2BB-24ACAEFD76BE}"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fld id="{9EFD9D74-47D9-4702-A33C-335B63B48DBF}" type="datetimeFigureOut">
              <a:rPr lang="en-US" smtClean="0"/>
            </a:fld>
            <a:endParaRPr lang="en-US" dirty="0"/>
          </a:p>
        </p:txBody>
      </p:sp>
      <p:sp>
        <p:nvSpPr>
          <p:cNvPr id="6" name="Замещающий нижний колонтитул 5"/>
          <p:cNvSpPr>
            <a:spLocks noGrp="1"/>
          </p:cNvSpPr>
          <p:nvPr>
            <p:ph type="ftr" sz="quarter" idx="11"/>
          </p:nvPr>
        </p:nvSpPr>
        <p:spPr/>
        <p:txBody>
          <a:bodyPr/>
          <a:p>
            <a:endParaRPr lang="en-US" dirty="0"/>
          </a:p>
        </p:txBody>
      </p:sp>
      <p:sp>
        <p:nvSpPr>
          <p:cNvPr id="7" name="Замещающий номер слайда 6"/>
          <p:cNvSpPr>
            <a:spLocks noGrp="1"/>
          </p:cNvSpPr>
          <p:nvPr>
            <p:ph type="sldNum" sz="quarter" idx="12"/>
          </p:nvPr>
        </p:nvSpPr>
        <p:spPr/>
        <p:txBody>
          <a:bodyPr/>
          <a:p>
            <a:fld id="{FABC47A4-756D-490B-A52F-7D9E2C9FC05F}"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760FBDFE-C587-4B4C-A407-44438C67B59E}" type="datetimeFigureOut">
              <a:rPr lang="en-US" smtClean="0"/>
            </a:fld>
            <a:endParaRPr lang="en-US" dirty="0"/>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49AE70B2-8BF9-45C0-BB95-33D1B9D3A854}"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1" Type="http://schemas.openxmlformats.org/officeDocument/2006/relationships/slideLayout" Target="../slideLayouts/slideLayout7.xml"/><Relationship Id="rId10" Type="http://schemas.openxmlformats.org/officeDocument/2006/relationships/tags" Target="../tags/tag10.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Текстовое поле 3"/>
          <p:cNvSpPr txBox="1"/>
          <p:nvPr/>
        </p:nvSpPr>
        <p:spPr>
          <a:xfrm>
            <a:off x="2872105" y="4761230"/>
            <a:ext cx="7784465" cy="829945"/>
          </a:xfrm>
          <a:prstGeom prst="rect">
            <a:avLst/>
          </a:prstGeom>
          <a:noFill/>
        </p:spPr>
        <p:txBody>
          <a:bodyPr wrap="square" rtlCol="0" anchor="t">
            <a:spAutoFit/>
          </a:bodyPr>
          <a:p>
            <a:r>
              <a:rPr lang="ru-RU" altLang="en-US" sz="4800" b="1">
                <a:latin typeface="Times New Roman" panose="02020603050405020304" charset="0"/>
                <a:cs typeface="Times New Roman" panose="02020603050405020304" charset="0"/>
              </a:rPr>
              <a:t>lutfiy tuyuqlari</a:t>
            </a:r>
            <a:endParaRPr lang="ru-RU" altLang="en-US" sz="4800" b="1">
              <a:latin typeface="Times New Roman" panose="02020603050405020304" charset="0"/>
              <a:cs typeface="Times New Roman" panose="020206030504050203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Прямоугольник с двумя скругленными соседними углами 2"/>
          <p:cNvSpPr/>
          <p:nvPr/>
        </p:nvSpPr>
        <p:spPr>
          <a:xfrm>
            <a:off x="635" y="0"/>
            <a:ext cx="12179935" cy="6858000"/>
          </a:xfrm>
          <a:prstGeom prst="round2SameRect">
            <a:avLst/>
          </a:prstGeom>
          <a:blipFill rotWithShape="1">
            <a:blip r:embed="rId1"/>
            <a:tile tx="0" ty="0" sx="100000" sy="100000" flip="none" algn="tl"/>
          </a:blip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8" name="Текстовое поле 7"/>
          <p:cNvSpPr txBox="1"/>
          <p:nvPr/>
        </p:nvSpPr>
        <p:spPr>
          <a:xfrm>
            <a:off x="433070" y="79375"/>
            <a:ext cx="11551920" cy="3601720"/>
          </a:xfrm>
          <a:prstGeom prst="rect">
            <a:avLst/>
          </a:prstGeom>
        </p:spPr>
        <p:txBody>
          <a:bodyPr wrap="square">
            <a:noAutofit/>
          </a:bodyPr>
          <a:p>
            <a:r>
              <a:rPr lang="en-US" altLang="zh-CN" sz="2400">
                <a:latin typeface="Times New Roman" panose="02020603050405020304" charset="0"/>
                <a:cs typeface="Times New Roman" panose="02020603050405020304" charset="0"/>
              </a:rPr>
              <a:t>1. Gazal</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Gazal — Lutfiy ijodidagi asosiy janrlardan biri bo‘lib, u o‘zining ishqiy va falsafiy mazmuni bilan o‘zbek adabiyotida muhim o‘rin tutadi. Ishqiy mazmun: Lutfiy gazallari o‘zida ilohiy va dunyoviy ishqni uyg‘unlashtirgan bo‘lib, ular o‘quvchini go‘zallikni anglash va sevgi mohiyatini chuqurroq idrok etishga undaydi. Tasavvufiy ohang: Uning gazallarida insonning Xudoga intilishi va ruhiy kamolot masalalari hamda ishqni tasavvufiy tushunchalar orqali talqin qilish kuzatiladi. Badiiy tasvir vositalari: Lutfiy gazallarida tashbeh, mubolag‘a, tazod kabi badiiy san’atlar ustalik bilan qo‘llangan.</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Misol:</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Ko‘ngul xoni seni toti bila ul noxudkim,</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Kimi tarsolar asiri, kimi majusiy band.</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Bu gazalda insonni sevgi bilan bog‘liq ichki iztiroblar tasvirlangan.</a:t>
            </a:r>
            <a:endParaRPr lang="en-US" altLang="zh-CN" sz="2400">
              <a:latin typeface="Times New Roman" panose="02020603050405020304" charset="0"/>
              <a:cs typeface="Times New Roman" panose="02020603050405020304" charset="0"/>
            </a:endParaRPr>
          </a:p>
        </p:txBody>
      </p:sp>
      <p:sp>
        <p:nvSpPr>
          <p:cNvPr id="9" name="Текстовое поле 8"/>
          <p:cNvSpPr txBox="1"/>
          <p:nvPr/>
        </p:nvSpPr>
        <p:spPr>
          <a:xfrm>
            <a:off x="238125" y="4519930"/>
            <a:ext cx="11942445" cy="2122805"/>
          </a:xfrm>
          <a:prstGeom prst="rect">
            <a:avLst/>
          </a:prstGeom>
        </p:spPr>
        <p:txBody>
          <a:bodyPr wrap="square">
            <a:spAutoFit/>
          </a:bodyPr>
          <a:p>
            <a:r>
              <a:rPr lang="en-US" altLang="zh-CN" sz="2200">
                <a:latin typeface="Times New Roman" panose="02020603050405020304" charset="0"/>
                <a:cs typeface="Times New Roman" panose="02020603050405020304" charset="0"/>
              </a:rPr>
              <a:t>2. Tuyuq</a:t>
            </a:r>
            <a:endParaRPr lang="en-US" altLang="zh-CN" sz="2200">
              <a:latin typeface="Times New Roman" panose="02020603050405020304" charset="0"/>
              <a:cs typeface="Times New Roman" panose="02020603050405020304" charset="0"/>
            </a:endParaRPr>
          </a:p>
          <a:p>
            <a:r>
              <a:rPr lang="en-US" altLang="zh-CN" sz="2200">
                <a:latin typeface="Times New Roman" panose="02020603050405020304" charset="0"/>
                <a:cs typeface="Times New Roman" panose="02020603050405020304" charset="0"/>
              </a:rPr>
              <a:t>Tuyuq Lutfiy ijodida gazaldan keyingi muhim janr hisoblanadi.</a:t>
            </a:r>
            <a:endParaRPr lang="en-US" altLang="zh-CN" sz="2200">
              <a:latin typeface="Times New Roman" panose="02020603050405020304" charset="0"/>
              <a:cs typeface="Times New Roman" panose="02020603050405020304" charset="0"/>
            </a:endParaRPr>
          </a:p>
          <a:p>
            <a:r>
              <a:rPr lang="en-US" altLang="zh-CN" sz="2200">
                <a:latin typeface="Times New Roman" panose="02020603050405020304" charset="0"/>
                <a:cs typeface="Times New Roman" panose="02020603050405020304" charset="0"/>
              </a:rPr>
              <a:t>Qisqa, lekin mazmunli ifoda: Tuyuq to‘rt misradan iborat bo‘lib, unda chuqur falsafiy ma’no va badiiylik mujassam.</a:t>
            </a:r>
            <a:endParaRPr lang="en-US" altLang="zh-CN" sz="2200">
              <a:latin typeface="Times New Roman" panose="02020603050405020304" charset="0"/>
              <a:cs typeface="Times New Roman" panose="02020603050405020304" charset="0"/>
            </a:endParaRPr>
          </a:p>
          <a:p>
            <a:r>
              <a:rPr lang="en-US" altLang="zh-CN" sz="2200">
                <a:latin typeface="Times New Roman" panose="02020603050405020304" charset="0"/>
                <a:cs typeface="Times New Roman" panose="02020603050405020304" charset="0"/>
              </a:rPr>
              <a:t>Qafiya tizimi: (aa ba) shaklidagi o‘ziga xos qafiya tizimi tuyuqqa o‘zgacha ohang bag‘ishlaydi.</a:t>
            </a:r>
            <a:endParaRPr lang="en-US" altLang="zh-CN" sz="2200">
              <a:latin typeface="Times New Roman" panose="02020603050405020304" charset="0"/>
              <a:cs typeface="Times New Roman" panose="02020603050405020304" charset="0"/>
            </a:endParaRPr>
          </a:p>
          <a:p>
            <a:r>
              <a:rPr lang="en-US" altLang="zh-CN" sz="2200">
                <a:latin typeface="Times New Roman" panose="02020603050405020304" charset="0"/>
                <a:cs typeface="Times New Roman" panose="02020603050405020304" charset="0"/>
              </a:rPr>
              <a:t>Tematik xilma-xillik: Lutfiy tuyuqlari ishqiy, axloqiy va irfoniy mavzularni o‘z ichiga oladi.</a:t>
            </a:r>
            <a:endParaRPr lang="en-US" altLang="zh-CN" sz="2200">
              <a:latin typeface="Times New Roman" panose="0202060305040502030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Текстовое поле 1"/>
          <p:cNvSpPr txBox="1"/>
          <p:nvPr/>
        </p:nvSpPr>
        <p:spPr>
          <a:xfrm>
            <a:off x="146685" y="209550"/>
            <a:ext cx="11811000" cy="6000750"/>
          </a:xfrm>
          <a:prstGeom prst="rect">
            <a:avLst/>
          </a:prstGeom>
        </p:spPr>
        <p:txBody>
          <a:bodyPr wrap="square">
            <a:spAutoFit/>
          </a:bodyPr>
          <a:p>
            <a:r>
              <a:rPr lang="en-US" altLang="zh-CN" sz="2400">
                <a:latin typeface="Times New Roman" panose="02020603050405020304" charset="0"/>
                <a:cs typeface="Times New Roman" panose="02020603050405020304" charset="0"/>
              </a:rPr>
              <a:t>3. Qit’a</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Qit’a Lutfiy ijodida kamroq uchrasa-da, u ham yetakchi janrlardan biridir.</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Falsafiy mazmun: Qit’alarda hayotning turli jihatlari, axloqiy qadriyatlar va inson tabiatiga oid kuzatuvlar aks ettirilgan.</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Nasihatohang mazmun: Ushbu janrda yozilgan asarlar ko‘pincha pand-nasihatlar va hayotiy hikmatlar bilan boyitilgan.</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4. Ruboiy</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Lutfiy lirik merosida ruboiy janri ham muhim ahamiyatga ega.</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Chuqur falsafiy mushohada: Ruboiylar ko‘pincha insonning hayotdagi o‘rni, o‘tkinchilik va boqiylik mavzularini yoritadi.</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Badiiy joziba: Ularning qisqaligi va so‘z o‘yinlari ruboiylarni ma’noli va ohangdor qiladi.</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5. Masnaviy</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Masnaviy Lutfiy ijodida ko‘p uchramasa-da, bu janrda yozilgan ayrim asarlar shoirning epik salohiyatini namoyon qiladi.</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Muhim xususiyati: Masnaviyda hikoyaviylik va obrazlilik ustun bo‘lib, badiiy tasvir va voqealar rivoji ustida ishlangan.</a:t>
            </a:r>
            <a:endParaRPr lang="en-US" altLang="zh-CN" sz="2400">
              <a:latin typeface="Times New Roman" panose="0202060305040502030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Рамка 2"/>
          <p:cNvSpPr/>
          <p:nvPr/>
        </p:nvSpPr>
        <p:spPr>
          <a:xfrm>
            <a:off x="135890" y="89535"/>
            <a:ext cx="12049125" cy="6655435"/>
          </a:xfrm>
          <a:prstGeom prst="fram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4" name="Текстовое поле 3"/>
          <p:cNvSpPr txBox="1"/>
          <p:nvPr/>
        </p:nvSpPr>
        <p:spPr>
          <a:xfrm>
            <a:off x="1264920" y="1351915"/>
            <a:ext cx="9947275" cy="4154170"/>
          </a:xfrm>
          <a:prstGeom prst="rect">
            <a:avLst/>
          </a:prstGeom>
        </p:spPr>
        <p:txBody>
          <a:bodyPr wrap="square">
            <a:spAutoFit/>
          </a:bodyPr>
          <a:p>
            <a:r>
              <a:rPr lang="en-US" altLang="zh-CN" sz="2400">
                <a:latin typeface="Times New Roman" panose="02020603050405020304" charset="0"/>
                <a:cs typeface="Times New Roman" panose="02020603050405020304" charset="0"/>
              </a:rPr>
              <a:t>Lutfiy janrlarining xususiyatlari</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Lutfiy she’riyati o‘zining mazmun va shakldagi go‘zalligi, badiiy tasvir va g‘oyaviy yuksakligi bilan ajralib turadi.</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Ishq, axloq, tasavvuf va hayotiy kuzatuvlar uning lirik merosining asosiy mavzulari bo‘lib, ular yuqoridagi janrlarda turlicha aks etgan.</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Badiiy san’atlardan keng foydalanish, so‘z o‘yinlari va qafiya tizimidagi mukammallik shoirning janrlar ustidagi mahoratini ko‘rsatadi.</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Lutfiy lirik merosi gazal, tuyuq, qit’a, ruboiy va masnaviy kabi janrlardagi turli asarlarni o‘z ichiga olib, o‘zbek adabiyoti tarixida boy janrlar xilma-xilligini yaratishda ulkan hissa qo‘shgan. Uning ijodi nafaqat badiiy go‘zallik, balki falsafiy mazmun bilan ham boydir.</a:t>
            </a:r>
            <a:endParaRPr lang="en-US" altLang="zh-CN" sz="2400">
              <a:latin typeface="Times New Roman" panose="0202060305040502030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Блок-схема: документ 1"/>
          <p:cNvSpPr/>
          <p:nvPr/>
        </p:nvSpPr>
        <p:spPr>
          <a:xfrm>
            <a:off x="15240" y="0"/>
            <a:ext cx="12169775" cy="6909435"/>
          </a:xfrm>
          <a:prstGeom prst="flowChartDocument">
            <a:avLst/>
          </a:prstGeom>
          <a:solidFill>
            <a:srgbClr val="FFFF00"/>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3" name="Текстовое поле 2"/>
          <p:cNvSpPr txBox="1"/>
          <p:nvPr/>
        </p:nvSpPr>
        <p:spPr>
          <a:xfrm>
            <a:off x="337185" y="402590"/>
            <a:ext cx="11526520" cy="5400675"/>
          </a:xfrm>
          <a:prstGeom prst="rect">
            <a:avLst/>
          </a:prstGeom>
        </p:spPr>
        <p:txBody>
          <a:bodyPr wrap="square">
            <a:spAutoFit/>
          </a:bodyPr>
          <a:p>
            <a:r>
              <a:rPr lang="en-US" altLang="zh-CN" sz="2300">
                <a:latin typeface="Times New Roman" panose="02020603050405020304" charset="0"/>
                <a:cs typeface="Times New Roman" panose="02020603050405020304" charset="0"/>
              </a:rPr>
              <a:t>Lutfiy tuyuqlarining ko‘lami va badiiyati</a:t>
            </a:r>
            <a:endParaRPr lang="en-US" altLang="zh-CN" sz="2300">
              <a:latin typeface="Times New Roman" panose="02020603050405020304" charset="0"/>
              <a:cs typeface="Times New Roman" panose="02020603050405020304" charset="0"/>
            </a:endParaRPr>
          </a:p>
          <a:p>
            <a:r>
              <a:rPr lang="en-US" altLang="zh-CN" sz="2300">
                <a:latin typeface="Times New Roman" panose="02020603050405020304" charset="0"/>
                <a:cs typeface="Times New Roman" panose="02020603050405020304" charset="0"/>
              </a:rPr>
              <a:t>Lutfiy ijodining muhim qismi bo‘lgan tuyuq janri, uning she’riy mahorati va badiiy dunyoqarashini ifodalovchi yorqin namunalardan biridir. Tuyuq janrida Lutfiy nafaqat ishqiy, balki falsafiy va axloqiy mavzularni ham o‘ziga xos tarzda yoritgan. Quyida uning tuyuqlaridagi mavzu ko‘lami va badiiyati haqida batafsil to‘xtalamiz:</a:t>
            </a:r>
            <a:endParaRPr lang="en-US" altLang="zh-CN" sz="2300">
              <a:latin typeface="Times New Roman" panose="02020603050405020304" charset="0"/>
              <a:cs typeface="Times New Roman" panose="02020603050405020304" charset="0"/>
            </a:endParaRPr>
          </a:p>
          <a:p>
            <a:r>
              <a:rPr lang="en-US" altLang="zh-CN" sz="2300">
                <a:latin typeface="Times New Roman" panose="02020603050405020304" charset="0"/>
                <a:cs typeface="Times New Roman" panose="02020603050405020304" charset="0"/>
              </a:rPr>
              <a:t>Tuyuq janrining mavzu ko‘lami</a:t>
            </a:r>
            <a:endParaRPr lang="en-US" altLang="zh-CN" sz="2300">
              <a:latin typeface="Times New Roman" panose="02020603050405020304" charset="0"/>
              <a:cs typeface="Times New Roman" panose="02020603050405020304" charset="0"/>
            </a:endParaRPr>
          </a:p>
          <a:p>
            <a:r>
              <a:rPr lang="en-US" altLang="zh-CN" sz="2300">
                <a:latin typeface="Times New Roman" panose="02020603050405020304" charset="0"/>
                <a:cs typeface="Times New Roman" panose="02020603050405020304" charset="0"/>
              </a:rPr>
              <a:t>1. Ishqiy mavzular</a:t>
            </a:r>
            <a:endParaRPr lang="en-US" altLang="zh-CN" sz="2300">
              <a:latin typeface="Times New Roman" panose="02020603050405020304" charset="0"/>
              <a:cs typeface="Times New Roman" panose="02020603050405020304" charset="0"/>
            </a:endParaRPr>
          </a:p>
          <a:p>
            <a:r>
              <a:rPr lang="en-US" altLang="zh-CN" sz="2300">
                <a:latin typeface="Times New Roman" panose="02020603050405020304" charset="0"/>
                <a:cs typeface="Times New Roman" panose="02020603050405020304" charset="0"/>
              </a:rPr>
              <a:t>Lutfiy tuyuqlarining asosiy qismi ishqiy tuyg‘ularni tasvirlashga bag‘ishlangan. Bu ishq ilohiy va dunyoviy ko‘rinishlarda ifodalangan.</a:t>
            </a:r>
            <a:endParaRPr lang="en-US" altLang="zh-CN" sz="2300">
              <a:latin typeface="Times New Roman" panose="02020603050405020304" charset="0"/>
              <a:cs typeface="Times New Roman" panose="02020603050405020304" charset="0"/>
            </a:endParaRPr>
          </a:p>
          <a:p>
            <a:r>
              <a:rPr lang="en-US" altLang="zh-CN" sz="2300">
                <a:latin typeface="Times New Roman" panose="02020603050405020304" charset="0"/>
                <a:cs typeface="Times New Roman" panose="02020603050405020304" charset="0"/>
              </a:rPr>
              <a:t>Shoir ishqni insoniy kamolotga eltuvchi vosita sifatida talqin qiladi.</a:t>
            </a:r>
            <a:endParaRPr lang="en-US" altLang="zh-CN" sz="2300">
              <a:latin typeface="Times New Roman" panose="02020603050405020304" charset="0"/>
              <a:cs typeface="Times New Roman" panose="02020603050405020304" charset="0"/>
            </a:endParaRPr>
          </a:p>
          <a:p>
            <a:r>
              <a:rPr lang="en-US" altLang="zh-CN" sz="2300">
                <a:latin typeface="Times New Roman" panose="02020603050405020304" charset="0"/>
                <a:cs typeface="Times New Roman" panose="02020603050405020304" charset="0"/>
              </a:rPr>
              <a:t>Sevgi iztiroblari, sevgilining go‘zalligi, unga yetishishning murakkabligi tuyuqlarda o‘ta samimiy tarzda ifodalangan.</a:t>
            </a:r>
            <a:endParaRPr lang="en-US" altLang="zh-CN" sz="2300">
              <a:latin typeface="Times New Roman" panose="02020603050405020304" charset="0"/>
              <a:cs typeface="Times New Roman" panose="02020603050405020304" charset="0"/>
            </a:endParaRPr>
          </a:p>
          <a:p>
            <a:r>
              <a:rPr lang="en-US" altLang="zh-CN" sz="2300">
                <a:latin typeface="Times New Roman" panose="02020603050405020304" charset="0"/>
                <a:cs typeface="Times New Roman" panose="02020603050405020304" charset="0"/>
              </a:rPr>
              <a:t>Misol:</a:t>
            </a:r>
            <a:endParaRPr lang="en-US" altLang="zh-CN" sz="2300">
              <a:latin typeface="Times New Roman" panose="02020603050405020304" charset="0"/>
              <a:cs typeface="Times New Roman" panose="02020603050405020304" charset="0"/>
            </a:endParaRPr>
          </a:p>
          <a:p>
            <a:r>
              <a:rPr lang="en-US" altLang="zh-CN" sz="2300">
                <a:latin typeface="Times New Roman" panose="02020603050405020304" charset="0"/>
                <a:cs typeface="Times New Roman" panose="02020603050405020304" charset="0"/>
              </a:rPr>
              <a:t>Ko‘rgali suratingni ko‘nglum ichra ravshan nur bo‘lur,</a:t>
            </a:r>
            <a:endParaRPr lang="en-US" altLang="zh-CN" sz="2300">
              <a:latin typeface="Times New Roman" panose="02020603050405020304" charset="0"/>
              <a:cs typeface="Times New Roman" panose="02020603050405020304" charset="0"/>
            </a:endParaRPr>
          </a:p>
          <a:p>
            <a:r>
              <a:rPr lang="en-US" altLang="zh-CN" sz="2300">
                <a:latin typeface="Times New Roman" panose="02020603050405020304" charset="0"/>
                <a:cs typeface="Times New Roman" panose="02020603050405020304" charset="0"/>
              </a:rPr>
              <a:t>Har tarafda ishq aro ofoqim ichra sur bo‘lur.</a:t>
            </a:r>
            <a:endParaRPr lang="en-US" altLang="zh-CN" sz="2300">
              <a:latin typeface="Times New Roman" panose="0202060305040502030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Текстовое поле 1"/>
          <p:cNvSpPr txBox="1"/>
          <p:nvPr/>
        </p:nvSpPr>
        <p:spPr>
          <a:xfrm>
            <a:off x="132080" y="238760"/>
            <a:ext cx="11895455" cy="6000750"/>
          </a:xfrm>
          <a:prstGeom prst="rect">
            <a:avLst/>
          </a:prstGeom>
          <a:noFill/>
        </p:spPr>
        <p:txBody>
          <a:bodyPr wrap="square" rtlCol="0" anchor="t">
            <a:spAutoFit/>
          </a:bodyPr>
          <a:p>
            <a:r>
              <a:rPr lang="ru-RU" altLang="en-US" sz="2400">
                <a:latin typeface="Times New Roman" panose="02020603050405020304" charset="0"/>
                <a:cs typeface="Times New Roman" panose="02020603050405020304" charset="0"/>
              </a:rPr>
              <a:t>2. Tasavvufiy mavzular</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Lutfiy tasavvuf ta’sirida yozgan tuyuqlari bilan ham mashhurdir. Ularda insonning Xudoga yaqinlashishi, ruhiy kamolot va dunyoning o‘tkinchiligi mavzulari tasvirlanadi.</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Tasavvufiy ma’noda ishqni ilohiy tushuncha sifatida talqin qilish shoir tuyuqlariga chuqur falsafiy mazmun bag‘ishlaydi.</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3. Axloqiy-falsafiy mavzular</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Lutfiy tuyuqlarida axloqiy pand-nasihatlar va hayot haqidagi mushohadalar katta o‘rin egallaydi.</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Tuyuqlarda insoniy qadriyatlar, yaxshi va yomonlikning mohiyati, sabr va toqat haqida chuqur fikrlar ifodalangan.</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Shoir hayotning o‘tkinchi ekanligini eslatib, odamlarni ma’naviy poklikka chaqiradi.</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Misol:</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Ko‘ngul mulkida hukm etmak bila ul shohman,</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Ko‘ngil ul yuz tuzuk, kim yo‘q anga ilohman.</a:t>
            </a:r>
            <a:endParaRPr lang="ru-RU" altLang="en-US" sz="2400">
              <a:latin typeface="Times New Roman" panose="02020603050405020304" charset="0"/>
              <a:cs typeface="Times New Roman" panose="02020603050405020304" charset="0"/>
            </a:endParaRPr>
          </a:p>
          <a:p>
            <a:r>
              <a:rPr lang="ru-RU" altLang="en-US" sz="2400">
                <a:latin typeface="Times New Roman" panose="02020603050405020304" charset="0"/>
                <a:cs typeface="Times New Roman" panose="02020603050405020304" charset="0"/>
              </a:rPr>
              <a:t>Tuyuq janrida hayotdagi oddiy hodisalar, tabiat va insonning turmush tarzi bilan bog‘liq mavzular ham uchraydi. Bu mavzular ko‘pincha ramziy va majoziy tilda ifodalanadi.</a:t>
            </a:r>
            <a:endParaRPr lang="ru-RU" altLang="en-US" sz="2400">
              <a:latin typeface="Times New Roman" panose="02020603050405020304" charset="0"/>
              <a:cs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Блок-схема: процесс  1"/>
          <p:cNvSpPr/>
          <p:nvPr/>
        </p:nvSpPr>
        <p:spPr>
          <a:xfrm>
            <a:off x="26035" y="36195"/>
            <a:ext cx="12192000" cy="6821805"/>
          </a:xfrm>
          <a:prstGeom prst="flowChartProcess">
            <a:avLst/>
          </a:prstGeom>
          <a:solidFill>
            <a:schemeClr val="accent2">
              <a:lumMod val="40000"/>
              <a:lumOff val="60000"/>
            </a:schemeClr>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3" name="Текстовое поле 2"/>
          <p:cNvSpPr txBox="1"/>
          <p:nvPr/>
        </p:nvSpPr>
        <p:spPr>
          <a:xfrm>
            <a:off x="227330" y="243840"/>
            <a:ext cx="11789410" cy="6369685"/>
          </a:xfrm>
          <a:prstGeom prst="rect">
            <a:avLst/>
          </a:prstGeom>
        </p:spPr>
        <p:txBody>
          <a:bodyPr wrap="square">
            <a:spAutoFit/>
          </a:bodyPr>
          <a:p>
            <a:pPr>
              <a:spcAft>
                <a:spcPct val="0"/>
              </a:spcAft>
            </a:pPr>
            <a:r>
              <a:rPr lang="en-US" altLang="zh-CN" sz="2400">
                <a:latin typeface="Times New Roman" panose="02020603050405020304" charset="0"/>
                <a:cs typeface="Times New Roman" panose="02020603050405020304" charset="0"/>
              </a:rPr>
              <a:t>1. Badiiy san’atlarning ustalik bilan qo‘llanilishi</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Lutfiy tuyuqlari o‘zining badiiy bezaklari va mahoratli so‘z o‘yinlari bilan ajralib turadi:</a:t>
            </a:r>
            <a:endParaRPr lang="en-US" altLang="zh-CN" sz="2400">
              <a:latin typeface="Times New Roman" panose="02020603050405020304" charset="0"/>
              <a:cs typeface="Times New Roman" panose="02020603050405020304" charset="0"/>
            </a:endParaRPr>
          </a:p>
          <a:p>
            <a:pPr>
              <a:spcAft>
                <a:spcPct val="0"/>
              </a:spcAft>
            </a:pPr>
            <a:r>
              <a:rPr lang="en-US" altLang="zh-CN" sz="2400">
                <a:latin typeface="Times New Roman" panose="02020603050405020304" charset="0"/>
                <a:cs typeface="Times New Roman" panose="02020603050405020304" charset="0"/>
              </a:rPr>
              <a:t>2. So‘z o‘yinlari va ko‘p ma’nolilik</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Tuyuqlarda bir so‘z yoki iboraning bir nechta ma’noda ishlatilishi shoirning badiiy iste’dodini namoyish etadi. Bu o‘quvchini mulohaza qilishga undaydi.</a:t>
            </a:r>
            <a:endParaRPr lang="en-US" altLang="zh-CN" sz="2400">
              <a:latin typeface="Times New Roman" panose="02020603050405020304" charset="0"/>
              <a:cs typeface="Times New Roman" panose="02020603050405020304" charset="0"/>
            </a:endParaRPr>
          </a:p>
          <a:p>
            <a:pPr>
              <a:spcAft>
                <a:spcPct val="0"/>
              </a:spcAft>
            </a:pPr>
            <a:r>
              <a:rPr lang="en-US" altLang="zh-CN" sz="2400">
                <a:latin typeface="Times New Roman" panose="02020603050405020304" charset="0"/>
                <a:cs typeface="Times New Roman" panose="02020603050405020304" charset="0"/>
              </a:rPr>
              <a:t>3. Qisqa, lekin mazmunli ifoda</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Tuyuq to‘rt misradan iborat bo‘lsa-da, unda chuqur mazmun va keng ma’no ifodalangan. Lutfiy qisqa shaklda katta g‘oyalarni ifoda etish mahoratini ko‘rsatgan.</a:t>
            </a:r>
            <a:endParaRPr lang="en-US" altLang="zh-CN" sz="2400">
              <a:latin typeface="Times New Roman" panose="02020603050405020304" charset="0"/>
              <a:cs typeface="Times New Roman" panose="02020603050405020304" charset="0"/>
            </a:endParaRPr>
          </a:p>
          <a:p>
            <a:pPr>
              <a:spcAft>
                <a:spcPct val="0"/>
              </a:spcAft>
            </a:pPr>
            <a:r>
              <a:rPr lang="en-US" altLang="zh-CN" sz="2400">
                <a:latin typeface="Times New Roman" panose="02020603050405020304" charset="0"/>
                <a:cs typeface="Times New Roman" panose="02020603050405020304" charset="0"/>
              </a:rPr>
              <a:t>4. Falsafiy mushohada</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Lutfiy tuyuqlarida inson, ishq, tabiat va ilohiylik haqidagi falsafiy mushohadalar badiiy til bilan bayon qilingan. Bu esa tuyuqlarga o‘zgacha ruh bag‘ishlaydi.Lutfiy tuyuqlari o‘zining mavzu ko‘lamining kengligi, falsafiy chuqurligi va badiiy jozibasi bilan o‘zbek adabiyoti tarixida alohida o‘rin egallaydi. Ishqiy, tasavvufiy, axloqiy va hayotiy mavzularda yozilgan tuyuqlar shoirning she’riy mahorati va dunyoqarashini yuksak darajada aks ettiradi. Tuyuqlarning qisqaligi va badiiy mukammalligi ularni nafaqat o‘qish, balki mulohaza qilishga ham undaydi. Lutfiy o‘z ijodida tuyuq janrining eng yaxshi namunalarini yaratgan shoir sifatida xotirlanadi.</a:t>
            </a:r>
            <a:endParaRPr lang="en-US" altLang="zh-CN" sz="2400">
              <a:latin typeface="Times New Roman" panose="0202060305040502030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Вертикальная прокрутка 1"/>
          <p:cNvSpPr/>
          <p:nvPr/>
        </p:nvSpPr>
        <p:spPr>
          <a:xfrm>
            <a:off x="635" y="0"/>
            <a:ext cx="12381865" cy="6788785"/>
          </a:xfrm>
          <a:prstGeom prst="verticalScroll">
            <a:avLst/>
          </a:prstGeom>
          <a:solidFill>
            <a:srgbClr val="92D050"/>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3" name="Текстовое поле 2"/>
          <p:cNvSpPr txBox="1"/>
          <p:nvPr/>
        </p:nvSpPr>
        <p:spPr>
          <a:xfrm>
            <a:off x="1517015" y="488315"/>
            <a:ext cx="9914255" cy="6000750"/>
          </a:xfrm>
          <a:prstGeom prst="rect">
            <a:avLst/>
          </a:prstGeom>
        </p:spPr>
        <p:txBody>
          <a:bodyPr wrap="square">
            <a:spAutoFit/>
          </a:bodyPr>
          <a:p>
            <a:r>
              <a:rPr lang="en-US" altLang="zh-CN" sz="2400" b="1">
                <a:latin typeface="Times New Roman" panose="02020603050405020304" charset="0"/>
                <a:cs typeface="Times New Roman" panose="02020603050405020304" charset="0"/>
              </a:rPr>
              <a:t> Xulosa</a:t>
            </a:r>
            <a:endParaRPr lang="en-US" altLang="zh-CN" sz="2400" b="1">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Lutfiy ijodida tuyuq janri alohida mavqega ega bo‘lib, shoirning badiiy mahorati, falsafiy mushohadalari va ijodiy salohiyatini yorqin aks ettiradi. Uning tuyuqlari:</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Mazmun ko‘lami jihatidan ishqiy, tasavvufiy, axloqiy va hayotiy mavzularni o‘z ichiga oladi, shu bilan birga inson va tabiat, dunyoviy va ilohiylik, o‘tkinchilik va boqiylikni chuqur tahlil etadi.</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Badiiy jozibadorlik nuqtai nazaridan o‘ta mahorat bilan yaratilgan, qisqa va lo‘nda tuyuqlar chuqur ma’no va keng falsafiy mazmun bilan boyitilgan.</a:t>
            </a:r>
            <a:endParaRPr lang="en-US" altLang="zh-CN" sz="2400">
              <a:latin typeface="Times New Roman" panose="02020603050405020304" charset="0"/>
              <a:cs typeface="Times New Roman" panose="02020603050405020304" charset="0"/>
            </a:endParaRPr>
          </a:p>
          <a:p>
            <a:r>
              <a:rPr lang="en-US" altLang="zh-CN" sz="2400">
                <a:latin typeface="Times New Roman" panose="02020603050405020304" charset="0"/>
                <a:cs typeface="Times New Roman" panose="02020603050405020304" charset="0"/>
              </a:rPr>
              <a:t>Shoir o‘z tuyuqlarida tazod, tashbeh, istiora va so‘z o‘yinlari orqali o‘quvchini o‘ziga maftun qiladi. Lutfiyning tuyuqlari o‘zbek adabiyoti tarixida faqat nazmiy mahorat emas, balki shoirning insoniylik, sevgi va ruhiy kamolot haqidagi teran fikrlarini ham ifodalab beradi. Uning ijodi nafaqat o‘z davri uchun, balki bugungi kunda ham qadrlanadi va o‘quvchilarni ma’naviy o‘sishga ilhomlantiradi. Shu tariqa, Lutfiy tuyuqlari o‘zbek she’riyatining oltin sahifalaridan joy olgan betakror durdonalardir.</a:t>
            </a:r>
            <a:endParaRPr lang="en-US" altLang="zh-CN" sz="2400">
              <a:latin typeface="Times New Roman" panose="02020603050405020304" charset="0"/>
              <a:cs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Текстовое поле 2"/>
          <p:cNvSpPr txBox="1"/>
          <p:nvPr/>
        </p:nvSpPr>
        <p:spPr>
          <a:xfrm>
            <a:off x="398780" y="767080"/>
            <a:ext cx="11219815" cy="5323205"/>
          </a:xfrm>
          <a:prstGeom prst="rect">
            <a:avLst/>
          </a:prstGeom>
        </p:spPr>
        <p:txBody>
          <a:bodyPr wrap="square">
            <a:spAutoFit/>
          </a:bodyPr>
          <a:p>
            <a:pPr marL="342900" indent="-342900">
              <a:buFont typeface="+mj-lt"/>
              <a:buAutoNum type="arabicParenR"/>
            </a:pPr>
            <a:r>
              <a:rPr lang="en-US" altLang="zh-CN" sz="2000">
                <a:latin typeface="Times New Roman" panose="02020603050405020304" charset="0"/>
                <a:cs typeface="Times New Roman" panose="02020603050405020304" charset="0"/>
              </a:rPr>
              <a:t>Qayumov A. - “O‘zbek adabiyoti tarixi”. Toshkent: O‘zbekiston, 2020-yil. Ushbu asar o‘zbek adabiyotining rivojlanish tarixini tahlil qiladi va Lutfiy ijodiga alohida e’tibor qaratadi.</a:t>
            </a:r>
            <a:endParaRPr lang="en-US" altLang="zh-CN" sz="2000">
              <a:latin typeface="Times New Roman" panose="02020603050405020304" charset="0"/>
              <a:cs typeface="Times New Roman" panose="02020603050405020304" charset="0"/>
            </a:endParaRPr>
          </a:p>
          <a:p>
            <a:pPr marL="342900" indent="-342900">
              <a:buFont typeface="+mj-lt"/>
              <a:buAutoNum type="arabicParenR"/>
            </a:pPr>
            <a:r>
              <a:rPr lang="en-US" altLang="zh-CN" sz="2000">
                <a:latin typeface="Times New Roman" panose="02020603050405020304" charset="0"/>
                <a:cs typeface="Times New Roman" panose="02020603050405020304" charset="0"/>
              </a:rPr>
              <a:t>G‘afurov A. - “O‘zbek mumtoz adabiyoti”. Toshkent: Fan, 1982-yil. Bu kitobda Lutfiy ijodining umumiy tavsifi berilgan.</a:t>
            </a:r>
            <a:endParaRPr lang="en-US" altLang="zh-CN" sz="2000">
              <a:latin typeface="Times New Roman" panose="02020603050405020304" charset="0"/>
              <a:cs typeface="Times New Roman" panose="02020603050405020304" charset="0"/>
            </a:endParaRPr>
          </a:p>
          <a:p>
            <a:pPr marL="342900" indent="-342900">
              <a:buFont typeface="+mj-lt"/>
              <a:buAutoNum type="arabicParenR"/>
            </a:pPr>
            <a:r>
              <a:rPr lang="en-US" altLang="zh-CN" sz="2000">
                <a:latin typeface="Times New Roman" panose="02020603050405020304" charset="0"/>
                <a:cs typeface="Times New Roman" panose="02020603050405020304" charset="0"/>
              </a:rPr>
              <a:t>Mutalov M. - “Tuyuq janri va uning xususiyatlari”. Toshkent: Adabiyotshunoslik markazi, 2018-yil. Ushbu tadqiqot Lutfiy tuyuqlarini badiiy va mavzuiy tahlil qilishga bag‘ishlangan.</a:t>
            </a:r>
            <a:endParaRPr lang="en-US" altLang="zh-CN" sz="2000">
              <a:latin typeface="Times New Roman" panose="02020603050405020304" charset="0"/>
              <a:cs typeface="Times New Roman" panose="02020603050405020304" charset="0"/>
            </a:endParaRPr>
          </a:p>
          <a:p>
            <a:pPr marL="342900" indent="-342900">
              <a:buFont typeface="+mj-lt"/>
              <a:buAutoNum type="arabicParenR"/>
            </a:pPr>
            <a:r>
              <a:rPr lang="en-US" altLang="zh-CN" sz="2000">
                <a:latin typeface="Times New Roman" panose="02020603050405020304" charset="0"/>
                <a:cs typeface="Times New Roman" panose="02020603050405020304" charset="0"/>
              </a:rPr>
              <a:t>Fitrat A. - “Adabiyot qoidalari”. Toshkent: Maorif, 1926-yil. Bu asarda tuyuq janrining nazariy xususiyatlari haqida ma’lumotlar mavjud.</a:t>
            </a:r>
            <a:endParaRPr lang="en-US" altLang="zh-CN" sz="2000">
              <a:latin typeface="Times New Roman" panose="02020603050405020304" charset="0"/>
              <a:cs typeface="Times New Roman" panose="02020603050405020304" charset="0"/>
            </a:endParaRPr>
          </a:p>
          <a:p>
            <a:pPr marL="342900" indent="-342900">
              <a:buFont typeface="+mj-lt"/>
              <a:buAutoNum type="arabicParenR"/>
            </a:pPr>
            <a:r>
              <a:rPr lang="en-US" altLang="zh-CN" sz="2000">
                <a:latin typeface="Times New Roman" panose="02020603050405020304" charset="0"/>
                <a:cs typeface="Times New Roman" panose="02020603050405020304" charset="0"/>
              </a:rPr>
              <a:t>Ubaydullayev S. - “O‘zbek she’riyati rivojida Lutfiy ijodining o‘rni”. Toshkent: Akademnashr, 2015-yil. Lutfiy tuyuqlarining mavzu va badiiy xususiyatlari haqida batafsil to‘xtalgan.</a:t>
            </a:r>
            <a:endParaRPr lang="en-US" altLang="zh-CN" sz="2000">
              <a:latin typeface="Times New Roman" panose="02020603050405020304" charset="0"/>
              <a:cs typeface="Times New Roman" panose="02020603050405020304" charset="0"/>
            </a:endParaRPr>
          </a:p>
          <a:p>
            <a:pPr marL="342900" indent="-342900">
              <a:buFont typeface="+mj-lt"/>
              <a:buAutoNum type="arabicParenR"/>
            </a:pPr>
            <a:r>
              <a:rPr lang="en-US" altLang="zh-CN" sz="2000">
                <a:latin typeface="Times New Roman" panose="02020603050405020304" charset="0"/>
                <a:cs typeface="Times New Roman" panose="02020603050405020304" charset="0"/>
              </a:rPr>
              <a:t>Zohidov H. - “Lutfiy va uning ijodi”. Toshkent: Sharq, 2020-yil. Ushbu asar Lutfiy hayoti va ijodi haqida keng ma’lumot beradi.</a:t>
            </a:r>
            <a:endParaRPr lang="en-US" altLang="zh-CN" sz="2000">
              <a:latin typeface="Times New Roman" panose="02020603050405020304" charset="0"/>
              <a:cs typeface="Times New Roman" panose="02020603050405020304" charset="0"/>
            </a:endParaRPr>
          </a:p>
          <a:p>
            <a:pPr marL="342900" indent="-342900">
              <a:buFont typeface="+mj-lt"/>
              <a:buAutoNum type="arabicParenR"/>
            </a:pPr>
            <a:r>
              <a:rPr lang="en-US" altLang="zh-CN" sz="2000">
                <a:latin typeface="Times New Roman" panose="02020603050405020304" charset="0"/>
                <a:cs typeface="Times New Roman" panose="02020603050405020304" charset="0"/>
              </a:rPr>
              <a:t>Rahmonov N. - “O‘zbek adabiyotining rivoji”. Toshkent: O‘qituvchi, 2015-yil. Bu kitobda Lutfiy ijodi va uning davridagi she’riyat haqida batafsil ma’lumotlar keltirilgan.</a:t>
            </a:r>
            <a:endParaRPr lang="en-US" altLang="zh-CN" sz="2000">
              <a:latin typeface="Times New Roman" panose="02020603050405020304" charset="0"/>
              <a:cs typeface="Times New Roman" panose="02020603050405020304" charset="0"/>
            </a:endParaRPr>
          </a:p>
          <a:p>
            <a:pPr marL="342900" indent="-342900">
              <a:buFont typeface="+mj-lt"/>
              <a:buAutoNum type="arabicParenR"/>
            </a:pPr>
            <a:r>
              <a:rPr lang="en-US" altLang="zh-CN" sz="2000">
                <a:latin typeface="Times New Roman" panose="02020603050405020304" charset="0"/>
                <a:cs typeface="Times New Roman" panose="02020603050405020304" charset="0"/>
              </a:rPr>
              <a:t>Internet manbalari:</a:t>
            </a:r>
            <a:endParaRPr lang="en-US" altLang="zh-CN" sz="2000">
              <a:latin typeface="Times New Roman" panose="02020603050405020304" charset="0"/>
              <a:cs typeface="Times New Roman" panose="02020603050405020304" charset="0"/>
            </a:endParaRPr>
          </a:p>
          <a:p>
            <a:pPr marL="342900" indent="-342900">
              <a:buFont typeface="+mj-lt"/>
              <a:buAutoNum type="arabicParenR"/>
            </a:pPr>
            <a:r>
              <a:rPr lang="en-US" altLang="zh-CN" sz="2000">
                <a:latin typeface="Times New Roman" panose="02020603050405020304" charset="0"/>
                <a:cs typeface="Times New Roman" panose="02020603050405020304" charset="0"/>
              </a:rPr>
              <a:t>O‘zbekiston Milliy Ensiklopediyasi (www.ensiklopediyasi.uz)</a:t>
            </a:r>
            <a:endParaRPr lang="en-US" altLang="zh-CN" sz="2000">
              <a:latin typeface="Times New Roman" panose="02020603050405020304" charset="0"/>
              <a:cs typeface="Times New Roman" panose="02020603050405020304" charset="0"/>
            </a:endParaRPr>
          </a:p>
          <a:p>
            <a:pPr marL="342900" indent="-342900">
              <a:buFont typeface="+mj-lt"/>
              <a:buAutoNum type="arabicParenR"/>
            </a:pPr>
            <a:r>
              <a:rPr lang="en-US" altLang="zh-CN" sz="2000">
                <a:latin typeface="Times New Roman" panose="02020603050405020304" charset="0"/>
                <a:cs typeface="Times New Roman" panose="02020603050405020304" charset="0"/>
              </a:rPr>
              <a:t>O‘zbek adabiyoti bo‘yicha ilmiy maqolalar va ma’lumotlar joylangan elektron platformalar.</a:t>
            </a:r>
            <a:endParaRPr lang="en-US" altLang="zh-CN" sz="2000">
              <a:latin typeface="Times New Roman" panose="02020603050405020304" charset="0"/>
              <a:cs typeface="Times New Roman" panose="02020603050405020304" charset="0"/>
            </a:endParaRPr>
          </a:p>
        </p:txBody>
      </p:sp>
      <p:sp>
        <p:nvSpPr>
          <p:cNvPr id="4" name="Текстовое поле 3"/>
          <p:cNvSpPr txBox="1"/>
          <p:nvPr/>
        </p:nvSpPr>
        <p:spPr>
          <a:xfrm>
            <a:off x="1798955" y="210185"/>
            <a:ext cx="8382635" cy="460375"/>
          </a:xfrm>
          <a:prstGeom prst="rect">
            <a:avLst/>
          </a:prstGeom>
          <a:noFill/>
        </p:spPr>
        <p:txBody>
          <a:bodyPr wrap="square" rtlCol="0">
            <a:spAutoFit/>
          </a:bodyPr>
          <a:p>
            <a:r>
              <a:rPr lang="en-US" altLang="ru-RU" sz="2400" b="1"/>
              <a:t>FOYDALANILGAN ADABIYOTLAR</a:t>
            </a:r>
            <a:endParaRPr lang="en-US" altLang="ru-RU" sz="24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对象2"/>
          <p:cNvSpPr/>
          <p:nvPr>
            <p:custDataLst>
              <p:tags r:id="rId1"/>
            </p:custDataLst>
          </p:nvPr>
        </p:nvSpPr>
        <p:spPr>
          <a:xfrm>
            <a:off x="696913" y="1527493"/>
            <a:ext cx="10798810" cy="1240989"/>
          </a:xfrm>
          <a:prstGeom prst="roundRect">
            <a:avLst>
              <a:gd name="adj" fmla="val 50000"/>
            </a:avLst>
          </a:prstGeom>
          <a:noFill/>
          <a:ln>
            <a:solidFill>
              <a:schemeClr val="accent1">
                <a:lumMod val="60000"/>
                <a:lumOff val="40000"/>
              </a:schemeClr>
            </a:solidFill>
            <a:prstDash val="dash"/>
          </a:ln>
        </p:spPr>
        <p:txBody>
          <a:bodyPr wrap="square"/>
          <a:p>
            <a:pPr algn="just"/>
            <a:endParaRPr lang="en-US">
              <a:latin typeface="Arial" panose="020B0604020202020204" pitchFamily="34" charset="0"/>
              <a:sym typeface="Arial" panose="020B0604020202020204" pitchFamily="34" charset="0"/>
            </a:endParaRPr>
          </a:p>
        </p:txBody>
      </p:sp>
      <p:sp>
        <p:nvSpPr>
          <p:cNvPr id="4" name="对象2"/>
          <p:cNvSpPr/>
          <p:nvPr>
            <p:custDataLst>
              <p:tags r:id="rId2"/>
            </p:custDataLst>
          </p:nvPr>
        </p:nvSpPr>
        <p:spPr>
          <a:xfrm>
            <a:off x="696913" y="1527493"/>
            <a:ext cx="10798810" cy="2538929"/>
          </a:xfrm>
          <a:prstGeom prst="roundRect">
            <a:avLst>
              <a:gd name="adj" fmla="val 25001"/>
            </a:avLst>
          </a:prstGeom>
          <a:noFill/>
          <a:ln>
            <a:solidFill>
              <a:schemeClr val="accent1">
                <a:lumMod val="60000"/>
                <a:lumOff val="40000"/>
              </a:schemeClr>
            </a:solidFill>
            <a:prstDash val="dash"/>
          </a:ln>
        </p:spPr>
        <p:txBody>
          <a:bodyPr wrap="square"/>
          <a:p>
            <a:pPr algn="just"/>
            <a:endParaRPr lang="en-US">
              <a:latin typeface="Arial" panose="020B0604020202020204" pitchFamily="34" charset="0"/>
              <a:sym typeface="Arial" panose="020B0604020202020204" pitchFamily="34" charset="0"/>
            </a:endParaRPr>
          </a:p>
        </p:txBody>
      </p:sp>
      <p:sp>
        <p:nvSpPr>
          <p:cNvPr id="10" name="对象2"/>
          <p:cNvSpPr/>
          <p:nvPr>
            <p:custDataLst>
              <p:tags r:id="rId3"/>
            </p:custDataLst>
          </p:nvPr>
        </p:nvSpPr>
        <p:spPr>
          <a:xfrm>
            <a:off x="696913" y="1527493"/>
            <a:ext cx="10798810" cy="3940810"/>
          </a:xfrm>
          <a:prstGeom prst="roundRect">
            <a:avLst>
              <a:gd name="adj" fmla="val 15703"/>
            </a:avLst>
          </a:prstGeom>
          <a:noFill/>
          <a:ln>
            <a:solidFill>
              <a:schemeClr val="accent1">
                <a:lumMod val="60000"/>
                <a:lumOff val="40000"/>
              </a:schemeClr>
            </a:solidFill>
            <a:prstDash val="dash"/>
          </a:ln>
        </p:spPr>
        <p:txBody>
          <a:bodyPr wrap="square"/>
          <a:p>
            <a:pPr algn="just"/>
            <a:endParaRPr lang="en-US">
              <a:latin typeface="Arial" panose="020B0604020202020204" pitchFamily="34" charset="0"/>
              <a:sym typeface="Arial" panose="020B0604020202020204" pitchFamily="34" charset="0"/>
            </a:endParaRPr>
          </a:p>
        </p:txBody>
      </p:sp>
      <p:sp>
        <p:nvSpPr>
          <p:cNvPr id="12" name="对象4"/>
          <p:cNvSpPr/>
          <p:nvPr>
            <p:custDataLst>
              <p:tags r:id="rId4"/>
            </p:custDataLst>
          </p:nvPr>
        </p:nvSpPr>
        <p:spPr>
          <a:xfrm>
            <a:off x="1898333" y="2232343"/>
            <a:ext cx="8396977" cy="1042035"/>
          </a:xfrm>
          <a:prstGeom prst="roundRect">
            <a:avLst/>
          </a:prstGeom>
          <a:solidFill>
            <a:schemeClr val="accent1">
              <a:lumMod val="10000"/>
              <a:lumOff val="90000"/>
            </a:schemeClr>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972185" numCol="1" spcCol="0" rtlCol="0" fromWordArt="0" anchor="ctr" anchorCtr="0" forceAA="0" compatLnSpc="1">
            <a:normAutofit/>
          </a:bodyPr>
          <a:p>
            <a:pPr lvl="0" algn="l">
              <a:spcBef>
                <a:spcPct val="0"/>
              </a:spcBef>
              <a:spcAft>
                <a:spcPct val="0"/>
              </a:spcAft>
              <a:buClrTx/>
              <a:buSzTx/>
              <a:buFontTx/>
            </a:pPr>
            <a:r>
              <a:rPr lang="en-US" sz="2400" b="1" dirty="0">
                <a:solidFill>
                  <a:schemeClr val="dk1">
                    <a:lumMod val="80000"/>
                    <a:lumOff val="20000"/>
                  </a:schemeClr>
                </a:solidFill>
                <a:latin typeface="+mn-lt"/>
                <a:sym typeface="+mn-ea"/>
              </a:rPr>
              <a:t>lutfiy tuyuqlarining mavzu va badiiyati</a:t>
            </a:r>
            <a:endParaRPr lang="en-US" sz="2400" b="1" dirty="0">
              <a:solidFill>
                <a:schemeClr val="dk1">
                  <a:lumMod val="80000"/>
                  <a:lumOff val="20000"/>
                </a:schemeClr>
              </a:solidFill>
              <a:latin typeface="+mn-lt"/>
              <a:sym typeface="+mn-ea"/>
            </a:endParaRPr>
          </a:p>
        </p:txBody>
      </p:sp>
      <p:sp>
        <p:nvSpPr>
          <p:cNvPr id="13" name="对象5"/>
          <p:cNvSpPr/>
          <p:nvPr>
            <p:custDataLst>
              <p:tags r:id="rId5"/>
            </p:custDataLst>
          </p:nvPr>
        </p:nvSpPr>
        <p:spPr>
          <a:xfrm>
            <a:off x="2109153" y="2386648"/>
            <a:ext cx="733136" cy="734060"/>
          </a:xfrm>
          <a:prstGeom prst="ellipse">
            <a:avLst/>
          </a:prstGeom>
          <a:gradFill>
            <a:gsLst>
              <a:gs pos="0">
                <a:schemeClr val="accent1">
                  <a:alpha val="100000"/>
                </a:schemeClr>
              </a:gs>
              <a:gs pos="100000">
                <a:schemeClr val="accent2">
                  <a:alpha val="100000"/>
                </a:schemeClr>
              </a:gs>
            </a:gsLst>
            <a:lin ang="0" scaled="0"/>
          </a:gradFill>
          <a:ln w="25400">
            <a:no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1" forceAA="0" compatLnSpc="1">
            <a:noAutofit/>
          </a:bodyPr>
          <a:p>
            <a:pPr lvl="0" algn="l">
              <a:spcBef>
                <a:spcPct val="0"/>
              </a:spcBef>
              <a:spcAft>
                <a:spcPct val="0"/>
              </a:spcAft>
              <a:buClrTx/>
              <a:buSzTx/>
              <a:buFontTx/>
            </a:pPr>
            <a:r>
              <a:rPr lang="en-US" sz="2000" b="1">
                <a:solidFill>
                  <a:schemeClr val="lt1">
                    <a:lumMod val="100000"/>
                  </a:schemeClr>
                </a:solidFill>
                <a:latin typeface="+mn-lt"/>
                <a:sym typeface="+mn-lt"/>
              </a:rPr>
              <a:t>1</a:t>
            </a:r>
            <a:endParaRPr lang="en-US" sz="2000" b="1" dirty="0">
              <a:solidFill>
                <a:schemeClr val="lt1">
                  <a:lumMod val="100000"/>
                </a:schemeClr>
              </a:solidFill>
              <a:latin typeface="+mn-ea"/>
              <a:sym typeface="+mn-ea"/>
            </a:endParaRPr>
          </a:p>
        </p:txBody>
      </p:sp>
      <p:sp>
        <p:nvSpPr>
          <p:cNvPr id="15" name="对象7"/>
          <p:cNvSpPr/>
          <p:nvPr>
            <p:custDataLst>
              <p:tags r:id="rId6"/>
            </p:custDataLst>
          </p:nvPr>
        </p:nvSpPr>
        <p:spPr>
          <a:xfrm>
            <a:off x="1898333" y="3550603"/>
            <a:ext cx="8396977" cy="1042035"/>
          </a:xfrm>
          <a:prstGeom prst="roundRect">
            <a:avLst/>
          </a:prstGeom>
          <a:solidFill>
            <a:schemeClr val="accent1">
              <a:lumMod val="10000"/>
              <a:lumOff val="90000"/>
            </a:schemeClr>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972185" numCol="1" spcCol="0" rtlCol="0" fromWordArt="0" anchor="ctr" anchorCtr="0" forceAA="0" compatLnSpc="1">
            <a:normAutofit/>
          </a:bodyPr>
          <a:p>
            <a:pPr lvl="0" algn="l">
              <a:spcBef>
                <a:spcPct val="0"/>
              </a:spcBef>
              <a:spcAft>
                <a:spcPct val="0"/>
              </a:spcAft>
              <a:buClrTx/>
              <a:buSzTx/>
              <a:buFontTx/>
            </a:pPr>
            <a:r>
              <a:rPr lang="en-US" sz="2400" b="1" dirty="0">
                <a:solidFill>
                  <a:schemeClr val="dk1">
                    <a:lumMod val="80000"/>
                    <a:lumOff val="20000"/>
                  </a:schemeClr>
                </a:solidFill>
                <a:latin typeface="+mn-lt"/>
                <a:sym typeface="+mn-ea"/>
              </a:rPr>
              <a:t> </a:t>
            </a:r>
            <a:r>
              <a:rPr lang="en-US" sz="2400" b="1" dirty="0">
                <a:solidFill>
                  <a:schemeClr val="dk1">
                    <a:lumMod val="80000"/>
                    <a:lumOff val="20000"/>
                  </a:schemeClr>
                </a:solidFill>
                <a:sym typeface="+mn-ea"/>
              </a:rPr>
              <a:t>lutfiy </a:t>
            </a:r>
            <a:r>
              <a:rPr lang="en-US" sz="2400" b="1" dirty="0">
                <a:solidFill>
                  <a:schemeClr val="dk1">
                    <a:lumMod val="80000"/>
                    <a:lumOff val="20000"/>
                  </a:schemeClr>
                </a:solidFill>
                <a:latin typeface="+mn-lt"/>
                <a:sym typeface="+mn-ea"/>
              </a:rPr>
              <a:t>lirik merosidagi yetakchi janrlar</a:t>
            </a:r>
            <a:endParaRPr lang="en-US" sz="2400" b="1" dirty="0">
              <a:solidFill>
                <a:schemeClr val="dk1">
                  <a:lumMod val="80000"/>
                  <a:lumOff val="20000"/>
                </a:schemeClr>
              </a:solidFill>
              <a:latin typeface="+mn-lt"/>
              <a:sym typeface="+mn-ea"/>
            </a:endParaRPr>
          </a:p>
        </p:txBody>
      </p:sp>
      <p:sp>
        <p:nvSpPr>
          <p:cNvPr id="16" name="对象8"/>
          <p:cNvSpPr/>
          <p:nvPr>
            <p:custDataLst>
              <p:tags r:id="rId7"/>
            </p:custDataLst>
          </p:nvPr>
        </p:nvSpPr>
        <p:spPr>
          <a:xfrm>
            <a:off x="2109153" y="3704908"/>
            <a:ext cx="733136" cy="734060"/>
          </a:xfrm>
          <a:prstGeom prst="ellipse">
            <a:avLst/>
          </a:prstGeom>
          <a:gradFill>
            <a:gsLst>
              <a:gs pos="0">
                <a:schemeClr val="accent1">
                  <a:alpha val="100000"/>
                </a:schemeClr>
              </a:gs>
              <a:gs pos="100000">
                <a:schemeClr val="accent2">
                  <a:alpha val="100000"/>
                </a:schemeClr>
              </a:gs>
            </a:gsLst>
            <a:lin ang="0" scaled="0"/>
          </a:gradFill>
          <a:ln w="25400">
            <a:no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1" forceAA="0" compatLnSpc="1">
            <a:noAutofit/>
          </a:bodyPr>
          <a:p>
            <a:pPr lvl="0" algn="l">
              <a:spcBef>
                <a:spcPct val="0"/>
              </a:spcBef>
              <a:spcAft>
                <a:spcPct val="0"/>
              </a:spcAft>
              <a:buClrTx/>
              <a:buSzTx/>
              <a:buFontTx/>
            </a:pPr>
            <a:r>
              <a:rPr lang="en-US" sz="2000" b="1">
                <a:solidFill>
                  <a:schemeClr val="lt1">
                    <a:lumMod val="100000"/>
                  </a:schemeClr>
                </a:solidFill>
                <a:latin typeface="+mn-lt"/>
                <a:sym typeface="+mn-lt"/>
              </a:rPr>
              <a:t>2</a:t>
            </a:r>
            <a:endParaRPr lang="en-US" sz="2000" b="1" dirty="0">
              <a:solidFill>
                <a:schemeClr val="lt1">
                  <a:lumMod val="100000"/>
                </a:schemeClr>
              </a:solidFill>
              <a:latin typeface="+mn-ea"/>
              <a:sym typeface="+mn-ea"/>
            </a:endParaRPr>
          </a:p>
        </p:txBody>
      </p:sp>
      <p:sp>
        <p:nvSpPr>
          <p:cNvPr id="18" name="对象10"/>
          <p:cNvSpPr/>
          <p:nvPr>
            <p:custDataLst>
              <p:tags r:id="rId8"/>
            </p:custDataLst>
          </p:nvPr>
        </p:nvSpPr>
        <p:spPr>
          <a:xfrm>
            <a:off x="1898333" y="4858068"/>
            <a:ext cx="8396977" cy="1042035"/>
          </a:xfrm>
          <a:prstGeom prst="roundRect">
            <a:avLst>
              <a:gd name="adj" fmla="val 21493"/>
            </a:avLst>
          </a:prstGeom>
          <a:solidFill>
            <a:schemeClr val="accent1">
              <a:lumMod val="10000"/>
              <a:lumOff val="90000"/>
            </a:schemeClr>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972185" numCol="1" spcCol="0" rtlCol="0" fromWordArt="0" anchor="ctr" anchorCtr="0" forceAA="0" compatLnSpc="1">
            <a:normAutofit/>
          </a:bodyPr>
          <a:p>
            <a:pPr lvl="0" algn="l">
              <a:spcBef>
                <a:spcPct val="0"/>
              </a:spcBef>
              <a:spcAft>
                <a:spcPct val="0"/>
              </a:spcAft>
              <a:buClrTx/>
              <a:buSzTx/>
              <a:buFontTx/>
            </a:pPr>
            <a:r>
              <a:rPr lang="en-US" sz="2400" b="1" dirty="0">
                <a:solidFill>
                  <a:schemeClr val="dk1">
                    <a:lumMod val="80000"/>
                    <a:lumOff val="20000"/>
                  </a:schemeClr>
                </a:solidFill>
                <a:latin typeface="+mn-lt"/>
                <a:sym typeface="+mn-ea"/>
              </a:rPr>
              <a:t>lutfiy tuyuqlarimiz ko'lami shoir tuyuqlari badiiyati</a:t>
            </a:r>
            <a:endParaRPr lang="en-US" sz="2400" b="1" dirty="0">
              <a:solidFill>
                <a:schemeClr val="dk1">
                  <a:lumMod val="80000"/>
                  <a:lumOff val="20000"/>
                </a:schemeClr>
              </a:solidFill>
              <a:latin typeface="+mn-lt"/>
              <a:sym typeface="+mn-ea"/>
            </a:endParaRPr>
          </a:p>
        </p:txBody>
      </p:sp>
      <p:sp>
        <p:nvSpPr>
          <p:cNvPr id="19" name="对象11"/>
          <p:cNvSpPr/>
          <p:nvPr>
            <p:custDataLst>
              <p:tags r:id="rId9"/>
            </p:custDataLst>
          </p:nvPr>
        </p:nvSpPr>
        <p:spPr>
          <a:xfrm>
            <a:off x="2109153" y="5012373"/>
            <a:ext cx="733136" cy="734060"/>
          </a:xfrm>
          <a:prstGeom prst="ellipse">
            <a:avLst/>
          </a:prstGeom>
          <a:gradFill>
            <a:gsLst>
              <a:gs pos="0">
                <a:schemeClr val="accent1">
                  <a:alpha val="100000"/>
                </a:schemeClr>
              </a:gs>
              <a:gs pos="100000">
                <a:schemeClr val="accent2">
                  <a:alpha val="100000"/>
                </a:schemeClr>
              </a:gs>
            </a:gsLst>
            <a:lin ang="0" scaled="0"/>
          </a:gradFill>
          <a:ln w="25400">
            <a:no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numCol="1" spcCol="0" rtlCol="0" fromWordArt="0" anchor="ctr" anchorCtr="1" forceAA="0" compatLnSpc="1">
            <a:noAutofit/>
          </a:bodyPr>
          <a:p>
            <a:pPr lvl="0" algn="l">
              <a:spcBef>
                <a:spcPct val="0"/>
              </a:spcBef>
              <a:spcAft>
                <a:spcPct val="0"/>
              </a:spcAft>
              <a:buClrTx/>
              <a:buSzTx/>
              <a:buFontTx/>
            </a:pPr>
            <a:r>
              <a:rPr lang="en-US" sz="2000" b="1">
                <a:solidFill>
                  <a:schemeClr val="lt1">
                    <a:lumMod val="100000"/>
                  </a:schemeClr>
                </a:solidFill>
                <a:latin typeface="+mn-lt"/>
                <a:sym typeface="+mn-lt"/>
              </a:rPr>
              <a:t>3</a:t>
            </a:r>
            <a:endParaRPr lang="en-US" sz="2000" b="1" dirty="0">
              <a:solidFill>
                <a:schemeClr val="lt1">
                  <a:lumMod val="100000"/>
                </a:schemeClr>
              </a:solidFill>
              <a:latin typeface="+mn-ea"/>
              <a:sym typeface="+mn-ea"/>
            </a:endParaRPr>
          </a:p>
        </p:txBody>
      </p:sp>
      <p:sp>
        <p:nvSpPr>
          <p:cNvPr id="20" name="对象12"/>
          <p:cNvSpPr/>
          <p:nvPr>
            <p:custDataLst>
              <p:tags r:id="rId10"/>
            </p:custDataLst>
          </p:nvPr>
        </p:nvSpPr>
        <p:spPr>
          <a:xfrm>
            <a:off x="1898333" y="959168"/>
            <a:ext cx="8396977" cy="988060"/>
          </a:xfrm>
          <a:prstGeom prst="roundRect">
            <a:avLst/>
          </a:prstGeom>
          <a:gradFill>
            <a:gsLst>
              <a:gs pos="0">
                <a:schemeClr val="accent1">
                  <a:alpha val="100000"/>
                </a:schemeClr>
              </a:gs>
              <a:gs pos="100000">
                <a:schemeClr val="accent2">
                  <a:alpha val="100000"/>
                </a:schemeClr>
              </a:gs>
            </a:gsLst>
            <a:lin ang="0" scaled="0"/>
          </a:gradFill>
          <a:ln w="25400">
            <a:no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1" forceAA="0" compatLnSpc="1">
            <a:normAutofit/>
          </a:bodyPr>
          <a:p>
            <a:pPr lvl="0" algn="l">
              <a:spcBef>
                <a:spcPct val="0"/>
              </a:spcBef>
              <a:spcAft>
                <a:spcPct val="0"/>
              </a:spcAft>
              <a:buClrTx/>
              <a:buSzTx/>
              <a:buFontTx/>
            </a:pPr>
            <a:r>
              <a:rPr lang="en-US" sz="2800" b="1" dirty="0">
                <a:solidFill>
                  <a:schemeClr val="lt1">
                    <a:lumMod val="100000"/>
                  </a:schemeClr>
                </a:solidFill>
                <a:latin typeface="+mj-lt"/>
                <a:sym typeface="+mn-ea"/>
              </a:rPr>
              <a:t>REJA:</a:t>
            </a:r>
            <a:endParaRPr lang="en-US" sz="2800" b="1" dirty="0">
              <a:solidFill>
                <a:schemeClr val="lt1">
                  <a:lumMod val="100000"/>
                </a:schemeClr>
              </a:solidFill>
              <a:latin typeface="+mj-lt"/>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Изображение 1"/>
          <p:cNvPicPr>
            <a:picLocks noChangeAspect="1"/>
          </p:cNvPicPr>
          <p:nvPr/>
        </p:nvPicPr>
        <p:blipFill>
          <a:blip r:embed="rId1"/>
          <a:stretch>
            <a:fillRect/>
          </a:stretch>
        </p:blipFill>
        <p:spPr>
          <a:xfrm>
            <a:off x="8725535" y="73025"/>
            <a:ext cx="3604260" cy="5303520"/>
          </a:xfrm>
          <a:prstGeom prst="rect">
            <a:avLst/>
          </a:prstGeom>
        </p:spPr>
      </p:pic>
      <p:sp>
        <p:nvSpPr>
          <p:cNvPr id="4" name="Текстовое поле 3"/>
          <p:cNvSpPr txBox="1"/>
          <p:nvPr/>
        </p:nvSpPr>
        <p:spPr>
          <a:xfrm>
            <a:off x="234315" y="241935"/>
            <a:ext cx="8491855" cy="6231255"/>
          </a:xfrm>
          <a:prstGeom prst="rect">
            <a:avLst/>
          </a:prstGeom>
        </p:spPr>
        <p:txBody>
          <a:bodyPr wrap="square">
            <a:spAutoFit/>
          </a:bodyPr>
          <a:p>
            <a:pPr>
              <a:spcAft>
                <a:spcPct val="0"/>
              </a:spcAft>
            </a:pPr>
            <a:r>
              <a:rPr lang="en-US" altLang="zh-CN" sz="2100" b="1">
                <a:latin typeface="Times New Roman" panose="02020603050405020304" charset="0"/>
                <a:cs typeface="Times New Roman" panose="02020603050405020304" charset="0"/>
              </a:rPr>
              <a:t>Kurs ishining dolzarbligi:</a:t>
            </a:r>
            <a:endParaRPr lang="en-US" altLang="zh-CN" sz="2100" b="1">
              <a:latin typeface="Times New Roman" panose="02020603050405020304" charset="0"/>
              <a:cs typeface="Times New Roman" panose="02020603050405020304" charset="0"/>
            </a:endParaRPr>
          </a:p>
          <a:p>
            <a:r>
              <a:rPr lang="en-US" altLang="zh-CN" sz="2100">
                <a:latin typeface="Times New Roman" panose="02020603050405020304" charset="0"/>
                <a:cs typeface="Times New Roman" panose="02020603050405020304" charset="0"/>
              </a:rPr>
              <a:t>Lutfiy tuyuqlari o‘zbek klassik adabiyotining ajralmas qismi bo‘lib, uning zamonaviy adabiyot va madaniyatdagi o‘rni muhimdir. Lutfiy (XIV asr) o‘z she’riyatida o‘ziga xos uslubni yaratgan va uning tuyuqlari zamonining ijtimoiy-siyosiy muammolarini yoritishda katta rol o‘ynagan. Shu nuqtai nazardan, ushbu mavzu adabiyotshunoslikda o‘zining dolzarbligini oshiradi.</a:t>
            </a:r>
            <a:endParaRPr lang="en-US" altLang="zh-CN" sz="2100">
              <a:latin typeface="Times New Roman" panose="02020603050405020304" charset="0"/>
              <a:cs typeface="Times New Roman" panose="02020603050405020304" charset="0"/>
            </a:endParaRPr>
          </a:p>
          <a:p>
            <a:pPr>
              <a:buAutoNum type="arabicPeriod"/>
            </a:pPr>
            <a:r>
              <a:rPr lang="en-US" altLang="zh-CN" sz="2100">
                <a:latin typeface="Times New Roman" panose="02020603050405020304" charset="0"/>
                <a:cs typeface="Times New Roman" panose="02020603050405020304" charset="0"/>
              </a:rPr>
              <a:t>Adabiyotshunoslikka qo‘shgan hissasi: Lutfiy she’riyatidagi tuyuqlarni o‘rganish, o‘zbek adabiyotining rivojlanishini va uning boshqa adabiy oqimlar bilan aloqalarini tushunishga yordam beradi. Lutfiy tuyuqlari orqali o‘zbek she’riyatining ko‘plab uslublari, tasvirlar va ma'naviy-madaniy qadriyatlar o‘rganiladi.</a:t>
            </a:r>
            <a:endParaRPr lang="en-US" altLang="zh-CN" sz="2100">
              <a:latin typeface="Times New Roman" panose="02020603050405020304" charset="0"/>
              <a:cs typeface="Times New Roman" panose="02020603050405020304" charset="0"/>
            </a:endParaRPr>
          </a:p>
          <a:p>
            <a:pPr>
              <a:buAutoNum type="arabicPeriod"/>
            </a:pPr>
            <a:r>
              <a:rPr lang="en-US" altLang="zh-CN" sz="2100">
                <a:latin typeface="Times New Roman" panose="02020603050405020304" charset="0"/>
                <a:cs typeface="Times New Roman" panose="02020603050405020304" charset="0"/>
              </a:rPr>
              <a:t>Ijtimoiy va madaniy ahamiyati: Lutfiy tuyuqlari o‘z asrining siyosiy va ijtimoiy muammolarini o‘zida aks ettiradi. Shu sababli, Lutfiy asarlarini o‘rganish nafaqat adabiy bilimlarni, balki o‘sha davrning tarixiy va ijtimoiy sharoitlarini tushunishga yordam beradi.</a:t>
            </a:r>
            <a:endParaRPr lang="en-US" altLang="zh-CN" sz="2100">
              <a:latin typeface="Times New Roman" panose="02020603050405020304" charset="0"/>
              <a:cs typeface="Times New Roman" panose="02020603050405020304" charset="0"/>
            </a:endParaRPr>
          </a:p>
          <a:p>
            <a:pPr>
              <a:buAutoNum type="arabicPeriod"/>
            </a:pPr>
            <a:r>
              <a:rPr lang="en-US" altLang="zh-CN" sz="2100">
                <a:latin typeface="Times New Roman" panose="02020603050405020304" charset="0"/>
                <a:cs typeface="Times New Roman" panose="02020603050405020304" charset="0"/>
              </a:rPr>
              <a:t>Zamonaviy adabiyot bilan bog‘liqligi: Lutfiy tuyuqlari bugungi kunda ham adabiyotshunoslar va talabalar tomonidan o‘rganilmoqda, chunki uning asarlarida adabiyot, madaniyat va falsafiy g‘oyalar mavjud. Bu, o‘z navbatida, kurs ishining dolzarbligini oshiradi.</a:t>
            </a:r>
            <a:endParaRPr lang="en-US" altLang="zh-CN" sz="2100">
              <a:latin typeface="Times New Roman" panose="0202060305040502030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Прямоугольник 2"/>
          <p:cNvSpPr/>
          <p:nvPr/>
        </p:nvSpPr>
        <p:spPr>
          <a:xfrm>
            <a:off x="201295" y="85725"/>
            <a:ext cx="11841480" cy="6771640"/>
          </a:xfrm>
          <a:prstGeom prst="rect">
            <a:avLst/>
          </a:prstGeom>
          <a:blipFill rotWithShape="0">
            <a:blip r:embed="rId1"/>
            <a:tile tx="0" ty="0" sx="100000" sy="100000" flip="none" algn="tl"/>
          </a:blip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4" name="Текстовое поле 3"/>
          <p:cNvSpPr txBox="1"/>
          <p:nvPr/>
        </p:nvSpPr>
        <p:spPr>
          <a:xfrm>
            <a:off x="394335" y="194945"/>
            <a:ext cx="11529060" cy="6123940"/>
          </a:xfrm>
          <a:prstGeom prst="rect">
            <a:avLst/>
          </a:prstGeom>
        </p:spPr>
        <p:txBody>
          <a:bodyPr wrap="square">
            <a:spAutoFit/>
          </a:bodyPr>
          <a:p>
            <a:pPr>
              <a:spcAft>
                <a:spcPct val="0"/>
              </a:spcAft>
            </a:pPr>
            <a:r>
              <a:rPr lang="en-US" altLang="zh-CN" sz="2800" b="1">
                <a:latin typeface="Times New Roman" panose="02020603050405020304" charset="0"/>
                <a:cs typeface="Times New Roman" panose="02020603050405020304" charset="0"/>
              </a:rPr>
              <a:t>Kurs ishining ahamiyati:</a:t>
            </a:r>
            <a:endParaRPr lang="en-US" altLang="zh-CN" sz="2800" b="1">
              <a:latin typeface="Times New Roman" panose="02020603050405020304" charset="0"/>
              <a:cs typeface="Times New Roman" panose="02020603050405020304" charset="0"/>
            </a:endParaRPr>
          </a:p>
          <a:p>
            <a:pPr>
              <a:buAutoNum type="arabicPeriod"/>
            </a:pPr>
            <a:r>
              <a:rPr lang="en-US" altLang="zh-CN" sz="2800">
                <a:latin typeface="Times New Roman" panose="02020603050405020304" charset="0"/>
                <a:cs typeface="Times New Roman" panose="02020603050405020304" charset="0"/>
              </a:rPr>
              <a:t>Adabiyotshunoslikni chuqurlashtirish: Lutfiy tuyuqlari mavzusida kurs ishi yozish, o‘zbek adabiyotining klassik merosini chuqurroq o‘rganishga yordam beradi. Lutfiy ijodi, uning she'riy uslubi, tuyuq janri o‘zbek adabiyoti tarixida alohida o‘rin tutadi. Kurs ishi orqali Lutfiy asarlarini tahlil qilish, adabiyotshunoslikdagi yangi yondoshuvlarni o‘rganish imkonini beradi.</a:t>
            </a:r>
            <a:endParaRPr lang="en-US" altLang="zh-CN" sz="2800">
              <a:latin typeface="Times New Roman" panose="02020603050405020304" charset="0"/>
              <a:cs typeface="Times New Roman" panose="02020603050405020304" charset="0"/>
            </a:endParaRPr>
          </a:p>
          <a:p>
            <a:pPr>
              <a:buAutoNum type="arabicPeriod"/>
            </a:pPr>
            <a:r>
              <a:rPr lang="en-US" altLang="zh-CN" sz="2800">
                <a:latin typeface="Times New Roman" panose="02020603050405020304" charset="0"/>
                <a:cs typeface="Times New Roman" panose="02020603050405020304" charset="0"/>
              </a:rPr>
              <a:t>Tuyuq janrining ahamiyati: Lutfiy tuyuqlari o‘zining qisqacha, lekin mazmunli ifodalar bilan tanilgan. Bu janrda ishlash o‘quvchining adabiy tahlil qilish, she’riy texnikalarni tushunish va ijodiy yondashuvni rivojlantirishga yordam beradi.</a:t>
            </a:r>
            <a:endParaRPr lang="en-US" altLang="zh-CN" sz="2800">
              <a:latin typeface="Times New Roman" panose="02020603050405020304" charset="0"/>
              <a:cs typeface="Times New Roman" panose="02020603050405020304" charset="0"/>
            </a:endParaRPr>
          </a:p>
          <a:p>
            <a:pPr>
              <a:buAutoNum type="arabicPeriod"/>
            </a:pPr>
            <a:r>
              <a:rPr lang="en-US" altLang="zh-CN" sz="2800">
                <a:latin typeface="Times New Roman" panose="02020603050405020304" charset="0"/>
                <a:cs typeface="Times New Roman" panose="02020603050405020304" charset="0"/>
              </a:rPr>
              <a:t>Ijtimoiy va falsafiy g‘oyalarni o‘rganish: Lutfiy tuyuqlarida jamiyatdagi ijtimoiy muammolar, axloqiy qadriyatlar va insonning ruhiy holati tasvirlanadi. Kurs ishi orqali o‘quvchi nafaqat adabiyotni, balki Lutfiy asarlarida aks etgan falsafiy va ijtimoiy g‘oyalarni ham o‘rganadi.</a:t>
            </a:r>
            <a:endParaRPr lang="en-US" altLang="zh-CN" sz="2800">
              <a:latin typeface="Times New Roman" panose="0202060305040502030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Прямоугольник с двумя скругленными противолежащими углами 1"/>
          <p:cNvSpPr/>
          <p:nvPr/>
        </p:nvSpPr>
        <p:spPr>
          <a:xfrm>
            <a:off x="94615" y="11430"/>
            <a:ext cx="9029700" cy="6812280"/>
          </a:xfrm>
          <a:prstGeom prst="round2DiagRect">
            <a:avLst/>
          </a:prstGeom>
          <a:solidFill>
            <a:srgbClr val="FFC000"/>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3" name="Текстовое поле 2"/>
          <p:cNvSpPr txBox="1"/>
          <p:nvPr/>
        </p:nvSpPr>
        <p:spPr>
          <a:xfrm>
            <a:off x="447675" y="244475"/>
            <a:ext cx="8592185" cy="6369685"/>
          </a:xfrm>
          <a:prstGeom prst="rect">
            <a:avLst/>
          </a:prstGeom>
        </p:spPr>
        <p:txBody>
          <a:bodyPr wrap="square">
            <a:spAutoFit/>
          </a:bodyPr>
          <a:p>
            <a:pPr>
              <a:spcAft>
                <a:spcPct val="0"/>
              </a:spcAft>
            </a:pPr>
            <a:r>
              <a:rPr lang="en-US" altLang="zh-CN" sz="2400" b="1">
                <a:latin typeface="Times New Roman" panose="02020603050405020304" charset="0"/>
                <a:cs typeface="Times New Roman" panose="02020603050405020304" charset="0"/>
              </a:rPr>
              <a:t>Kurs ishining maqsadi:</a:t>
            </a:r>
            <a:endParaRPr lang="en-US" altLang="zh-CN" sz="2400" b="1">
              <a:latin typeface="Times New Roman" panose="02020603050405020304" charset="0"/>
              <a:cs typeface="Times New Roman" panose="02020603050405020304" charset="0"/>
            </a:endParaRPr>
          </a:p>
          <a:p>
            <a:pPr>
              <a:buAutoNum type="arabicPeriod"/>
            </a:pPr>
            <a:r>
              <a:rPr lang="en-US" altLang="zh-CN" sz="2400">
                <a:latin typeface="Times New Roman" panose="02020603050405020304" charset="0"/>
                <a:cs typeface="Times New Roman" panose="02020603050405020304" charset="0"/>
              </a:rPr>
              <a:t>Lutfiy tuyuqlari tahlilini o‘rganish: Kurs ishining asosiy maqsadi Lutfiy tuyuqlari janrini va uning she'riy uslubini chuqur o‘rganishdan iborat. Lutfiy asarlaridagi fikrlarni va g‘oyalarni tahlil qilib, uning zamonaviy adabiyotdagi o‘rnini aniqlash.</a:t>
            </a:r>
            <a:endParaRPr lang="en-US" altLang="zh-CN" sz="2400">
              <a:latin typeface="Times New Roman" panose="02020603050405020304" charset="0"/>
              <a:cs typeface="Times New Roman" panose="02020603050405020304" charset="0"/>
            </a:endParaRPr>
          </a:p>
          <a:p>
            <a:pPr>
              <a:buAutoNum type="arabicPeriod"/>
            </a:pPr>
            <a:r>
              <a:rPr lang="en-US" altLang="zh-CN" sz="2400">
                <a:latin typeface="Times New Roman" panose="02020603050405020304" charset="0"/>
                <a:cs typeface="Times New Roman" panose="02020603050405020304" charset="0"/>
              </a:rPr>
              <a:t>Lutfiy ijodining ijtimoiy va falsafiy g‘oyalarini o‘rganish: Lutfiy tuyuqlarida jamiyatdagi ijtimoiy muammolar, axloqiy qadriyatlar va falsafiy fikrlarni aniqlash. Shu bilan birga, uning asarlarida ifodalangan g‘oyalar va qarashlarni tahlil qilish.</a:t>
            </a:r>
            <a:endParaRPr lang="en-US" altLang="zh-CN" sz="2400">
              <a:latin typeface="Times New Roman" panose="02020603050405020304" charset="0"/>
              <a:cs typeface="Times New Roman" panose="02020603050405020304" charset="0"/>
            </a:endParaRPr>
          </a:p>
          <a:p>
            <a:pPr>
              <a:buAutoNum type="arabicPeriod"/>
            </a:pPr>
            <a:r>
              <a:rPr lang="en-US" altLang="zh-CN" sz="2400">
                <a:latin typeface="Times New Roman" panose="02020603050405020304" charset="0"/>
                <a:cs typeface="Times New Roman" panose="02020603050405020304" charset="0"/>
              </a:rPr>
              <a:t>Tuyuq janrining adabiyotdagi o‘rnini o‘rganish: Lutfiy tuyuqlari janrining o‘ziga xos xususiyatlarini, tuyuqning mazmuni va shaklini o‘rganish. Janrni o‘zbek adabiyotida va umuman sharq she’riyatida tutgan o‘rnini aniqlash.</a:t>
            </a:r>
            <a:endParaRPr lang="en-US" altLang="zh-CN" sz="2400">
              <a:latin typeface="Times New Roman" panose="02020603050405020304" charset="0"/>
              <a:cs typeface="Times New Roman" panose="02020603050405020304" charset="0"/>
            </a:endParaRPr>
          </a:p>
          <a:p>
            <a:pPr>
              <a:buAutoNum type="arabicPeriod"/>
            </a:pPr>
            <a:r>
              <a:rPr lang="en-US" altLang="zh-CN" sz="2400">
                <a:latin typeface="Times New Roman" panose="02020603050405020304" charset="0"/>
                <a:cs typeface="Times New Roman" panose="02020603050405020304" charset="0"/>
              </a:rPr>
              <a:t>Lutfiy asarlarini zamonaviy nuqtai nazardan tahlil qilish: Lutfiy tuyuqlari va uning she’rlaridagi ma'naviy, axloqiy, va falsafiy masalalarni zamonaviy adabiyotshunoslik yondoshuvi asosida qayta tahlil qilish.</a:t>
            </a:r>
            <a:endParaRPr lang="en-US" altLang="zh-CN" sz="2400">
              <a:latin typeface="Times New Roman" panose="02020603050405020304" charset="0"/>
              <a:cs typeface="Times New Roman" panose="02020603050405020304" charset="0"/>
            </a:endParaRPr>
          </a:p>
        </p:txBody>
      </p:sp>
      <p:pic>
        <p:nvPicPr>
          <p:cNvPr id="4" name="Изображение 3"/>
          <p:cNvPicPr>
            <a:picLocks noChangeAspect="1"/>
          </p:cNvPicPr>
          <p:nvPr/>
        </p:nvPicPr>
        <p:blipFill>
          <a:blip r:embed="rId1"/>
          <a:stretch>
            <a:fillRect/>
          </a:stretch>
        </p:blipFill>
        <p:spPr>
          <a:xfrm>
            <a:off x="9124315" y="11430"/>
            <a:ext cx="3076575" cy="68122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Текстовое поле 1"/>
          <p:cNvSpPr txBox="1"/>
          <p:nvPr/>
        </p:nvSpPr>
        <p:spPr>
          <a:xfrm>
            <a:off x="4967605" y="1443990"/>
            <a:ext cx="7127875" cy="3969385"/>
          </a:xfrm>
          <a:prstGeom prst="rect">
            <a:avLst/>
          </a:prstGeom>
        </p:spPr>
        <p:txBody>
          <a:bodyPr wrap="square">
            <a:spAutoFit/>
          </a:bodyPr>
          <a:p>
            <a:r>
              <a:rPr lang="en-US" altLang="zh-CN" sz="2800">
                <a:latin typeface="Times New Roman" panose="02020603050405020304" charset="0"/>
                <a:cs typeface="Times New Roman" panose="02020603050405020304" charset="0"/>
              </a:rPr>
              <a:t>Kurs ishining vazifalari </a:t>
            </a:r>
            <a:endParaRPr lang="en-US" altLang="zh-CN" sz="2800">
              <a:latin typeface="Times New Roman" panose="02020603050405020304" charset="0"/>
              <a:cs typeface="Times New Roman" panose="02020603050405020304" charset="0"/>
            </a:endParaRPr>
          </a:p>
          <a:p>
            <a:r>
              <a:rPr lang="en-US" altLang="zh-CN" sz="2800">
                <a:latin typeface="Times New Roman" panose="02020603050405020304" charset="0"/>
                <a:cs typeface="Times New Roman" panose="02020603050405020304" charset="0"/>
              </a:rPr>
              <a:t>Lutfiy tuyuqlari janrining o‘ziga xos xususiyatlarini tahlil qilish.</a:t>
            </a:r>
            <a:endParaRPr lang="en-US" altLang="zh-CN" sz="2800">
              <a:latin typeface="Times New Roman" panose="02020603050405020304" charset="0"/>
              <a:cs typeface="Times New Roman" panose="02020603050405020304" charset="0"/>
            </a:endParaRPr>
          </a:p>
          <a:p>
            <a:pPr>
              <a:buAutoNum type="arabicPeriod"/>
            </a:pPr>
            <a:r>
              <a:rPr lang="en-US" altLang="zh-CN" sz="2800">
                <a:latin typeface="Times New Roman" panose="02020603050405020304" charset="0"/>
                <a:cs typeface="Times New Roman" panose="02020603050405020304" charset="0"/>
              </a:rPr>
              <a:t>Lutfiy she'riyatida aks etgan ijtimoiy va falsafiy g‘oyalarni o‘rganish.</a:t>
            </a:r>
            <a:endParaRPr lang="en-US" altLang="zh-CN" sz="2800">
              <a:latin typeface="Times New Roman" panose="02020603050405020304" charset="0"/>
              <a:cs typeface="Times New Roman" panose="02020603050405020304" charset="0"/>
            </a:endParaRPr>
          </a:p>
          <a:p>
            <a:pPr>
              <a:buAutoNum type="arabicPeriod"/>
            </a:pPr>
            <a:r>
              <a:rPr lang="en-US" altLang="zh-CN" sz="2800">
                <a:latin typeface="Times New Roman" panose="02020603050405020304" charset="0"/>
                <a:cs typeface="Times New Roman" panose="02020603050405020304" charset="0"/>
              </a:rPr>
              <a:t>Lutfiy asarlarining o‘zbek adabiyotidagi ahamiyatini aniqlash.</a:t>
            </a:r>
            <a:endParaRPr lang="en-US" altLang="zh-CN" sz="2800">
              <a:latin typeface="Times New Roman" panose="02020603050405020304" charset="0"/>
              <a:cs typeface="Times New Roman" panose="02020603050405020304" charset="0"/>
            </a:endParaRPr>
          </a:p>
          <a:p>
            <a:pPr>
              <a:buAutoNum type="arabicPeriod"/>
            </a:pPr>
            <a:r>
              <a:rPr lang="en-US" altLang="zh-CN" sz="2800">
                <a:latin typeface="Times New Roman" panose="02020603050405020304" charset="0"/>
                <a:cs typeface="Times New Roman" panose="02020603050405020304" charset="0"/>
              </a:rPr>
              <a:t>Lutfiy tuyuqlari va boshqa adabiy oqimlar o‘rtasidagi aloqalarni o‘rganish.</a:t>
            </a:r>
            <a:endParaRPr lang="en-US" altLang="zh-CN" sz="2800">
              <a:latin typeface="Times New Roman" panose="02020603050405020304" charset="0"/>
              <a:cs typeface="Times New Roman" panose="02020603050405020304" charset="0"/>
            </a:endParaRPr>
          </a:p>
        </p:txBody>
      </p:sp>
      <p:pic>
        <p:nvPicPr>
          <p:cNvPr id="3" name="Изображение 2"/>
          <p:cNvPicPr>
            <a:picLocks noChangeAspect="1"/>
          </p:cNvPicPr>
          <p:nvPr/>
        </p:nvPicPr>
        <p:blipFill>
          <a:blip r:embed="rId1"/>
          <a:stretch>
            <a:fillRect/>
          </a:stretch>
        </p:blipFill>
        <p:spPr>
          <a:xfrm>
            <a:off x="387985" y="140970"/>
            <a:ext cx="4060825" cy="6055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Рамка 1"/>
          <p:cNvSpPr/>
          <p:nvPr/>
        </p:nvSpPr>
        <p:spPr>
          <a:xfrm>
            <a:off x="898525" y="0"/>
            <a:ext cx="10130790" cy="2565400"/>
          </a:xfrm>
          <a:prstGeom prst="frame">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3" name="Текстовое поле 2"/>
          <p:cNvSpPr txBox="1"/>
          <p:nvPr/>
        </p:nvSpPr>
        <p:spPr>
          <a:xfrm>
            <a:off x="1483995" y="328930"/>
            <a:ext cx="8960485" cy="1938020"/>
          </a:xfrm>
          <a:prstGeom prst="rect">
            <a:avLst/>
          </a:prstGeom>
        </p:spPr>
        <p:txBody>
          <a:bodyPr wrap="square">
            <a:spAutoFit/>
          </a:bodyPr>
          <a:p>
            <a:r>
              <a:rPr lang="en-US" altLang="zh-CN" sz="2400">
                <a:latin typeface="Times New Roman" panose="02020603050405020304" charset="0"/>
                <a:cs typeface="Times New Roman" panose="02020603050405020304" charset="0"/>
              </a:rPr>
              <a:t>Tuyuq — aruz vaznida yozilgan, to‘rt misradan iborat bo‘lgan lirik she’r janri. U o‘ziga xos qafiya tizimi (aa ba) bilan ajralib turadi. Ushbu janr, asosan, Sharq xalqlari adabiyotida rivojlangan bo‘lib, turkiy she’riyatda alohida o‘rin egallaydi. Tuyuqda ko‘pincha so‘z o‘yinlari, majoziy ifodalar va chuqur ma’noli hikmatlar ko‘rinadi.</a:t>
            </a:r>
            <a:endParaRPr lang="en-US" altLang="zh-CN" sz="2400">
              <a:latin typeface="Times New Roman" panose="02020603050405020304" charset="0"/>
              <a:cs typeface="Times New Roman" panose="02020603050405020304" charset="0"/>
            </a:endParaRPr>
          </a:p>
        </p:txBody>
      </p:sp>
      <p:sp>
        <p:nvSpPr>
          <p:cNvPr id="4" name="Прямоугольник с двумя скругленными противолежащими углами 3"/>
          <p:cNvSpPr/>
          <p:nvPr/>
        </p:nvSpPr>
        <p:spPr>
          <a:xfrm>
            <a:off x="75565" y="2710815"/>
            <a:ext cx="12115800" cy="4146550"/>
          </a:xfrm>
          <a:prstGeom prst="round2DiagRect">
            <a:avLst/>
          </a:prstGeom>
          <a:solidFill>
            <a:srgbClr val="92D050"/>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5" name="Текстовое поле 4"/>
          <p:cNvSpPr txBox="1"/>
          <p:nvPr/>
        </p:nvSpPr>
        <p:spPr>
          <a:xfrm>
            <a:off x="262255" y="2914015"/>
            <a:ext cx="12104370" cy="3476625"/>
          </a:xfrm>
          <a:prstGeom prst="rect">
            <a:avLst/>
          </a:prstGeom>
        </p:spPr>
        <p:txBody>
          <a:bodyPr wrap="square">
            <a:spAutoFit/>
          </a:bodyPr>
          <a:p>
            <a:r>
              <a:rPr lang="en-US" altLang="zh-CN" sz="2000">
                <a:latin typeface="Times New Roman" panose="02020603050405020304" charset="0"/>
                <a:cs typeface="Times New Roman" panose="02020603050405020304" charset="0"/>
              </a:rPr>
              <a:t>Lutfiyning mashhur tuyuqlaridan birini kurib chiqadigan bo’lsak:</a:t>
            </a:r>
            <a:endParaRPr lang="en-US" altLang="zh-CN" sz="2000">
              <a:latin typeface="Times New Roman" panose="02020603050405020304" charset="0"/>
              <a:cs typeface="Times New Roman" panose="02020603050405020304" charset="0"/>
            </a:endParaRPr>
          </a:p>
          <a:p>
            <a:endParaRPr lang="en-US" altLang="zh-CN" sz="2000">
              <a:latin typeface="Times New Roman" panose="02020603050405020304" charset="0"/>
              <a:cs typeface="Times New Roman" panose="02020603050405020304" charset="0"/>
            </a:endParaRPr>
          </a:p>
          <a:p>
            <a:r>
              <a:rPr lang="en-US" altLang="zh-CN" sz="2000">
                <a:latin typeface="Times New Roman" panose="02020603050405020304" charset="0"/>
                <a:cs typeface="Times New Roman" panose="02020603050405020304" charset="0"/>
              </a:rPr>
              <a:t>Jon desang, jonon ichra jonim bor, jonim esa,</a:t>
            </a:r>
            <a:endParaRPr lang="en-US" altLang="zh-CN" sz="2000">
              <a:latin typeface="Times New Roman" panose="02020603050405020304" charset="0"/>
              <a:cs typeface="Times New Roman" panose="02020603050405020304" charset="0"/>
            </a:endParaRPr>
          </a:p>
          <a:p>
            <a:r>
              <a:rPr lang="en-US" altLang="zh-CN" sz="2000">
                <a:latin typeface="Times New Roman" panose="02020603050405020304" charset="0"/>
                <a:cs typeface="Times New Roman" panose="02020603050405020304" charset="0"/>
              </a:rPr>
              <a:t>Ishq aro jononimni jonimga jonim esa.</a:t>
            </a:r>
            <a:endParaRPr lang="en-US" altLang="zh-CN" sz="2000">
              <a:latin typeface="Times New Roman" panose="02020603050405020304" charset="0"/>
              <a:cs typeface="Times New Roman" panose="02020603050405020304" charset="0"/>
            </a:endParaRPr>
          </a:p>
          <a:p>
            <a:r>
              <a:rPr lang="en-US" altLang="zh-CN" sz="2000">
                <a:latin typeface="Times New Roman" panose="02020603050405020304" charset="0"/>
                <a:cs typeface="Times New Roman" panose="02020603050405020304" charset="0"/>
              </a:rPr>
              <a:t>Ko‘ngli qon aylag‘ayki, ko‘rmasalar birla bir,</a:t>
            </a:r>
            <a:endParaRPr lang="en-US" altLang="zh-CN" sz="2000">
              <a:latin typeface="Times New Roman" panose="02020603050405020304" charset="0"/>
              <a:cs typeface="Times New Roman" panose="02020603050405020304" charset="0"/>
            </a:endParaRPr>
          </a:p>
          <a:p>
            <a:r>
              <a:rPr lang="en-US" altLang="zh-CN" sz="2000">
                <a:latin typeface="Times New Roman" panose="02020603050405020304" charset="0"/>
                <a:cs typeface="Times New Roman" panose="02020603050405020304" charset="0"/>
              </a:rPr>
              <a:t>Ko‘nglum ichra yuz ko‘ngilning qon-qonim esa.</a:t>
            </a:r>
            <a:endParaRPr lang="en-US" altLang="zh-CN" sz="2000">
              <a:latin typeface="Times New Roman" panose="02020603050405020304" charset="0"/>
              <a:cs typeface="Times New Roman" panose="02020603050405020304" charset="0"/>
            </a:endParaRPr>
          </a:p>
          <a:p>
            <a:endParaRPr lang="en-US" altLang="zh-CN" sz="2000">
              <a:latin typeface="Times New Roman" panose="02020603050405020304" charset="0"/>
              <a:cs typeface="Times New Roman" panose="02020603050405020304" charset="0"/>
            </a:endParaRPr>
          </a:p>
          <a:p>
            <a:r>
              <a:rPr lang="en-US" altLang="zh-CN" sz="2000">
                <a:latin typeface="Times New Roman" panose="02020603050405020304" charset="0"/>
                <a:cs typeface="Times New Roman" panose="02020603050405020304" charset="0"/>
              </a:rPr>
              <a:t>Ushbu tuyuqda ishqiy va tasavvufiy mazmunlar uyg‘unlashgan. Misralar o‘rtasida ichki ritm va qafiya tizimi tuyuqqa xos badiiylikni yanada kuchaytiradi. Lutfiy tuyuqlari o‘z davrining eng yuqori badiiy namunalaridan hisoblanadi. Ular nafaqat go‘zal she’riyat namunasi, balki insonni chuqur mulohaza qilishga undovchi asarlardir. Shoir tuyuqlari orqali ishq, axloq va irfon masalalariga o‘ziga xos yondashuvni namoyon qilgan.</a:t>
            </a:r>
            <a:endParaRPr lang="en-US" altLang="zh-CN" sz="2000">
              <a:latin typeface="Times New Roman" panose="0202060305040502030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нутый угол 1"/>
          <p:cNvSpPr/>
          <p:nvPr/>
        </p:nvSpPr>
        <p:spPr>
          <a:xfrm>
            <a:off x="-3810" y="635"/>
            <a:ext cx="12178665" cy="6814185"/>
          </a:xfrm>
          <a:prstGeom prst="foldedCorner">
            <a:avLst/>
          </a:prstGeom>
          <a:solidFill>
            <a:srgbClr val="FFC000"/>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3" name="Текстовое поле 2"/>
          <p:cNvSpPr txBox="1"/>
          <p:nvPr/>
        </p:nvSpPr>
        <p:spPr>
          <a:xfrm>
            <a:off x="85725" y="64770"/>
            <a:ext cx="11771630" cy="6523990"/>
          </a:xfrm>
          <a:prstGeom prst="rect">
            <a:avLst/>
          </a:prstGeom>
        </p:spPr>
        <p:txBody>
          <a:bodyPr wrap="square">
            <a:spAutoFit/>
          </a:bodyPr>
          <a:p>
            <a:r>
              <a:rPr lang="en-US" altLang="zh-CN" sz="2200">
                <a:latin typeface="Times New Roman" panose="02020603050405020304" charset="0"/>
                <a:cs typeface="Times New Roman" panose="02020603050405020304" charset="0"/>
              </a:rPr>
              <a:t>Lutfiy tuyuqlarining mavzusi juda keng ko'lamlidir. Ular insonning ichki dunyosi, hayotning murakkabliklari va jamiyatning turli jihatlarini o'z ichiga oladi:</a:t>
            </a:r>
            <a:endParaRPr lang="en-US" altLang="zh-CN" sz="2200">
              <a:latin typeface="Times New Roman" panose="02020603050405020304" charset="0"/>
              <a:cs typeface="Times New Roman" panose="02020603050405020304" charset="0"/>
            </a:endParaRPr>
          </a:p>
          <a:p>
            <a:pPr>
              <a:buAutoNum type="arabicPeriod"/>
            </a:pPr>
            <a:r>
              <a:rPr lang="en-US" altLang="zh-CN" sz="2200">
                <a:latin typeface="Times New Roman" panose="02020603050405020304" charset="0"/>
                <a:cs typeface="Times New Roman" panose="02020603050405020304" charset="0"/>
              </a:rPr>
              <a:t>Sevgi va sadoqat:</a:t>
            </a:r>
            <a:endParaRPr lang="en-US" altLang="zh-CN" sz="2200">
              <a:latin typeface="Times New Roman" panose="02020603050405020304" charset="0"/>
              <a:cs typeface="Times New Roman" panose="02020603050405020304" charset="0"/>
            </a:endParaRPr>
          </a:p>
          <a:p>
            <a:pPr lvl="1">
              <a:buFont typeface="Arial" panose="020B0604020202020204"/>
              <a:buChar char="◦"/>
            </a:pPr>
            <a:r>
              <a:rPr lang="en-US" altLang="zh-CN" sz="2200">
                <a:latin typeface="Times New Roman" panose="02020603050405020304" charset="0"/>
                <a:cs typeface="Times New Roman" panose="02020603050405020304" charset="0"/>
              </a:rPr>
              <a:t>Lutfiy tuyuqlari sevgi va sadoqatning turli jihatlarini yoritadi. U sevgining go'zalligi va qiyinchiliklarini, sadoqatning qiymati va fidoiyligini tasvirlaydi.</a:t>
            </a:r>
            <a:endParaRPr lang="en-US" altLang="zh-CN" sz="2200">
              <a:latin typeface="Times New Roman" panose="02020603050405020304" charset="0"/>
              <a:cs typeface="Times New Roman" panose="02020603050405020304" charset="0"/>
            </a:endParaRPr>
          </a:p>
          <a:p>
            <a:pPr lvl="1">
              <a:buFont typeface="Arial" panose="020B0604020202020204"/>
              <a:buChar char="◦"/>
            </a:pPr>
            <a:r>
              <a:rPr lang="en-US" altLang="zh-CN" sz="2200">
                <a:latin typeface="Times New Roman" panose="02020603050405020304" charset="0"/>
                <a:cs typeface="Times New Roman" panose="02020603050405020304" charset="0"/>
              </a:rPr>
              <a:t>Shoir o'z asarlarida sevgining chuqur his-tuyg'ularini, yor bilan muloqot va unga bo'lgan intilishlarini ifodalaydi.</a:t>
            </a:r>
            <a:endParaRPr lang="en-US" altLang="zh-CN" sz="2200">
              <a:latin typeface="Times New Roman" panose="02020603050405020304" charset="0"/>
              <a:cs typeface="Times New Roman" panose="02020603050405020304" charset="0"/>
            </a:endParaRPr>
          </a:p>
          <a:p>
            <a:pPr>
              <a:buAutoNum type="arabicPeriod"/>
            </a:pPr>
            <a:r>
              <a:rPr lang="en-US" altLang="zh-CN" sz="2200">
                <a:latin typeface="Times New Roman" panose="02020603050405020304" charset="0"/>
                <a:cs typeface="Times New Roman" panose="02020603050405020304" charset="0"/>
              </a:rPr>
              <a:t>Hayot va qismat:</a:t>
            </a:r>
            <a:endParaRPr lang="en-US" altLang="zh-CN" sz="2200">
              <a:latin typeface="Times New Roman" panose="02020603050405020304" charset="0"/>
              <a:cs typeface="Times New Roman" panose="02020603050405020304" charset="0"/>
            </a:endParaRPr>
          </a:p>
          <a:p>
            <a:pPr lvl="1">
              <a:buFont typeface="Arial" panose="020B0604020202020204"/>
              <a:buChar char="◦"/>
            </a:pPr>
            <a:r>
              <a:rPr lang="en-US" altLang="zh-CN" sz="2200">
                <a:latin typeface="Times New Roman" panose="02020603050405020304" charset="0"/>
                <a:cs typeface="Times New Roman" panose="02020603050405020304" charset="0"/>
              </a:rPr>
              <a:t>Lutfiy hayotning murakkabligi va qismatning o'zgaruvchanligini falsafiy yondashuv bilan ko'rsatadi.</a:t>
            </a:r>
            <a:endParaRPr lang="en-US" altLang="zh-CN" sz="2200">
              <a:latin typeface="Times New Roman" panose="02020603050405020304" charset="0"/>
              <a:cs typeface="Times New Roman" panose="02020603050405020304" charset="0"/>
            </a:endParaRPr>
          </a:p>
          <a:p>
            <a:pPr lvl="1">
              <a:buFont typeface="Arial" panose="020B0604020202020204"/>
              <a:buChar char="◦"/>
            </a:pPr>
            <a:r>
              <a:rPr lang="en-US" altLang="zh-CN" sz="2200">
                <a:latin typeface="Times New Roman" panose="02020603050405020304" charset="0"/>
                <a:cs typeface="Times New Roman" panose="02020603050405020304" charset="0"/>
              </a:rPr>
              <a:t>Uning tuyuqlarida inson hayotining mashaqqatlari va qiyinchiliklari, shuningdek, baxt va farovonlik onlari tasvirlanadi.</a:t>
            </a:r>
            <a:endParaRPr lang="en-US" altLang="zh-CN" sz="2200">
              <a:latin typeface="Times New Roman" panose="02020603050405020304" charset="0"/>
              <a:cs typeface="Times New Roman" panose="02020603050405020304" charset="0"/>
            </a:endParaRPr>
          </a:p>
          <a:p>
            <a:pPr>
              <a:buAutoNum type="arabicPeriod"/>
            </a:pPr>
            <a:r>
              <a:rPr lang="en-US" altLang="zh-CN" sz="2200">
                <a:latin typeface="Times New Roman" panose="02020603050405020304" charset="0"/>
                <a:cs typeface="Times New Roman" panose="02020603050405020304" charset="0"/>
              </a:rPr>
              <a:t>Axloq va odob:</a:t>
            </a:r>
            <a:endParaRPr lang="en-US" altLang="zh-CN" sz="2200">
              <a:latin typeface="Times New Roman" panose="02020603050405020304" charset="0"/>
              <a:cs typeface="Times New Roman" panose="02020603050405020304" charset="0"/>
            </a:endParaRPr>
          </a:p>
          <a:p>
            <a:pPr lvl="1">
              <a:buFont typeface="Arial" panose="020B0604020202020204"/>
              <a:buChar char="◦"/>
            </a:pPr>
            <a:r>
              <a:rPr lang="en-US" altLang="zh-CN" sz="2200">
                <a:latin typeface="Times New Roman" panose="02020603050405020304" charset="0"/>
                <a:cs typeface="Times New Roman" panose="02020603050405020304" charset="0"/>
              </a:rPr>
              <a:t>Lutfiy tuyuqlari axloqiy qadriyatlarni targ'ib etadi va insoniy fazilatlarni ulug'laydi.</a:t>
            </a:r>
            <a:endParaRPr lang="en-US" altLang="zh-CN" sz="2200">
              <a:latin typeface="Times New Roman" panose="02020603050405020304" charset="0"/>
              <a:cs typeface="Times New Roman" panose="02020603050405020304" charset="0"/>
            </a:endParaRPr>
          </a:p>
          <a:p>
            <a:pPr lvl="1">
              <a:buFont typeface="Arial" panose="020B0604020202020204"/>
              <a:buChar char="◦"/>
            </a:pPr>
            <a:r>
              <a:rPr lang="en-US" altLang="zh-CN" sz="2200">
                <a:latin typeface="Times New Roman" panose="02020603050405020304" charset="0"/>
                <a:cs typeface="Times New Roman" panose="02020603050405020304" charset="0"/>
              </a:rPr>
              <a:t>Shoir yaxshi va yomon odatlar, ma'naviyat va insoniy komillik haqida chuqur fikrlarni ifodalaydi.</a:t>
            </a:r>
            <a:endParaRPr lang="en-US" altLang="zh-CN" sz="2200">
              <a:latin typeface="Times New Roman" panose="02020603050405020304" charset="0"/>
              <a:cs typeface="Times New Roman" panose="02020603050405020304" charset="0"/>
            </a:endParaRPr>
          </a:p>
          <a:p>
            <a:pPr>
              <a:buAutoNum type="arabicPeriod"/>
            </a:pPr>
            <a:r>
              <a:rPr lang="en-US" altLang="zh-CN" sz="2200">
                <a:latin typeface="Times New Roman" panose="02020603050405020304" charset="0"/>
                <a:cs typeface="Times New Roman" panose="02020603050405020304" charset="0"/>
              </a:rPr>
              <a:t>Do'stlik va mehr-muhabbat:</a:t>
            </a:r>
            <a:endParaRPr lang="en-US" altLang="zh-CN" sz="2200">
              <a:latin typeface="Times New Roman" panose="02020603050405020304" charset="0"/>
              <a:cs typeface="Times New Roman" panose="02020603050405020304" charset="0"/>
            </a:endParaRPr>
          </a:p>
          <a:p>
            <a:pPr lvl="1">
              <a:buFont typeface="Arial" panose="020B0604020202020204"/>
              <a:buChar char="◦"/>
            </a:pPr>
            <a:r>
              <a:rPr lang="en-US" altLang="zh-CN" sz="2200">
                <a:latin typeface="Times New Roman" panose="02020603050405020304" charset="0"/>
                <a:cs typeface="Times New Roman" panose="02020603050405020304" charset="0"/>
              </a:rPr>
              <a:t>Do'stlik va mehr-muhabbat Lutfiy tuyuqlarining muhim mavzularidan biridir. U insonlar o'rtasidagi samimiylik va hurmatni tasvirlaydi.</a:t>
            </a:r>
            <a:endParaRPr lang="en-US" altLang="zh-CN" sz="2200">
              <a:latin typeface="Times New Roman" panose="02020603050405020304" charset="0"/>
              <a:cs typeface="Times New Roman" panose="02020603050405020304" charset="0"/>
            </a:endParaRPr>
          </a:p>
          <a:p>
            <a:pPr lvl="1">
              <a:buFont typeface="Arial" panose="020B0604020202020204"/>
              <a:buChar char="◦"/>
            </a:pPr>
            <a:r>
              <a:rPr lang="en-US" altLang="zh-CN" sz="2200">
                <a:latin typeface="Times New Roman" panose="02020603050405020304" charset="0"/>
                <a:cs typeface="Times New Roman" panose="02020603050405020304" charset="0"/>
              </a:rPr>
              <a:t>Tuyuqlarda chin do'stlik va mehr-muhabbatning ahamiyati va qiymati yoritilgan.</a:t>
            </a:r>
            <a:endParaRPr lang="en-US" altLang="zh-CN" sz="2200">
              <a:latin typeface="Times New Roman" panose="02020603050405020304" charset="0"/>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Прямоугольник с двумя скругленными противолежащими углами 1"/>
          <p:cNvSpPr/>
          <p:nvPr/>
        </p:nvSpPr>
        <p:spPr>
          <a:xfrm>
            <a:off x="38100" y="88265"/>
            <a:ext cx="12200255" cy="6769735"/>
          </a:xfrm>
          <a:prstGeom prst="round2DiagRect">
            <a:avLst/>
          </a:prstGeom>
          <a:solidFill>
            <a:srgbClr val="FF8D41"/>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3" name="Текстовое поле 2"/>
          <p:cNvSpPr txBox="1"/>
          <p:nvPr/>
        </p:nvSpPr>
        <p:spPr>
          <a:xfrm>
            <a:off x="530225" y="551815"/>
            <a:ext cx="11461115" cy="6000750"/>
          </a:xfrm>
          <a:prstGeom prst="rect">
            <a:avLst/>
          </a:prstGeom>
        </p:spPr>
        <p:txBody>
          <a:bodyPr wrap="square">
            <a:spAutoFit/>
          </a:bodyPr>
          <a:p>
            <a:r>
              <a:rPr lang="en-US" altLang="zh-CN" sz="2400">
                <a:latin typeface="Times New Roman" panose="02020603050405020304" charset="0"/>
                <a:cs typeface="Times New Roman" panose="02020603050405020304" charset="0"/>
              </a:rPr>
              <a:t>Lutfiy tuyuqlarining badiiy xususiyatlari quyidagilarni o'z ichiga oladi:</a:t>
            </a:r>
            <a:endParaRPr lang="en-US" altLang="zh-CN" sz="2400">
              <a:latin typeface="Times New Roman" panose="02020603050405020304" charset="0"/>
              <a:cs typeface="Times New Roman" panose="02020603050405020304" charset="0"/>
            </a:endParaRPr>
          </a:p>
          <a:p>
            <a:pPr>
              <a:buAutoNum type="arabicPeriod"/>
            </a:pPr>
            <a:r>
              <a:rPr lang="en-US" altLang="zh-CN" sz="2400">
                <a:latin typeface="Times New Roman" panose="02020603050405020304" charset="0"/>
                <a:cs typeface="Times New Roman" panose="02020603050405020304" charset="0"/>
              </a:rPr>
              <a:t>Qisqalik va kuchli ifoda:</a:t>
            </a:r>
            <a:endParaRPr lang="en-US" altLang="zh-CN" sz="2400">
              <a:latin typeface="Times New Roman" panose="02020603050405020304" charset="0"/>
              <a:cs typeface="Times New Roman" panose="02020603050405020304" charset="0"/>
            </a:endParaRPr>
          </a:p>
          <a:p>
            <a:pPr lvl="1">
              <a:buFont typeface="Arial" panose="020B0604020202020204"/>
              <a:buChar char="◦"/>
            </a:pPr>
            <a:r>
              <a:rPr lang="en-US" altLang="zh-CN" sz="2400">
                <a:latin typeface="Times New Roman" panose="02020603050405020304" charset="0"/>
                <a:cs typeface="Times New Roman" panose="02020603050405020304" charset="0"/>
              </a:rPr>
              <a:t>Tuyuqlar odatda qisqa bo'lib, lekin chuqur ma'no va mazmunga ega. Ular qisqa satrlarda kuchli hissiy va ma'naviy ifodalarni o'z ichiga oladi.</a:t>
            </a:r>
            <a:endParaRPr lang="en-US" altLang="zh-CN" sz="2400">
              <a:latin typeface="Times New Roman" panose="02020603050405020304" charset="0"/>
              <a:cs typeface="Times New Roman" panose="02020603050405020304" charset="0"/>
            </a:endParaRPr>
          </a:p>
          <a:p>
            <a:pPr>
              <a:buAutoNum type="arabicPeriod"/>
            </a:pPr>
            <a:r>
              <a:rPr lang="en-US" altLang="zh-CN" sz="2400">
                <a:latin typeface="Times New Roman" panose="02020603050405020304" charset="0"/>
                <a:cs typeface="Times New Roman" panose="02020603050405020304" charset="0"/>
              </a:rPr>
              <a:t>Metafora va tashbehlar:</a:t>
            </a:r>
            <a:endParaRPr lang="en-US" altLang="zh-CN" sz="2400">
              <a:latin typeface="Times New Roman" panose="02020603050405020304" charset="0"/>
              <a:cs typeface="Times New Roman" panose="02020603050405020304" charset="0"/>
            </a:endParaRPr>
          </a:p>
          <a:p>
            <a:pPr lvl="1">
              <a:buFont typeface="Arial" panose="020B0604020202020204"/>
              <a:buChar char="◦"/>
            </a:pPr>
            <a:r>
              <a:rPr lang="en-US" altLang="zh-CN" sz="2400">
                <a:latin typeface="Times New Roman" panose="02020603050405020304" charset="0"/>
                <a:cs typeface="Times New Roman" panose="02020603050405020304" charset="0"/>
              </a:rPr>
              <a:t>Lutfiy tuyuqlari metafora va tashbehlarga boy. Bu tasviriy vositalar orqali shoir chuqur ma'nolarni va his-tuyg'ularni ifodalaydi.</a:t>
            </a:r>
            <a:endParaRPr lang="en-US" altLang="zh-CN" sz="2400">
              <a:latin typeface="Times New Roman" panose="02020603050405020304" charset="0"/>
              <a:cs typeface="Times New Roman" panose="02020603050405020304" charset="0"/>
            </a:endParaRPr>
          </a:p>
          <a:p>
            <a:pPr>
              <a:buAutoNum type="arabicPeriod"/>
            </a:pPr>
            <a:r>
              <a:rPr lang="en-US" altLang="zh-CN" sz="2400">
                <a:latin typeface="Times New Roman" panose="02020603050405020304" charset="0"/>
                <a:cs typeface="Times New Roman" panose="02020603050405020304" charset="0"/>
              </a:rPr>
              <a:t>Simvolika:</a:t>
            </a:r>
            <a:endParaRPr lang="en-US" altLang="zh-CN" sz="2400">
              <a:latin typeface="Times New Roman" panose="02020603050405020304" charset="0"/>
              <a:cs typeface="Times New Roman" panose="02020603050405020304" charset="0"/>
            </a:endParaRPr>
          </a:p>
          <a:p>
            <a:pPr lvl="1">
              <a:buFont typeface="Arial" panose="020B0604020202020204"/>
              <a:buChar char="◦"/>
            </a:pPr>
            <a:r>
              <a:rPr lang="en-US" altLang="zh-CN" sz="2400">
                <a:latin typeface="Times New Roman" panose="02020603050405020304" charset="0"/>
                <a:cs typeface="Times New Roman" panose="02020603050405020304" charset="0"/>
              </a:rPr>
              <a:t>Tuyuqlarda turli simvolik obrazlar qo'llaniladi. Bu obrazlar orqali shoir ko'pincha ko'proq ma'nolarni keltiradi.</a:t>
            </a:r>
            <a:endParaRPr lang="en-US" altLang="zh-CN" sz="2400">
              <a:latin typeface="Times New Roman" panose="02020603050405020304" charset="0"/>
              <a:cs typeface="Times New Roman" panose="02020603050405020304" charset="0"/>
            </a:endParaRPr>
          </a:p>
          <a:p>
            <a:pPr>
              <a:buAutoNum type="arabicPeriod"/>
            </a:pPr>
            <a:r>
              <a:rPr lang="en-US" altLang="zh-CN" sz="2400">
                <a:latin typeface="Times New Roman" panose="02020603050405020304" charset="0"/>
                <a:cs typeface="Times New Roman" panose="02020603050405020304" charset="0"/>
              </a:rPr>
              <a:t>Ritm va ohang:</a:t>
            </a:r>
            <a:endParaRPr lang="en-US" altLang="zh-CN" sz="2400">
              <a:latin typeface="Times New Roman" panose="02020603050405020304" charset="0"/>
              <a:cs typeface="Times New Roman" panose="02020603050405020304" charset="0"/>
            </a:endParaRPr>
          </a:p>
          <a:p>
            <a:pPr lvl="1">
              <a:buFont typeface="Arial" panose="020B0604020202020204"/>
              <a:buChar char="◦"/>
            </a:pPr>
            <a:r>
              <a:rPr lang="en-US" altLang="zh-CN" sz="2400">
                <a:latin typeface="Times New Roman" panose="02020603050405020304" charset="0"/>
                <a:cs typeface="Times New Roman" panose="02020603050405020304" charset="0"/>
              </a:rPr>
              <a:t>Shoir o'z tuyuqlarida ritm va ohangni mohirona uyg'unlashtiradi. Bu esa tuyuqlarning musiqiyligini va ohangdorligini oshiradi.</a:t>
            </a:r>
            <a:endParaRPr lang="en-US" altLang="zh-CN" sz="2400">
              <a:latin typeface="Times New Roman" panose="02020603050405020304" charset="0"/>
              <a:cs typeface="Times New Roman" panose="02020603050405020304" charset="0"/>
            </a:endParaRPr>
          </a:p>
          <a:p>
            <a:pPr>
              <a:buAutoNum type="arabicPeriod"/>
            </a:pPr>
            <a:r>
              <a:rPr lang="en-US" altLang="zh-CN" sz="2400">
                <a:latin typeface="Times New Roman" panose="02020603050405020304" charset="0"/>
                <a:cs typeface="Times New Roman" panose="02020603050405020304" charset="0"/>
              </a:rPr>
              <a:t>Hayotiy tajribalar aks ettirilishi:</a:t>
            </a:r>
            <a:endParaRPr lang="en-US" altLang="zh-CN" sz="2400">
              <a:latin typeface="Times New Roman" panose="02020603050405020304" charset="0"/>
              <a:cs typeface="Times New Roman" panose="02020603050405020304" charset="0"/>
            </a:endParaRPr>
          </a:p>
          <a:p>
            <a:pPr lvl="1">
              <a:buFont typeface="Arial" panose="020B0604020202020204"/>
              <a:buChar char="◦"/>
            </a:pPr>
            <a:r>
              <a:rPr lang="en-US" altLang="zh-CN" sz="2400">
                <a:latin typeface="Times New Roman" panose="02020603050405020304" charset="0"/>
                <a:cs typeface="Times New Roman" panose="02020603050405020304" charset="0"/>
              </a:rPr>
              <a:t>Lutfiy tuyuqlarida hayotiy tajribalar, real voqea va hodisalar aks ettiriladi. Bu tuyuqlarni o'qigan kishi ulardagi haqiqatni va hayotning o'zini his qiladi.</a:t>
            </a:r>
            <a:endParaRPr lang="en-US" altLang="zh-CN" sz="2400">
              <a:latin typeface="Times New Roman" panose="02020603050405020304" charset="0"/>
              <a:cs typeface="Times New Roman" panose="02020603050405020304" charset="0"/>
            </a:endParaRPr>
          </a:p>
        </p:txBody>
      </p:sp>
    </p:spTree>
  </p:cSld>
  <p:clrMapOvr>
    <a:masterClrMapping/>
  </p:clrMapOvr>
</p:sld>
</file>

<file path=ppt/tags/tag1.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2_1"/>
  <p:tag name="KSO_WM_UNIT_ID" val="diagram20238220_2*n_h_i*1_2_1"/>
  <p:tag name="KSO_WM_TEMPLATE_CATEGORY" val="diagram"/>
  <p:tag name="KSO_WM_TEMPLATE_INDEX" val="20238220"/>
  <p:tag name="KSO_WM_UNIT_LAYERLEVEL" val="1_1_1"/>
  <p:tag name="KSO_WM_TAG_VERSION" val="3.0"/>
  <p:tag name="KSO_WM_BEAUTIFY_FLAG" val="#wm#"/>
  <p:tag name="KSO_WM_UNIT_LINE_FORE_SCHEMECOLOR_INDEX" val="5"/>
  <p:tag name="KSO_WM_DIAGRAM_USE_COLOR_VALUE" val="{&quot;color_scheme&quot;:1,&quot;color_type&quot;:1,&quot;theme_color_indexes&quot;:[]}"/>
</p:tagLst>
</file>

<file path=ppt/tags/tag10.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gradient&quot;:[{&quot;brightness&quot;:0,&quot;colorType&quot;:1,&quot;foreColorIndex&quot;:5,&quot;pos&quot;:0,&quot;transparency&quot;:0},{&quot;brightness&quot;:0,&quot;colorType&quot;:1,&quot;foreColorIndex&quot;:6,&quot;pos&quot;:1,&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8220_2*n_h_a*1_1_1"/>
  <p:tag name="KSO_WM_TEMPLATE_CATEGORY" val="diagram"/>
  <p:tag name="KSO_WM_TEMPLATE_INDEX" val="20238220"/>
  <p:tag name="KSO_WM_UNIT_LAYERLEVEL" val="1_1_1"/>
  <p:tag name="KSO_WM_TAG_VERSION" val="3.0"/>
  <p:tag name="KSO_WM_BEAUTIFY_FLAG" val="#wm#"/>
  <p:tag name="KSO_WM_UNIT_PRESET_TEXT" val="Your title here"/>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1.xml><?xml version="1.0" encoding="utf-8"?>
<p:tagLst xmlns:p="http://schemas.openxmlformats.org/presentationml/2006/main">
  <p:tag name="resource_record_key" val="{&quot;70&quot;:[3321390]}"/>
</p:tagLst>
</file>

<file path=ppt/tags/tag2.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2_2"/>
  <p:tag name="KSO_WM_UNIT_ID" val="diagram20238220_2*n_h_i*1_2_2"/>
  <p:tag name="KSO_WM_TEMPLATE_CATEGORY" val="diagram"/>
  <p:tag name="KSO_WM_TEMPLATE_INDEX" val="20238220"/>
  <p:tag name="KSO_WM_UNIT_LAYERLEVEL" val="1_1_1"/>
  <p:tag name="KSO_WM_TAG_VERSION" val="3.0"/>
  <p:tag name="KSO_WM_BEAUTIFY_FLAG" val="#wm#"/>
  <p:tag name="KSO_WM_UNIT_LINE_FORE_SCHEMECOLOR_INDEX" val="5"/>
  <p:tag name="KSO_WM_DIAGRAM_USE_COLOR_VALUE" val="{&quot;color_scheme&quot;:1,&quot;color_type&quot;:1,&quot;theme_color_indexes&quot;:[]}"/>
</p:tagLst>
</file>

<file path=ppt/tags/tag3.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2_3"/>
  <p:tag name="KSO_WM_UNIT_ID" val="diagram20238220_2*n_h_i*1_2_3"/>
  <p:tag name="KSO_WM_TEMPLATE_CATEGORY" val="diagram"/>
  <p:tag name="KSO_WM_TEMPLATE_INDEX" val="20238220"/>
  <p:tag name="KSO_WM_UNIT_LAYERLEVEL" val="1_1_1"/>
  <p:tag name="KSO_WM_TAG_VERSION" val="3.0"/>
  <p:tag name="KSO_WM_BEAUTIFY_FLAG" val="#wm#"/>
  <p:tag name="KSO_WM_UNIT_LINE_FORE_SCHEMECOLOR_INDEX" val="5"/>
  <p:tag name="KSO_WM_DIAGRAM_USE_COLOR_VALUE" val="{&quot;color_scheme&quot;:1,&quot;color_type&quot;:1,&quot;theme_color_indexes&quot;:[]}"/>
</p:tagLst>
</file>

<file path=ppt/tags/tag4.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solid&quot;:{&quot;brightness&quot;:0.8999999761581421,&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0000000298023224,&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8220_2*n_h_h_f*1_2_1_1"/>
  <p:tag name="KSO_WM_TEMPLATE_CATEGORY" val="diagram"/>
  <p:tag name="KSO_WM_TEMPLATE_INDEX" val="20238220"/>
  <p:tag name="KSO_WM_UNIT_LAYERLEVEL" val="1_1_1_1"/>
  <p:tag name="KSO_WM_TAG_VERSION" val="3.0"/>
  <p:tag name="KSO_WM_BEAUTIFY_FLAG" val="#wm#"/>
  <p:tag name="KSO_WM_UNIT_PRESET_TEXT" val="Click here to add text"/>
  <p:tag name="KSO_WM_UNIT_FILL_TYPE" val="1"/>
  <p:tag name="KSO_WM_UNIT_FILL_FORE_SCHEMECOLOR_INDEX" val="5"/>
  <p:tag name="KSO_WM_UNIT_FILL_FORE_SCHEMECOLOR_INDEX_BRIGHTNESS" val="0.9"/>
  <p:tag name="KSO_WM_UNIT_TEXT_FILL_FORE_SCHEMECOLOR_INDEX" val="1"/>
  <p:tag name="KSO_WM_UNIT_TEXT_FILL_TYPE" val="1"/>
  <p:tag name="KSO_WM_DIAGRAM_USE_COLOR_VALUE" val="{&quot;color_scheme&quot;:1,&quot;color_type&quot;:1,&quot;theme_color_indexes&quot;:[]}"/>
</p:tagLst>
</file>

<file path=ppt/tags/tag5.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gradient&quot;:[{&quot;brightness&quot;:0,&quot;colorType&quot;:1,&quot;foreColorIndex&quot;:5,&quot;pos&quot;:0,&quot;transparency&quot;:0},{&quot;brightness&quot;:0,&quot;colorType&quot;:1,&quot;foreColorIndex&quot;:6,&quot;pos&quot;:1,&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SUBTYPE" val="d"/>
  <p:tag name="KSO_WM_UNIT_TYPE" val="n_h_h_i"/>
  <p:tag name="KSO_WM_UNIT_INDEX" val="1_2_1_1"/>
  <p:tag name="KSO_WM_UNIT_ID" val="diagram20238220_2*n_h_h_i*1_2_1_1"/>
  <p:tag name="KSO_WM_TEMPLATE_CATEGORY" val="diagram"/>
  <p:tag name="KSO_WM_TEMPLATE_INDEX" val="20238220"/>
  <p:tag name="KSO_WM_UNIT_LAYERLEVEL" val="1_1_1_1"/>
  <p:tag name="KSO_WM_TAG_VERSION" val="3.0"/>
  <p:tag name="KSO_WM_BEAUTIFY_FLAG" val="#wm#"/>
  <p:tag name="KSO_WM_UNIT_PRESET_TEXT" val="1"/>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6.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solid&quot;:{&quot;brightness&quot;:0.8999999761581421,&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0000000298023224,&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8220_2*n_h_h_f*1_2_2_1"/>
  <p:tag name="KSO_WM_TEMPLATE_CATEGORY" val="diagram"/>
  <p:tag name="KSO_WM_TEMPLATE_INDEX" val="20238220"/>
  <p:tag name="KSO_WM_UNIT_LAYERLEVEL" val="1_1_1_1"/>
  <p:tag name="KSO_WM_TAG_VERSION" val="3.0"/>
  <p:tag name="KSO_WM_BEAUTIFY_FLAG" val="#wm#"/>
  <p:tag name="KSO_WM_UNIT_PRESET_TEXT" val="Click here to add text"/>
  <p:tag name="KSO_WM_UNIT_FILL_TYPE" val="1"/>
  <p:tag name="KSO_WM_UNIT_FILL_FORE_SCHEMECOLOR_INDEX" val="5"/>
  <p:tag name="KSO_WM_UNIT_FILL_FORE_SCHEMECOLOR_INDEX_BRIGHTNESS" val="0.9"/>
  <p:tag name="KSO_WM_UNIT_TEXT_FILL_FORE_SCHEMECOLOR_INDEX" val="1"/>
  <p:tag name="KSO_WM_UNIT_TEXT_FILL_TYPE" val="1"/>
  <p:tag name="KSO_WM_DIAGRAM_USE_COLOR_VALUE" val="{&quot;color_scheme&quot;:1,&quot;color_type&quot;:1,&quot;theme_color_indexes&quot;:[]}"/>
</p:tagLst>
</file>

<file path=ppt/tags/tag7.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gradient&quot;:[{&quot;brightness&quot;:0,&quot;colorType&quot;:1,&quot;foreColorIndex&quot;:5,&quot;pos&quot;:0,&quot;transparency&quot;:0},{&quot;brightness&quot;:0,&quot;colorType&quot;:1,&quot;foreColorIndex&quot;:6,&quot;pos&quot;:1,&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SUBTYPE" val="d"/>
  <p:tag name="KSO_WM_UNIT_TYPE" val="n_h_h_i"/>
  <p:tag name="KSO_WM_UNIT_INDEX" val="1_2_2_1"/>
  <p:tag name="KSO_WM_UNIT_ID" val="diagram20238220_2*n_h_h_i*1_2_2_1"/>
  <p:tag name="KSO_WM_TEMPLATE_CATEGORY" val="diagram"/>
  <p:tag name="KSO_WM_TEMPLATE_INDEX" val="20238220"/>
  <p:tag name="KSO_WM_UNIT_LAYERLEVEL" val="1_1_1_1"/>
  <p:tag name="KSO_WM_TAG_VERSION" val="3.0"/>
  <p:tag name="KSO_WM_BEAUTIFY_FLAG" val="#wm#"/>
  <p:tag name="KSO_WM_UNIT_PRESET_TEXT" val="2"/>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8.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solid&quot;:{&quot;brightness&quot;:0.8999999761581421,&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0000000298023224,&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3_1"/>
  <p:tag name="KSO_WM_UNIT_ID" val="diagram20238220_2*n_h_h_f*1_2_3_1"/>
  <p:tag name="KSO_WM_TEMPLATE_CATEGORY" val="diagram"/>
  <p:tag name="KSO_WM_TEMPLATE_INDEX" val="20238220"/>
  <p:tag name="KSO_WM_UNIT_LAYERLEVEL" val="1_1_1_1"/>
  <p:tag name="KSO_WM_TAG_VERSION" val="3.0"/>
  <p:tag name="KSO_WM_BEAUTIFY_FLAG" val="#wm#"/>
  <p:tag name="KSO_WM_UNIT_PRESET_TEXT" val="Click here to add text"/>
  <p:tag name="KSO_WM_UNIT_FILL_TYPE" val="1"/>
  <p:tag name="KSO_WM_UNIT_FILL_FORE_SCHEMECOLOR_INDEX" val="5"/>
  <p:tag name="KSO_WM_UNIT_FILL_FORE_SCHEMECOLOR_INDEX_BRIGHTNESS" val="0.9"/>
  <p:tag name="KSO_WM_UNIT_TEXT_FILL_FORE_SCHEMECOLOR_INDEX" val="1"/>
  <p:tag name="KSO_WM_UNIT_TEXT_FILL_TYPE" val="1"/>
  <p:tag name="KSO_WM_DIAGRAM_USE_COLOR_VALUE" val="{&quot;color_scheme&quot;:1,&quot;color_type&quot;:1,&quot;theme_color_indexes&quot;:[]}"/>
</p:tagLst>
</file>

<file path=ppt/tags/tag9.xml><?xml version="1.0" encoding="utf-8"?>
<p:tagLst xmlns:p="http://schemas.openxmlformats.org/presentationml/2006/main">
  <p:tag name="KSO_WM_DIAGRAM_MAX_ITEMCNT" val="6"/>
  <p:tag name="KSO_WM_DIAGRAM_MIN_ITEMCNT" val="2"/>
  <p:tag name="KSO_WM_DIAGRAM_VIRTUALLY_FRAME" val="{&quot;height&quot;:389.0500000000001,&quot;left&quot;:54.80003326656315,&quot;top&quot;:75.52503937007874,&quot;width&quot;:850.4500122070312}"/>
  <p:tag name="KSO_WM_DIAGRAM_COLOR_MATCH_VALUE" val="{&quot;shape&quot;:{&quot;fill&quot;:{&quot;gradient&quot;:[{&quot;brightness&quot;:0,&quot;colorType&quot;:1,&quot;foreColorIndex&quot;:5,&quot;pos&quot;:0,&quot;transparency&quot;:0},{&quot;brightness&quot;:0,&quot;colorType&quot;:1,&quot;foreColorIndex&quot;:6,&quot;pos&quot;:1,&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SUBTYPE" val="d"/>
  <p:tag name="KSO_WM_UNIT_TYPE" val="n_h_h_i"/>
  <p:tag name="KSO_WM_UNIT_INDEX" val="1_2_3_1"/>
  <p:tag name="KSO_WM_UNIT_ID" val="diagram20238220_2*n_h_h_i*1_2_3_1"/>
  <p:tag name="KSO_WM_TEMPLATE_CATEGORY" val="diagram"/>
  <p:tag name="KSO_WM_TEMPLATE_INDEX" val="20238220"/>
  <p:tag name="KSO_WM_UNIT_LAYERLEVEL" val="1_1_1_1"/>
  <p:tag name="KSO_WM_TAG_VERSION" val="3.0"/>
  <p:tag name="KSO_WM_BEAUTIFY_FLAG" val="#wm#"/>
  <p:tag name="KSO_WM_UNIT_PRESET_TEXT" val="3"/>
  <p:tag name="KSO_WM_UNIT_FILL_TYPE" val="3"/>
  <p:tag name="KSO_WM_UNIT_TEXT_FILL_FORE_SCHEMECOLOR_INDEX" val="1"/>
  <p:tag name="KSO_WM_UNIT_TEXT_FILL_TYPE" val="1"/>
  <p:tag name="KSO_WM_DIAGRAM_USE_COLOR_VALUE" val="{&quot;color_scheme&quot;:1,&quot;color_type&quot;:1,&quot;theme_color_indexes&quot;:[]}"/>
</p:tagLst>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14433</Words>
  <Application>WPS Presentation</Application>
  <PresentationFormat>宽屏</PresentationFormat>
  <Paragraphs>158</Paragraphs>
  <Slides>17</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17</vt:i4>
      </vt:variant>
    </vt:vector>
  </HeadingPairs>
  <TitlesOfParts>
    <vt:vector size="25" baseType="lpstr">
      <vt:lpstr>Arial</vt:lpstr>
      <vt:lpstr>SimSun</vt:lpstr>
      <vt:lpstr>Wingdings</vt:lpstr>
      <vt:lpstr>Times New Roman</vt:lpstr>
      <vt:lpstr>Arial</vt:lpstr>
      <vt:lpstr>Microsoft YaHei</vt:lpstr>
      <vt:lpstr>Arial Unicode MS</vt:lpstr>
      <vt:lpstr>Blue Waves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Nuriddin</dc:creator>
  <cp:lastModifiedBy>Amriddin Hamroqulov</cp:lastModifiedBy>
  <cp:revision>3</cp:revision>
  <dcterms:created xsi:type="dcterms:W3CDTF">2025-01-12T10:21:00Z</dcterms:created>
  <dcterms:modified xsi:type="dcterms:W3CDTF">2025-01-19T20:03:14Z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1049-12.2.0.19821</vt:lpwstr>
  </property>
  <property fmtid="{D5CDD505-2E9C-101B-9397-08002B2CF9AE}" pid="3" name="ICV">
    <vt:lpwstr>E556438BFA404CDC800D4AA82200E9AF_13</vt:lpwstr>
  </property>
</Properties>
</file>