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Quicksand Medium" charset="0"/>
      <p:regular r:id="rId17"/>
    </p:embeddedFont>
    <p:embeddedFont>
      <p:font typeface="Open Sans Bold" charset="0"/>
      <p:regular r:id="rId18"/>
    </p:embeddedFont>
    <p:embeddedFont>
      <p:font typeface="Calibri" pitchFamily="34" charset="0"/>
      <p:regular r:id="rId19"/>
      <p:bold r:id="rId20"/>
      <p:italic r:id="rId21"/>
      <p:boldItalic r:id="rId22"/>
    </p:embeddedFont>
    <p:embeddedFont>
      <p:font typeface="Be Vietnam Ultra-Bold" charset="0"/>
      <p:regular r:id="rId23"/>
    </p:embeddedFont>
    <p:embeddedFont>
      <p:font typeface="Arimo Bold"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50" d="100"/>
          <a:sy n="50" d="100"/>
        </p:scale>
        <p:origin x="-946" y="-235"/>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5/9/2024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genderi.org/a-qaytarib-olish-huquqi-mavjut-imtiyozli-aktsiyalar.html"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genderi.org/academic-research-in-educational-sciences-v10.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genderi.org/xulosa-va-tavsiyalar.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383FF"/>
        </a:solidFill>
        <a:effectLst/>
      </p:bgPr>
    </p:bg>
    <p:spTree>
      <p:nvGrpSpPr>
        <p:cNvPr id="1" name=""/>
        <p:cNvGrpSpPr/>
        <p:nvPr/>
      </p:nvGrpSpPr>
      <p:grpSpPr>
        <a:xfrm>
          <a:off x="0" y="0"/>
          <a:ext cx="0" cy="0"/>
          <a:chOff x="0" y="0"/>
          <a:chExt cx="0" cy="0"/>
        </a:xfrm>
      </p:grpSpPr>
      <p:grpSp>
        <p:nvGrpSpPr>
          <p:cNvPr id="2" name="Group 2"/>
          <p:cNvGrpSpPr/>
          <p:nvPr/>
        </p:nvGrpSpPr>
        <p:grpSpPr>
          <a:xfrm>
            <a:off x="10919864" y="-633455"/>
            <a:ext cx="8614880" cy="11553911"/>
            <a:chOff x="0" y="0"/>
            <a:chExt cx="2178593" cy="2921836"/>
          </a:xfrm>
        </p:grpSpPr>
        <p:sp>
          <p:nvSpPr>
            <p:cNvPr id="3" name="Freeform 3"/>
            <p:cNvSpPr/>
            <p:nvPr/>
          </p:nvSpPr>
          <p:spPr>
            <a:xfrm>
              <a:off x="0" y="0"/>
              <a:ext cx="2178593" cy="2921836"/>
            </a:xfrm>
            <a:custGeom>
              <a:avLst/>
              <a:gdLst/>
              <a:ahLst/>
              <a:cxnLst/>
              <a:rect l="l" t="t" r="r" b="b"/>
              <a:pathLst>
                <a:path w="2178593" h="2921836">
                  <a:moveTo>
                    <a:pt x="0" y="0"/>
                  </a:moveTo>
                  <a:lnTo>
                    <a:pt x="2178593" y="0"/>
                  </a:lnTo>
                  <a:lnTo>
                    <a:pt x="2178593" y="2921836"/>
                  </a:lnTo>
                  <a:lnTo>
                    <a:pt x="0" y="2921836"/>
                  </a:lnTo>
                  <a:close/>
                </a:path>
              </a:pathLst>
            </a:custGeom>
            <a:solidFill>
              <a:srgbClr val="F1EBE5"/>
            </a:solidFill>
          </p:spPr>
        </p:sp>
        <p:sp>
          <p:nvSpPr>
            <p:cNvPr id="4" name="TextBox 4"/>
            <p:cNvSpPr txBox="1"/>
            <p:nvPr/>
          </p:nvSpPr>
          <p:spPr>
            <a:xfrm>
              <a:off x="0" y="19050"/>
              <a:ext cx="2178593"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744995" y="1670607"/>
            <a:ext cx="5959485" cy="6945787"/>
          </a:xfrm>
          <a:custGeom>
            <a:avLst/>
            <a:gdLst/>
            <a:ahLst/>
            <a:cxnLst/>
            <a:rect l="l" t="t" r="r" b="b"/>
            <a:pathLst>
              <a:path w="5959485" h="6945787">
                <a:moveTo>
                  <a:pt x="0" y="0"/>
                </a:moveTo>
                <a:lnTo>
                  <a:pt x="5959485" y="0"/>
                </a:lnTo>
                <a:lnTo>
                  <a:pt x="5959485" y="6945786"/>
                </a:lnTo>
                <a:lnTo>
                  <a:pt x="0" y="6945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07623" y="1465381"/>
            <a:ext cx="10851623" cy="1858518"/>
          </a:xfrm>
          <a:prstGeom prst="rect">
            <a:avLst/>
          </a:prstGeom>
        </p:spPr>
        <p:txBody>
          <a:bodyPr lIns="0" tIns="0" rIns="0" bIns="0" rtlCol="0" anchor="t">
            <a:spAutoFit/>
          </a:bodyPr>
          <a:lstStyle/>
          <a:p>
            <a:pPr marL="0" lvl="0" indent="0" algn="l">
              <a:lnSpc>
                <a:spcPts val="7296"/>
              </a:lnSpc>
            </a:pPr>
            <a:r>
              <a:rPr lang="en-US" sz="6400" spc="-268" dirty="0">
                <a:solidFill>
                  <a:srgbClr val="FFFFFF"/>
                </a:solidFill>
                <a:latin typeface="Be Vietnam Ultra-Bold"/>
              </a:rPr>
              <a:t>O’ZBEKISTON RESPUBLIKASI </a:t>
            </a:r>
            <a:r>
              <a:rPr lang="en-US" sz="6400" spc="-268" dirty="0" smtClean="0">
                <a:solidFill>
                  <a:srgbClr val="FFFFFF"/>
                </a:solidFill>
                <a:latin typeface="Be Vietnam Ultra-Bold"/>
              </a:rPr>
              <a:t>_________ </a:t>
            </a:r>
            <a:r>
              <a:rPr lang="en-US" sz="6400" spc="-268" dirty="0">
                <a:solidFill>
                  <a:srgbClr val="FFFFFF"/>
                </a:solidFill>
                <a:latin typeface="Be Vietnam Ultra-Bold"/>
              </a:rPr>
              <a:t>UNIVERSITETI</a:t>
            </a:r>
          </a:p>
        </p:txBody>
      </p:sp>
      <p:sp>
        <p:nvSpPr>
          <p:cNvPr id="7" name="TextBox 7"/>
          <p:cNvSpPr txBox="1"/>
          <p:nvPr/>
        </p:nvSpPr>
        <p:spPr>
          <a:xfrm>
            <a:off x="1974949" y="5048250"/>
            <a:ext cx="7169051" cy="1811020"/>
          </a:xfrm>
          <a:prstGeom prst="rect">
            <a:avLst/>
          </a:prstGeom>
        </p:spPr>
        <p:txBody>
          <a:bodyPr lIns="0" tIns="0" rIns="0" bIns="0" rtlCol="0" anchor="t">
            <a:spAutoFit/>
          </a:bodyPr>
          <a:lstStyle/>
          <a:p>
            <a:pPr algn="ctr">
              <a:lnSpc>
                <a:spcPts val="7279"/>
              </a:lnSpc>
            </a:pPr>
            <a:r>
              <a:rPr lang="en-US" sz="5199" dirty="0" smtClean="0">
                <a:solidFill>
                  <a:srgbClr val="FFFFFF"/>
                </a:solidFill>
                <a:latin typeface="Open Sans Bold"/>
              </a:rPr>
              <a:t>“_____________________“</a:t>
            </a:r>
            <a:endParaRPr lang="en-US" sz="5199" dirty="0">
              <a:solidFill>
                <a:srgbClr val="FFFFFF"/>
              </a:solidFill>
              <a:latin typeface="Open Sans Bold"/>
            </a:endParaRPr>
          </a:p>
          <a:p>
            <a:pPr algn="ctr">
              <a:lnSpc>
                <a:spcPts val="7279"/>
              </a:lnSpc>
            </a:pPr>
            <a:r>
              <a:rPr lang="en-US" sz="5199" dirty="0" err="1">
                <a:solidFill>
                  <a:srgbClr val="FFFFFF"/>
                </a:solidFill>
                <a:latin typeface="Open Sans Bold"/>
              </a:rPr>
              <a:t>fanidan</a:t>
            </a:r>
            <a:r>
              <a:rPr lang="en-US" sz="5199" dirty="0">
                <a:solidFill>
                  <a:srgbClr val="FFFFFF"/>
                </a:solidFill>
                <a:latin typeface="Open Sans Bold"/>
              </a:rPr>
              <a:t> </a:t>
            </a:r>
            <a:r>
              <a:rPr lang="en-US" sz="5199" dirty="0" err="1">
                <a:solidFill>
                  <a:srgbClr val="FFFFFF"/>
                </a:solidFill>
                <a:latin typeface="Open Sans Bold"/>
              </a:rPr>
              <a:t>taqdimot</a:t>
            </a:r>
            <a:endParaRPr lang="en-US" sz="5199" dirty="0">
              <a:solidFill>
                <a:srgbClr val="FFFFFF"/>
              </a:solidFill>
              <a:latin typeface="Open Sans 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sp>
        <p:nvSpPr>
          <p:cNvPr id="2" name="TextBox 2"/>
          <p:cNvSpPr txBox="1"/>
          <p:nvPr/>
        </p:nvSpPr>
        <p:spPr>
          <a:xfrm>
            <a:off x="1028700" y="1436000"/>
            <a:ext cx="16230600" cy="6968873"/>
          </a:xfrm>
          <a:prstGeom prst="rect">
            <a:avLst/>
          </a:prstGeom>
        </p:spPr>
        <p:txBody>
          <a:bodyPr lIns="0" tIns="0" rIns="0" bIns="0" rtlCol="0" anchor="t">
            <a:spAutoFit/>
          </a:bodyPr>
          <a:lstStyle/>
          <a:p>
            <a:pPr algn="l">
              <a:lnSpc>
                <a:spcPts val="5021"/>
              </a:lnSpc>
            </a:pPr>
            <a:r>
              <a:rPr lang="en-US" sz="3099">
                <a:solidFill>
                  <a:srgbClr val="3139A8"/>
                </a:solidFill>
                <a:latin typeface="Quicksand Medium"/>
              </a:rPr>
              <a:t>O’zbekiston Respublikasi Vazirlar Mahkamasining 2018-yil 22-oktyabrdagi 847-sonli </a:t>
            </a:r>
          </a:p>
          <a:p>
            <a:pPr algn="l">
              <a:lnSpc>
                <a:spcPts val="5183"/>
              </a:lnSpc>
            </a:pPr>
            <a:r>
              <a:rPr lang="en-US" sz="3199">
                <a:solidFill>
                  <a:srgbClr val="3139A8"/>
                </a:solidFill>
                <a:latin typeface="Quicksand Medium"/>
              </a:rPr>
              <a:t>Qaroriga ko’ra,O’zbekiston Respublikasiga mobil qurilmalarni olib kirishda xalqaro o’ziga xos identifikatsiya kodlari asosida ro’yxatga olish tizimi joriy etildi.Bunda quyidagicha takliflar kiritildi:  </a:t>
            </a:r>
          </a:p>
          <a:p>
            <a:pPr algn="l">
              <a:lnSpc>
                <a:spcPts val="5021"/>
              </a:lnSpc>
            </a:pPr>
            <a:r>
              <a:rPr lang="en-US" sz="3099">
                <a:solidFill>
                  <a:srgbClr val="3139A8"/>
                </a:solidFill>
                <a:latin typeface="Quicksand Medium"/>
              </a:rPr>
              <a:t>mobil qurilmalardagi o’ziga xos identifikatsiya kodlari to’g’riligini tekshirish orqali </a:t>
            </a:r>
          </a:p>
          <a:p>
            <a:pPr algn="l">
              <a:lnSpc>
                <a:spcPts val="5021"/>
              </a:lnSpc>
            </a:pPr>
            <a:r>
              <a:rPr lang="en-US" sz="3099">
                <a:solidFill>
                  <a:srgbClr val="3139A8"/>
                </a:solidFill>
                <a:latin typeface="Quicksand Medium"/>
              </a:rPr>
              <a:t>ularning mulkdorlari (egalari) huquqlarining himoya qilinishini ta’minlash; </a:t>
            </a:r>
          </a:p>
          <a:p>
            <a:pPr algn="l">
              <a:lnSpc>
                <a:spcPts val="5021"/>
              </a:lnSpc>
            </a:pPr>
            <a:r>
              <a:rPr lang="en-US" sz="3099">
                <a:solidFill>
                  <a:srgbClr val="3139A8"/>
                </a:solidFill>
                <a:latin typeface="Quicksand Medium"/>
              </a:rPr>
              <a:t>mobil qurilmalardan ularning mulkdorlarini (egalarini) </a:t>
            </a:r>
            <a:r>
              <a:rPr lang="en-US" sz="3099" u="sng">
                <a:solidFill>
                  <a:srgbClr val="3139A8"/>
                </a:solidFill>
                <a:latin typeface="Quicksand Medium"/>
                <a:hlinkClick r:id="rId2" tooltip="https://genderi.org/a-qaytarib-olish-huquqi-mavjut-imtiyozli-aktsiyalar.html"/>
              </a:rPr>
              <a:t>ogohlantirmasdan noqonuniy </a:t>
            </a:r>
          </a:p>
          <a:p>
            <a:pPr algn="l">
              <a:lnSpc>
                <a:spcPts val="5021"/>
              </a:lnSpc>
            </a:pPr>
            <a:r>
              <a:rPr lang="en-US" sz="3099">
                <a:solidFill>
                  <a:srgbClr val="3139A8"/>
                </a:solidFill>
                <a:latin typeface="Quicksand Medium"/>
              </a:rPr>
              <a:t>va ruxsatsiz foydalanishga yo’l qo’ymaslik; </a:t>
            </a:r>
          </a:p>
          <a:p>
            <a:pPr algn="l">
              <a:lnSpc>
                <a:spcPts val="5021"/>
              </a:lnSpc>
            </a:pPr>
            <a:r>
              <a:rPr lang="en-US" sz="3099">
                <a:solidFill>
                  <a:srgbClr val="3139A8"/>
                </a:solidFill>
                <a:latin typeface="Quicksand Medium"/>
              </a:rPr>
              <a:t>xalqaro standartlarga mos kelmaydigan sifatsiz mobil qurilmalar sotilishining oldini </a:t>
            </a:r>
          </a:p>
          <a:p>
            <a:pPr algn="l">
              <a:lnSpc>
                <a:spcPts val="5021"/>
              </a:lnSpc>
            </a:pPr>
            <a:r>
              <a:rPr lang="en-US" sz="3099">
                <a:solidFill>
                  <a:srgbClr val="3139A8"/>
                </a:solidFill>
                <a:latin typeface="Quicksand Medium"/>
              </a:rPr>
              <a:t>olish. </a:t>
            </a:r>
          </a:p>
          <a:p>
            <a:pPr algn="l">
              <a:lnSpc>
                <a:spcPts val="5021"/>
              </a:lnSpc>
            </a:pPr>
            <a:endParaRPr lang="en-US" sz="3099">
              <a:solidFill>
                <a:srgbClr val="3139A8"/>
              </a:solidFill>
              <a:latin typeface="Quicksand Medium"/>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383FF"/>
        </a:solidFill>
        <a:effectLst/>
      </p:bgPr>
    </p:bg>
    <p:spTree>
      <p:nvGrpSpPr>
        <p:cNvPr id="1" name=""/>
        <p:cNvGrpSpPr/>
        <p:nvPr/>
      </p:nvGrpSpPr>
      <p:grpSpPr>
        <a:xfrm>
          <a:off x="0" y="0"/>
          <a:ext cx="0" cy="0"/>
          <a:chOff x="0" y="0"/>
          <a:chExt cx="0" cy="0"/>
        </a:xfrm>
      </p:grpSpPr>
      <p:grpSp>
        <p:nvGrpSpPr>
          <p:cNvPr id="2" name="Group 2"/>
          <p:cNvGrpSpPr/>
          <p:nvPr/>
        </p:nvGrpSpPr>
        <p:grpSpPr>
          <a:xfrm>
            <a:off x="10919864" y="-633455"/>
            <a:ext cx="8614880" cy="11553911"/>
            <a:chOff x="0" y="0"/>
            <a:chExt cx="2178593" cy="2921836"/>
          </a:xfrm>
        </p:grpSpPr>
        <p:sp>
          <p:nvSpPr>
            <p:cNvPr id="3" name="Freeform 3"/>
            <p:cNvSpPr/>
            <p:nvPr/>
          </p:nvSpPr>
          <p:spPr>
            <a:xfrm>
              <a:off x="0" y="0"/>
              <a:ext cx="2178593" cy="2921836"/>
            </a:xfrm>
            <a:custGeom>
              <a:avLst/>
              <a:gdLst/>
              <a:ahLst/>
              <a:cxnLst/>
              <a:rect l="l" t="t" r="r" b="b"/>
              <a:pathLst>
                <a:path w="2178593" h="2921836">
                  <a:moveTo>
                    <a:pt x="0" y="0"/>
                  </a:moveTo>
                  <a:lnTo>
                    <a:pt x="2178593" y="0"/>
                  </a:lnTo>
                  <a:lnTo>
                    <a:pt x="2178593" y="2921836"/>
                  </a:lnTo>
                  <a:lnTo>
                    <a:pt x="0" y="2921836"/>
                  </a:lnTo>
                  <a:close/>
                </a:path>
              </a:pathLst>
            </a:custGeom>
            <a:solidFill>
              <a:srgbClr val="F1EBE5"/>
            </a:solidFill>
          </p:spPr>
        </p:sp>
        <p:sp>
          <p:nvSpPr>
            <p:cNvPr id="4" name="TextBox 4"/>
            <p:cNvSpPr txBox="1"/>
            <p:nvPr/>
          </p:nvSpPr>
          <p:spPr>
            <a:xfrm>
              <a:off x="0" y="19050"/>
              <a:ext cx="2178593"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744995" y="1670607"/>
            <a:ext cx="5959485" cy="6945787"/>
          </a:xfrm>
          <a:custGeom>
            <a:avLst/>
            <a:gdLst/>
            <a:ahLst/>
            <a:cxnLst/>
            <a:rect l="l" t="t" r="r" b="b"/>
            <a:pathLst>
              <a:path w="5959485" h="6945787">
                <a:moveTo>
                  <a:pt x="0" y="0"/>
                </a:moveTo>
                <a:lnTo>
                  <a:pt x="5959485" y="0"/>
                </a:lnTo>
                <a:lnTo>
                  <a:pt x="5959485" y="6945786"/>
                </a:lnTo>
                <a:lnTo>
                  <a:pt x="0" y="6945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38986" y="1677356"/>
            <a:ext cx="9891565" cy="7140703"/>
          </a:xfrm>
          <a:prstGeom prst="rect">
            <a:avLst/>
          </a:prstGeom>
        </p:spPr>
        <p:txBody>
          <a:bodyPr lIns="0" tIns="0" rIns="0" bIns="0" rtlCol="0" anchor="t">
            <a:spAutoFit/>
          </a:bodyPr>
          <a:lstStyle/>
          <a:p>
            <a:pPr algn="l">
              <a:lnSpc>
                <a:spcPts val="3563"/>
              </a:lnSpc>
            </a:pPr>
            <a:r>
              <a:rPr lang="en-US" sz="2199">
                <a:solidFill>
                  <a:srgbClr val="FFFFFF"/>
                </a:solidFill>
                <a:latin typeface="Quicksand Medium"/>
              </a:rPr>
              <a:t>Bizda “Bu tizimni yo’lga qo’yishdan asosiy maqsad nima? Nima uchun yurtimizga kirib </a:t>
            </a:r>
          </a:p>
          <a:p>
            <a:pPr algn="l">
              <a:lnSpc>
                <a:spcPts val="3563"/>
              </a:lnSpc>
            </a:pPr>
            <a:r>
              <a:rPr lang="en-US" sz="2199">
                <a:solidFill>
                  <a:srgbClr val="FFFFFF"/>
                </a:solidFill>
                <a:latin typeface="Quicksand Medium"/>
              </a:rPr>
              <a:t>kelayotgan mobil qurilmalarda birqancha muammolar yuzaga keladi?”- degan savol tug’ilishi tabiiy.Bu tizimni joriy qilishdan asosiy maqsad yurtimizga chet eldan kirib kelayotgan mobil qurilmalarning noqonuniy yo’l bilan kirib kelmasligini ta’minlash bo’lsa,ikkinchidan,kirib kelayotgan har qanday mobil qurilmalarning sifatini tekshirish bo’lib hisoblanadi.Agar mana shu ro’yxatga olish jarayonlari amalgaoshirilsa,yurtimizda ichki bozorlarda sog’lom raqobat </a:t>
            </a:r>
          </a:p>
          <a:p>
            <a:pPr algn="l">
              <a:lnSpc>
                <a:spcPts val="3563"/>
              </a:lnSpc>
            </a:pPr>
            <a:r>
              <a:rPr lang="en-US" sz="2199">
                <a:solidFill>
                  <a:srgbClr val="FFFFFF"/>
                </a:solidFill>
                <a:latin typeface="Quicksand Medium"/>
              </a:rPr>
              <a:t>vujudga keladi.Har qanday yangi mobil qurilmalarning IMEI-kodlari ro’yxatdan o’tkazilishi shart.Har bir O’zbekiston Respublikasi fuqarosi o’z mobil qurilmalarini IMEI-kod ro’yxatidan o’tkazishi shart.Mobil qurilmalarni ro’yxatdan o’tkazish uchun SMS,USSD </a:t>
            </a:r>
            <a:r>
              <a:rPr lang="en-US" sz="2199" u="sng">
                <a:solidFill>
                  <a:srgbClr val="FFFFFF"/>
                </a:solidFill>
                <a:latin typeface="Quicksand Medium"/>
                <a:hlinkClick r:id="rId4" tooltip="https://genderi.org/academic-research-in-educational-sciences-v10.html"/>
              </a:rPr>
              <a:t>lardan va davlat </a:t>
            </a:r>
            <a:r>
              <a:rPr lang="en-US" sz="2199">
                <a:solidFill>
                  <a:srgbClr val="FFFFFF"/>
                </a:solidFill>
                <a:latin typeface="Quicksand Medium"/>
              </a:rPr>
              <a:t>interaktiv xizmatlaridan foydalanish mumkin.IMEI- kodlarini ro’yxatdan o’tkazish pulli bo’lib hisoblanadi.Bu mahalliy ishlab chiqaruvchilar uchun 10 % bazaviy miqdorda,jismoniy shaxslar uchun 20% turistlar uchun 20% ni tashkil etadi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383FF"/>
        </a:solidFill>
        <a:effectLst/>
      </p:bgPr>
    </p:bg>
    <p:spTree>
      <p:nvGrpSpPr>
        <p:cNvPr id="1" name=""/>
        <p:cNvGrpSpPr/>
        <p:nvPr/>
      </p:nvGrpSpPr>
      <p:grpSpPr>
        <a:xfrm>
          <a:off x="0" y="0"/>
          <a:ext cx="0" cy="0"/>
          <a:chOff x="0" y="0"/>
          <a:chExt cx="0" cy="0"/>
        </a:xfrm>
      </p:grpSpPr>
      <p:grpSp>
        <p:nvGrpSpPr>
          <p:cNvPr id="2" name="Group 2"/>
          <p:cNvGrpSpPr/>
          <p:nvPr/>
        </p:nvGrpSpPr>
        <p:grpSpPr>
          <a:xfrm>
            <a:off x="10919864" y="-633455"/>
            <a:ext cx="8614880" cy="11553911"/>
            <a:chOff x="0" y="0"/>
            <a:chExt cx="2178593" cy="2921836"/>
          </a:xfrm>
        </p:grpSpPr>
        <p:sp>
          <p:nvSpPr>
            <p:cNvPr id="3" name="Freeform 3"/>
            <p:cNvSpPr/>
            <p:nvPr/>
          </p:nvSpPr>
          <p:spPr>
            <a:xfrm>
              <a:off x="0" y="0"/>
              <a:ext cx="2178593" cy="2921836"/>
            </a:xfrm>
            <a:custGeom>
              <a:avLst/>
              <a:gdLst/>
              <a:ahLst/>
              <a:cxnLst/>
              <a:rect l="l" t="t" r="r" b="b"/>
              <a:pathLst>
                <a:path w="2178593" h="2921836">
                  <a:moveTo>
                    <a:pt x="0" y="0"/>
                  </a:moveTo>
                  <a:lnTo>
                    <a:pt x="2178593" y="0"/>
                  </a:lnTo>
                  <a:lnTo>
                    <a:pt x="2178593" y="2921836"/>
                  </a:lnTo>
                  <a:lnTo>
                    <a:pt x="0" y="2921836"/>
                  </a:lnTo>
                  <a:close/>
                </a:path>
              </a:pathLst>
            </a:custGeom>
            <a:solidFill>
              <a:srgbClr val="F1EBE5"/>
            </a:solidFill>
          </p:spPr>
        </p:sp>
        <p:sp>
          <p:nvSpPr>
            <p:cNvPr id="4" name="TextBox 4"/>
            <p:cNvSpPr txBox="1"/>
            <p:nvPr/>
          </p:nvSpPr>
          <p:spPr>
            <a:xfrm>
              <a:off x="0" y="19050"/>
              <a:ext cx="2178593"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744995" y="1670607"/>
            <a:ext cx="5959485" cy="6945787"/>
          </a:xfrm>
          <a:custGeom>
            <a:avLst/>
            <a:gdLst/>
            <a:ahLst/>
            <a:cxnLst/>
            <a:rect l="l" t="t" r="r" b="b"/>
            <a:pathLst>
              <a:path w="5959485" h="6945787">
                <a:moveTo>
                  <a:pt x="0" y="0"/>
                </a:moveTo>
                <a:lnTo>
                  <a:pt x="5959485" y="0"/>
                </a:lnTo>
                <a:lnTo>
                  <a:pt x="5959485" y="6945786"/>
                </a:lnTo>
                <a:lnTo>
                  <a:pt x="0" y="6945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38986" y="1658306"/>
            <a:ext cx="9891565" cy="7152133"/>
          </a:xfrm>
          <a:prstGeom prst="rect">
            <a:avLst/>
          </a:prstGeom>
        </p:spPr>
        <p:txBody>
          <a:bodyPr lIns="0" tIns="0" rIns="0" bIns="0" rtlCol="0" anchor="t">
            <a:spAutoFit/>
          </a:bodyPr>
          <a:lstStyle/>
          <a:p>
            <a:pPr algn="l">
              <a:lnSpc>
                <a:spcPts val="4373"/>
              </a:lnSpc>
            </a:pPr>
            <a:r>
              <a:rPr lang="en-US" sz="2699">
                <a:solidFill>
                  <a:srgbClr val="FFFFFF"/>
                </a:solidFill>
                <a:latin typeface="Quicksand Medium"/>
              </a:rPr>
              <a:t>Hozirgi kungacha O’zbekistonda 30 milliondan ortiq mobil qurilmalar IMEI- kod ro’yxatidan o’tkazilgan.Agar mobil qurilmalar o’g’irlansa yoki yo’qotib qo’yilsa,Ichki Ishlarga murojaat qilinadi va ushbu qurilmaning IMEI-kodi “qora ro’yxat”ga qo’shib qo’yiladi.Agar noqonuniy tarzda ishlatayotgan shaxs ushbu qurilmaning SIM-kartasini o’zgartirsa,bu qurilmani topish imkoni mavjud bo’ladi.Agarda “qora ro’yxat”dagi mobil qurilmalar boshqa davlatga olib chiqib ketilgan taqdirda ham,agar davlatlar o’rtasida o’zaro shartnoma mavjud bo’lsa,bu qurilmani ishlatib bo’lmaydi.Agar mobil qurilmaning ma’lumotlarini o’zgartirishga </a:t>
            </a:r>
            <a:r>
              <a:rPr lang="en-US" sz="2699" u="sng">
                <a:solidFill>
                  <a:srgbClr val="FFFFFF"/>
                </a:solidFill>
                <a:latin typeface="Quicksand Medium"/>
                <a:hlinkClick r:id="rId4" tooltip="https://genderi.org/xulosa-va-tavsiyalar.html"/>
              </a:rPr>
              <a:t>harakat qilsa</a:t>
            </a:r>
            <a:r>
              <a:rPr lang="en-US" sz="2699">
                <a:solidFill>
                  <a:srgbClr val="FFFFFF"/>
                </a:solidFill>
                <a:latin typeface="Quicksand Medium"/>
              </a:rPr>
              <a:t>,bemalol bu qurilmani topish imkoniyati vujudga keladi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383FF"/>
        </a:solidFill>
        <a:effectLst/>
      </p:bgPr>
    </p:bg>
    <p:spTree>
      <p:nvGrpSpPr>
        <p:cNvPr id="1" name=""/>
        <p:cNvGrpSpPr/>
        <p:nvPr/>
      </p:nvGrpSpPr>
      <p:grpSpPr>
        <a:xfrm>
          <a:off x="0" y="0"/>
          <a:ext cx="0" cy="0"/>
          <a:chOff x="0" y="0"/>
          <a:chExt cx="0" cy="0"/>
        </a:xfrm>
      </p:grpSpPr>
      <p:grpSp>
        <p:nvGrpSpPr>
          <p:cNvPr id="2" name="Group 2"/>
          <p:cNvGrpSpPr/>
          <p:nvPr/>
        </p:nvGrpSpPr>
        <p:grpSpPr>
          <a:xfrm>
            <a:off x="10919864" y="-633455"/>
            <a:ext cx="8614880" cy="11553911"/>
            <a:chOff x="0" y="0"/>
            <a:chExt cx="2178593" cy="2921836"/>
          </a:xfrm>
        </p:grpSpPr>
        <p:sp>
          <p:nvSpPr>
            <p:cNvPr id="3" name="Freeform 3"/>
            <p:cNvSpPr/>
            <p:nvPr/>
          </p:nvSpPr>
          <p:spPr>
            <a:xfrm>
              <a:off x="0" y="0"/>
              <a:ext cx="2178593" cy="2921836"/>
            </a:xfrm>
            <a:custGeom>
              <a:avLst/>
              <a:gdLst/>
              <a:ahLst/>
              <a:cxnLst/>
              <a:rect l="l" t="t" r="r" b="b"/>
              <a:pathLst>
                <a:path w="2178593" h="2921836">
                  <a:moveTo>
                    <a:pt x="0" y="0"/>
                  </a:moveTo>
                  <a:lnTo>
                    <a:pt x="2178593" y="0"/>
                  </a:lnTo>
                  <a:lnTo>
                    <a:pt x="2178593" y="2921836"/>
                  </a:lnTo>
                  <a:lnTo>
                    <a:pt x="0" y="2921836"/>
                  </a:lnTo>
                  <a:close/>
                </a:path>
              </a:pathLst>
            </a:custGeom>
            <a:solidFill>
              <a:srgbClr val="F1EBE5"/>
            </a:solidFill>
          </p:spPr>
        </p:sp>
        <p:sp>
          <p:nvSpPr>
            <p:cNvPr id="4" name="TextBox 4"/>
            <p:cNvSpPr txBox="1"/>
            <p:nvPr/>
          </p:nvSpPr>
          <p:spPr>
            <a:xfrm>
              <a:off x="0" y="19050"/>
              <a:ext cx="2178593"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744995" y="1670607"/>
            <a:ext cx="5959485" cy="6945787"/>
          </a:xfrm>
          <a:custGeom>
            <a:avLst/>
            <a:gdLst/>
            <a:ahLst/>
            <a:cxnLst/>
            <a:rect l="l" t="t" r="r" b="b"/>
            <a:pathLst>
              <a:path w="5959485" h="6945787">
                <a:moveTo>
                  <a:pt x="0" y="0"/>
                </a:moveTo>
                <a:lnTo>
                  <a:pt x="5959485" y="0"/>
                </a:lnTo>
                <a:lnTo>
                  <a:pt x="5959485" y="6945786"/>
                </a:lnTo>
                <a:lnTo>
                  <a:pt x="0" y="6945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38986" y="1639256"/>
            <a:ext cx="9891565" cy="6883148"/>
          </a:xfrm>
          <a:prstGeom prst="rect">
            <a:avLst/>
          </a:prstGeom>
        </p:spPr>
        <p:txBody>
          <a:bodyPr lIns="0" tIns="0" rIns="0" bIns="0" rtlCol="0" anchor="t">
            <a:spAutoFit/>
          </a:bodyPr>
          <a:lstStyle/>
          <a:p>
            <a:pPr algn="l">
              <a:lnSpc>
                <a:spcPts val="5021"/>
              </a:lnSpc>
            </a:pPr>
            <a:r>
              <a:rPr lang="en-US" sz="3099">
                <a:solidFill>
                  <a:srgbClr val="FFFFFF"/>
                </a:solidFill>
                <a:latin typeface="Quicksand Medium"/>
              </a:rPr>
              <a:t>UzIMEI tizimidan faqatgina tugmachali telefonlarni,smartfonlarni IMEI- kodlarini ro’yxatdan o’tkazish mumkin.Noutbuk yoki kompyuterlarni UzIMEI tizimidan ro’yxatdan o’tkazib bo’lmaydi.Agarda biz mobil qurilmaning maqomini bilmoqchi bo’lsak,USSD orqali hech qanday to’lovlarsiz bilishimiz mumkin.UZIMEI tizimi samarali tarzda yo’lga qo’yilsa,ichki bozorimizda sog’lom raqobat vujudga keladi.Bu tizim jahon bozorlarining mahsulotlari ichki bozorimizga kirib kelishida muhim ahamiyatga ega bo’lib hisoblanadi.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383FF"/>
        </a:solidFill>
        <a:effectLst/>
      </p:bgPr>
    </p:bg>
    <p:spTree>
      <p:nvGrpSpPr>
        <p:cNvPr id="1" name=""/>
        <p:cNvGrpSpPr/>
        <p:nvPr/>
      </p:nvGrpSpPr>
      <p:grpSpPr>
        <a:xfrm>
          <a:off x="0" y="0"/>
          <a:ext cx="0" cy="0"/>
          <a:chOff x="0" y="0"/>
          <a:chExt cx="0" cy="0"/>
        </a:xfrm>
      </p:grpSpPr>
      <p:grpSp>
        <p:nvGrpSpPr>
          <p:cNvPr id="2" name="Group 2"/>
          <p:cNvGrpSpPr/>
          <p:nvPr/>
        </p:nvGrpSpPr>
        <p:grpSpPr>
          <a:xfrm>
            <a:off x="10919864" y="-633455"/>
            <a:ext cx="8614880" cy="11553911"/>
            <a:chOff x="0" y="0"/>
            <a:chExt cx="2178593" cy="2921836"/>
          </a:xfrm>
        </p:grpSpPr>
        <p:sp>
          <p:nvSpPr>
            <p:cNvPr id="3" name="Freeform 3"/>
            <p:cNvSpPr/>
            <p:nvPr/>
          </p:nvSpPr>
          <p:spPr>
            <a:xfrm>
              <a:off x="0" y="0"/>
              <a:ext cx="2178593" cy="2921836"/>
            </a:xfrm>
            <a:custGeom>
              <a:avLst/>
              <a:gdLst/>
              <a:ahLst/>
              <a:cxnLst/>
              <a:rect l="l" t="t" r="r" b="b"/>
              <a:pathLst>
                <a:path w="2178593" h="2921836">
                  <a:moveTo>
                    <a:pt x="0" y="0"/>
                  </a:moveTo>
                  <a:lnTo>
                    <a:pt x="2178593" y="0"/>
                  </a:lnTo>
                  <a:lnTo>
                    <a:pt x="2178593" y="2921836"/>
                  </a:lnTo>
                  <a:lnTo>
                    <a:pt x="0" y="2921836"/>
                  </a:lnTo>
                  <a:close/>
                </a:path>
              </a:pathLst>
            </a:custGeom>
            <a:solidFill>
              <a:srgbClr val="F1EBE5"/>
            </a:solidFill>
          </p:spPr>
        </p:sp>
        <p:sp>
          <p:nvSpPr>
            <p:cNvPr id="4" name="TextBox 4"/>
            <p:cNvSpPr txBox="1"/>
            <p:nvPr/>
          </p:nvSpPr>
          <p:spPr>
            <a:xfrm>
              <a:off x="0" y="19050"/>
              <a:ext cx="2178593"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744995" y="1670607"/>
            <a:ext cx="5959485" cy="6945787"/>
          </a:xfrm>
          <a:custGeom>
            <a:avLst/>
            <a:gdLst/>
            <a:ahLst/>
            <a:cxnLst/>
            <a:rect l="l" t="t" r="r" b="b"/>
            <a:pathLst>
              <a:path w="5959485" h="6945787">
                <a:moveTo>
                  <a:pt x="0" y="0"/>
                </a:moveTo>
                <a:lnTo>
                  <a:pt x="5959485" y="0"/>
                </a:lnTo>
                <a:lnTo>
                  <a:pt x="5959485" y="6945786"/>
                </a:lnTo>
                <a:lnTo>
                  <a:pt x="0" y="694578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638986" y="1677356"/>
            <a:ext cx="9891565" cy="7588378"/>
          </a:xfrm>
          <a:prstGeom prst="rect">
            <a:avLst/>
          </a:prstGeom>
        </p:spPr>
        <p:txBody>
          <a:bodyPr lIns="0" tIns="0" rIns="0" bIns="0" rtlCol="0" anchor="t">
            <a:spAutoFit/>
          </a:bodyPr>
          <a:lstStyle/>
          <a:p>
            <a:pPr algn="l">
              <a:lnSpc>
                <a:spcPts val="3563"/>
              </a:lnSpc>
            </a:pPr>
            <a:r>
              <a:rPr lang="en-US" sz="2199">
                <a:solidFill>
                  <a:srgbClr val="FFFFFF"/>
                </a:solidFill>
                <a:latin typeface="Quicksand Medium"/>
              </a:rPr>
              <a:t>Mobil aloqa texnologiyalarning rivojlanishi va raqabatbordoshligini baholash, uning ko‘p jihatliligi va omilliligini hisobga oladigan indikatorlar tizimi umumlashtiriladi. Mobil aloqa texnologiyalarning olinadigan daromad ko‘rsatkichlari qiymat dinamikasining turli omillari ya’ni ichki hamda tashqi. Mobil texnologiyasi muhitida innovatsiya jarayoni juda yuqori suratlar bilan o‘sayotgani odatiy holga aylanib bormoqda. Ayniqsa, bu internet global tarmog‘i uchun harakterlidir. Hozir internet nafaqat behisob hajmdagi axborotga ega bo‘lgan global kompyuter tarmog‘i hisoblanishi bilan birga behisob odamlar uchun prinsipial yangi muloqot qilish muxitiga aylanib bormoqda. Internet gorizontal usul, deb atalishi mumkin bo‘lgan yangi insoniy muloqot usulini kashf etmoqda. U paydo bo‘lgunga qadar muloqot va axborot tarqalishi asosan vertikal tarzda bo‘lgan. Unga talab juda yuqori bo‘lsada, teskari aloqa umuman yo‘q edi. Gazetalarga yuboriladigan xatlar, radio va teleko‘rsatuvlardagi talab va mulohazalar yuqoridagi fikrimizga guvohlik berib turibdi. Mobil texnologiyasi esa, son–sanoqsiz iste’molchilar davrasi uchun axborot tarqalishini ta’minlaydi. </a:t>
            </a:r>
          </a:p>
        </p:txBody>
      </p:sp>
      <p:sp>
        <p:nvSpPr>
          <p:cNvPr id="7" name="TextBox 7"/>
          <p:cNvSpPr txBox="1"/>
          <p:nvPr/>
        </p:nvSpPr>
        <p:spPr>
          <a:xfrm>
            <a:off x="2984579" y="104062"/>
            <a:ext cx="3913584" cy="1566544"/>
          </a:xfrm>
          <a:prstGeom prst="rect">
            <a:avLst/>
          </a:prstGeom>
        </p:spPr>
        <p:txBody>
          <a:bodyPr lIns="0" tIns="0" rIns="0" bIns="0" rtlCol="0" anchor="t">
            <a:spAutoFit/>
          </a:bodyPr>
          <a:lstStyle/>
          <a:p>
            <a:pPr algn="ctr">
              <a:lnSpc>
                <a:spcPts val="12880"/>
              </a:lnSpc>
            </a:pPr>
            <a:r>
              <a:rPr lang="en-US" sz="9200">
                <a:solidFill>
                  <a:srgbClr val="FFFFFF"/>
                </a:solidFill>
                <a:latin typeface="Open Sans Bold"/>
              </a:rPr>
              <a:t>Xulosa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grpSp>
        <p:nvGrpSpPr>
          <p:cNvPr id="2" name="Group 2"/>
          <p:cNvGrpSpPr/>
          <p:nvPr/>
        </p:nvGrpSpPr>
        <p:grpSpPr>
          <a:xfrm>
            <a:off x="-444633" y="9730382"/>
            <a:ext cx="19177267" cy="1113237"/>
            <a:chOff x="0" y="0"/>
            <a:chExt cx="5050803" cy="293198"/>
          </a:xfrm>
        </p:grpSpPr>
        <p:sp>
          <p:nvSpPr>
            <p:cNvPr id="3" name="Freeform 3"/>
            <p:cNvSpPr/>
            <p:nvPr/>
          </p:nvSpPr>
          <p:spPr>
            <a:xfrm>
              <a:off x="0" y="0"/>
              <a:ext cx="5050803" cy="293198"/>
            </a:xfrm>
            <a:custGeom>
              <a:avLst/>
              <a:gdLst/>
              <a:ahLst/>
              <a:cxnLst/>
              <a:rect l="l" t="t" r="r" b="b"/>
              <a:pathLst>
                <a:path w="5050803" h="293198">
                  <a:moveTo>
                    <a:pt x="0" y="0"/>
                  </a:moveTo>
                  <a:lnTo>
                    <a:pt x="5050803" y="0"/>
                  </a:lnTo>
                  <a:lnTo>
                    <a:pt x="5050803" y="293198"/>
                  </a:lnTo>
                  <a:lnTo>
                    <a:pt x="0" y="293198"/>
                  </a:lnTo>
                  <a:close/>
                </a:path>
              </a:pathLst>
            </a:custGeom>
            <a:solidFill>
              <a:srgbClr val="5383FF"/>
            </a:solidFill>
          </p:spPr>
        </p:sp>
        <p:sp>
          <p:nvSpPr>
            <p:cNvPr id="4" name="TextBox 4"/>
            <p:cNvSpPr txBox="1"/>
            <p:nvPr/>
          </p:nvSpPr>
          <p:spPr>
            <a:xfrm>
              <a:off x="0" y="-38100"/>
              <a:ext cx="5050803" cy="33129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444633" y="-556618"/>
            <a:ext cx="19177267" cy="1113237"/>
            <a:chOff x="0" y="0"/>
            <a:chExt cx="5050803" cy="293198"/>
          </a:xfrm>
        </p:grpSpPr>
        <p:sp>
          <p:nvSpPr>
            <p:cNvPr id="6" name="Freeform 6"/>
            <p:cNvSpPr/>
            <p:nvPr/>
          </p:nvSpPr>
          <p:spPr>
            <a:xfrm>
              <a:off x="0" y="0"/>
              <a:ext cx="5050803" cy="293198"/>
            </a:xfrm>
            <a:custGeom>
              <a:avLst/>
              <a:gdLst/>
              <a:ahLst/>
              <a:cxnLst/>
              <a:rect l="l" t="t" r="r" b="b"/>
              <a:pathLst>
                <a:path w="5050803" h="293198">
                  <a:moveTo>
                    <a:pt x="0" y="0"/>
                  </a:moveTo>
                  <a:lnTo>
                    <a:pt x="5050803" y="0"/>
                  </a:lnTo>
                  <a:lnTo>
                    <a:pt x="5050803" y="293198"/>
                  </a:lnTo>
                  <a:lnTo>
                    <a:pt x="0" y="293198"/>
                  </a:lnTo>
                  <a:close/>
                </a:path>
              </a:pathLst>
            </a:custGeom>
            <a:solidFill>
              <a:srgbClr val="06C892"/>
            </a:solidFill>
          </p:spPr>
        </p:sp>
        <p:sp>
          <p:nvSpPr>
            <p:cNvPr id="7" name="TextBox 7"/>
            <p:cNvSpPr txBox="1"/>
            <p:nvPr/>
          </p:nvSpPr>
          <p:spPr>
            <a:xfrm>
              <a:off x="0" y="-38100"/>
              <a:ext cx="5050803" cy="33129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005717" y="1821359"/>
            <a:ext cx="7253583" cy="6644282"/>
          </a:xfrm>
          <a:custGeom>
            <a:avLst/>
            <a:gdLst/>
            <a:ahLst/>
            <a:cxnLst/>
            <a:rect l="l" t="t" r="r" b="b"/>
            <a:pathLst>
              <a:path w="7253583" h="6644282">
                <a:moveTo>
                  <a:pt x="0" y="0"/>
                </a:moveTo>
                <a:lnTo>
                  <a:pt x="7253583" y="0"/>
                </a:lnTo>
                <a:lnTo>
                  <a:pt x="7253583" y="6644282"/>
                </a:lnTo>
                <a:lnTo>
                  <a:pt x="0" y="664428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TextBox 9"/>
          <p:cNvSpPr txBox="1"/>
          <p:nvPr/>
        </p:nvSpPr>
        <p:spPr>
          <a:xfrm>
            <a:off x="1219200" y="2697480"/>
            <a:ext cx="7924800" cy="4834889"/>
          </a:xfrm>
          <a:prstGeom prst="rect">
            <a:avLst/>
          </a:prstGeom>
        </p:spPr>
        <p:txBody>
          <a:bodyPr lIns="0" tIns="0" rIns="0" bIns="0" rtlCol="0" anchor="t">
            <a:spAutoFit/>
          </a:bodyPr>
          <a:lstStyle/>
          <a:p>
            <a:pPr marL="0" lvl="0" indent="0" algn="l">
              <a:lnSpc>
                <a:spcPts val="12479"/>
              </a:lnSpc>
            </a:pPr>
            <a:r>
              <a:rPr lang="en-US" sz="12999" spc="-545">
                <a:solidFill>
                  <a:srgbClr val="3139A8"/>
                </a:solidFill>
                <a:latin typeface="Be Vietnam Ultra-Bold"/>
              </a:rPr>
              <a:t>THANK YOU VERY MUCH!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grpSp>
        <p:nvGrpSpPr>
          <p:cNvPr id="2" name="Group 2"/>
          <p:cNvGrpSpPr/>
          <p:nvPr/>
        </p:nvGrpSpPr>
        <p:grpSpPr>
          <a:xfrm>
            <a:off x="-990600" y="9730382"/>
            <a:ext cx="19177267" cy="1113237"/>
            <a:chOff x="0" y="0"/>
            <a:chExt cx="5050803" cy="293198"/>
          </a:xfrm>
        </p:grpSpPr>
        <p:sp>
          <p:nvSpPr>
            <p:cNvPr id="3" name="Freeform 3"/>
            <p:cNvSpPr/>
            <p:nvPr/>
          </p:nvSpPr>
          <p:spPr>
            <a:xfrm>
              <a:off x="0" y="0"/>
              <a:ext cx="5050803" cy="293198"/>
            </a:xfrm>
            <a:custGeom>
              <a:avLst/>
              <a:gdLst/>
              <a:ahLst/>
              <a:cxnLst/>
              <a:rect l="l" t="t" r="r" b="b"/>
              <a:pathLst>
                <a:path w="5050803" h="293198">
                  <a:moveTo>
                    <a:pt x="0" y="0"/>
                  </a:moveTo>
                  <a:lnTo>
                    <a:pt x="5050803" y="0"/>
                  </a:lnTo>
                  <a:lnTo>
                    <a:pt x="5050803" y="293198"/>
                  </a:lnTo>
                  <a:lnTo>
                    <a:pt x="0" y="293198"/>
                  </a:lnTo>
                  <a:close/>
                </a:path>
              </a:pathLst>
            </a:custGeom>
            <a:solidFill>
              <a:srgbClr val="5383FF"/>
            </a:solidFill>
          </p:spPr>
        </p:sp>
        <p:sp>
          <p:nvSpPr>
            <p:cNvPr id="4" name="TextBox 4"/>
            <p:cNvSpPr txBox="1"/>
            <p:nvPr/>
          </p:nvSpPr>
          <p:spPr>
            <a:xfrm>
              <a:off x="0" y="-38100"/>
              <a:ext cx="5050803" cy="331298"/>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a:off x="-444633" y="-556618"/>
            <a:ext cx="19177267" cy="1113237"/>
            <a:chOff x="0" y="0"/>
            <a:chExt cx="5050803" cy="293198"/>
          </a:xfrm>
        </p:grpSpPr>
        <p:sp>
          <p:nvSpPr>
            <p:cNvPr id="6" name="Freeform 6"/>
            <p:cNvSpPr/>
            <p:nvPr/>
          </p:nvSpPr>
          <p:spPr>
            <a:xfrm>
              <a:off x="0" y="0"/>
              <a:ext cx="5050803" cy="293198"/>
            </a:xfrm>
            <a:custGeom>
              <a:avLst/>
              <a:gdLst/>
              <a:ahLst/>
              <a:cxnLst/>
              <a:rect l="l" t="t" r="r" b="b"/>
              <a:pathLst>
                <a:path w="5050803" h="293198">
                  <a:moveTo>
                    <a:pt x="0" y="0"/>
                  </a:moveTo>
                  <a:lnTo>
                    <a:pt x="5050803" y="0"/>
                  </a:lnTo>
                  <a:lnTo>
                    <a:pt x="5050803" y="293198"/>
                  </a:lnTo>
                  <a:lnTo>
                    <a:pt x="0" y="293198"/>
                  </a:lnTo>
                  <a:close/>
                </a:path>
              </a:pathLst>
            </a:custGeom>
            <a:solidFill>
              <a:srgbClr val="06C892"/>
            </a:solidFill>
          </p:spPr>
        </p:sp>
        <p:sp>
          <p:nvSpPr>
            <p:cNvPr id="7" name="TextBox 7"/>
            <p:cNvSpPr txBox="1"/>
            <p:nvPr/>
          </p:nvSpPr>
          <p:spPr>
            <a:xfrm>
              <a:off x="0" y="-38100"/>
              <a:ext cx="5050803" cy="33129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0842659" y="1068800"/>
            <a:ext cx="6226141" cy="8149399"/>
          </a:xfrm>
          <a:custGeom>
            <a:avLst/>
            <a:gdLst/>
            <a:ahLst/>
            <a:cxnLst/>
            <a:rect l="l" t="t" r="r" b="b"/>
            <a:pathLst>
              <a:path w="6226141" h="8149399">
                <a:moveTo>
                  <a:pt x="0" y="0"/>
                </a:moveTo>
                <a:lnTo>
                  <a:pt x="6226141" y="0"/>
                </a:lnTo>
                <a:lnTo>
                  <a:pt x="6226141" y="8149400"/>
                </a:lnTo>
                <a:lnTo>
                  <a:pt x="0" y="81494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9" name="TextBox 9"/>
          <p:cNvSpPr txBox="1"/>
          <p:nvPr/>
        </p:nvSpPr>
        <p:spPr>
          <a:xfrm>
            <a:off x="1219200" y="1835857"/>
            <a:ext cx="8853878" cy="3889158"/>
          </a:xfrm>
          <a:prstGeom prst="rect">
            <a:avLst/>
          </a:prstGeom>
        </p:spPr>
        <p:txBody>
          <a:bodyPr lIns="0" tIns="0" rIns="0" bIns="0" rtlCol="0" anchor="t">
            <a:spAutoFit/>
          </a:bodyPr>
          <a:lstStyle/>
          <a:p>
            <a:pPr marL="0" lvl="0" indent="0" algn="l">
              <a:lnSpc>
                <a:spcPts val="6116"/>
              </a:lnSpc>
            </a:pPr>
            <a:r>
              <a:rPr lang="en-US" sz="6116" spc="-256" dirty="0">
                <a:solidFill>
                  <a:srgbClr val="3139A8"/>
                </a:solidFill>
                <a:latin typeface="Be Vietnam Ultra-Bold"/>
              </a:rPr>
              <a:t>O‘ZBEKISTON BOZORIGA MOBIL QURILMALARNING KIRIB KELISH VA RIVOJLANISH BOSQICHLARI </a:t>
            </a:r>
          </a:p>
        </p:txBody>
      </p:sp>
      <p:sp>
        <p:nvSpPr>
          <p:cNvPr id="10" name="TextBox 10"/>
          <p:cNvSpPr txBox="1"/>
          <p:nvPr/>
        </p:nvSpPr>
        <p:spPr>
          <a:xfrm>
            <a:off x="0" y="8381642"/>
            <a:ext cx="8189147" cy="1410643"/>
          </a:xfrm>
          <a:prstGeom prst="rect">
            <a:avLst/>
          </a:prstGeom>
        </p:spPr>
        <p:txBody>
          <a:bodyPr lIns="0" tIns="0" rIns="0" bIns="0" rtlCol="0" anchor="t">
            <a:spAutoFit/>
          </a:bodyPr>
          <a:lstStyle/>
          <a:p>
            <a:pPr algn="ctr">
              <a:lnSpc>
                <a:spcPts val="5460"/>
              </a:lnSpc>
            </a:pPr>
            <a:r>
              <a:rPr lang="en-US" sz="3900" dirty="0" err="1" smtClean="0">
                <a:solidFill>
                  <a:srgbClr val="3139A8"/>
                </a:solidFill>
                <a:latin typeface="Open Sans Bold"/>
              </a:rPr>
              <a:t>Bajardi:Muminjonov</a:t>
            </a:r>
            <a:r>
              <a:rPr lang="en-US" sz="3900" dirty="0" smtClean="0">
                <a:solidFill>
                  <a:srgbClr val="3139A8"/>
                </a:solidFill>
                <a:latin typeface="Open Sans Bold"/>
              </a:rPr>
              <a:t> </a:t>
            </a:r>
            <a:r>
              <a:rPr lang="en-US" sz="3900" dirty="0" err="1" smtClean="0">
                <a:solidFill>
                  <a:srgbClr val="3139A8"/>
                </a:solidFill>
                <a:latin typeface="Open Sans Bold"/>
              </a:rPr>
              <a:t>Nurillo</a:t>
            </a:r>
            <a:endParaRPr lang="en-US" sz="3900" dirty="0">
              <a:solidFill>
                <a:srgbClr val="3139A8"/>
              </a:solidFill>
              <a:latin typeface="Open Sans Bold"/>
            </a:endParaRPr>
          </a:p>
          <a:p>
            <a:pPr algn="ctr">
              <a:lnSpc>
                <a:spcPts val="5460"/>
              </a:lnSpc>
            </a:pPr>
            <a:r>
              <a:rPr lang="en-US" sz="3900" dirty="0" err="1">
                <a:solidFill>
                  <a:srgbClr val="3139A8"/>
                </a:solidFill>
                <a:latin typeface="Open Sans Bold"/>
              </a:rPr>
              <a:t>Tekshirdi</a:t>
            </a:r>
            <a:r>
              <a:rPr lang="en-US" sz="3900" dirty="0" smtClean="0">
                <a:solidFill>
                  <a:srgbClr val="3139A8"/>
                </a:solidFill>
                <a:latin typeface="Open Sans Bold"/>
              </a:rPr>
              <a:t>:_______________________</a:t>
            </a:r>
            <a:endParaRPr lang="en-US" sz="3900" dirty="0">
              <a:solidFill>
                <a:srgbClr val="3139A8"/>
              </a:solidFill>
              <a:latin typeface="Open Sans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sp>
        <p:nvSpPr>
          <p:cNvPr id="2" name="TextBox 2"/>
          <p:cNvSpPr txBox="1"/>
          <p:nvPr/>
        </p:nvSpPr>
        <p:spPr>
          <a:xfrm>
            <a:off x="1219200" y="2890758"/>
            <a:ext cx="8385935" cy="1060451"/>
          </a:xfrm>
          <a:prstGeom prst="rect">
            <a:avLst/>
          </a:prstGeom>
        </p:spPr>
        <p:txBody>
          <a:bodyPr lIns="0" tIns="0" rIns="0" bIns="0" rtlCol="0" anchor="t">
            <a:spAutoFit/>
          </a:bodyPr>
          <a:lstStyle/>
          <a:p>
            <a:pPr marL="0" lvl="0" indent="0" algn="l">
              <a:lnSpc>
                <a:spcPts val="8000"/>
              </a:lnSpc>
            </a:pPr>
            <a:r>
              <a:rPr lang="en-US" sz="8000" spc="-336">
                <a:solidFill>
                  <a:srgbClr val="3139A8"/>
                </a:solidFill>
                <a:latin typeface="Be Vietnam Ultra-Bold"/>
              </a:rPr>
              <a:t>REJA:</a:t>
            </a:r>
          </a:p>
        </p:txBody>
      </p:sp>
      <p:sp>
        <p:nvSpPr>
          <p:cNvPr id="3" name="TextBox 3"/>
          <p:cNvSpPr txBox="1"/>
          <p:nvPr/>
        </p:nvSpPr>
        <p:spPr>
          <a:xfrm>
            <a:off x="240366" y="4358511"/>
            <a:ext cx="8903634" cy="2912365"/>
          </a:xfrm>
          <a:prstGeom prst="rect">
            <a:avLst/>
          </a:prstGeom>
        </p:spPr>
        <p:txBody>
          <a:bodyPr lIns="0" tIns="0" rIns="0" bIns="0" rtlCol="0" anchor="t">
            <a:spAutoFit/>
          </a:bodyPr>
          <a:lstStyle/>
          <a:p>
            <a:pPr algn="l">
              <a:lnSpc>
                <a:spcPts val="4697"/>
              </a:lnSpc>
            </a:pPr>
            <a:endParaRPr/>
          </a:p>
          <a:p>
            <a:pPr marL="626104" lvl="1" indent="-313052" algn="l">
              <a:lnSpc>
                <a:spcPts val="4697"/>
              </a:lnSpc>
              <a:buFont typeface="Arial"/>
              <a:buChar char="•"/>
            </a:pPr>
            <a:r>
              <a:rPr lang="en-US" sz="2899">
                <a:solidFill>
                  <a:srgbClr val="3139A8"/>
                </a:solidFill>
                <a:latin typeface="Quicksand Medium"/>
              </a:rPr>
              <a:t>Raqamli iqtisodiyotda mobil texnologiyalar</a:t>
            </a:r>
          </a:p>
          <a:p>
            <a:pPr marL="626104" lvl="1" indent="-313052" algn="l">
              <a:lnSpc>
                <a:spcPts val="4697"/>
              </a:lnSpc>
              <a:buFont typeface="Arial"/>
              <a:buChar char="•"/>
            </a:pPr>
            <a:r>
              <a:rPr lang="en-US" sz="2899">
                <a:solidFill>
                  <a:srgbClr val="3139A8"/>
                </a:solidFill>
                <a:latin typeface="Quicksand Medium"/>
              </a:rPr>
              <a:t>O‘zbekiston bozoriga mobil qurilmalarning kirib kelishi va rivojlanish bosqichlari</a:t>
            </a:r>
          </a:p>
          <a:p>
            <a:pPr marL="626104" lvl="1" indent="-313052" algn="l">
              <a:lnSpc>
                <a:spcPts val="4697"/>
              </a:lnSpc>
              <a:buFont typeface="Arial"/>
              <a:buChar char="•"/>
            </a:pPr>
            <a:r>
              <a:rPr lang="en-US" sz="2899">
                <a:solidFill>
                  <a:srgbClr val="3139A8"/>
                </a:solidFill>
                <a:latin typeface="Quicksand Medium"/>
              </a:rPr>
              <a:t>Xulosa</a:t>
            </a:r>
          </a:p>
        </p:txBody>
      </p:sp>
      <p:grpSp>
        <p:nvGrpSpPr>
          <p:cNvPr id="4" name="Group 4"/>
          <p:cNvGrpSpPr/>
          <p:nvPr/>
        </p:nvGrpSpPr>
        <p:grpSpPr>
          <a:xfrm>
            <a:off x="9945531" y="1486616"/>
            <a:ext cx="7313769" cy="7313769"/>
            <a:chOff x="0" y="0"/>
            <a:chExt cx="3282950" cy="3282950"/>
          </a:xfrm>
        </p:grpSpPr>
        <p:sp>
          <p:nvSpPr>
            <p:cNvPr id="5" name="Freeform 5"/>
            <p:cNvSpPr/>
            <p:nvPr/>
          </p:nvSpPr>
          <p:spPr>
            <a:xfrm>
              <a:off x="0" y="0"/>
              <a:ext cx="3282950" cy="3282950"/>
            </a:xfrm>
            <a:custGeom>
              <a:avLst/>
              <a:gdLst/>
              <a:ahLst/>
              <a:cxnLst/>
              <a:rect l="l" t="t" r="r" b="b"/>
              <a:pathLst>
                <a:path w="3282950" h="3282950">
                  <a:moveTo>
                    <a:pt x="0" y="0"/>
                  </a:moveTo>
                  <a:lnTo>
                    <a:pt x="2532380" y="0"/>
                  </a:lnTo>
                  <a:cubicBezTo>
                    <a:pt x="2946400" y="0"/>
                    <a:pt x="3282950" y="336550"/>
                    <a:pt x="3282950" y="750570"/>
                  </a:cubicBezTo>
                  <a:lnTo>
                    <a:pt x="3282950" y="3282950"/>
                  </a:lnTo>
                  <a:lnTo>
                    <a:pt x="0" y="3282950"/>
                  </a:lnTo>
                  <a:lnTo>
                    <a:pt x="0" y="0"/>
                  </a:lnTo>
                  <a:close/>
                </a:path>
              </a:pathLst>
            </a:custGeom>
            <a:blipFill>
              <a:blip r:embed="rId2"/>
              <a:stretch>
                <a:fillRect l="-25046" r="-25046"/>
              </a:stretch>
            </a:blipFill>
          </p:spPr>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6C892"/>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597241" y="1121159"/>
            <a:ext cx="6042413" cy="8044682"/>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2"/>
              <a:stretch>
                <a:fillRect l="-59832" r="-59832"/>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1EBE5"/>
            </a:solidFill>
          </p:spPr>
        </p:sp>
      </p:grpSp>
      <p:sp>
        <p:nvSpPr>
          <p:cNvPr id="5" name="TextBox 5"/>
          <p:cNvSpPr txBox="1"/>
          <p:nvPr/>
        </p:nvSpPr>
        <p:spPr>
          <a:xfrm>
            <a:off x="1219200" y="1292887"/>
            <a:ext cx="8385935" cy="3044190"/>
          </a:xfrm>
          <a:prstGeom prst="rect">
            <a:avLst/>
          </a:prstGeom>
        </p:spPr>
        <p:txBody>
          <a:bodyPr lIns="0" tIns="0" rIns="0" bIns="0" rtlCol="0" anchor="t">
            <a:spAutoFit/>
          </a:bodyPr>
          <a:lstStyle/>
          <a:p>
            <a:pPr marL="0" lvl="0" indent="0" algn="l">
              <a:lnSpc>
                <a:spcPts val="7979"/>
              </a:lnSpc>
            </a:pPr>
            <a:r>
              <a:rPr lang="en-US" sz="6999" spc="-293">
                <a:solidFill>
                  <a:srgbClr val="FFFFFF"/>
                </a:solidFill>
                <a:latin typeface="Be Vietnam Ultra-Bold"/>
              </a:rPr>
              <a:t>RAQAMLI IQTISODA MOBIL TEXNOLOGIYALAR</a:t>
            </a:r>
          </a:p>
        </p:txBody>
      </p:sp>
      <p:sp>
        <p:nvSpPr>
          <p:cNvPr id="6" name="TextBox 6"/>
          <p:cNvSpPr txBox="1"/>
          <p:nvPr/>
        </p:nvSpPr>
        <p:spPr>
          <a:xfrm>
            <a:off x="1219200" y="4612026"/>
            <a:ext cx="7570711" cy="5303520"/>
          </a:xfrm>
          <a:prstGeom prst="rect">
            <a:avLst/>
          </a:prstGeom>
        </p:spPr>
        <p:txBody>
          <a:bodyPr lIns="0" tIns="0" rIns="0" bIns="0" rtlCol="0" anchor="t">
            <a:spAutoFit/>
          </a:bodyPr>
          <a:lstStyle/>
          <a:p>
            <a:pPr algn="l">
              <a:lnSpc>
                <a:spcPts val="3239"/>
              </a:lnSpc>
            </a:pPr>
            <a:r>
              <a:rPr lang="en-US" sz="1999">
                <a:solidFill>
                  <a:srgbClr val="FFFFFF"/>
                </a:solidFill>
                <a:latin typeface="Quicksand Medium"/>
              </a:rPr>
              <a:t>Jahonda axborotlashgan jamiyat jadal shakllanib borayotgan sharoitda raqamli iqtisodiyotda mobil texnologiyalarni rivojlantirish bugungi kundagi eng dolzarb yo‘nalishlardan biri hisoblanadi.O‘zbekiston Respublikasini rivojlantirishning 5 ta ustuvor yo‘nalishi bo‘yicha Xarakatlar strategiyasini amalga oshirish jarayonida raqamli iqtisodiyotni rivojlantishga alohida e’tibor qaratilmoqda. 2018-yil 3-iyulda qabul qilingan O‘zbekiston Respublikasi Prezidentining “O‘zbekiston Respublikasida raqamli iqtisodiyotni rivojlantirish chora-tadbirlari to‘g‘risida”gi PQ-3832-son Qarori ushbu sohaning mamlakatimizning strategik rivojlanishidagi zarurati va ahamiyatini, eng muhim vazifalarni va amalga oshirilishi lozim bo‘lgan tadbirlarni belgilab beradi.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sp>
        <p:nvSpPr>
          <p:cNvPr id="2" name="TextBox 2"/>
          <p:cNvSpPr txBox="1"/>
          <p:nvPr/>
        </p:nvSpPr>
        <p:spPr>
          <a:xfrm>
            <a:off x="2474521" y="1786748"/>
            <a:ext cx="13338959" cy="2070101"/>
          </a:xfrm>
          <a:prstGeom prst="rect">
            <a:avLst/>
          </a:prstGeom>
        </p:spPr>
        <p:txBody>
          <a:bodyPr lIns="0" tIns="0" rIns="0" bIns="0" rtlCol="0" anchor="t">
            <a:spAutoFit/>
          </a:bodyPr>
          <a:lstStyle/>
          <a:p>
            <a:pPr marL="0" lvl="0" indent="0" algn="ctr">
              <a:lnSpc>
                <a:spcPts val="8000"/>
              </a:lnSpc>
            </a:pPr>
            <a:r>
              <a:rPr lang="en-US" sz="8000" spc="-336">
                <a:solidFill>
                  <a:srgbClr val="3139A8"/>
                </a:solidFill>
                <a:latin typeface="Be Vietnam Ultra-Bold"/>
              </a:rPr>
              <a:t>RAQAMLI IQTISODA MOBIL TEXNOLOGIYALAR</a:t>
            </a:r>
          </a:p>
        </p:txBody>
      </p:sp>
      <p:grpSp>
        <p:nvGrpSpPr>
          <p:cNvPr id="3" name="Group 3"/>
          <p:cNvGrpSpPr/>
          <p:nvPr/>
        </p:nvGrpSpPr>
        <p:grpSpPr>
          <a:xfrm>
            <a:off x="1028700" y="4527805"/>
            <a:ext cx="16230600" cy="4730495"/>
            <a:chOff x="0" y="0"/>
            <a:chExt cx="4104511" cy="1196282"/>
          </a:xfrm>
        </p:grpSpPr>
        <p:sp>
          <p:nvSpPr>
            <p:cNvPr id="4" name="Freeform 4"/>
            <p:cNvSpPr/>
            <p:nvPr/>
          </p:nvSpPr>
          <p:spPr>
            <a:xfrm>
              <a:off x="0" y="0"/>
              <a:ext cx="4104511" cy="1196282"/>
            </a:xfrm>
            <a:custGeom>
              <a:avLst/>
              <a:gdLst/>
              <a:ahLst/>
              <a:cxnLst/>
              <a:rect l="l" t="t" r="r" b="b"/>
              <a:pathLst>
                <a:path w="4104511" h="1196282">
                  <a:moveTo>
                    <a:pt x="0" y="0"/>
                  </a:moveTo>
                  <a:lnTo>
                    <a:pt x="4104511" y="0"/>
                  </a:lnTo>
                  <a:lnTo>
                    <a:pt x="4104511" y="1196282"/>
                  </a:lnTo>
                  <a:lnTo>
                    <a:pt x="0" y="1196282"/>
                  </a:lnTo>
                  <a:close/>
                </a:path>
              </a:pathLst>
            </a:custGeom>
            <a:solidFill>
              <a:srgbClr val="3139A8"/>
            </a:solidFill>
          </p:spPr>
        </p:sp>
        <p:sp>
          <p:nvSpPr>
            <p:cNvPr id="5" name="TextBox 5"/>
            <p:cNvSpPr txBox="1"/>
            <p:nvPr/>
          </p:nvSpPr>
          <p:spPr>
            <a:xfrm>
              <a:off x="0" y="19050"/>
              <a:ext cx="4104511" cy="1177232"/>
            </a:xfrm>
            <a:prstGeom prst="rect">
              <a:avLst/>
            </a:prstGeom>
          </p:spPr>
          <p:txBody>
            <a:bodyPr lIns="50800" tIns="50800" rIns="50800" bIns="50800" rtlCol="0" anchor="ctr"/>
            <a:lstStyle/>
            <a:p>
              <a:pPr algn="ctr">
                <a:lnSpc>
                  <a:spcPts val="2266"/>
                </a:lnSpc>
              </a:pPr>
              <a:endParaRPr/>
            </a:p>
          </p:txBody>
        </p:sp>
      </p:grpSp>
      <p:sp>
        <p:nvSpPr>
          <p:cNvPr id="6" name="TextBox 6"/>
          <p:cNvSpPr txBox="1"/>
          <p:nvPr/>
        </p:nvSpPr>
        <p:spPr>
          <a:xfrm>
            <a:off x="2259067" y="4856654"/>
            <a:ext cx="13390913" cy="4110897"/>
          </a:xfrm>
          <a:prstGeom prst="rect">
            <a:avLst/>
          </a:prstGeom>
        </p:spPr>
        <p:txBody>
          <a:bodyPr lIns="0" tIns="0" rIns="0" bIns="0" rtlCol="0" anchor="t">
            <a:spAutoFit/>
          </a:bodyPr>
          <a:lstStyle/>
          <a:p>
            <a:pPr algn="ctr">
              <a:lnSpc>
                <a:spcPts val="2994"/>
              </a:lnSpc>
            </a:pPr>
            <a:r>
              <a:rPr lang="en-US" sz="2907">
                <a:solidFill>
                  <a:srgbClr val="FFFFFF"/>
                </a:solidFill>
                <a:latin typeface="Arimo Bold"/>
              </a:rPr>
              <a:t>Yettita "superplatformalar" –Microsoft va undan keyingi o‘rinda turuvchiApple, Amazon, Google, Facebook, Tencent va Alibaba kompaniyalari umumiy bozor kapitallashuvining uchdan ikki qismini tashkil qiladi.3 SHunday qilib, raqamli texnologiyalarning ko‘plab sohalarida dunyoning qolgan qismi, ayniqsa Afrika va Lotin Amerikasi AQSH va Xitoydan ancha orqada. Mavjud tafovut ilg‘or raqamli texnologiyalarda global ustunlikka intilishning oqibatida yuzaga keladi. AQSH va Xitoyning YAIM hajmi bo‘yicha jahonda birinchi va ikkinchi o‘rinlarni egallab turganligini e’tiborga olsak, raqamli texnologiyalarning mamlakat iqtisodiyotini rivojlantirishda strategik ahamiyatga ega ekanligiga yana bir bor ishonch hosil qilish mumkin.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139A8"/>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477201" y="1121159"/>
            <a:ext cx="6042413" cy="8044682"/>
            <a:chOff x="0" y="0"/>
            <a:chExt cx="3663950" cy="4878070"/>
          </a:xfrm>
        </p:grpSpPr>
        <p:sp>
          <p:nvSpPr>
            <p:cNvPr id="3" name="Freeform 3"/>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2"/>
              <a:stretch>
                <a:fillRect l="-68863" r="-68863"/>
              </a:stretch>
            </a:blipFill>
          </p:spPr>
        </p:sp>
        <p:sp>
          <p:nvSpPr>
            <p:cNvPr id="4" name="Freeform 4"/>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F1EBE5"/>
            </a:solidFill>
          </p:spPr>
        </p:sp>
      </p:grpSp>
      <p:sp>
        <p:nvSpPr>
          <p:cNvPr id="5" name="TextBox 5"/>
          <p:cNvSpPr txBox="1"/>
          <p:nvPr/>
        </p:nvSpPr>
        <p:spPr>
          <a:xfrm>
            <a:off x="8873365" y="1077338"/>
            <a:ext cx="8385935" cy="2828163"/>
          </a:xfrm>
          <a:prstGeom prst="rect">
            <a:avLst/>
          </a:prstGeom>
        </p:spPr>
        <p:txBody>
          <a:bodyPr lIns="0" tIns="0" rIns="0" bIns="0" rtlCol="0" anchor="t">
            <a:spAutoFit/>
          </a:bodyPr>
          <a:lstStyle/>
          <a:p>
            <a:pPr marL="0" lvl="0" indent="0" algn="l">
              <a:lnSpc>
                <a:spcPts val="5586"/>
              </a:lnSpc>
            </a:pPr>
            <a:r>
              <a:rPr lang="en-US" sz="4900" spc="-205">
                <a:solidFill>
                  <a:srgbClr val="FFFFFF"/>
                </a:solidFill>
                <a:latin typeface="Be Vietnam Ultra-Bold"/>
              </a:rPr>
              <a:t>O‘ZBEKISTON BOZORIGA MOBIL QURILMALARNING KIRIB KELISHI VA RIVOJLANISH BOSQICHLARI</a:t>
            </a:r>
          </a:p>
        </p:txBody>
      </p:sp>
      <p:sp>
        <p:nvSpPr>
          <p:cNvPr id="6" name="TextBox 6"/>
          <p:cNvSpPr txBox="1"/>
          <p:nvPr/>
        </p:nvSpPr>
        <p:spPr>
          <a:xfrm>
            <a:off x="8873365" y="4108199"/>
            <a:ext cx="8778182" cy="5797678"/>
          </a:xfrm>
          <a:prstGeom prst="rect">
            <a:avLst/>
          </a:prstGeom>
        </p:spPr>
        <p:txBody>
          <a:bodyPr lIns="0" tIns="0" rIns="0" bIns="0" rtlCol="0" anchor="t">
            <a:spAutoFit/>
          </a:bodyPr>
          <a:lstStyle/>
          <a:p>
            <a:pPr algn="l">
              <a:lnSpc>
                <a:spcPts val="3563"/>
              </a:lnSpc>
            </a:pPr>
            <a:r>
              <a:rPr lang="en-US" sz="2199">
                <a:solidFill>
                  <a:srgbClr val="FFFFFF"/>
                </a:solidFill>
                <a:latin typeface="Quicksand Medium"/>
              </a:rPr>
              <a:t>Tarmoq abonentlariaro asosiy mobil texnologiya aloqasi xizmatiga quyidagilar kiradi: Telnet–uzoqda turib tarmoqdagi istagan kompyuterni boshqarish rejimi, ya’ni abonentga tarmoqdagi xohlagan EHM da xuddi o‘ziniki kabi, ishlash imkonini beradi FTP(FileTragsftrProtocol)–abonentga tarmoqdagi istagan kompyuterda matnli va ikkilik fayllar bilan o‘zaro muloqot qilishga sharoit yaratib beruvchi fayllar uzatish protokoli. Uzoqdagi kompyuter fayllari shaxsiy kompyuterga nusxalashgandan keyingina unda ishlash uchun (o‘qish, ishlov berish va b.k)kirish imkoniyati beriladi. Fayllarni bir joydan ikkinchi joyga uzatish WWW yordamida amalga oshirilgan taqdirda ham FTP-sistemasi o‘zining tezkorligi va foydalanishdagi oddiyligi tufayli ommaviy xizmat turi bo‘lib qolmoqda.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EBE5"/>
        </a:solidFill>
        <a:effectLst/>
      </p:bgPr>
    </p:bg>
    <p:spTree>
      <p:nvGrpSpPr>
        <p:cNvPr id="1" name=""/>
        <p:cNvGrpSpPr/>
        <p:nvPr/>
      </p:nvGrpSpPr>
      <p:grpSpPr>
        <a:xfrm>
          <a:off x="0" y="0"/>
          <a:ext cx="0" cy="0"/>
          <a:chOff x="0" y="0"/>
          <a:chExt cx="0" cy="0"/>
        </a:xfrm>
      </p:grpSpPr>
      <p:sp>
        <p:nvSpPr>
          <p:cNvPr id="2" name="Freeform 2"/>
          <p:cNvSpPr/>
          <p:nvPr/>
        </p:nvSpPr>
        <p:spPr>
          <a:xfrm>
            <a:off x="10929498" y="2057400"/>
            <a:ext cx="6573163" cy="6172200"/>
          </a:xfrm>
          <a:custGeom>
            <a:avLst/>
            <a:gdLst/>
            <a:ahLst/>
            <a:cxnLst/>
            <a:rect l="l" t="t" r="r" b="b"/>
            <a:pathLst>
              <a:path w="6573163" h="6172200">
                <a:moveTo>
                  <a:pt x="0" y="0"/>
                </a:moveTo>
                <a:lnTo>
                  <a:pt x="6573163" y="0"/>
                </a:lnTo>
                <a:lnTo>
                  <a:pt x="6573163" y="6172200"/>
                </a:lnTo>
                <a:lnTo>
                  <a:pt x="0" y="617220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TextBox 3"/>
          <p:cNvSpPr txBox="1"/>
          <p:nvPr/>
        </p:nvSpPr>
        <p:spPr>
          <a:xfrm>
            <a:off x="1028700" y="534373"/>
            <a:ext cx="7383288" cy="4508783"/>
          </a:xfrm>
          <a:prstGeom prst="rect">
            <a:avLst/>
          </a:prstGeom>
        </p:spPr>
        <p:txBody>
          <a:bodyPr lIns="0" tIns="0" rIns="0" bIns="0" rtlCol="0" anchor="t">
            <a:spAutoFit/>
          </a:bodyPr>
          <a:lstStyle/>
          <a:p>
            <a:pPr marL="1172511" lvl="1" indent="-586255" algn="l">
              <a:lnSpc>
                <a:spcPts val="5919"/>
              </a:lnSpc>
              <a:buFont typeface="Arial"/>
              <a:buChar char="•"/>
            </a:pPr>
            <a:r>
              <a:rPr lang="en-US" sz="5430" spc="-228">
                <a:solidFill>
                  <a:srgbClr val="3139A8"/>
                </a:solidFill>
                <a:latin typeface="Be Vietnam Ultra-Bold"/>
              </a:rPr>
              <a:t>O‘ZBEKISTON BOZORIGA MOBIL QURILMALARNING KIRIB KELISHI VA RIVOJLANISH BOSQICHLARI</a:t>
            </a:r>
          </a:p>
          <a:p>
            <a:pPr marL="0" lvl="0" indent="0" algn="l">
              <a:lnSpc>
                <a:spcPts val="84"/>
              </a:lnSpc>
            </a:pPr>
            <a:endParaRPr lang="en-US" sz="5430" spc="-228">
              <a:solidFill>
                <a:srgbClr val="3139A8"/>
              </a:solidFill>
              <a:latin typeface="Be Vietnam Ultra-Bold"/>
            </a:endParaRPr>
          </a:p>
        </p:txBody>
      </p:sp>
      <p:sp>
        <p:nvSpPr>
          <p:cNvPr id="4" name="TextBox 4"/>
          <p:cNvSpPr txBox="1"/>
          <p:nvPr/>
        </p:nvSpPr>
        <p:spPr>
          <a:xfrm>
            <a:off x="1219200" y="5259468"/>
            <a:ext cx="8618794" cy="4242817"/>
          </a:xfrm>
          <a:prstGeom prst="rect">
            <a:avLst/>
          </a:prstGeom>
        </p:spPr>
        <p:txBody>
          <a:bodyPr lIns="0" tIns="0" rIns="0" bIns="0" rtlCol="0" anchor="t">
            <a:spAutoFit/>
          </a:bodyPr>
          <a:lstStyle/>
          <a:p>
            <a:pPr algn="l">
              <a:lnSpc>
                <a:spcPts val="4211"/>
              </a:lnSpc>
            </a:pPr>
            <a:r>
              <a:rPr lang="en-US" sz="2599">
                <a:solidFill>
                  <a:srgbClr val="3139A8"/>
                </a:solidFill>
                <a:latin typeface="Quicksand Medium"/>
              </a:rPr>
              <a:t>Bugungi kunda O‘zbekiston mobil uyali bozorida 5 ta kompaniya, ya’ni “Unitel” ( Beeline), Coscom (Ucell),“Untiversal Mobile Systems” ( UMS),“Pubicon Wiretless Communication” va “O‘zbektelekom” AK filiali (Uzmobile) faoliyat ko‘rsatmoqda. Ular mobil oloqa xizmatlarini CDMA-450,CDMA 2000 1X, GSM- 900, GSM-1800 hamda IMT-2000/UMTS (WCDMA) standartlarida taqdim etmoqda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6C892"/>
        </a:solidFill>
        <a:effectLst/>
      </p:bgPr>
    </p:bg>
    <p:spTree>
      <p:nvGrpSpPr>
        <p:cNvPr id="1" name=""/>
        <p:cNvGrpSpPr/>
        <p:nvPr/>
      </p:nvGrpSpPr>
      <p:grpSpPr>
        <a:xfrm>
          <a:off x="0" y="0"/>
          <a:ext cx="0" cy="0"/>
          <a:chOff x="0" y="0"/>
          <a:chExt cx="0" cy="0"/>
        </a:xfrm>
      </p:grpSpPr>
      <p:grpSp>
        <p:nvGrpSpPr>
          <p:cNvPr id="2" name="Group 2"/>
          <p:cNvGrpSpPr/>
          <p:nvPr/>
        </p:nvGrpSpPr>
        <p:grpSpPr>
          <a:xfrm>
            <a:off x="10100733" y="-633455"/>
            <a:ext cx="9434011" cy="11553911"/>
            <a:chOff x="0" y="0"/>
            <a:chExt cx="2385741" cy="2921836"/>
          </a:xfrm>
        </p:grpSpPr>
        <p:sp>
          <p:nvSpPr>
            <p:cNvPr id="3" name="Freeform 3"/>
            <p:cNvSpPr/>
            <p:nvPr/>
          </p:nvSpPr>
          <p:spPr>
            <a:xfrm>
              <a:off x="0" y="0"/>
              <a:ext cx="2385741" cy="2921836"/>
            </a:xfrm>
            <a:custGeom>
              <a:avLst/>
              <a:gdLst/>
              <a:ahLst/>
              <a:cxnLst/>
              <a:rect l="l" t="t" r="r" b="b"/>
              <a:pathLst>
                <a:path w="2385741" h="2921836">
                  <a:moveTo>
                    <a:pt x="0" y="0"/>
                  </a:moveTo>
                  <a:lnTo>
                    <a:pt x="2385741" y="0"/>
                  </a:lnTo>
                  <a:lnTo>
                    <a:pt x="2385741" y="2921836"/>
                  </a:lnTo>
                  <a:lnTo>
                    <a:pt x="0" y="2921836"/>
                  </a:lnTo>
                  <a:close/>
                </a:path>
              </a:pathLst>
            </a:custGeom>
            <a:solidFill>
              <a:srgbClr val="F1EBE5"/>
            </a:solidFill>
          </p:spPr>
        </p:sp>
        <p:sp>
          <p:nvSpPr>
            <p:cNvPr id="4" name="TextBox 4"/>
            <p:cNvSpPr txBox="1"/>
            <p:nvPr/>
          </p:nvSpPr>
          <p:spPr>
            <a:xfrm>
              <a:off x="0" y="19050"/>
              <a:ext cx="2385741" cy="2902786"/>
            </a:xfrm>
            <a:prstGeom prst="rect">
              <a:avLst/>
            </a:prstGeom>
          </p:spPr>
          <p:txBody>
            <a:bodyPr lIns="50800" tIns="50800" rIns="50800" bIns="50800" rtlCol="0" anchor="ctr"/>
            <a:lstStyle/>
            <a:p>
              <a:pPr algn="ctr">
                <a:lnSpc>
                  <a:spcPts val="2266"/>
                </a:lnSpc>
              </a:pPr>
              <a:endParaRPr/>
            </a:p>
          </p:txBody>
        </p:sp>
      </p:grpSp>
      <p:sp>
        <p:nvSpPr>
          <p:cNvPr id="5" name="Freeform 5"/>
          <p:cNvSpPr/>
          <p:nvPr/>
        </p:nvSpPr>
        <p:spPr>
          <a:xfrm>
            <a:off x="11164457" y="1714729"/>
            <a:ext cx="5904343" cy="6857542"/>
          </a:xfrm>
          <a:custGeom>
            <a:avLst/>
            <a:gdLst/>
            <a:ahLst/>
            <a:cxnLst/>
            <a:rect l="l" t="t" r="r" b="b"/>
            <a:pathLst>
              <a:path w="5904343" h="6857542">
                <a:moveTo>
                  <a:pt x="0" y="0"/>
                </a:moveTo>
                <a:lnTo>
                  <a:pt x="5904343" y="0"/>
                </a:lnTo>
                <a:lnTo>
                  <a:pt x="5904343" y="6857542"/>
                </a:lnTo>
                <a:lnTo>
                  <a:pt x="0" y="685754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TextBox 6"/>
          <p:cNvSpPr txBox="1"/>
          <p:nvPr/>
        </p:nvSpPr>
        <p:spPr>
          <a:xfrm>
            <a:off x="1028700" y="2679919"/>
            <a:ext cx="7977302" cy="5525523"/>
          </a:xfrm>
          <a:prstGeom prst="rect">
            <a:avLst/>
          </a:prstGeom>
        </p:spPr>
        <p:txBody>
          <a:bodyPr lIns="0" tIns="0" rIns="0" bIns="0" rtlCol="0" anchor="t">
            <a:spAutoFit/>
          </a:bodyPr>
          <a:lstStyle/>
          <a:p>
            <a:pPr algn="l">
              <a:lnSpc>
                <a:spcPts val="4886"/>
              </a:lnSpc>
            </a:pPr>
            <a:r>
              <a:rPr lang="en-US" sz="3016">
                <a:solidFill>
                  <a:srgbClr val="FFFFFF"/>
                </a:solidFill>
                <a:latin typeface="Quicksand Medium"/>
              </a:rPr>
              <a:t>Mobil ta’lim simsiz va mobil tarmoqlarning rivojlanishidan uncha uzoq emas. Elektron ta’limning ajoyib o‘sishi davom etmoqda, lekin uning rivojlanishi asosan simli infratuzilmalarga bog‘liq bo‘lib qolmoqda. Rivojlanayotgan simsiz va mobil tarmoqlar, jamiyatdagi smartfonlarning tezkor kirib borishi, tezkor mobil ta’lim uchun yangi ilovalar yaratilishiga olib keladi.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139A8"/>
        </a:solidFill>
        <a:effectLst/>
      </p:bgPr>
    </p:bg>
    <p:spTree>
      <p:nvGrpSpPr>
        <p:cNvPr id="1" name=""/>
        <p:cNvGrpSpPr/>
        <p:nvPr/>
      </p:nvGrpSpPr>
      <p:grpSpPr>
        <a:xfrm>
          <a:off x="0" y="0"/>
          <a:ext cx="0" cy="0"/>
          <a:chOff x="0" y="0"/>
          <a:chExt cx="0" cy="0"/>
        </a:xfrm>
      </p:grpSpPr>
      <p:sp>
        <p:nvSpPr>
          <p:cNvPr id="2" name="Freeform 2"/>
          <p:cNvSpPr/>
          <p:nvPr/>
        </p:nvSpPr>
        <p:spPr>
          <a:xfrm>
            <a:off x="512479" y="1938627"/>
            <a:ext cx="17263041" cy="6645592"/>
          </a:xfrm>
          <a:custGeom>
            <a:avLst/>
            <a:gdLst/>
            <a:ahLst/>
            <a:cxnLst/>
            <a:rect l="l" t="t" r="r" b="b"/>
            <a:pathLst>
              <a:path w="17263041" h="6645592">
                <a:moveTo>
                  <a:pt x="0" y="0"/>
                </a:moveTo>
                <a:lnTo>
                  <a:pt x="17263042" y="0"/>
                </a:lnTo>
                <a:lnTo>
                  <a:pt x="17263042" y="6645592"/>
                </a:lnTo>
                <a:lnTo>
                  <a:pt x="0" y="6645592"/>
                </a:lnTo>
                <a:lnTo>
                  <a:pt x="0" y="0"/>
                </a:lnTo>
                <a:close/>
              </a:path>
            </a:pathLst>
          </a:custGeom>
          <a:blipFill>
            <a:blip r:embed="rId2"/>
            <a:stretch>
              <a:fillRect l="-1263" r="-1263"/>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928</Words>
  <Application>Microsoft Office PowerPoint</Application>
  <PresentationFormat>Произвольный</PresentationFormat>
  <Paragraphs>36</Paragraphs>
  <Slides>15</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15</vt:i4>
      </vt:variant>
    </vt:vector>
  </HeadingPairs>
  <TitlesOfParts>
    <vt:vector size="22" baseType="lpstr">
      <vt:lpstr>Arial</vt:lpstr>
      <vt:lpstr>Quicksand Medium</vt:lpstr>
      <vt:lpstr>Open Sans Bold</vt:lpstr>
      <vt:lpstr>Calibri</vt:lpstr>
      <vt:lpstr>Be Vietnam Ultra-Bold</vt:lpstr>
      <vt:lpstr>Arimo Bold</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O‘zbekiston bozoriga mobil qurilmalarning kirib kelish va rivojlanish bosqichlari</dc:title>
  <cp:lastModifiedBy>Пользователь</cp:lastModifiedBy>
  <cp:revision>2</cp:revision>
  <dcterms:created xsi:type="dcterms:W3CDTF">2006-08-16T00:00:00Z</dcterms:created>
  <dcterms:modified xsi:type="dcterms:W3CDTF">2024-05-09T03:56:31Z</dcterms:modified>
  <dc:identifier>DAGEnxAXzEg</dc:identifier>
</cp:coreProperties>
</file>