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5.jpg" ContentType="image/jpg"/>
  <Override PartName="/ppt/media/image25.jpg" ContentType="image/jpg"/>
  <Override PartName="/ppt/media/image26.jpg" ContentType="image/jpg"/>
  <Override PartName="/ppt/media/image27.jpg" ContentType="image/jpg"/>
  <Override PartName="/ppt/media/image28.jpg" ContentType="image/jpg"/>
  <Override PartName="/ppt/media/image29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1173" y="3907613"/>
            <a:ext cx="7779529" cy="1754201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2490" y="5590415"/>
            <a:ext cx="7789240" cy="765936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tx2">
                    <a:lumMod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=""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3101621"/>
            <a:ext cx="1463784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865745"/>
            <a:ext cx="8229599" cy="4490600"/>
          </a:xfrm>
        </p:spPr>
        <p:txBody>
          <a:bodyPr/>
          <a:lstStyle>
            <a:lvl1pPr algn="l"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 algn="l"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 algn="l"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 algn="l"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 algn="l"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B46B10CD-659C-282A-21F4-FB69DA57C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23601"/>
            <a:ext cx="8229599" cy="1018033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576" y="423601"/>
            <a:ext cx="6544225" cy="1018033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576" y="1435862"/>
            <a:ext cx="6544225" cy="4926263"/>
          </a:xfrm>
        </p:spPr>
        <p:txBody>
          <a:bodyPr/>
          <a:lstStyle>
            <a:lvl1pPr algn="l"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 algn="l"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 algn="l"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 algn="l"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 algn="l"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807" y="1856381"/>
            <a:ext cx="4040188" cy="75819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2">
                    <a:lumMod val="75000"/>
                  </a:schemeClr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0222" y="2660959"/>
            <a:ext cx="4041775" cy="3695388"/>
          </a:xfrm>
        </p:spPr>
        <p:txBody>
          <a:bodyPr/>
          <a:lstStyle>
            <a:lvl1pPr algn="ctr"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algn="ctr"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 algn="ctr"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 algn="ctr"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 algn="ctr"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856381"/>
            <a:ext cx="4041775" cy="75819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2">
                    <a:lumMod val="75000"/>
                  </a:schemeClr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1" y="2660959"/>
            <a:ext cx="4041775" cy="3695392"/>
          </a:xfrm>
        </p:spPr>
        <p:txBody>
          <a:bodyPr/>
          <a:lstStyle>
            <a:lvl1pPr algn="ctr"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algn="ctr"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 algn="ctr"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 algn="ctr"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 algn="ctr"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82F6862A-1920-9176-6FDB-E2673959D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23601"/>
            <a:ext cx="8229599" cy="1018033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1E867DF-3DCA-4725-94F0-F2B6BD747A82}"/>
              </a:ext>
            </a:extLst>
          </p:cNvPr>
          <p:cNvSpPr txBox="1"/>
          <p:nvPr/>
        </p:nvSpPr>
        <p:spPr>
          <a:xfrm>
            <a:off x="-9149" y="6951663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jp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6823" y="2316479"/>
            <a:ext cx="8150859" cy="1894839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270" rIns="0" bIns="0" rtlCol="0">
            <a:spAutoFit/>
          </a:bodyPr>
          <a:lstStyle/>
          <a:p>
            <a:pPr marL="2322830" marR="663575" indent="-1652905">
              <a:lnSpc>
                <a:spcPct val="100000"/>
              </a:lnSpc>
              <a:spcBef>
                <a:spcPts val="10"/>
              </a:spcBef>
            </a:pPr>
            <a:r>
              <a:rPr dirty="0">
                <a:solidFill>
                  <a:srgbClr val="FFFFFF"/>
                </a:solidFill>
                <a:latin typeface="Calibri"/>
                <a:cs typeface="Calibri"/>
              </a:rPr>
              <a:t>Oʻzbek</a:t>
            </a:r>
            <a:r>
              <a:rPr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FFFFFF"/>
                </a:solidFill>
                <a:latin typeface="Calibri"/>
                <a:cs typeface="Calibri"/>
              </a:rPr>
              <a:t>tilining</a:t>
            </a:r>
            <a:r>
              <a:rPr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FFFFFF"/>
                </a:solidFill>
                <a:latin typeface="Calibri"/>
                <a:cs typeface="Calibri"/>
              </a:rPr>
              <a:t>sohada qoʻllanilishi</a:t>
            </a:r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9142730" cy="6856730"/>
          </a:xfrm>
          <a:custGeom>
            <a:avLst/>
            <a:gdLst/>
            <a:ahLst/>
            <a:cxnLst/>
            <a:rect l="l" t="t" r="r" b="b"/>
            <a:pathLst>
              <a:path w="9142730" h="6856730">
                <a:moveTo>
                  <a:pt x="0" y="0"/>
                </a:moveTo>
                <a:lnTo>
                  <a:pt x="9142476" y="0"/>
                </a:lnTo>
                <a:lnTo>
                  <a:pt x="9142476" y="6856476"/>
                </a:lnTo>
                <a:lnTo>
                  <a:pt x="0" y="685647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0269" y="2405773"/>
              <a:ext cx="7177582" cy="32148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6599" y="2648343"/>
              <a:ext cx="7194092" cy="738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82124" y="2772803"/>
              <a:ext cx="2601074" cy="26878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65614" y="3014103"/>
              <a:ext cx="2636062" cy="7383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6474" y="3137293"/>
              <a:ext cx="6656819" cy="32085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35519" y="3379863"/>
              <a:ext cx="6696252" cy="7383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08109" y="3504323"/>
              <a:ext cx="3360597" cy="32021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87154" y="3745623"/>
              <a:ext cx="3392982" cy="7383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83754" y="3868813"/>
              <a:ext cx="6999719" cy="32148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64704" y="4111383"/>
              <a:ext cx="7037247" cy="7383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08134" y="4235843"/>
              <a:ext cx="2952927" cy="32021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87179" y="4477143"/>
              <a:ext cx="2992932" cy="7383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51064" y="4600333"/>
              <a:ext cx="6872389" cy="32148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40269" y="4842903"/>
              <a:ext cx="6886117" cy="7383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845244" y="4967363"/>
              <a:ext cx="3467912" cy="30878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834449" y="5208663"/>
              <a:ext cx="3498392" cy="7383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930334" y="5333123"/>
              <a:ext cx="3298939" cy="31958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919539" y="5574423"/>
              <a:ext cx="3328212" cy="73837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761" y="761"/>
              <a:ext cx="9142730" cy="6856730"/>
            </a:xfrm>
            <a:custGeom>
              <a:avLst/>
              <a:gdLst/>
              <a:ahLst/>
              <a:cxnLst/>
              <a:rect l="l" t="t" r="r" b="b"/>
              <a:pathLst>
                <a:path w="9142730" h="6856730">
                  <a:moveTo>
                    <a:pt x="0" y="0"/>
                  </a:moveTo>
                  <a:lnTo>
                    <a:pt x="9142476" y="0"/>
                  </a:lnTo>
                  <a:lnTo>
                    <a:pt x="9142476" y="6856476"/>
                  </a:lnTo>
                  <a:lnTo>
                    <a:pt x="0" y="685647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29383" y="880872"/>
              <a:ext cx="4970145" cy="1767839"/>
            </a:xfrm>
            <a:custGeom>
              <a:avLst/>
              <a:gdLst/>
              <a:ahLst/>
              <a:cxnLst/>
              <a:rect l="l" t="t" r="r" b="b"/>
              <a:pathLst>
                <a:path w="4970145" h="1767839">
                  <a:moveTo>
                    <a:pt x="4969764" y="1767839"/>
                  </a:moveTo>
                  <a:lnTo>
                    <a:pt x="0" y="1767839"/>
                  </a:lnTo>
                  <a:lnTo>
                    <a:pt x="0" y="0"/>
                  </a:lnTo>
                  <a:lnTo>
                    <a:pt x="4969764" y="0"/>
                  </a:lnTo>
                  <a:lnTo>
                    <a:pt x="4969764" y="1767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97316" y="848398"/>
              <a:ext cx="5033645" cy="1831339"/>
            </a:xfrm>
            <a:custGeom>
              <a:avLst/>
              <a:gdLst/>
              <a:ahLst/>
              <a:cxnLst/>
              <a:rect l="l" t="t" r="r" b="b"/>
              <a:pathLst>
                <a:path w="5033645" h="1831339">
                  <a:moveTo>
                    <a:pt x="5001768" y="1831339"/>
                  </a:moveTo>
                  <a:lnTo>
                    <a:pt x="31750" y="1831339"/>
                  </a:lnTo>
                  <a:lnTo>
                    <a:pt x="27609" y="1831073"/>
                  </a:lnTo>
                  <a:lnTo>
                    <a:pt x="279" y="1803730"/>
                  </a:lnTo>
                  <a:lnTo>
                    <a:pt x="0" y="1799589"/>
                  </a:lnTo>
                  <a:lnTo>
                    <a:pt x="0" y="31750"/>
                  </a:lnTo>
                  <a:lnTo>
                    <a:pt x="23533" y="1079"/>
                  </a:lnTo>
                  <a:lnTo>
                    <a:pt x="31750" y="0"/>
                  </a:lnTo>
                  <a:lnTo>
                    <a:pt x="5001768" y="0"/>
                  </a:lnTo>
                  <a:lnTo>
                    <a:pt x="5032438" y="23533"/>
                  </a:lnTo>
                  <a:lnTo>
                    <a:pt x="5033518" y="31750"/>
                  </a:lnTo>
                  <a:lnTo>
                    <a:pt x="63500" y="31750"/>
                  </a:lnTo>
                  <a:lnTo>
                    <a:pt x="31750" y="63500"/>
                  </a:lnTo>
                  <a:lnTo>
                    <a:pt x="63500" y="63500"/>
                  </a:lnTo>
                  <a:lnTo>
                    <a:pt x="63500" y="1767839"/>
                  </a:lnTo>
                  <a:lnTo>
                    <a:pt x="31750" y="1767839"/>
                  </a:lnTo>
                  <a:lnTo>
                    <a:pt x="63500" y="1799589"/>
                  </a:lnTo>
                  <a:lnTo>
                    <a:pt x="5033518" y="1799589"/>
                  </a:lnTo>
                  <a:lnTo>
                    <a:pt x="5033251" y="1803730"/>
                  </a:lnTo>
                  <a:lnTo>
                    <a:pt x="5005908" y="1831073"/>
                  </a:lnTo>
                  <a:lnTo>
                    <a:pt x="5001768" y="1831339"/>
                  </a:lnTo>
                  <a:close/>
                </a:path>
                <a:path w="5033645" h="1831339">
                  <a:moveTo>
                    <a:pt x="63500" y="63500"/>
                  </a:moveTo>
                  <a:lnTo>
                    <a:pt x="31750" y="63500"/>
                  </a:lnTo>
                  <a:lnTo>
                    <a:pt x="63500" y="31750"/>
                  </a:lnTo>
                  <a:lnTo>
                    <a:pt x="63500" y="63500"/>
                  </a:lnTo>
                  <a:close/>
                </a:path>
                <a:path w="5033645" h="1831339">
                  <a:moveTo>
                    <a:pt x="4970018" y="63500"/>
                  </a:moveTo>
                  <a:lnTo>
                    <a:pt x="63500" y="63500"/>
                  </a:lnTo>
                  <a:lnTo>
                    <a:pt x="63500" y="31750"/>
                  </a:lnTo>
                  <a:lnTo>
                    <a:pt x="4970018" y="31750"/>
                  </a:lnTo>
                  <a:lnTo>
                    <a:pt x="4970018" y="63500"/>
                  </a:lnTo>
                  <a:close/>
                </a:path>
                <a:path w="5033645" h="1831339">
                  <a:moveTo>
                    <a:pt x="4970018" y="1799589"/>
                  </a:moveTo>
                  <a:lnTo>
                    <a:pt x="4970018" y="31750"/>
                  </a:lnTo>
                  <a:lnTo>
                    <a:pt x="5001768" y="63500"/>
                  </a:lnTo>
                  <a:lnTo>
                    <a:pt x="5033518" y="63500"/>
                  </a:lnTo>
                  <a:lnTo>
                    <a:pt x="5033518" y="1767839"/>
                  </a:lnTo>
                  <a:lnTo>
                    <a:pt x="5001768" y="1767839"/>
                  </a:lnTo>
                  <a:lnTo>
                    <a:pt x="4970018" y="1799589"/>
                  </a:lnTo>
                  <a:close/>
                </a:path>
                <a:path w="5033645" h="1831339">
                  <a:moveTo>
                    <a:pt x="5033518" y="63500"/>
                  </a:moveTo>
                  <a:lnTo>
                    <a:pt x="5001768" y="63500"/>
                  </a:lnTo>
                  <a:lnTo>
                    <a:pt x="4970018" y="31750"/>
                  </a:lnTo>
                  <a:lnTo>
                    <a:pt x="5033518" y="31750"/>
                  </a:lnTo>
                  <a:lnTo>
                    <a:pt x="5033518" y="63500"/>
                  </a:lnTo>
                  <a:close/>
                </a:path>
                <a:path w="5033645" h="1831339">
                  <a:moveTo>
                    <a:pt x="63500" y="1799589"/>
                  </a:moveTo>
                  <a:lnTo>
                    <a:pt x="31750" y="1767839"/>
                  </a:lnTo>
                  <a:lnTo>
                    <a:pt x="63500" y="1767839"/>
                  </a:lnTo>
                  <a:lnTo>
                    <a:pt x="63500" y="1799589"/>
                  </a:lnTo>
                  <a:close/>
                </a:path>
                <a:path w="5033645" h="1831339">
                  <a:moveTo>
                    <a:pt x="4970018" y="1799589"/>
                  </a:moveTo>
                  <a:lnTo>
                    <a:pt x="63500" y="1799589"/>
                  </a:lnTo>
                  <a:lnTo>
                    <a:pt x="63500" y="1767839"/>
                  </a:lnTo>
                  <a:lnTo>
                    <a:pt x="4970018" y="1767839"/>
                  </a:lnTo>
                  <a:lnTo>
                    <a:pt x="4970018" y="1799589"/>
                  </a:lnTo>
                  <a:close/>
                </a:path>
                <a:path w="5033645" h="1831339">
                  <a:moveTo>
                    <a:pt x="5033518" y="1799589"/>
                  </a:moveTo>
                  <a:lnTo>
                    <a:pt x="4970018" y="1799589"/>
                  </a:lnTo>
                  <a:lnTo>
                    <a:pt x="5001768" y="1767839"/>
                  </a:lnTo>
                  <a:lnTo>
                    <a:pt x="5033518" y="1767839"/>
                  </a:lnTo>
                  <a:lnTo>
                    <a:pt x="5033518" y="1799589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39276" y="876973"/>
            <a:ext cx="4148454" cy="17316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b="1" u="heavy" dirty="0">
                <a:solidFill>
                  <a:srgbClr val="36363C"/>
                </a:solidFill>
                <a:uFill>
                  <a:solidFill>
                    <a:srgbClr val="36363C"/>
                  </a:solidFill>
                </a:uFill>
                <a:latin typeface="Calibri"/>
                <a:cs typeface="Calibri"/>
              </a:rPr>
              <a:t>Transport</a:t>
            </a:r>
            <a:r>
              <a:rPr sz="2800" b="1" u="heavy" spc="-105" dirty="0">
                <a:solidFill>
                  <a:srgbClr val="36363C"/>
                </a:solidFill>
                <a:uFill>
                  <a:solidFill>
                    <a:srgbClr val="36363C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dirty="0">
                <a:solidFill>
                  <a:srgbClr val="36363C"/>
                </a:solidFill>
                <a:uFill>
                  <a:solidFill>
                    <a:srgbClr val="36363C"/>
                  </a:solidFill>
                </a:uFill>
                <a:latin typeface="Calibri"/>
                <a:cs typeface="Calibri"/>
              </a:rPr>
              <a:t>logistika</a:t>
            </a:r>
            <a:r>
              <a:rPr sz="2800" b="1" u="heavy" spc="-105" dirty="0">
                <a:solidFill>
                  <a:srgbClr val="36363C"/>
                </a:solidFill>
                <a:uFill>
                  <a:solidFill>
                    <a:srgbClr val="36363C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10" dirty="0">
                <a:solidFill>
                  <a:srgbClr val="36363C"/>
                </a:solidFill>
                <a:uFill>
                  <a:solidFill>
                    <a:srgbClr val="36363C"/>
                  </a:solidFill>
                </a:uFill>
                <a:latin typeface="Calibri"/>
                <a:cs typeface="Calibri"/>
              </a:rPr>
              <a:t>sohasida</a:t>
            </a:r>
            <a:r>
              <a:rPr sz="2800" b="1" spc="-10" dirty="0">
                <a:solidFill>
                  <a:srgbClr val="36363C"/>
                </a:solidFill>
                <a:latin typeface="Calibri"/>
                <a:cs typeface="Calibri"/>
              </a:rPr>
              <a:t> </a:t>
            </a:r>
            <a:r>
              <a:rPr sz="2800" b="1" u="heavy" dirty="0">
                <a:solidFill>
                  <a:srgbClr val="36363C"/>
                </a:solidFill>
                <a:uFill>
                  <a:solidFill>
                    <a:srgbClr val="36363C"/>
                  </a:solidFill>
                </a:uFill>
                <a:latin typeface="Calibri"/>
                <a:cs typeface="Calibri"/>
              </a:rPr>
              <a:t>juda</a:t>
            </a:r>
            <a:r>
              <a:rPr sz="2800" b="1" u="heavy" spc="-85" dirty="0">
                <a:solidFill>
                  <a:srgbClr val="36363C"/>
                </a:solidFill>
                <a:uFill>
                  <a:solidFill>
                    <a:srgbClr val="36363C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dirty="0">
                <a:solidFill>
                  <a:srgbClr val="36363C"/>
                </a:solidFill>
                <a:uFill>
                  <a:solidFill>
                    <a:srgbClr val="36363C"/>
                  </a:solidFill>
                </a:uFill>
                <a:latin typeface="Calibri"/>
                <a:cs typeface="Calibri"/>
              </a:rPr>
              <a:t>koʻp</a:t>
            </a:r>
            <a:r>
              <a:rPr sz="2800" b="1" u="heavy" spc="-80" dirty="0">
                <a:solidFill>
                  <a:srgbClr val="36363C"/>
                </a:solidFill>
                <a:uFill>
                  <a:solidFill>
                    <a:srgbClr val="36363C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dirty="0">
                <a:solidFill>
                  <a:srgbClr val="36363C"/>
                </a:solidFill>
                <a:uFill>
                  <a:solidFill>
                    <a:srgbClr val="36363C"/>
                  </a:solidFill>
                </a:uFill>
                <a:latin typeface="Calibri"/>
                <a:cs typeface="Calibri"/>
              </a:rPr>
              <a:t>terminlar</a:t>
            </a:r>
            <a:r>
              <a:rPr sz="2800" b="1" u="heavy" spc="-85" dirty="0">
                <a:solidFill>
                  <a:srgbClr val="36363C"/>
                </a:solidFill>
                <a:uFill>
                  <a:solidFill>
                    <a:srgbClr val="36363C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10" dirty="0">
                <a:solidFill>
                  <a:srgbClr val="36363C"/>
                </a:solidFill>
                <a:uFill>
                  <a:solidFill>
                    <a:srgbClr val="36363C"/>
                  </a:solidFill>
                </a:uFill>
                <a:latin typeface="Calibri"/>
                <a:cs typeface="Calibri"/>
              </a:rPr>
              <a:t>mavjud.</a:t>
            </a:r>
            <a:endParaRPr sz="2800">
              <a:latin typeface="Calibri"/>
              <a:cs typeface="Calibri"/>
            </a:endParaRPr>
          </a:p>
          <a:p>
            <a:pPr marL="153035" marR="146050" algn="ctr">
              <a:lnSpc>
                <a:spcPct val="100000"/>
              </a:lnSpc>
            </a:pPr>
            <a:r>
              <a:rPr sz="2800" b="1" u="heavy" dirty="0">
                <a:solidFill>
                  <a:srgbClr val="36363C"/>
                </a:solidFill>
                <a:uFill>
                  <a:solidFill>
                    <a:srgbClr val="36363C"/>
                  </a:solidFill>
                </a:uFill>
                <a:latin typeface="Calibri"/>
                <a:cs typeface="Calibri"/>
              </a:rPr>
              <a:t>Shulardan</a:t>
            </a:r>
            <a:r>
              <a:rPr sz="2800" b="1" u="heavy" spc="-95" dirty="0">
                <a:solidFill>
                  <a:srgbClr val="36363C"/>
                </a:solidFill>
                <a:uFill>
                  <a:solidFill>
                    <a:srgbClr val="36363C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dirty="0">
                <a:solidFill>
                  <a:srgbClr val="36363C"/>
                </a:solidFill>
                <a:uFill>
                  <a:solidFill>
                    <a:srgbClr val="36363C"/>
                  </a:solidFill>
                </a:uFill>
                <a:latin typeface="Calibri"/>
                <a:cs typeface="Calibri"/>
              </a:rPr>
              <a:t>baʼzilarini</a:t>
            </a:r>
            <a:r>
              <a:rPr sz="2800" b="1" u="heavy" spc="-95" dirty="0">
                <a:solidFill>
                  <a:srgbClr val="36363C"/>
                </a:solidFill>
                <a:uFill>
                  <a:solidFill>
                    <a:srgbClr val="36363C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10" dirty="0">
                <a:solidFill>
                  <a:srgbClr val="36363C"/>
                </a:solidFill>
                <a:uFill>
                  <a:solidFill>
                    <a:srgbClr val="36363C"/>
                  </a:solidFill>
                </a:uFill>
                <a:latin typeface="Calibri"/>
                <a:cs typeface="Calibri"/>
              </a:rPr>
              <a:t>aytib</a:t>
            </a:r>
            <a:r>
              <a:rPr sz="2800" b="1" spc="-10" dirty="0">
                <a:solidFill>
                  <a:srgbClr val="36363C"/>
                </a:solidFill>
                <a:latin typeface="Calibri"/>
                <a:cs typeface="Calibri"/>
              </a:rPr>
              <a:t> </a:t>
            </a:r>
            <a:r>
              <a:rPr sz="2800" b="1" u="heavy" spc="-10" dirty="0">
                <a:solidFill>
                  <a:srgbClr val="36363C"/>
                </a:solidFill>
                <a:uFill>
                  <a:solidFill>
                    <a:srgbClr val="36363C"/>
                  </a:solidFill>
                </a:uFill>
                <a:latin typeface="Calibri"/>
                <a:cs typeface="Calibri"/>
              </a:rPr>
              <a:t>oʻtaman.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61" y="761"/>
            <a:ext cx="9142730" cy="6857365"/>
            <a:chOff x="761" y="761"/>
            <a:chExt cx="9142730" cy="685736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191" y="2682239"/>
              <a:ext cx="8403336" cy="417576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object 9"/>
            <p:cNvSpPr/>
            <p:nvPr/>
          </p:nvSpPr>
          <p:spPr>
            <a:xfrm>
              <a:off x="761" y="761"/>
              <a:ext cx="9142730" cy="6856730"/>
            </a:xfrm>
            <a:custGeom>
              <a:avLst/>
              <a:gdLst/>
              <a:ahLst/>
              <a:cxnLst/>
              <a:rect l="l" t="t" r="r" b="b"/>
              <a:pathLst>
                <a:path w="9142730" h="6856730">
                  <a:moveTo>
                    <a:pt x="0" y="0"/>
                  </a:moveTo>
                  <a:lnTo>
                    <a:pt x="9142476" y="0"/>
                  </a:lnTo>
                  <a:lnTo>
                    <a:pt x="9142476" y="6856476"/>
                  </a:lnTo>
                  <a:lnTo>
                    <a:pt x="0" y="685647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7723" y="987552"/>
            <a:ext cx="4629912" cy="487375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26986" y="1068705"/>
            <a:ext cx="3154680" cy="17316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Trassa</a:t>
            </a:r>
            <a:r>
              <a:rPr sz="1600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(nem.</a:t>
            </a:r>
            <a:r>
              <a:rPr sz="1600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trasse</a:t>
            </a:r>
            <a:r>
              <a:rPr sz="1600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—</a:t>
            </a:r>
            <a:r>
              <a:rPr sz="1600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liniya,</a:t>
            </a:r>
            <a:r>
              <a:rPr sz="1600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yoʻl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yoʻnalishi)</a:t>
            </a:r>
            <a:r>
              <a:rPr sz="16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—</a:t>
            </a:r>
            <a:r>
              <a:rPr sz="16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1)</a:t>
            </a:r>
            <a:r>
              <a:rPr sz="16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uzoq,</a:t>
            </a:r>
            <a:r>
              <a:rPr sz="1600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masofaga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choʻzilgan</a:t>
            </a:r>
            <a:r>
              <a:rPr sz="1600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qatnov</a:t>
            </a:r>
            <a:r>
              <a:rPr sz="1600" spc="-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yoʻli</a:t>
            </a:r>
            <a:r>
              <a:rPr sz="1600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yoki</a:t>
            </a:r>
            <a:r>
              <a:rPr sz="1600" spc="-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yoʻl,</a:t>
            </a:r>
            <a:r>
              <a:rPr sz="1600" spc="-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kanal,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elektr</a:t>
            </a:r>
            <a:r>
              <a:rPr sz="1600"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uzatish</a:t>
            </a:r>
            <a:r>
              <a:rPr sz="16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yoki</a:t>
            </a:r>
            <a:r>
              <a:rPr sz="1600"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aloqa</a:t>
            </a:r>
            <a:r>
              <a:rPr sz="1600"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liniyasi,</a:t>
            </a:r>
            <a:r>
              <a:rPr sz="1600" spc="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quvur</a:t>
            </a:r>
            <a:r>
              <a:rPr sz="1600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va</a:t>
            </a:r>
            <a:r>
              <a:rPr sz="1600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boshqa</a:t>
            </a:r>
            <a:r>
              <a:rPr sz="1600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juda</a:t>
            </a:r>
            <a:r>
              <a:rPr sz="1600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uzun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inshootning</a:t>
            </a:r>
            <a:r>
              <a:rPr sz="16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boʻylama</a:t>
            </a:r>
            <a:r>
              <a:rPr sz="1600"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oʻqini </a:t>
            </a:r>
            <a:r>
              <a:rPr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bildiruvchi</a:t>
            </a:r>
            <a:r>
              <a:rPr sz="1600" spc="-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chiziq</a:t>
            </a:r>
            <a:endParaRPr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8904" y="4302759"/>
            <a:ext cx="298196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Pochta</a:t>
            </a:r>
            <a:r>
              <a:rPr sz="18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aloqasi</a:t>
            </a:r>
            <a:r>
              <a:rPr sz="1800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—</a:t>
            </a:r>
            <a:r>
              <a:rPr sz="1800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transport </a:t>
            </a:r>
            <a:r>
              <a:rPr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vositalari</a:t>
            </a:r>
            <a:r>
              <a:rPr sz="1800" spc="-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yordamida</a:t>
            </a:r>
            <a:r>
              <a:rPr sz="1800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xat,</a:t>
            </a:r>
            <a:r>
              <a:rPr sz="1800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davriy </a:t>
            </a:r>
            <a:r>
              <a:rPr sz="18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nashrlar,</a:t>
            </a:r>
            <a:r>
              <a:rPr sz="1800"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joʻnatma,</a:t>
            </a:r>
            <a:r>
              <a:rPr sz="1800"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pul</a:t>
            </a:r>
            <a:r>
              <a:rPr sz="18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va </a:t>
            </a:r>
            <a:r>
              <a:rPr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boshqalarni</a:t>
            </a:r>
            <a:r>
              <a:rPr sz="1800" spc="-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qabul</a:t>
            </a:r>
            <a:r>
              <a:rPr sz="1800" spc="-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qilib</a:t>
            </a:r>
            <a:r>
              <a:rPr sz="1800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olib </a:t>
            </a:r>
            <a:r>
              <a:rPr sz="1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joʻnatadigan</a:t>
            </a:r>
            <a:r>
              <a:rPr sz="1800" spc="-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muassasalar</a:t>
            </a:r>
            <a:r>
              <a:rPr sz="1800" spc="-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tizimi.</a:t>
            </a:r>
            <a:endParaRPr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1" y="761"/>
            <a:ext cx="9142730" cy="6856730"/>
          </a:xfrm>
          <a:custGeom>
            <a:avLst/>
            <a:gdLst/>
            <a:ahLst/>
            <a:cxnLst/>
            <a:rect l="l" t="t" r="r" b="b"/>
            <a:pathLst>
              <a:path w="9142730" h="6856730">
                <a:moveTo>
                  <a:pt x="0" y="0"/>
                </a:moveTo>
                <a:lnTo>
                  <a:pt x="9142476" y="0"/>
                </a:lnTo>
                <a:lnTo>
                  <a:pt x="9142476" y="6856476"/>
                </a:lnTo>
                <a:lnTo>
                  <a:pt x="0" y="685647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935" y="457201"/>
            <a:ext cx="4076065" cy="60446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5080" indent="-457200" algn="just">
              <a:lnSpc>
                <a:spcPct val="100000"/>
              </a:lnSpc>
              <a:spcBef>
                <a:spcPts val="95"/>
              </a:spcBef>
              <a:buFont typeface="Wingdings" pitchFamily="2" charset="2"/>
              <a:buChar char="ü"/>
            </a:pPr>
            <a:r>
              <a:rPr sz="2800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Transport</a:t>
            </a:r>
            <a:r>
              <a:rPr sz="2800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har</a:t>
            </a:r>
            <a:r>
              <a:rPr sz="2800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spc="-1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qanday</a:t>
            </a:r>
            <a:r>
              <a:rPr lang="uz-Latn-UZ" sz="2800" spc="-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mamlakat</a:t>
            </a:r>
            <a:r>
              <a:rPr sz="2800" spc="-145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iqtisodiyotining </a:t>
            </a:r>
            <a:r>
              <a:rPr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muhim</a:t>
            </a:r>
            <a:r>
              <a:rPr sz="2800" spc="-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bo‘g‘ini </a:t>
            </a:r>
            <a:r>
              <a:rPr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hisoblanadi.</a:t>
            </a:r>
            <a:r>
              <a:rPr sz="2800" spc="-9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O‘zbekiston </a:t>
            </a:r>
            <a:r>
              <a:rPr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dengizga</a:t>
            </a:r>
            <a:r>
              <a:rPr sz="28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to‘g‘ridan-</a:t>
            </a:r>
            <a:r>
              <a:rPr sz="2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to‘g‘ri </a:t>
            </a:r>
            <a:r>
              <a:rPr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chiqa</a:t>
            </a:r>
            <a:r>
              <a:rPr sz="2800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olmasa-</a:t>
            </a:r>
            <a:r>
              <a:rPr sz="2800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da, </a:t>
            </a:r>
            <a:r>
              <a:rPr sz="2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respublika</a:t>
            </a:r>
            <a:r>
              <a:rPr sz="2800" spc="-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jahon </a:t>
            </a:r>
            <a:r>
              <a:rPr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savdosida</a:t>
            </a:r>
            <a:r>
              <a:rPr sz="2800" spc="-11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faol</a:t>
            </a:r>
            <a:r>
              <a:rPr sz="2800" spc="-1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ishtirok </a:t>
            </a:r>
            <a:r>
              <a:rPr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etishga</a:t>
            </a:r>
            <a:r>
              <a:rPr sz="2800" spc="-11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harakat</a:t>
            </a:r>
            <a:r>
              <a:rPr sz="2800" spc="-1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qilmoqda.</a:t>
            </a:r>
            <a:endParaRPr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765810" marR="300990" indent="-457200" algn="just">
              <a:lnSpc>
                <a:spcPct val="100000"/>
              </a:lnSpc>
              <a:buFont typeface="Wingdings" pitchFamily="2" charset="2"/>
              <a:buChar char="ü"/>
            </a:pPr>
            <a:r>
              <a:rPr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Shu</a:t>
            </a:r>
            <a:r>
              <a:rPr sz="2800" spc="-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bilan</a:t>
            </a:r>
            <a:r>
              <a:rPr sz="2800" spc="-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birgan</a:t>
            </a:r>
            <a:r>
              <a:rPr sz="2800" spc="-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yangi </a:t>
            </a:r>
            <a:r>
              <a:rPr sz="2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imkoniyatlar</a:t>
            </a:r>
            <a:r>
              <a:rPr sz="2800" spc="-1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va </a:t>
            </a:r>
            <a:r>
              <a:rPr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muammolar</a:t>
            </a:r>
            <a:r>
              <a:rPr sz="2800" spc="-1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paydo </a:t>
            </a:r>
            <a:r>
              <a:rPr sz="2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bo‘lmoqda.</a:t>
            </a:r>
            <a:endParaRPr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61" y="761"/>
            <a:ext cx="9327643" cy="6856730"/>
            <a:chOff x="761" y="761"/>
            <a:chExt cx="9327643" cy="68567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1000" y="932688"/>
              <a:ext cx="5137404" cy="569671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object 5"/>
            <p:cNvSpPr/>
            <p:nvPr/>
          </p:nvSpPr>
          <p:spPr>
            <a:xfrm>
              <a:off x="761" y="761"/>
              <a:ext cx="9142730" cy="6856730"/>
            </a:xfrm>
            <a:custGeom>
              <a:avLst/>
              <a:gdLst/>
              <a:ahLst/>
              <a:cxnLst/>
              <a:rect l="l" t="t" r="r" b="b"/>
              <a:pathLst>
                <a:path w="9142730" h="6856730">
                  <a:moveTo>
                    <a:pt x="0" y="0"/>
                  </a:moveTo>
                  <a:lnTo>
                    <a:pt x="9142476" y="0"/>
                  </a:lnTo>
                  <a:lnTo>
                    <a:pt x="9142476" y="6856476"/>
                  </a:lnTo>
                  <a:lnTo>
                    <a:pt x="0" y="685647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7723" y="987552"/>
            <a:ext cx="4629912" cy="487375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61251" y="1203960"/>
            <a:ext cx="3213735" cy="557784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065" marR="5080" indent="8890" algn="just">
              <a:lnSpc>
                <a:spcPct val="119800"/>
              </a:lnSpc>
              <a:spcBef>
                <a:spcPts val="95"/>
              </a:spcBef>
            </a:pP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O‘zbekiston</a:t>
            </a:r>
            <a:r>
              <a:rPr sz="16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tranzit</a:t>
            </a:r>
            <a:r>
              <a:rPr sz="1600" b="1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oqimlar</a:t>
            </a:r>
            <a:r>
              <a:rPr sz="1600" b="1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nuqtai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nazaridan</a:t>
            </a:r>
            <a:r>
              <a:rPr sz="1600" b="1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a'lo</a:t>
            </a:r>
            <a:r>
              <a:rPr sz="1600" b="1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joylashuvga</a:t>
            </a:r>
            <a:r>
              <a:rPr sz="1600" b="1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ega,</a:t>
            </a:r>
            <a:r>
              <a:rPr sz="1600" b="1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Osiyo, </a:t>
            </a:r>
            <a:r>
              <a:rPr sz="1600" b="1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Yaqin</a:t>
            </a:r>
            <a:r>
              <a:rPr sz="1600" b="1" spc="-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Sharq</a:t>
            </a:r>
            <a:r>
              <a:rPr sz="1600" b="1"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va</a:t>
            </a:r>
            <a:r>
              <a:rPr sz="1600" b="1"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Yevropani birlashtiradigan</a:t>
            </a:r>
            <a:r>
              <a:rPr sz="1600" b="1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tarixiy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Ipak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yo‘li</a:t>
            </a:r>
            <a:r>
              <a:rPr sz="1600" b="1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u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orqali</a:t>
            </a:r>
            <a:r>
              <a:rPr sz="1600" b="1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o‘tadi.</a:t>
            </a:r>
            <a:r>
              <a:rPr sz="1600" b="1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Hozirda</a:t>
            </a:r>
            <a:r>
              <a:rPr sz="1600" b="1" spc="-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Markaziy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Osiyodagi</a:t>
            </a:r>
            <a:r>
              <a:rPr sz="1600" b="1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qator</a:t>
            </a:r>
            <a:r>
              <a:rPr sz="1600" b="1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davlatlar</a:t>
            </a:r>
            <a:r>
              <a:rPr sz="1600" b="1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o‘zlarini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tranzit</a:t>
            </a:r>
            <a:r>
              <a:rPr sz="16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mamlakat</a:t>
            </a:r>
            <a:r>
              <a:rPr sz="1600" b="1" spc="-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sifatida</a:t>
            </a:r>
            <a:r>
              <a:rPr sz="1600" b="1" spc="-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ko‘rmoqda,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ammo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ular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bir-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birlari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bilan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kooperatsiyalashishi</a:t>
            </a:r>
            <a:r>
              <a:rPr sz="1600" b="1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va</a:t>
            </a:r>
            <a:r>
              <a:rPr sz="1600" b="1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sa'y-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harakatlarini</a:t>
            </a:r>
            <a:r>
              <a:rPr sz="16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birlashtirishi</a:t>
            </a:r>
            <a:r>
              <a:rPr sz="1600" b="1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lozim.</a:t>
            </a:r>
            <a:r>
              <a:rPr sz="1600" b="1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Bu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mablag‘</a:t>
            </a:r>
            <a:r>
              <a:rPr sz="1600" b="1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kiritiladigan</a:t>
            </a:r>
            <a:r>
              <a:rPr sz="1600" b="1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yo‘laklarni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puxtalik</a:t>
            </a:r>
            <a:r>
              <a:rPr sz="16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bilan</a:t>
            </a:r>
            <a:r>
              <a:rPr sz="16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tanlash</a:t>
            </a:r>
            <a:r>
              <a:rPr sz="16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kerakligini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anglatadi.</a:t>
            </a:r>
            <a:r>
              <a:rPr sz="1600" b="1" spc="-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Bundan</a:t>
            </a:r>
            <a:r>
              <a:rPr sz="1600" b="1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tashqari,</a:t>
            </a:r>
            <a:r>
              <a:rPr sz="1600" b="1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bu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davlatlar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nafaqat</a:t>
            </a:r>
            <a:r>
              <a:rPr sz="1600" b="1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xalqaro</a:t>
            </a:r>
            <a:r>
              <a:rPr sz="1600" b="1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yo‘laklar,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balki</a:t>
            </a:r>
            <a:r>
              <a:rPr sz="1600" b="1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mahalliy</a:t>
            </a:r>
            <a:r>
              <a:rPr sz="1600" b="1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transport</a:t>
            </a:r>
            <a:r>
              <a:rPr sz="1600" b="1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bog‘lamasi,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ya'ni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alohida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shaharlar,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korxonalar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hamda</a:t>
            </a:r>
            <a:r>
              <a:rPr sz="1600" b="1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mintaqadagi</a:t>
            </a:r>
            <a:r>
              <a:rPr sz="1600" b="1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davlatlar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o‘rtasidagi</a:t>
            </a:r>
            <a:r>
              <a:rPr sz="1600" b="1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bog‘lamalarga</a:t>
            </a:r>
            <a:r>
              <a:rPr sz="1600" b="1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ham</a:t>
            </a:r>
            <a:r>
              <a:rPr sz="1600" b="1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e'tibor qaratishlari</a:t>
            </a:r>
            <a:r>
              <a:rPr sz="1600" b="1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kerak.</a:t>
            </a:r>
            <a:endParaRPr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9142730" cy="6856730"/>
          </a:xfrm>
          <a:custGeom>
            <a:avLst/>
            <a:gdLst/>
            <a:ahLst/>
            <a:cxnLst/>
            <a:rect l="l" t="t" r="r" b="b"/>
            <a:pathLst>
              <a:path w="9142730" h="6856730">
                <a:moveTo>
                  <a:pt x="0" y="0"/>
                </a:moveTo>
                <a:lnTo>
                  <a:pt x="9142476" y="0"/>
                </a:lnTo>
                <a:lnTo>
                  <a:pt x="9142476" y="6856476"/>
                </a:lnTo>
                <a:lnTo>
                  <a:pt x="0" y="685647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7723" y="987552"/>
            <a:ext cx="4629912" cy="487375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68451" y="2018282"/>
            <a:ext cx="2936749" cy="278345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065" marR="5080" algn="just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Mamlakatimizning</a:t>
            </a:r>
            <a:r>
              <a:rPr sz="2000" b="1" spc="3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tashqi </a:t>
            </a:r>
            <a:r>
              <a:rPr sz="2000" b="1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iqtisodiy</a:t>
            </a:r>
            <a:r>
              <a:rPr sz="2000" b="1" spc="-45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aloqalarini </a:t>
            </a:r>
            <a:r>
              <a:rPr sz="2000" b="1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rivojlantirish</a:t>
            </a:r>
            <a:r>
              <a:rPr sz="2000" b="1" spc="-8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va</a:t>
            </a:r>
            <a:r>
              <a:rPr sz="2000" b="1" spc="-8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tashqi </a:t>
            </a:r>
            <a:r>
              <a:rPr sz="2000" b="1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savdo</a:t>
            </a:r>
            <a:r>
              <a:rPr sz="2000" b="1" spc="-65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hajmini</a:t>
            </a:r>
            <a:r>
              <a:rPr sz="2000" b="1" spc="-6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oshirishda </a:t>
            </a:r>
            <a:r>
              <a:rPr sz="2000" b="1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xalqaro</a:t>
            </a:r>
            <a:r>
              <a:rPr sz="2000" b="1" spc="-9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bozorlarga</a:t>
            </a:r>
            <a:r>
              <a:rPr sz="2000" b="1" spc="-9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chiqish </a:t>
            </a:r>
            <a:r>
              <a:rPr sz="2000" b="1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uchun</a:t>
            </a:r>
            <a:r>
              <a:rPr sz="2000" b="1" spc="-25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logistika muammolarini muvaffaqiyatli</a:t>
            </a:r>
            <a:r>
              <a:rPr sz="2000" b="1" spc="-45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hal</a:t>
            </a:r>
            <a:r>
              <a:rPr sz="2000" b="1" spc="-4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etish </a:t>
            </a:r>
            <a:r>
              <a:rPr sz="2000" b="1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muhim</a:t>
            </a:r>
            <a:r>
              <a:rPr sz="2000" b="1" spc="-3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omil</a:t>
            </a:r>
            <a:r>
              <a:rPr sz="2000" b="1" spc="-2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3636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sanaladi.</a:t>
            </a: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9142730" cy="6856730"/>
          </a:xfrm>
          <a:custGeom>
            <a:avLst/>
            <a:gdLst/>
            <a:ahLst/>
            <a:cxnLst/>
            <a:rect l="l" t="t" r="r" b="b"/>
            <a:pathLst>
              <a:path w="9142730" h="6856730">
                <a:moveTo>
                  <a:pt x="0" y="0"/>
                </a:moveTo>
                <a:lnTo>
                  <a:pt x="9142476" y="0"/>
                </a:lnTo>
                <a:lnTo>
                  <a:pt x="9142476" y="6856476"/>
                </a:lnTo>
                <a:lnTo>
                  <a:pt x="0" y="685647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1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Тема13</Template>
  <TotalTime>6</TotalTime>
  <Words>223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Тема13</vt:lpstr>
      <vt:lpstr>Oʻzbek tilining sohada qoʻllanilishi</vt:lpstr>
      <vt:lpstr>Презентация PowerPoint</vt:lpstr>
      <vt:lpstr>Transport logistika sohasida juda koʻp terminlar mavjud. Shulardan baʼzilarini aytib oʻtaman.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Oʻzbek tilining sohada qoʻllanilishi</dc:title>
  <dc:description/>
  <cp:lastModifiedBy>Delux</cp:lastModifiedBy>
  <cp:revision>6</cp:revision>
  <dcterms:created xsi:type="dcterms:W3CDTF">2024-05-14T07:24:05Z</dcterms:created>
  <dcterms:modified xsi:type="dcterms:W3CDTF">2024-05-14T07:32:53Z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2024-05-13T00:00:00Z</vt:filetime>
  </property>
  <property fmtid="{D5CDD505-2E9C-101B-9397-08002B2CF9AE}" pid="3" name="Creator">
    <vt:lpwstr>WPS Presentation</vt:lpwstr>
  </property>
  <property fmtid="{D5CDD505-2E9C-101B-9397-08002B2CF9AE}" pid="4" name="LastSaved">
    <vt:filetime>2024-05-14T00:00:00Z</vt:filetime>
  </property>
  <property fmtid="{D5CDD505-2E9C-101B-9397-08002B2CF9AE}" pid="5" name="SourceModified">
    <vt:lpwstr>D:20240513002916+19'29'</vt:lpwstr>
  </property>
</Properties>
</file>