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74" r:id="rId3"/>
    <p:sldId id="275" r:id="rId4"/>
    <p:sldId id="276" r:id="rId5"/>
    <p:sldId id="295" r:id="rId6"/>
    <p:sldId id="296" r:id="rId7"/>
    <p:sldId id="297" r:id="rId8"/>
    <p:sldId id="298" r:id="rId9"/>
    <p:sldId id="288" r:id="rId10"/>
    <p:sldId id="289" r:id="rId11"/>
    <p:sldId id="290" r:id="rId12"/>
    <p:sldId id="291" r:id="rId13"/>
    <p:sldId id="259" r:id="rId14"/>
    <p:sldId id="260" r:id="rId15"/>
    <p:sldId id="269" r:id="rId16"/>
    <p:sldId id="281" r:id="rId17"/>
    <p:sldId id="282" r:id="rId18"/>
    <p:sldId id="292" r:id="rId19"/>
    <p:sldId id="293" r:id="rId20"/>
    <p:sldId id="29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533"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08451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5D5FD14A-F2B4-468B-A501-E0BEB77AA8D0}" type="datetimeFigureOut">
              <a:rPr lang="ru-RU" smtClean="0"/>
              <a:t>21.03.2024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1421259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2393706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196909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789659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33011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2561863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324625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3917526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247889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5FD14A-F2B4-468B-A501-E0BEB77AA8D0}" type="datetimeFigureOut">
              <a:rPr lang="ru-RU" smtClean="0"/>
              <a:t>21.03.2024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3188201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D5FD14A-F2B4-468B-A501-E0BEB77AA8D0}" type="datetimeFigureOut">
              <a:rPr lang="ru-RU" smtClean="0"/>
              <a:t>21.03.2024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411849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D5FD14A-F2B4-468B-A501-E0BEB77AA8D0}" type="datetimeFigureOut">
              <a:rPr lang="ru-RU" smtClean="0"/>
              <a:t>21.03.2024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4241029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D5FD14A-F2B4-468B-A501-E0BEB77AA8D0}" type="datetimeFigureOut">
              <a:rPr lang="ru-RU" smtClean="0"/>
              <a:t>21.03.2024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1821507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FD14A-F2B4-468B-A501-E0BEB77AA8D0}" type="datetimeFigureOut">
              <a:rPr lang="ru-RU" smtClean="0"/>
              <a:t>21.03.2024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3790752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D5FD14A-F2B4-468B-A501-E0BEB77AA8D0}" type="datetimeFigureOut">
              <a:rPr lang="ru-RU" smtClean="0"/>
              <a:t>21.03.2024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1905968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D5FD14A-F2B4-468B-A501-E0BEB77AA8D0}" type="datetimeFigureOut">
              <a:rPr lang="ru-RU" smtClean="0"/>
              <a:t>21.03.2024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0ACE1CF-F96B-4BBA-91A9-3222F88AA224}" type="slidenum">
              <a:rPr lang="ru-RU" smtClean="0"/>
              <a:t>‹#›</a:t>
            </a:fld>
            <a:endParaRPr lang="ru-RU"/>
          </a:p>
        </p:txBody>
      </p:sp>
    </p:spTree>
    <p:extLst>
      <p:ext uri="{BB962C8B-B14F-4D97-AF65-F5344CB8AC3E}">
        <p14:creationId xmlns:p14="http://schemas.microsoft.com/office/powerpoint/2010/main" val="3552712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D5FD14A-F2B4-468B-A501-E0BEB77AA8D0}" type="datetimeFigureOut">
              <a:rPr lang="ru-RU" smtClean="0"/>
              <a:t>21.03.2024</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0ACE1CF-F96B-4BBA-91A9-3222F88AA224}" type="slidenum">
              <a:rPr lang="ru-RU" smtClean="0"/>
              <a:t>‹#›</a:t>
            </a:fld>
            <a:endParaRPr lang="ru-RU"/>
          </a:p>
        </p:txBody>
      </p:sp>
    </p:spTree>
    <p:extLst>
      <p:ext uri="{BB962C8B-B14F-4D97-AF65-F5344CB8AC3E}">
        <p14:creationId xmlns:p14="http://schemas.microsoft.com/office/powerpoint/2010/main" val="1473053879"/>
      </p:ext>
    </p:extLst>
  </p:cSld>
  <p:clrMap bg1="dk1" tx1="lt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 id="2147483718"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32709" y="2305964"/>
            <a:ext cx="8326581" cy="991618"/>
          </a:xfrm>
          <a:prstGeom prst="rect">
            <a:avLst/>
          </a:prstGeom>
        </p:spPr>
        <p:txBody>
          <a:bodyPr wrap="square">
            <a:spAutoFit/>
          </a:bodyPr>
          <a:lstStyle/>
          <a:p>
            <a:pPr algn="ctr">
              <a:lnSpc>
                <a:spcPct val="107000"/>
              </a:lnSpc>
              <a:spcAft>
                <a:spcPts val="0"/>
              </a:spcAft>
            </a:pPr>
            <a:r>
              <a:rPr lang="en-US" sz="2800" b="1" dirty="0" err="1">
                <a:latin typeface="Times New Roman" panose="02020603050405020304" pitchFamily="18" charset="0"/>
                <a:ea typeface="Calibri" panose="020F0502020204030204" pitchFamily="34" charset="0"/>
                <a:cs typeface="Times New Roman" panose="02020603050405020304" pitchFamily="18" charset="0"/>
              </a:rPr>
              <a:t>Yer</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osti</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suvlarini</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olish</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uchun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mo‘ljallangan</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nasos</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stansiyalari</a:t>
            </a:r>
            <a:r>
              <a:rPr lang="en-US" sz="2800" b="1" dirty="0">
                <a:latin typeface="Times New Roman" panose="02020603050405020304" pitchFamily="18" charset="0"/>
                <a:ea typeface="Calibri" panose="020F0502020204030204" pitchFamily="34" charset="0"/>
                <a:cs typeface="Times New Roman" panose="02020603050405020304" pitchFamily="18" charset="0"/>
              </a:rPr>
              <a:t>.</a:t>
            </a:r>
            <a:endParaRPr lang="ru-RU"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7327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echyden.ru/userfls/files/large/587_gidravlicheskoe-obosnovan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0146" y="845127"/>
            <a:ext cx="9213272"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000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https://dalgakiran.ua/sites/default/files/above-ground-pump-sta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273" y="206374"/>
            <a:ext cx="10764981" cy="5723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6492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www.mosplast.com/image/catalog/ARHIV/Septiki/Septi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491" y="235526"/>
            <a:ext cx="11402291" cy="6352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147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1781" y="401707"/>
            <a:ext cx="11042074" cy="5078313"/>
          </a:xfrm>
          <a:prstGeom prst="rect">
            <a:avLst/>
          </a:prstGeom>
        </p:spPr>
        <p:txBody>
          <a:bodyPr wrap="square">
            <a:spAutoFit/>
          </a:bodyPr>
          <a:lstStyle/>
          <a:p>
            <a:pPr indent="449580" algn="just">
              <a:lnSpc>
                <a:spcPct val="150000"/>
              </a:lnSpc>
              <a:spcAft>
                <a:spcPts val="0"/>
              </a:spcAft>
            </a:pPr>
            <a:endParaRPr lang="ru-RU" sz="2400" dirty="0">
              <a:latin typeface="Times New Roman" pitchFamily="18" charset="0"/>
              <a:ea typeface="Calibri" panose="020F0502020204030204" pitchFamily="34" charset="0"/>
              <a:cs typeface="Times New Roman" pitchFamily="18" charset="0"/>
            </a:endParaRPr>
          </a:p>
          <a:p>
            <a:pPr indent="449580" algn="just">
              <a:lnSpc>
                <a:spcPct val="200000"/>
              </a:lnSpc>
              <a:spcAft>
                <a:spcPts val="0"/>
              </a:spcAft>
            </a:pPr>
            <a:r>
              <a:rPr lang="en-US" sz="2400" b="1" dirty="0">
                <a:latin typeface="Times New Roman" pitchFamily="18" charset="0"/>
                <a:ea typeface="Calibri" panose="020F0502020204030204" pitchFamily="34" charset="0"/>
                <a:cs typeface="Times New Roman" pitchFamily="18" charset="0"/>
              </a:rPr>
              <a:t>I-</a:t>
            </a:r>
            <a:r>
              <a:rPr lang="ru-RU" sz="2400" b="1" dirty="0" err="1">
                <a:latin typeface="Times New Roman" pitchFamily="18" charset="0"/>
                <a:ea typeface="Calibri" panose="020F0502020204030204" pitchFamily="34" charset="0"/>
                <a:cs typeface="Times New Roman" pitchFamily="18" charset="0"/>
              </a:rPr>
              <a:t>кўтарув</a:t>
            </a:r>
            <a:r>
              <a:rPr lang="ru-RU" sz="2400" b="1" dirty="0">
                <a:latin typeface="Times New Roman" pitchFamily="18" charset="0"/>
                <a:ea typeface="Calibri" panose="020F0502020204030204" pitchFamily="34" charset="0"/>
                <a:cs typeface="Times New Roman" pitchFamily="18" charset="0"/>
              </a:rPr>
              <a:t> насос станция </a:t>
            </a:r>
            <a:r>
              <a:rPr lang="ru-RU" sz="2400" b="1" dirty="0" err="1">
                <a:latin typeface="Times New Roman" pitchFamily="18" charset="0"/>
                <a:ea typeface="Calibri" panose="020F0502020204030204" pitchFamily="34" charset="0"/>
                <a:cs typeface="Times New Roman" pitchFamily="18" charset="0"/>
              </a:rPr>
              <a:t>билан</a:t>
            </a:r>
            <a:r>
              <a:rPr lang="ru-RU" sz="2400" b="1" dirty="0">
                <a:latin typeface="Times New Roman" pitchFamily="18" charset="0"/>
                <a:ea typeface="Calibri" panose="020F0502020204030204" pitchFamily="34" charset="0"/>
                <a:cs typeface="Times New Roman" pitchFamily="18" charset="0"/>
              </a:rPr>
              <a:t> </a:t>
            </a:r>
            <a:r>
              <a:rPr lang="ru-RU" sz="2400" b="1" dirty="0" err="1">
                <a:latin typeface="Times New Roman" pitchFamily="18" charset="0"/>
                <a:ea typeface="Calibri" panose="020F0502020204030204" pitchFamily="34" charset="0"/>
                <a:cs typeface="Times New Roman" pitchFamily="18" charset="0"/>
              </a:rPr>
              <a:t>тозаланмаган</a:t>
            </a:r>
            <a:r>
              <a:rPr lang="ru-RU" sz="2400" b="1" dirty="0">
                <a:latin typeface="Times New Roman" pitchFamily="18" charset="0"/>
                <a:ea typeface="Calibri" panose="020F0502020204030204" pitchFamily="34" charset="0"/>
                <a:cs typeface="Times New Roman" pitchFamily="18" charset="0"/>
              </a:rPr>
              <a:t> </a:t>
            </a:r>
            <a:r>
              <a:rPr lang="ru-RU" sz="2400" b="1" dirty="0" err="1">
                <a:latin typeface="Times New Roman" pitchFamily="18" charset="0"/>
                <a:ea typeface="Calibri" panose="020F0502020204030204" pitchFamily="34" charset="0"/>
                <a:cs typeface="Times New Roman" pitchFamily="18" charset="0"/>
              </a:rPr>
              <a:t>сувни</a:t>
            </a:r>
            <a:r>
              <a:rPr lang="ru-RU" sz="2400" b="1" dirty="0">
                <a:latin typeface="Times New Roman" pitchFamily="18" charset="0"/>
                <a:ea typeface="Calibri" panose="020F0502020204030204" pitchFamily="34" charset="0"/>
                <a:cs typeface="Times New Roman" pitchFamily="18" charset="0"/>
              </a:rPr>
              <a:t> </a:t>
            </a:r>
            <a:r>
              <a:rPr lang="ru-RU" sz="2400" b="1" dirty="0" err="1">
                <a:latin typeface="Times New Roman" pitchFamily="18" charset="0"/>
                <a:ea typeface="Calibri" panose="020F0502020204030204" pitchFamily="34" charset="0"/>
                <a:cs typeface="Times New Roman" pitchFamily="18" charset="0"/>
              </a:rPr>
              <a:t>истеъмолчиларга</a:t>
            </a:r>
            <a:r>
              <a:rPr lang="ru-RU" sz="2400" b="1" dirty="0">
                <a:latin typeface="Times New Roman" pitchFamily="18" charset="0"/>
                <a:ea typeface="Calibri" panose="020F0502020204030204" pitchFamily="34" charset="0"/>
                <a:cs typeface="Times New Roman" pitchFamily="18" charset="0"/>
              </a:rPr>
              <a:t> </a:t>
            </a:r>
            <a:r>
              <a:rPr lang="ru-RU" sz="2400" b="1" dirty="0" err="1">
                <a:latin typeface="Times New Roman" pitchFamily="18" charset="0"/>
                <a:ea typeface="Calibri" panose="020F0502020204030204" pitchFamily="34" charset="0"/>
                <a:cs typeface="Times New Roman" pitchFamily="18" charset="0"/>
              </a:rPr>
              <a:t>тўғридан-тўғри</a:t>
            </a:r>
            <a:r>
              <a:rPr lang="ru-RU" sz="2400" b="1" dirty="0">
                <a:latin typeface="Times New Roman" pitchFamily="18" charset="0"/>
                <a:ea typeface="Calibri" panose="020F0502020204030204" pitchFamily="34" charset="0"/>
                <a:cs typeface="Times New Roman" pitchFamily="18" charset="0"/>
              </a:rPr>
              <a:t> </a:t>
            </a:r>
            <a:r>
              <a:rPr lang="ru-RU" sz="2400" b="1" dirty="0" err="1">
                <a:latin typeface="Times New Roman" pitchFamily="18" charset="0"/>
                <a:ea typeface="Calibri" panose="020F0502020204030204" pitchFamily="34" charset="0"/>
                <a:cs typeface="Times New Roman" pitchFamily="18" charset="0"/>
              </a:rPr>
              <a:t>узатиш</a:t>
            </a:r>
            <a:r>
              <a:rPr lang="ru-RU" sz="2400" b="1"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Бу</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ҳолда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барча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артезиан</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қудуқларни</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асосий</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ва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асосий</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бўлмаганларга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ажратилади</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Асосий</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қудуқларга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катта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қувватли</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катта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солиштирма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дебитга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эга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бўлган</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ва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истеъмолчиларнинг</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ўртача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соатлик</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сув</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сарфини</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таъминлайдиган</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қудуқлар</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киради</a:t>
            </a:r>
            <a:r>
              <a:rPr lang="ru-RU" sz="2400" dirty="0">
                <a:latin typeface="Times New Roman" pitchFamily="18" charset="0"/>
                <a:ea typeface="Calibri" panose="020F0502020204030204" pitchFamily="34" charset="0"/>
                <a:cs typeface="Times New Roman" pitchFamily="18" charset="0"/>
              </a:rPr>
              <a:t>.  Улар </a:t>
            </a:r>
            <a:r>
              <a:rPr lang="ru-RU" sz="2400" dirty="0" err="1">
                <a:latin typeface="Times New Roman" pitchFamily="18" charset="0"/>
                <a:ea typeface="Calibri" panose="020F0502020204030204" pitchFamily="34" charset="0"/>
                <a:cs typeface="Times New Roman" pitchFamily="18" charset="0"/>
              </a:rPr>
              <a:t>узлуксиз</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ишлайди</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ва</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уларнинг</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дебити</a:t>
            </a:r>
            <a:r>
              <a:rPr lang="ru-RU" sz="2400" dirty="0">
                <a:latin typeface="Times New Roman" pitchFamily="18" charset="0"/>
                <a:ea typeface="Calibri" panose="020F0502020204030204" pitchFamily="34" charset="0"/>
                <a:cs typeface="Times New Roman" pitchFamily="18" charset="0"/>
              </a:rPr>
              <a:t>  2-чи формула </a:t>
            </a:r>
            <a:r>
              <a:rPr lang="ru-RU" sz="2400" dirty="0" err="1">
                <a:latin typeface="Times New Roman" pitchFamily="18" charset="0"/>
                <a:ea typeface="Calibri" panose="020F0502020204030204" pitchFamily="34" charset="0"/>
                <a:cs typeface="Times New Roman" pitchFamily="18" charset="0"/>
              </a:rPr>
              <a:t>орқали</a:t>
            </a:r>
            <a:r>
              <a:rPr lang="ru-RU" sz="2400" dirty="0">
                <a:latin typeface="Times New Roman" pitchFamily="18" charset="0"/>
                <a:ea typeface="Calibri" panose="020F0502020204030204" pitchFamily="34" charset="0"/>
                <a:cs typeface="Times New Roman" pitchFamily="18" charset="0"/>
              </a:rPr>
              <a:t> </a:t>
            </a:r>
            <a:r>
              <a:rPr lang="ru-RU" sz="2400" dirty="0" err="1">
                <a:latin typeface="Times New Roman" pitchFamily="18" charset="0"/>
                <a:ea typeface="Calibri" panose="020F0502020204030204" pitchFamily="34" charset="0"/>
                <a:cs typeface="Times New Roman" pitchFamily="18" charset="0"/>
              </a:rPr>
              <a:t>аниқланади</a:t>
            </a:r>
            <a:r>
              <a:rPr lang="ru-RU" sz="2400" dirty="0">
                <a:latin typeface="Times New Roman" pitchFamily="18" charset="0"/>
                <a:ea typeface="Calibri" panose="020F0502020204030204" pitchFamily="34" charset="0"/>
                <a:cs typeface="Times New Roman" pitchFamily="18" charset="0"/>
              </a:rPr>
              <a:t>. </a:t>
            </a:r>
          </a:p>
        </p:txBody>
      </p:sp>
    </p:spTree>
    <p:extLst>
      <p:ext uri="{BB962C8B-B14F-4D97-AF65-F5344CB8AC3E}">
        <p14:creationId xmlns:p14="http://schemas.microsoft.com/office/powerpoint/2010/main" val="2019207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66799" y="584308"/>
            <a:ext cx="9836728" cy="3323987"/>
          </a:xfrm>
          <a:prstGeom prst="rect">
            <a:avLst/>
          </a:prstGeom>
        </p:spPr>
        <p:txBody>
          <a:bodyPr wrap="square">
            <a:spAutoFit/>
          </a:bodyPr>
          <a:lstStyle/>
          <a:p>
            <a:pPr algn="just">
              <a:lnSpc>
                <a:spcPct val="150000"/>
              </a:lnSpc>
            </a:pP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Бундай</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сув</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узатиш</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тизими</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насосларнинг</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тинмай</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ишлашига</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имкон</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беради</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ва</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хисоблар</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орқали</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қудуқларлар</a:t>
            </a:r>
            <a:r>
              <a:rPr lang="ru-RU" sz="2800" dirty="0">
                <a:latin typeface="Times New Roman" panose="02020603050405020304" pitchFamily="18" charset="0"/>
                <a:ea typeface="Calibri" panose="020F0502020204030204" pitchFamily="34" charset="0"/>
              </a:rPr>
              <a:t> сони </a:t>
            </a:r>
            <a:r>
              <a:rPr lang="ru-RU" sz="2800" dirty="0" err="1">
                <a:latin typeface="Times New Roman" panose="02020603050405020304" pitchFamily="18" charset="0"/>
                <a:ea typeface="Calibri" panose="020F0502020204030204" pitchFamily="34" charset="0"/>
              </a:rPr>
              <a:t>ва</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диаметрини</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камайтиришга</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имкон</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беради</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Бу</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холларда</a:t>
            </a:r>
            <a:r>
              <a:rPr lang="ru-RU" sz="2800" dirty="0">
                <a:latin typeface="Times New Roman" panose="02020603050405020304" pitchFamily="18" charset="0"/>
                <a:ea typeface="Calibri" panose="020F0502020204030204" pitchFamily="34" charset="0"/>
              </a:rPr>
              <a:t> насос </a:t>
            </a:r>
            <a:r>
              <a:rPr lang="ru-RU" sz="2800" dirty="0" err="1">
                <a:latin typeface="Times New Roman" panose="02020603050405020304" pitchFamily="18" charset="0"/>
                <a:ea typeface="Calibri" panose="020F0502020204030204" pitchFamily="34" charset="0"/>
              </a:rPr>
              <a:t>станциясининг</a:t>
            </a:r>
            <a:r>
              <a:rPr lang="ru-RU" sz="2800" dirty="0">
                <a:latin typeface="Times New Roman" panose="02020603050405020304" pitchFamily="18" charset="0"/>
                <a:ea typeface="Calibri" panose="020F0502020204030204" pitchFamily="34" charset="0"/>
              </a:rPr>
              <a:t> 1 </a:t>
            </a:r>
            <a:r>
              <a:rPr lang="ru-RU" sz="2800" dirty="0" err="1">
                <a:latin typeface="Times New Roman" panose="02020603050405020304" pitchFamily="18" charset="0"/>
                <a:ea typeface="Calibri" panose="020F0502020204030204" pitchFamily="34" charset="0"/>
              </a:rPr>
              <a:t>соатдаги</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сув</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узатиши</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қуйидагича</a:t>
            </a:r>
            <a:r>
              <a:rPr lang="ru-RU" sz="2800" dirty="0">
                <a:latin typeface="Times New Roman" panose="02020603050405020304" pitchFamily="18" charset="0"/>
                <a:ea typeface="Calibri" panose="020F0502020204030204" pitchFamily="34" charset="0"/>
              </a:rPr>
              <a:t> </a:t>
            </a:r>
            <a:r>
              <a:rPr lang="ru-RU" sz="2800" dirty="0" err="1">
                <a:latin typeface="Times New Roman" panose="02020603050405020304" pitchFamily="18" charset="0"/>
                <a:ea typeface="Calibri" panose="020F0502020204030204" pitchFamily="34" charset="0"/>
              </a:rPr>
              <a:t>бўлади</a:t>
            </a:r>
            <a:r>
              <a:rPr lang="ru-RU" sz="2800" dirty="0">
                <a:latin typeface="Times New Roman" panose="02020603050405020304" pitchFamily="18" charset="0"/>
                <a:ea typeface="Calibri" panose="020F0502020204030204" pitchFamily="34" charset="0"/>
              </a:rPr>
              <a:t>.</a:t>
            </a:r>
          </a:p>
          <a:p>
            <a:pPr algn="just">
              <a:lnSpc>
                <a:spcPct val="150000"/>
              </a:lnSpc>
            </a:pPr>
            <a:endParaRPr lang="ru-RU" sz="2800" dirty="0">
              <a:latin typeface="Times New Roman" panose="02020603050405020304" pitchFamily="18" charset="0"/>
              <a:ea typeface="Calibri" panose="020F0502020204030204" pitchFamily="34" charset="0"/>
            </a:endParaRPr>
          </a:p>
        </p:txBody>
      </p:sp>
      <p:graphicFrame>
        <p:nvGraphicFramePr>
          <p:cNvPr id="3" name="Объект 2"/>
          <p:cNvGraphicFramePr>
            <a:graphicFrameLocks noChangeAspect="1"/>
          </p:cNvGraphicFramePr>
          <p:nvPr>
            <p:extLst>
              <p:ext uri="{D42A27DB-BD31-4B8C-83A1-F6EECF244321}">
                <p14:modId xmlns:p14="http://schemas.microsoft.com/office/powerpoint/2010/main" val="3785502654"/>
              </p:ext>
            </p:extLst>
          </p:nvPr>
        </p:nvGraphicFramePr>
        <p:xfrm>
          <a:off x="3214255" y="3616037"/>
          <a:ext cx="6234545" cy="1319910"/>
        </p:xfrm>
        <a:graphic>
          <a:graphicData uri="http://schemas.openxmlformats.org/presentationml/2006/ole">
            <mc:AlternateContent xmlns:mc="http://schemas.openxmlformats.org/markup-compatibility/2006">
              <mc:Choice xmlns:v="urn:schemas-microsoft-com:vml" Requires="v">
                <p:oleObj spid="_x0000_s3105" name="Формула" r:id="rId3" imgW="1130040" imgH="241200" progId="Equation.3">
                  <p:embed/>
                </p:oleObj>
              </mc:Choice>
              <mc:Fallback>
                <p:oleObj name="Формула" r:id="rId3" imgW="1130040" imgH="241200" progId="Equation.3">
                  <p:embed/>
                  <p:pic>
                    <p:nvPicPr>
                      <p:cNvPr id="0" name=""/>
                      <p:cNvPicPr/>
                      <p:nvPr/>
                    </p:nvPicPr>
                    <p:blipFill>
                      <a:blip r:embed="rId4"/>
                      <a:stretch>
                        <a:fillRect/>
                      </a:stretch>
                    </p:blipFill>
                    <p:spPr>
                      <a:xfrm>
                        <a:off x="3214255" y="3616037"/>
                        <a:ext cx="6234545" cy="1319910"/>
                      </a:xfrm>
                      <a:prstGeom prst="rect">
                        <a:avLst/>
                      </a:prstGeom>
                    </p:spPr>
                  </p:pic>
                </p:oleObj>
              </mc:Fallback>
            </mc:AlternateContent>
          </a:graphicData>
        </a:graphic>
      </p:graphicFrame>
      <p:sp>
        <p:nvSpPr>
          <p:cNvPr id="4" name="Прямоугольник 3"/>
          <p:cNvSpPr/>
          <p:nvPr/>
        </p:nvSpPr>
        <p:spPr>
          <a:xfrm>
            <a:off x="1066799" y="5322607"/>
            <a:ext cx="10127674" cy="1200329"/>
          </a:xfrm>
          <a:prstGeom prst="rect">
            <a:avLst/>
          </a:prstGeom>
        </p:spPr>
        <p:txBody>
          <a:bodyPr wrap="square">
            <a:spAutoFit/>
          </a:bodyPr>
          <a:lstStyle/>
          <a:p>
            <a:pPr>
              <a:lnSpc>
                <a:spcPct val="150000"/>
              </a:lnSpc>
            </a:pPr>
            <a:r>
              <a:rPr lang="ru-RU" sz="2400" dirty="0" err="1">
                <a:latin typeface="Times New Roman" pitchFamily="18" charset="0"/>
                <a:cs typeface="Times New Roman" pitchFamily="18" charset="0"/>
              </a:rPr>
              <a:t>бу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ерда</a:t>
            </a:r>
            <a:r>
              <a:rPr lang="ru-RU" sz="2400" dirty="0">
                <a:latin typeface="Times New Roman" pitchFamily="18" charset="0"/>
                <a:cs typeface="Times New Roman" pitchFamily="18" charset="0"/>
              </a:rPr>
              <a:t>: </a:t>
            </a:r>
            <a:r>
              <a:rPr lang="ru-RU" sz="2400" dirty="0">
                <a:latin typeface="Times New Roman" pitchFamily="18" charset="0"/>
                <a:cs typeface="Times New Roman" pitchFamily="18" charset="0"/>
                <a:sym typeface="Symbol"/>
              </a:rPr>
              <a:t></a:t>
            </a:r>
            <a:r>
              <a:rPr lang="ru-RU" sz="2400" baseline="-25000" dirty="0">
                <a:latin typeface="Times New Roman" pitchFamily="18" charset="0"/>
                <a:cs typeface="Times New Roman" pitchFamily="18" charset="0"/>
              </a:rPr>
              <a:t>1</a:t>
            </a:r>
            <a:r>
              <a:rPr lang="ru-RU" sz="2400" dirty="0">
                <a:latin typeface="Times New Roman" pitchFamily="18" charset="0"/>
                <a:cs typeface="Times New Roman" pitchFamily="18" charset="0"/>
              </a:rPr>
              <a:t>-шахсий </a:t>
            </a:r>
            <a:r>
              <a:rPr lang="ru-RU" sz="2400" dirty="0" err="1">
                <a:latin typeface="Times New Roman" pitchFamily="18" charset="0"/>
                <a:cs typeface="Times New Roman" pitchFamily="18" charset="0"/>
              </a:rPr>
              <a:t>эхтиёжлар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учун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зарур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бўлган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сарфи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коэффиценти</a:t>
            </a:r>
            <a:r>
              <a:rPr lang="ru-RU" sz="2400" dirty="0">
                <a:latin typeface="Times New Roman" pitchFamily="18" charset="0"/>
                <a:cs typeface="Times New Roman" pitchFamily="18" charset="0"/>
              </a:rPr>
              <a:t>, бунда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таъминоти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учун</a:t>
            </a:r>
            <a:r>
              <a:rPr lang="ru-RU" sz="2400" dirty="0">
                <a:latin typeface="Times New Roman" pitchFamily="18" charset="0"/>
                <a:cs typeface="Times New Roman" pitchFamily="18" charset="0"/>
              </a:rPr>
              <a:t> у 1.01-1.02 </a:t>
            </a:r>
            <a:r>
              <a:rPr lang="ru-RU" sz="2400" dirty="0" err="1">
                <a:latin typeface="Times New Roman" pitchFamily="18" charset="0"/>
                <a:cs typeface="Times New Roman" pitchFamily="18" charset="0"/>
              </a:rPr>
              <a:t>деб</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олинади</a:t>
            </a:r>
            <a:r>
              <a:rPr lang="ru-RU" sz="2400" dirty="0">
                <a:latin typeface="Times New Roman" pitchFamily="18" charset="0"/>
                <a:cs typeface="Times New Roman" pitchFamily="18" charset="0"/>
              </a:rPr>
              <a:t>.</a:t>
            </a:r>
          </a:p>
        </p:txBody>
      </p:sp>
    </p:spTree>
    <p:extLst>
      <p:ext uri="{BB962C8B-B14F-4D97-AF65-F5344CB8AC3E}">
        <p14:creationId xmlns:p14="http://schemas.microsoft.com/office/powerpoint/2010/main" val="3057730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72837" y="962846"/>
            <a:ext cx="10737272" cy="5078313"/>
          </a:xfrm>
          <a:prstGeom prst="rect">
            <a:avLst/>
          </a:prstGeom>
        </p:spPr>
        <p:txBody>
          <a:bodyPr wrap="square">
            <a:spAutoFit/>
          </a:bodyPr>
          <a:lstStyle/>
          <a:p>
            <a:pPr algn="just">
              <a:lnSpc>
                <a:spcPct val="150000"/>
              </a:lnSpc>
            </a:pPr>
            <a:r>
              <a:rPr lang="uz-Cyrl-UZ" sz="2400" dirty="0">
                <a:latin typeface="Times New Roman" pitchFamily="18" charset="0"/>
                <a:cs typeface="Times New Roman" pitchFamily="18" charset="0"/>
              </a:rPr>
              <a:t>	Асосий бўлмаган қудуқларга эса максимал сув олиш учун ва асосий қудуқларни таъмирлаш вақтларида улар ўрнига ишлайдиган қудуқлар киради. Уларнинг сув узатиши ҳажми максимал сув истеъмоли ва ўртача сув истеъмолидаги сув сарфларининг айирмасига тенг. </a:t>
            </a:r>
            <a:r>
              <a:rPr lang="en-US" sz="2400" dirty="0">
                <a:latin typeface="Times New Roman" pitchFamily="18" charset="0"/>
                <a:cs typeface="Times New Roman" pitchFamily="18" charset="0"/>
              </a:rPr>
              <a:t>I-</a:t>
            </a:r>
            <a:r>
              <a:rPr lang="uz-Cyrl-UZ" sz="2400" dirty="0">
                <a:latin typeface="Times New Roman" pitchFamily="18" charset="0"/>
                <a:cs typeface="Times New Roman" pitchFamily="18" charset="0"/>
              </a:rPr>
              <a:t>кўтарув насос станцияларининг   ҳўжалик-ичимлик ва ёнғинга қарши бирлашган сув таъминоти тизимларига сув узатишни аниклаганда, </a:t>
            </a:r>
            <a:r>
              <a:rPr lang="en-US" sz="2400" dirty="0">
                <a:latin typeface="Times New Roman" pitchFamily="18" charset="0"/>
                <a:cs typeface="Times New Roman" pitchFamily="18" charset="0"/>
              </a:rPr>
              <a:t>II-</a:t>
            </a:r>
            <a:r>
              <a:rPr lang="uz-Cyrl-UZ" sz="2400" dirty="0">
                <a:latin typeface="Times New Roman" pitchFamily="18" charset="0"/>
                <a:cs typeface="Times New Roman" pitchFamily="18" charset="0"/>
              </a:rPr>
              <a:t>кўтарув насос станцияларида жойлашган резервуарлар сув билан тўлиши мобайнида ёнгинга қарши сувни 1 маромида  узатишни таъминлаш зарурлигини назарда тутиш лозим. </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721343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5965" y="626147"/>
            <a:ext cx="10557162" cy="4524315"/>
          </a:xfrm>
          <a:prstGeom prst="rect">
            <a:avLst/>
          </a:prstGeom>
        </p:spPr>
        <p:txBody>
          <a:bodyPr wrap="square">
            <a:spAutoFit/>
          </a:bodyPr>
          <a:lstStyle/>
          <a:p>
            <a:pPr algn="just">
              <a:lnSpc>
                <a:spcPct val="200000"/>
              </a:lnSpc>
            </a:pPr>
            <a:r>
              <a:rPr lang="ru-RU" sz="2400" dirty="0">
                <a:latin typeface="Times New Roman" pitchFamily="18" charset="0"/>
                <a:cs typeface="Times New Roman" pitchFamily="18" charset="0"/>
              </a:rPr>
              <a:t>	</a:t>
            </a:r>
            <a:r>
              <a:rPr lang="en-US" sz="2400" dirty="0">
                <a:latin typeface="Times New Roman" pitchFamily="18" charset="0"/>
                <a:cs typeface="Times New Roman" pitchFamily="18" charset="0"/>
              </a:rPr>
              <a:t>I-</a:t>
            </a:r>
            <a:r>
              <a:rPr lang="ru-RU" sz="2400" dirty="0" err="1">
                <a:latin typeface="Times New Roman" pitchFamily="18" charset="0"/>
                <a:cs typeface="Times New Roman" pitchFamily="18" charset="0"/>
              </a:rPr>
              <a:t>кўтарув</a:t>
            </a:r>
            <a:r>
              <a:rPr lang="ru-RU" sz="2400" dirty="0">
                <a:latin typeface="Times New Roman" pitchFamily="18" charset="0"/>
                <a:cs typeface="Times New Roman" pitchFamily="18" charset="0"/>
              </a:rPr>
              <a:t> насос </a:t>
            </a:r>
            <a:r>
              <a:rPr lang="ru-RU" sz="2400" dirty="0" err="1">
                <a:latin typeface="Times New Roman" pitchFamily="18" charset="0"/>
                <a:cs typeface="Times New Roman" pitchFamily="18" charset="0"/>
              </a:rPr>
              <a:t>станциясининг</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ёнғинга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қарши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заҳираси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қайта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тўлаётган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вақтда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истеъмолчиларнинг</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ҳўжалик-ичимлик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ишлаб-чиқариш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заруратлари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учун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ҳам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сувнинг</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ҳисобий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узатилишини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таъминлаш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керак</a:t>
            </a:r>
            <a:endParaRPr lang="ru-RU" sz="2400" dirty="0">
              <a:latin typeface="Times New Roman" pitchFamily="18" charset="0"/>
              <a:cs typeface="Times New Roman" pitchFamily="18" charset="0"/>
            </a:endParaRPr>
          </a:p>
          <a:p>
            <a:pPr algn="just">
              <a:lnSpc>
                <a:spcPct val="200000"/>
              </a:lnSpc>
            </a:pPr>
            <a:r>
              <a:rPr lang="ru-RU" sz="2400" dirty="0" err="1">
                <a:latin typeface="Times New Roman" pitchFamily="18" charset="0"/>
                <a:cs typeface="Times New Roman" pitchFamily="18" charset="0"/>
              </a:rPr>
              <a:t>Ёнғинга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қарши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захиранинг</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тўлдириши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қуйдагилар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билан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амалга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оширилиши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мумкин</a:t>
            </a:r>
            <a:r>
              <a:rPr lang="ru-RU" sz="2400" dirty="0">
                <a:latin typeface="Times New Roman" pitchFamily="18" charset="0"/>
                <a:cs typeface="Times New Roman" pitchFamily="18" charset="0"/>
              </a:rPr>
              <a:t>:</a:t>
            </a:r>
          </a:p>
          <a:p>
            <a:pPr algn="just">
              <a:lnSpc>
                <a:spcPct val="200000"/>
              </a:lnSpc>
            </a:pP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81580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5964" y="681473"/>
            <a:ext cx="10238509" cy="5889113"/>
          </a:xfrm>
          <a:prstGeom prst="rect">
            <a:avLst/>
          </a:prstGeom>
        </p:spPr>
        <p:txBody>
          <a:bodyPr wrap="square">
            <a:spAutoFit/>
          </a:bodyPr>
          <a:lstStyle/>
          <a:p>
            <a:pPr algn="just">
              <a:lnSpc>
                <a:spcPct val="200000"/>
              </a:lnSpc>
            </a:pPr>
            <a:r>
              <a:rPr lang="ru-RU" sz="2400" dirty="0">
                <a:latin typeface="Times New Roman" pitchFamily="18" charset="0"/>
                <a:cs typeface="Times New Roman" pitchFamily="18" charset="0"/>
              </a:rPr>
              <a:t>а) </a:t>
            </a:r>
            <a:r>
              <a:rPr lang="ru-RU" sz="2400" dirty="0" err="1">
                <a:latin typeface="Times New Roman" pitchFamily="18" charset="0"/>
                <a:cs typeface="Times New Roman" pitchFamily="18" charset="0"/>
              </a:rPr>
              <a:t>Ҳўжалик-ичимлик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ишлаб-чиқариш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заруратларига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узатилиши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учун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мўлжалланган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ишчи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насослар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билан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агар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насослар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тўлиқ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сутка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давомида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ишламаса</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резервуарни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тўлдириш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уларнинг</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ишлаш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давомидаги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танаффусда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амалга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оширилади</a:t>
            </a:r>
            <a:endParaRPr lang="ru-RU" sz="2400" dirty="0">
              <a:latin typeface="Times New Roman" pitchFamily="18" charset="0"/>
              <a:cs typeface="Times New Roman" pitchFamily="18" charset="0"/>
            </a:endParaRPr>
          </a:p>
          <a:p>
            <a:pPr algn="just">
              <a:lnSpc>
                <a:spcPct val="200000"/>
              </a:lnSpc>
            </a:pPr>
            <a:r>
              <a:rPr lang="ru-RU" sz="2400" dirty="0">
                <a:latin typeface="Times New Roman" pitchFamily="18" charset="0"/>
                <a:cs typeface="Times New Roman" pitchFamily="18" charset="0"/>
              </a:rPr>
              <a:t>б)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истеъмолчилари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камайиши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ҳисобига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ишчи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насослар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ёрдамида</a:t>
            </a:r>
            <a:r>
              <a:rPr lang="ru-RU" sz="2400" dirty="0">
                <a:latin typeface="Times New Roman" pitchFamily="18" charset="0"/>
                <a:cs typeface="Times New Roman" pitchFamily="18" charset="0"/>
              </a:rPr>
              <a:t> .</a:t>
            </a:r>
          </a:p>
          <a:p>
            <a:pPr algn="just">
              <a:lnSpc>
                <a:spcPct val="200000"/>
              </a:lnSpc>
            </a:pPr>
            <a:r>
              <a:rPr lang="ru-RU" sz="2400" dirty="0">
                <a:latin typeface="Times New Roman" pitchFamily="18" charset="0"/>
                <a:cs typeface="Times New Roman" pitchFamily="18" charset="0"/>
              </a:rPr>
              <a:t>в) </a:t>
            </a:r>
            <a:r>
              <a:rPr lang="ru-RU" sz="2400" dirty="0" err="1">
                <a:latin typeface="Times New Roman" pitchFamily="18" charset="0"/>
                <a:cs typeface="Times New Roman" pitchFamily="18" charset="0"/>
              </a:rPr>
              <a:t>захира</a:t>
            </a:r>
            <a:r>
              <a:rPr lang="ru-RU" sz="2400" dirty="0">
                <a:latin typeface="Times New Roman" pitchFamily="18" charset="0"/>
                <a:cs typeface="Times New Roman" pitchFamily="18" charset="0"/>
              </a:rPr>
              <a:t> насос </a:t>
            </a:r>
            <a:r>
              <a:rPr lang="ru-RU" sz="2400" dirty="0" err="1">
                <a:latin typeface="Times New Roman" pitchFamily="18" charset="0"/>
                <a:cs typeface="Times New Roman" pitchFamily="18" charset="0"/>
              </a:rPr>
              <a:t>жиҳозлари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билан</a:t>
            </a:r>
            <a:r>
              <a:rPr lang="ru-RU" sz="2400" dirty="0">
                <a:latin typeface="Times New Roman" pitchFamily="18" charset="0"/>
                <a:cs typeface="Times New Roman" pitchFamily="18" charset="0"/>
              </a:rPr>
              <a:t> </a:t>
            </a:r>
          </a:p>
          <a:p>
            <a:pPr algn="just">
              <a:lnSpc>
                <a:spcPct val="200000"/>
              </a:lnSpc>
            </a:pPr>
            <a:r>
              <a:rPr lang="ru-RU" sz="2400" dirty="0">
                <a:latin typeface="Times New Roman" pitchFamily="18" charset="0"/>
                <a:cs typeface="Times New Roman" pitchFamily="18" charset="0"/>
              </a:rPr>
              <a:t>г) </a:t>
            </a:r>
            <a:r>
              <a:rPr lang="en-US" sz="2400" dirty="0">
                <a:latin typeface="Times New Roman" pitchFamily="18" charset="0"/>
                <a:cs typeface="Times New Roman" pitchFamily="18" charset="0"/>
              </a:rPr>
              <a:t>I-</a:t>
            </a:r>
            <a:r>
              <a:rPr lang="ru-RU" sz="2400" dirty="0" err="1">
                <a:latin typeface="Times New Roman" pitchFamily="18" charset="0"/>
                <a:cs typeface="Times New Roman" pitchFamily="18" charset="0"/>
              </a:rPr>
              <a:t>кўтарув</a:t>
            </a:r>
            <a:r>
              <a:rPr lang="ru-RU" sz="2400" dirty="0">
                <a:latin typeface="Times New Roman" pitchFamily="18" charset="0"/>
                <a:cs typeface="Times New Roman" pitchFamily="18" charset="0"/>
              </a:rPr>
              <a:t> насос </a:t>
            </a:r>
            <a:r>
              <a:rPr lang="ru-RU" sz="2400" dirty="0" err="1">
                <a:latin typeface="Times New Roman" pitchFamily="18" charset="0"/>
                <a:cs typeface="Times New Roman" pitchFamily="18" charset="0"/>
              </a:rPr>
              <a:t>станциясида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ўрнатилган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ёнғинга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қарши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махсус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насослар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ёрдамида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амалга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оширилади</a:t>
            </a:r>
            <a:r>
              <a:rPr lang="ru-RU" sz="2400" dirty="0">
                <a:latin typeface="Times New Roman" pitchFamily="18" charset="0"/>
                <a:cs typeface="Times New Roman" pitchFamily="18" charset="0"/>
              </a:rPr>
              <a:t>.</a:t>
            </a:r>
          </a:p>
        </p:txBody>
      </p:sp>
    </p:spTree>
    <p:extLst>
      <p:ext uri="{BB962C8B-B14F-4D97-AF65-F5344CB8AC3E}">
        <p14:creationId xmlns:p14="http://schemas.microsoft.com/office/powerpoint/2010/main" val="605803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92727" y="542789"/>
            <a:ext cx="10598727" cy="2308324"/>
          </a:xfrm>
          <a:prstGeom prst="rect">
            <a:avLst/>
          </a:prstGeom>
        </p:spPr>
        <p:txBody>
          <a:bodyPr wrap="square">
            <a:spAutoFit/>
          </a:bodyPr>
          <a:lstStyle/>
          <a:p>
            <a:pPr algn="just">
              <a:lnSpc>
                <a:spcPct val="150000"/>
              </a:lnSpc>
            </a:pPr>
            <a:r>
              <a:rPr lang="ru-RU" sz="2400" dirty="0" err="1">
                <a:latin typeface="Times New Roman" pitchFamily="18" charset="0"/>
                <a:cs typeface="Times New Roman" pitchFamily="18" charset="0"/>
              </a:rPr>
              <a:t>Сарфланган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ёнғинга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қарши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захирани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тўлдиришда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узатиш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қуйдаги</a:t>
            </a:r>
            <a:r>
              <a:rPr lang="ru-RU" sz="2400" dirty="0">
                <a:latin typeface="Times New Roman" pitchFamily="18" charset="0"/>
                <a:cs typeface="Times New Roman" pitchFamily="18" charset="0"/>
              </a:rPr>
              <a:t> формула </a:t>
            </a:r>
            <a:r>
              <a:rPr lang="ru-RU" sz="2400" dirty="0" err="1">
                <a:latin typeface="Times New Roman" pitchFamily="18" charset="0"/>
                <a:cs typeface="Times New Roman" pitchFamily="18" charset="0"/>
              </a:rPr>
              <a:t>билан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аниқланади</a:t>
            </a:r>
            <a:r>
              <a:rPr lang="ru-RU" sz="2400" dirty="0">
                <a:latin typeface="Times New Roman" pitchFamily="18" charset="0"/>
                <a:cs typeface="Times New Roman" pitchFamily="18" charset="0"/>
              </a:rPr>
              <a:t>: </a:t>
            </a:r>
          </a:p>
          <a:p>
            <a:pPr algn="just">
              <a:lnSpc>
                <a:spcPct val="150000"/>
              </a:lnSpc>
            </a:pPr>
            <a:r>
              <a:rPr lang="ru-RU" sz="2400" dirty="0" err="1">
                <a:latin typeface="Times New Roman" pitchFamily="18" charset="0"/>
                <a:cs typeface="Times New Roman" pitchFamily="18" charset="0"/>
              </a:rPr>
              <a:t>ишчи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насослар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учун</a:t>
            </a:r>
            <a:r>
              <a:rPr lang="ru-RU" sz="2400" dirty="0">
                <a:latin typeface="Times New Roman" pitchFamily="18" charset="0"/>
                <a:cs typeface="Times New Roman" pitchFamily="18" charset="0"/>
              </a:rPr>
              <a:t>:</a:t>
            </a:r>
          </a:p>
          <a:p>
            <a:pPr algn="ctr">
              <a:lnSpc>
                <a:spcPct val="150000"/>
              </a:lnSpc>
            </a:pPr>
            <a:endParaRPr lang="ru-RU" sz="2400"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073" y="2507672"/>
            <a:ext cx="11817927" cy="99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1485728" y="3429000"/>
            <a:ext cx="5222007" cy="461665"/>
          </a:xfrm>
          <a:prstGeom prst="rect">
            <a:avLst/>
          </a:prstGeom>
        </p:spPr>
        <p:txBody>
          <a:bodyPr wrap="none">
            <a:spAutoFit/>
          </a:bodyPr>
          <a:lstStyle/>
          <a:p>
            <a:r>
              <a:rPr lang="uz-Cyrl-UZ" sz="2400" dirty="0">
                <a:latin typeface="Times New Roman" pitchFamily="18" charset="0"/>
                <a:cs typeface="Times New Roman" pitchFamily="18" charset="0"/>
              </a:rPr>
              <a:t>махсус ёнғинга қарши насослар учун :</a:t>
            </a:r>
            <a:endParaRPr lang="ru-RU" sz="2400" dirty="0">
              <a:latin typeface="Times New Roman" pitchFamily="18" charset="0"/>
              <a:cs typeface="Times New Roman" pitchFamily="18" charset="0"/>
            </a:endParaRPr>
          </a:p>
        </p:txBody>
      </p:sp>
      <p:sp>
        <p:nvSpPr>
          <p:cNvPr id="4" name="Rectangle 4"/>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2143859120"/>
              </p:ext>
            </p:extLst>
          </p:nvPr>
        </p:nvGraphicFramePr>
        <p:xfrm>
          <a:off x="3394364" y="4225637"/>
          <a:ext cx="5818909" cy="952430"/>
        </p:xfrm>
        <a:graphic>
          <a:graphicData uri="http://schemas.openxmlformats.org/presentationml/2006/ole">
            <mc:AlternateContent xmlns:mc="http://schemas.openxmlformats.org/markup-compatibility/2006">
              <mc:Choice xmlns:v="urn:schemas-microsoft-com:vml" Requires="v">
                <p:oleObj spid="_x0000_s4121" name="Формула" r:id="rId4" imgW="1778000" imgH="330200" progId="Equation.3">
                  <p:embed/>
                </p:oleObj>
              </mc:Choice>
              <mc:Fallback>
                <p:oleObj name="Формула" r:id="rId4" imgW="1778000" imgH="330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94364" y="4225637"/>
                        <a:ext cx="5818909" cy="952430"/>
                      </a:xfrm>
                      <a:prstGeom prst="rect">
                        <a:avLst/>
                      </a:prstGeom>
                      <a:noFill/>
                    </p:spPr>
                  </p:pic>
                </p:oleObj>
              </mc:Fallback>
            </mc:AlternateContent>
          </a:graphicData>
        </a:graphic>
      </p:graphicFrame>
    </p:spTree>
    <p:extLst>
      <p:ext uri="{BB962C8B-B14F-4D97-AF65-F5344CB8AC3E}">
        <p14:creationId xmlns:p14="http://schemas.microsoft.com/office/powerpoint/2010/main" val="3580583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800" y="709504"/>
            <a:ext cx="11582400" cy="5078313"/>
          </a:xfrm>
          <a:prstGeom prst="rect">
            <a:avLst/>
          </a:prstGeom>
        </p:spPr>
        <p:txBody>
          <a:bodyPr wrap="square">
            <a:spAutoFit/>
          </a:bodyPr>
          <a:lstStyle/>
          <a:p>
            <a:pPr>
              <a:lnSpc>
                <a:spcPct val="150000"/>
              </a:lnSpc>
            </a:pPr>
            <a:r>
              <a:rPr lang="uz-Cyrl-UZ" sz="2400" dirty="0">
                <a:latin typeface="Times New Roman" pitchFamily="18" charset="0"/>
                <a:cs typeface="Times New Roman" pitchFamily="18" charset="0"/>
              </a:rPr>
              <a:t>бу ерда: </a:t>
            </a:r>
            <a:endParaRPr lang="ru-RU" sz="2400" dirty="0">
              <a:latin typeface="Times New Roman" pitchFamily="18" charset="0"/>
              <a:cs typeface="Times New Roman" pitchFamily="18" charset="0"/>
            </a:endParaRPr>
          </a:p>
          <a:p>
            <a:pPr>
              <a:lnSpc>
                <a:spcPct val="150000"/>
              </a:lnSpc>
            </a:pPr>
            <a:r>
              <a:rPr lang="uz-Cyrl-UZ" sz="2400" i="1" dirty="0">
                <a:latin typeface="Times New Roman" pitchFamily="18" charset="0"/>
                <a:cs typeface="Times New Roman" pitchFamily="18" charset="0"/>
              </a:rPr>
              <a:t>3Q</a:t>
            </a:r>
            <a:r>
              <a:rPr lang="uz-Cyrl-UZ" sz="2400" i="1" baseline="-25000" dirty="0">
                <a:latin typeface="Times New Roman" pitchFamily="18" charset="0"/>
                <a:cs typeface="Times New Roman" pitchFamily="18" charset="0"/>
              </a:rPr>
              <a:t>n</a:t>
            </a:r>
            <a:r>
              <a:rPr lang="uz-Cyrl-UZ" sz="2400" dirty="0">
                <a:latin typeface="Times New Roman" pitchFamily="18" charset="0"/>
                <a:cs typeface="Times New Roman" pitchFamily="18" charset="0"/>
              </a:rPr>
              <a:t> – 3 соат ичидаги тўлик ёнғинга қарши сув  сарфи (3соат-ёнғинни ўчириш учун олинган ўртача вақт):</a:t>
            </a:r>
            <a:endParaRPr lang="ru-RU" sz="2400" dirty="0">
              <a:latin typeface="Times New Roman" pitchFamily="18" charset="0"/>
              <a:cs typeface="Times New Roman" pitchFamily="18" charset="0"/>
            </a:endParaRPr>
          </a:p>
          <a:p>
            <a:pPr>
              <a:lnSpc>
                <a:spcPct val="150000"/>
              </a:lnSpc>
            </a:pPr>
            <a:r>
              <a:rPr lang="ru-RU" sz="2400" i="1" dirty="0">
                <a:latin typeface="Times New Roman" pitchFamily="18" charset="0"/>
                <a:cs typeface="Times New Roman" pitchFamily="18" charset="0"/>
                <a:sym typeface="Symbol"/>
              </a:rPr>
              <a:t></a:t>
            </a:r>
            <a:r>
              <a:rPr lang="ru-RU" sz="2400" i="1" dirty="0" err="1">
                <a:latin typeface="Times New Roman" pitchFamily="18" charset="0"/>
                <a:cs typeface="Times New Roman" pitchFamily="18" charset="0"/>
              </a:rPr>
              <a:t>Q</a:t>
            </a:r>
            <a:r>
              <a:rPr lang="ru-RU" sz="2400" i="1" baseline="-25000" dirty="0" err="1">
                <a:latin typeface="Times New Roman" pitchFamily="18" charset="0"/>
                <a:cs typeface="Times New Roman" pitchFamily="18" charset="0"/>
              </a:rPr>
              <a:t>макс</a:t>
            </a:r>
            <a:r>
              <a:rPr lang="ru-RU" sz="2400" dirty="0">
                <a:latin typeface="Times New Roman" pitchFamily="18" charset="0"/>
                <a:cs typeface="Times New Roman" pitchFamily="18" charset="0"/>
              </a:rPr>
              <a:t>–  1 </a:t>
            </a:r>
            <a:r>
              <a:rPr lang="ru-RU" sz="2400" dirty="0" err="1">
                <a:latin typeface="Times New Roman" pitchFamily="18" charset="0"/>
                <a:cs typeface="Times New Roman" pitchFamily="18" charset="0"/>
              </a:rPr>
              <a:t>соат</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ичида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максимал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истеъмоли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умумий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ҳолда</a:t>
            </a:r>
            <a:r>
              <a:rPr lang="ru-RU" sz="2400" dirty="0">
                <a:latin typeface="Times New Roman" pitchFamily="18" charset="0"/>
                <a:cs typeface="Times New Roman" pitchFamily="18" charset="0"/>
              </a:rPr>
              <a:t>; </a:t>
            </a:r>
          </a:p>
          <a:p>
            <a:pPr>
              <a:lnSpc>
                <a:spcPct val="150000"/>
              </a:lnSpc>
            </a:pPr>
            <a:r>
              <a:rPr lang="ru-RU" sz="2400" i="1" dirty="0">
                <a:latin typeface="Times New Roman" pitchFamily="18" charset="0"/>
                <a:cs typeface="Times New Roman" pitchFamily="18" charset="0"/>
              </a:rPr>
              <a:t> Q</a:t>
            </a:r>
            <a:r>
              <a:rPr lang="ru-RU" sz="2400" i="1" baseline="-25000" dirty="0">
                <a:latin typeface="Times New Roman" pitchFamily="18" charset="0"/>
                <a:cs typeface="Times New Roman" pitchFamily="18" charset="0"/>
              </a:rPr>
              <a:t>1</a:t>
            </a:r>
            <a:r>
              <a:rPr lang="ru-RU" sz="2400" dirty="0">
                <a:latin typeface="Times New Roman" pitchFamily="18" charset="0"/>
                <a:cs typeface="Times New Roman" pitchFamily="18" charset="0"/>
              </a:rPr>
              <a:t>- I-</a:t>
            </a:r>
            <a:r>
              <a:rPr lang="ru-RU" sz="2400" dirty="0" err="1">
                <a:latin typeface="Times New Roman" pitchFamily="18" charset="0"/>
                <a:cs typeface="Times New Roman" pitchFamily="18" charset="0"/>
              </a:rPr>
              <a:t>кўтарув</a:t>
            </a:r>
            <a:r>
              <a:rPr lang="ru-RU" sz="2400" dirty="0">
                <a:latin typeface="Times New Roman" pitchFamily="18" charset="0"/>
                <a:cs typeface="Times New Roman" pitchFamily="18" charset="0"/>
              </a:rPr>
              <a:t> насос </a:t>
            </a:r>
            <a:r>
              <a:rPr lang="ru-RU" sz="2400" dirty="0" err="1">
                <a:latin typeface="Times New Roman" pitchFamily="18" charset="0"/>
                <a:cs typeface="Times New Roman" pitchFamily="18" charset="0"/>
              </a:rPr>
              <a:t>станцияларининг</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ўртача</a:t>
            </a:r>
            <a:r>
              <a:rPr lang="ru-RU" sz="2400" dirty="0">
                <a:latin typeface="Times New Roman" pitchFamily="18" charset="0"/>
                <a:cs typeface="Times New Roman" pitchFamily="18" charset="0"/>
              </a:rPr>
              <a:t> 1 </a:t>
            </a:r>
            <a:r>
              <a:rPr lang="ru-RU" sz="2400" dirty="0" err="1">
                <a:latin typeface="Times New Roman" pitchFamily="18" charset="0"/>
                <a:cs typeface="Times New Roman" pitchFamily="18" charset="0"/>
              </a:rPr>
              <a:t>соатдаги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узатиши</a:t>
            </a:r>
            <a:r>
              <a:rPr lang="ru-RU" sz="2400" dirty="0">
                <a:latin typeface="Times New Roman" pitchFamily="18" charset="0"/>
                <a:cs typeface="Times New Roman" pitchFamily="18" charset="0"/>
              </a:rPr>
              <a:t>,: бунда I-</a:t>
            </a:r>
            <a:r>
              <a:rPr lang="ru-RU" sz="2400" dirty="0" err="1">
                <a:latin typeface="Times New Roman" pitchFamily="18" charset="0"/>
                <a:cs typeface="Times New Roman" pitchFamily="18" charset="0"/>
              </a:rPr>
              <a:t>кўтарув</a:t>
            </a:r>
            <a:r>
              <a:rPr lang="ru-RU" sz="2400" dirty="0">
                <a:latin typeface="Times New Roman" pitchFamily="18" charset="0"/>
                <a:cs typeface="Times New Roman" pitchFamily="18" charset="0"/>
              </a:rPr>
              <a:t> насос </a:t>
            </a:r>
            <a:r>
              <a:rPr lang="ru-RU" sz="2400" dirty="0" err="1">
                <a:latin typeface="Times New Roman" pitchFamily="18" charset="0"/>
                <a:cs typeface="Times New Roman" pitchFamily="18" charset="0"/>
              </a:rPr>
              <a:t>станцияси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танаффуссиз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узатиб</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беради</a:t>
            </a:r>
            <a:r>
              <a:rPr lang="ru-RU" sz="2400" dirty="0">
                <a:latin typeface="Times New Roman" pitchFamily="18" charset="0"/>
                <a:cs typeface="Times New Roman" pitchFamily="18" charset="0"/>
              </a:rPr>
              <a:t>. </a:t>
            </a:r>
          </a:p>
          <a:p>
            <a:pPr>
              <a:lnSpc>
                <a:spcPct val="150000"/>
              </a:lnSpc>
            </a:pPr>
            <a:r>
              <a:rPr lang="ru-RU" sz="2400" dirty="0">
                <a:latin typeface="Times New Roman" pitchFamily="18" charset="0"/>
                <a:cs typeface="Times New Roman" pitchFamily="18" charset="0"/>
              </a:rPr>
              <a:t>Т- </a:t>
            </a:r>
            <a:r>
              <a:rPr lang="ru-RU" sz="2400" dirty="0" err="1">
                <a:latin typeface="Times New Roman" pitchFamily="18" charset="0"/>
                <a:cs typeface="Times New Roman" pitchFamily="18" charset="0"/>
              </a:rPr>
              <a:t>ёнғинга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қарши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захирасини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тулдириш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давомийлиги</a:t>
            </a:r>
            <a:r>
              <a:rPr lang="ru-RU" sz="2400" dirty="0">
                <a:latin typeface="Times New Roman" pitchFamily="18" charset="0"/>
                <a:cs typeface="Times New Roman" pitchFamily="18" charset="0"/>
              </a:rPr>
              <a:t> КМК </a:t>
            </a:r>
            <a:r>
              <a:rPr lang="ru-RU" sz="2400" dirty="0" err="1">
                <a:latin typeface="Times New Roman" pitchFamily="18" charset="0"/>
                <a:cs typeface="Times New Roman" pitchFamily="18" charset="0"/>
              </a:rPr>
              <a:t>бўйича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аниқланади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Агар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ёнғинга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қарши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захирасини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тўлдириш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учун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манбаи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камлик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қилса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тўлдириш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вақти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ва</a:t>
            </a:r>
            <a:r>
              <a:rPr lang="ru-RU" sz="2400" dirty="0">
                <a:latin typeface="Times New Roman" pitchFamily="18" charset="0"/>
                <a:cs typeface="Times New Roman" pitchFamily="18" charset="0"/>
              </a:rPr>
              <a:t> резервуар </a:t>
            </a:r>
            <a:r>
              <a:rPr lang="ru-RU" sz="2400" dirty="0" err="1">
                <a:latin typeface="Times New Roman" pitchFamily="18" charset="0"/>
                <a:cs typeface="Times New Roman" pitchFamily="18" charset="0"/>
              </a:rPr>
              <a:t>ҳажми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катталаштирилади</a:t>
            </a:r>
            <a:r>
              <a:rPr lang="ru-RU" sz="2400" dirty="0">
                <a:latin typeface="Times New Roman" pitchFamily="18" charset="0"/>
                <a:cs typeface="Times New Roman" pitchFamily="18" charset="0"/>
              </a:rPr>
              <a:t>. </a:t>
            </a:r>
          </a:p>
        </p:txBody>
      </p:sp>
    </p:spTree>
    <p:extLst>
      <p:ext uri="{BB962C8B-B14F-4D97-AF65-F5344CB8AC3E}">
        <p14:creationId xmlns:p14="http://schemas.microsoft.com/office/powerpoint/2010/main" val="1274471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4128" y="539226"/>
            <a:ext cx="11263744" cy="5262979"/>
          </a:xfrm>
          <a:prstGeom prst="rect">
            <a:avLst/>
          </a:prstGeom>
        </p:spPr>
        <p:txBody>
          <a:bodyPr wrap="square">
            <a:spAutoFit/>
          </a:bodyPr>
          <a:lstStyle/>
          <a:p>
            <a:pPr algn="ctr"/>
            <a:r>
              <a:rPr lang="en-US" sz="2400" dirty="0" err="1">
                <a:latin typeface="Times New Roman" pitchFamily="18" charset="0"/>
                <a:cs typeface="Times New Roman" pitchFamily="18" charset="0"/>
              </a:rPr>
              <a:t>O‘ZB</a:t>
            </a:r>
            <a:r>
              <a:rPr lang="ru-RU" sz="2400" dirty="0">
                <a:latin typeface="Times New Roman" pitchFamily="18" charset="0"/>
                <a:cs typeface="Times New Roman" pitchFamily="18" charset="0"/>
              </a:rPr>
              <a:t>Е</a:t>
            </a:r>
            <a:r>
              <a:rPr lang="en-US" sz="2400" dirty="0" err="1">
                <a:latin typeface="Times New Roman" pitchFamily="18" charset="0"/>
                <a:cs typeface="Times New Roman" pitchFamily="18" charset="0"/>
              </a:rPr>
              <a:t>KISTON</a:t>
            </a:r>
            <a:r>
              <a:rPr lang="en-US" sz="2400" dirty="0">
                <a:latin typeface="Times New Roman" pitchFamily="18" charset="0"/>
                <a:cs typeface="Times New Roman" pitchFamily="18" charset="0"/>
              </a:rPr>
              <a:t> R</a:t>
            </a:r>
            <a:r>
              <a:rPr lang="ru-RU" sz="2400" dirty="0">
                <a:latin typeface="Times New Roman" pitchFamily="18" charset="0"/>
                <a:cs typeface="Times New Roman" pitchFamily="18" charset="0"/>
              </a:rPr>
              <a:t>Е</a:t>
            </a:r>
            <a:r>
              <a:rPr lang="en-US" sz="2400" dirty="0" err="1">
                <a:latin typeface="Times New Roman" pitchFamily="18" charset="0"/>
                <a:cs typeface="Times New Roman" pitchFamily="18" charset="0"/>
              </a:rPr>
              <a:t>SPUBLIKASI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FAVQULODDA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VAZIYATLAR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VAZIRINING</a:t>
            </a:r>
            <a:endParaRPr lang="en-US" sz="2400" dirty="0">
              <a:latin typeface="Times New Roman" pitchFamily="18" charset="0"/>
              <a:cs typeface="Times New Roman" pitchFamily="18" charset="0"/>
            </a:endParaRPr>
          </a:p>
          <a:p>
            <a:pPr algn="ctr"/>
            <a:r>
              <a:rPr lang="en-US" sz="2400" dirty="0" err="1">
                <a:latin typeface="Times New Roman" pitchFamily="18" charset="0"/>
                <a:cs typeface="Times New Roman" pitchFamily="18" charset="0"/>
              </a:rPr>
              <a:t>BUYRUG‘I</a:t>
            </a:r>
            <a:endParaRPr lang="en-US" sz="2400" dirty="0">
              <a:latin typeface="Times New Roman" pitchFamily="18" charset="0"/>
              <a:cs typeface="Times New Roman" pitchFamily="18" charset="0"/>
            </a:endParaRPr>
          </a:p>
          <a:p>
            <a:pPr algn="ctr"/>
            <a:r>
              <a:rPr lang="en-US" sz="2400" dirty="0" err="1">
                <a:latin typeface="Times New Roman" pitchFamily="18" charset="0"/>
                <a:cs typeface="Times New Roman" pitchFamily="18" charset="0"/>
              </a:rPr>
              <a:t>GIDROT</a:t>
            </a:r>
            <a:r>
              <a:rPr lang="ru-RU" sz="2400" dirty="0">
                <a:latin typeface="Times New Roman" pitchFamily="18" charset="0"/>
                <a:cs typeface="Times New Roman" pitchFamily="18" charset="0"/>
              </a:rPr>
              <a:t>Е</a:t>
            </a:r>
            <a:r>
              <a:rPr lang="en-US" sz="2400" dirty="0" err="1">
                <a:latin typeface="Times New Roman" pitchFamily="18" charset="0"/>
                <a:cs typeface="Times New Roman" pitchFamily="18" charset="0"/>
              </a:rPr>
              <a:t>XNIKA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INSHOOTLARINING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XAVFSIZLIGI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QOIDALARINI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TASDIQLASH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a:t>
            </a:r>
            <a:endParaRPr lang="en-US" sz="2400" dirty="0">
              <a:latin typeface="Times New Roman" pitchFamily="18" charset="0"/>
              <a:cs typeface="Times New Roman" pitchFamily="18" charset="0"/>
            </a:endParaRPr>
          </a:p>
          <a:p>
            <a:pPr algn="ct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O‘zbekiston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Respublikasi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Adliya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vazirligi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tomonidan</a:t>
            </a:r>
            <a:r>
              <a:rPr lang="en-US" sz="2400" dirty="0">
                <a:latin typeface="Times New Roman" pitchFamily="18" charset="0"/>
                <a:cs typeface="Times New Roman" pitchFamily="18" charset="0"/>
              </a:rPr>
              <a:t> 2018 </a:t>
            </a:r>
            <a:r>
              <a:rPr lang="en-US" sz="2400" dirty="0" err="1">
                <a:latin typeface="Times New Roman" pitchFamily="18" charset="0"/>
                <a:cs typeface="Times New Roman" pitchFamily="18" charset="0"/>
              </a:rPr>
              <a:t>yil</a:t>
            </a:r>
            <a:r>
              <a:rPr lang="en-US" sz="2400" dirty="0">
                <a:latin typeface="Times New Roman" pitchFamily="18" charset="0"/>
                <a:cs typeface="Times New Roman" pitchFamily="18" charset="0"/>
              </a:rPr>
              <a:t> 16 </a:t>
            </a:r>
            <a:r>
              <a:rPr lang="en-US" sz="2400" dirty="0" err="1">
                <a:latin typeface="Times New Roman" pitchFamily="18" charset="0"/>
                <a:cs typeface="Times New Roman" pitchFamily="18" charset="0"/>
              </a:rPr>
              <a:t>iyulda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ro‘yxatdan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o‘tkazildi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ro‘yxat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raqami</a:t>
            </a:r>
            <a:r>
              <a:rPr lang="en-US" sz="2400" dirty="0">
                <a:latin typeface="Times New Roman" pitchFamily="18" charset="0"/>
                <a:cs typeface="Times New Roman" pitchFamily="18" charset="0"/>
              </a:rPr>
              <a:t> 3039]</a:t>
            </a:r>
          </a:p>
          <a:p>
            <a:pPr algn="ctr"/>
            <a:r>
              <a:rPr lang="en-US" sz="2400" dirty="0" err="1">
                <a:latin typeface="Times New Roman" pitchFamily="18" charset="0"/>
                <a:cs typeface="Times New Roman" pitchFamily="18" charset="0"/>
              </a:rPr>
              <a:t>O‘zbekiston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Respublikasi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Vazirlar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Mahkamasining</a:t>
            </a:r>
            <a:r>
              <a:rPr lang="en-US" sz="2400" dirty="0">
                <a:latin typeface="Times New Roman" pitchFamily="18" charset="0"/>
                <a:cs typeface="Times New Roman" pitchFamily="18" charset="0"/>
              </a:rPr>
              <a:t> 2017 </a:t>
            </a:r>
            <a:r>
              <a:rPr lang="en-US" sz="2400" dirty="0" err="1">
                <a:latin typeface="Times New Roman" pitchFamily="18" charset="0"/>
                <a:cs typeface="Times New Roman" pitchFamily="18" charset="0"/>
              </a:rPr>
              <a:t>yil</a:t>
            </a:r>
            <a:r>
              <a:rPr lang="en-US" sz="2400" dirty="0">
                <a:latin typeface="Times New Roman" pitchFamily="18" charset="0"/>
                <a:cs typeface="Times New Roman" pitchFamily="18" charset="0"/>
              </a:rPr>
              <a:t> 19 </a:t>
            </a:r>
            <a:r>
              <a:rPr lang="en-US" sz="2400" dirty="0" err="1">
                <a:latin typeface="Times New Roman" pitchFamily="18" charset="0"/>
                <a:cs typeface="Times New Roman" pitchFamily="18" charset="0"/>
              </a:rPr>
              <a:t>sentyabrdagi</a:t>
            </a:r>
            <a:r>
              <a:rPr lang="en-US" sz="2400" dirty="0">
                <a:latin typeface="Times New Roman" pitchFamily="18" charset="0"/>
                <a:cs typeface="Times New Roman" pitchFamily="18" charset="0"/>
              </a:rPr>
              <a:t> 744-son «</a:t>
            </a:r>
            <a:r>
              <a:rPr lang="en-US" sz="2400" dirty="0" err="1">
                <a:latin typeface="Times New Roman" pitchFamily="18" charset="0"/>
                <a:cs typeface="Times New Roman" pitchFamily="18" charset="0"/>
              </a:rPr>
              <a:t>Aholini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hududlarni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tabiiy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hamda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texnogen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xususiyatli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favqulodda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vaziyatlardan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muhofaza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fuqaro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muhofazasi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shuningdek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kichik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hajmli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kemalardan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xavfsiz</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foydalanish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sohasida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davlat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nazoratini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olib</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borish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tartibi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to‘g‘risidagi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nizomni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tasdiqlash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haqida»gi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qaroriga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muvofiq</a:t>
            </a:r>
            <a:r>
              <a:rPr lang="en-US" sz="2400" dirty="0">
                <a:latin typeface="Times New Roman" pitchFamily="18" charset="0"/>
                <a:cs typeface="Times New Roman" pitchFamily="18" charset="0"/>
              </a:rPr>
              <a:t>:</a:t>
            </a:r>
          </a:p>
          <a:p>
            <a:pPr algn="ctr"/>
            <a:r>
              <a:rPr lang="en-US" sz="2400" dirty="0">
                <a:latin typeface="Times New Roman" pitchFamily="18" charset="0"/>
                <a:cs typeface="Times New Roman" pitchFamily="18" charset="0"/>
              </a:rPr>
              <a:t>1. </a:t>
            </a:r>
            <a:r>
              <a:rPr lang="en-US" sz="2400" dirty="0" err="1">
                <a:latin typeface="Times New Roman" pitchFamily="18" charset="0"/>
                <a:cs typeface="Times New Roman" pitchFamily="18" charset="0"/>
              </a:rPr>
              <a:t>Gidrotexnika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inshootlarining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xavfsizligi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qoidalari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ilovaga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muvofiq</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tasdiqlansin</a:t>
            </a:r>
            <a:r>
              <a:rPr lang="en-US" sz="2400" dirty="0">
                <a:latin typeface="Times New Roman" pitchFamily="18" charset="0"/>
                <a:cs typeface="Times New Roman" pitchFamily="18" charset="0"/>
              </a:rPr>
              <a:t>.</a:t>
            </a:r>
          </a:p>
          <a:p>
            <a:pPr algn="ctr"/>
            <a:r>
              <a:rPr lang="en-US" sz="2400" dirty="0">
                <a:latin typeface="Times New Roman" pitchFamily="18" charset="0"/>
                <a:cs typeface="Times New Roman" pitchFamily="18" charset="0"/>
              </a:rPr>
              <a:t>2. </a:t>
            </a:r>
            <a:r>
              <a:rPr lang="en-US" sz="2400" dirty="0" err="1">
                <a:latin typeface="Times New Roman" pitchFamily="18" charset="0"/>
                <a:cs typeface="Times New Roman" pitchFamily="18" charset="0"/>
              </a:rPr>
              <a:t>Mazkur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buyruq</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rasmiy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e’lon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qilingan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kundan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e’tiboran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uch</a:t>
            </a:r>
            <a:r>
              <a:rPr lang="en-US" sz="2400" dirty="0">
                <a:latin typeface="Times New Roman" pitchFamily="18" charset="0"/>
                <a:cs typeface="Times New Roman" pitchFamily="18" charset="0"/>
              </a:rPr>
              <a:t> oy </a:t>
            </a:r>
            <a:r>
              <a:rPr lang="en-US" sz="2400" dirty="0" err="1">
                <a:latin typeface="Times New Roman" pitchFamily="18" charset="0"/>
                <a:cs typeface="Times New Roman" pitchFamily="18" charset="0"/>
              </a:rPr>
              <a:t>o‘tgach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kuchga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kiradi</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2018 </a:t>
            </a:r>
            <a:r>
              <a:rPr lang="en-US" sz="2400" dirty="0" err="1">
                <a:latin typeface="Times New Roman" pitchFamily="18" charset="0"/>
                <a:cs typeface="Times New Roman" pitchFamily="18" charset="0"/>
              </a:rPr>
              <a:t>yil</a:t>
            </a:r>
            <a:r>
              <a:rPr lang="en-US" sz="2400" dirty="0">
                <a:latin typeface="Times New Roman" pitchFamily="18" charset="0"/>
                <a:cs typeface="Times New Roman" pitchFamily="18" charset="0"/>
              </a:rPr>
              <a:t> 7 </a:t>
            </a:r>
            <a:r>
              <a:rPr lang="en-US" sz="2400" dirty="0" err="1">
                <a:latin typeface="Times New Roman" pitchFamily="18" charset="0"/>
                <a:cs typeface="Times New Roman" pitchFamily="18" charset="0"/>
              </a:rPr>
              <a:t>iyun</a:t>
            </a:r>
            <a:r>
              <a:rPr lang="en-US" sz="2400" dirty="0">
                <a:latin typeface="Times New Roman" pitchFamily="18" charset="0"/>
                <a:cs typeface="Times New Roman" pitchFamily="18" charset="0"/>
              </a:rPr>
              <a:t>, 342-son</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614364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17636" y="653534"/>
            <a:ext cx="5020092" cy="461665"/>
          </a:xfrm>
          <a:prstGeom prst="rect">
            <a:avLst/>
          </a:prstGeom>
        </p:spPr>
        <p:txBody>
          <a:bodyPr wrap="none">
            <a:spAutoFit/>
          </a:bodyPr>
          <a:lstStyle/>
          <a:p>
            <a:pPr algn="just"/>
            <a:r>
              <a:rPr lang="ru-RU" sz="2400" dirty="0" err="1">
                <a:latin typeface="Times New Roman" pitchFamily="18" charset="0"/>
                <a:cs typeface="Times New Roman" pitchFamily="18" charset="0"/>
              </a:rPr>
              <a:t>Қўшимча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ҳажм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қуйдагича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топилади</a:t>
            </a:r>
            <a:r>
              <a:rPr lang="ru-RU" sz="2400" dirty="0">
                <a:latin typeface="Times New Roman" pitchFamily="18" charset="0"/>
                <a:cs typeface="Times New Roman" pitchFamily="18" charset="0"/>
              </a:rPr>
              <a:t>:</a:t>
            </a:r>
          </a:p>
        </p:txBody>
      </p:sp>
      <p:sp>
        <p:nvSpPr>
          <p:cNvPr id="3"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4" name="Объект 3"/>
          <p:cNvGraphicFramePr>
            <a:graphicFrameLocks noChangeAspect="1"/>
          </p:cNvGraphicFramePr>
          <p:nvPr>
            <p:extLst>
              <p:ext uri="{D42A27DB-BD31-4B8C-83A1-F6EECF244321}">
                <p14:modId xmlns:p14="http://schemas.microsoft.com/office/powerpoint/2010/main" val="4238608261"/>
              </p:ext>
            </p:extLst>
          </p:nvPr>
        </p:nvGraphicFramePr>
        <p:xfrm>
          <a:off x="3920836" y="1316182"/>
          <a:ext cx="3574473" cy="727011"/>
        </p:xfrm>
        <a:graphic>
          <a:graphicData uri="http://schemas.openxmlformats.org/presentationml/2006/ole">
            <mc:AlternateContent xmlns:mc="http://schemas.openxmlformats.org/markup-compatibility/2006">
              <mc:Choice xmlns:v="urn:schemas-microsoft-com:vml" Requires="v">
                <p:oleObj spid="_x0000_s5143" name="Формула" r:id="rId3" imgW="1091726" imgH="215806" progId="Equation.3">
                  <p:embed/>
                </p:oleObj>
              </mc:Choice>
              <mc:Fallback>
                <p:oleObj name="Формула" r:id="rId3" imgW="1091726" imgH="21580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0836" y="1316182"/>
                        <a:ext cx="3574473" cy="727011"/>
                      </a:xfrm>
                      <a:prstGeom prst="rect">
                        <a:avLst/>
                      </a:prstGeom>
                      <a:noFill/>
                    </p:spPr>
                  </p:pic>
                </p:oleObj>
              </mc:Fallback>
            </mc:AlternateContent>
          </a:graphicData>
        </a:graphic>
      </p:graphicFrame>
      <p:sp>
        <p:nvSpPr>
          <p:cNvPr id="5" name="Rectangle 3"/>
          <p:cNvSpPr>
            <a:spLocks noChangeArrowheads="1"/>
          </p:cNvSpPr>
          <p:nvPr/>
        </p:nvSpPr>
        <p:spPr bwMode="auto">
          <a:xfrm>
            <a:off x="0" y="800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z-Cyrl-UZ" sz="1400" b="1" i="0"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ru-RU" sz="1100" b="0" i="0" u="none" strike="noStrike" cap="none" normalizeH="0" baseline="0">
                <a:ln>
                  <a:noFill/>
                </a:ln>
                <a:solidFill>
                  <a:schemeClr val="tx1"/>
                </a:solidFill>
                <a:effectLst/>
                <a:latin typeface="Arial" pitchFamily="34" charset="0"/>
                <a:cs typeface="Arial" pitchFamily="34" charset="0"/>
              </a:rPr>
              <a:t> </a:t>
            </a:r>
            <a:endParaRPr kumimoji="0" lang="ru-RU" sz="1800" b="0" i="0" u="none" strike="noStrike" cap="none" normalizeH="0" baseline="0">
              <a:ln>
                <a:noFill/>
              </a:ln>
              <a:solidFill>
                <a:schemeClr val="tx1"/>
              </a:solidFill>
              <a:effectLst/>
              <a:latin typeface="Arial" pitchFamily="34" charset="0"/>
              <a:cs typeface="Arial" pitchFamily="34" charset="0"/>
            </a:endParaRPr>
          </a:p>
        </p:txBody>
      </p:sp>
      <p:sp>
        <p:nvSpPr>
          <p:cNvPr id="6" name="Прямоугольник 5"/>
          <p:cNvSpPr/>
          <p:nvPr/>
        </p:nvSpPr>
        <p:spPr>
          <a:xfrm>
            <a:off x="706583" y="1997839"/>
            <a:ext cx="10751126" cy="3970318"/>
          </a:xfrm>
          <a:prstGeom prst="rect">
            <a:avLst/>
          </a:prstGeom>
        </p:spPr>
        <p:txBody>
          <a:bodyPr wrap="square">
            <a:spAutoFit/>
          </a:bodyPr>
          <a:lstStyle/>
          <a:p>
            <a:pPr algn="just">
              <a:lnSpc>
                <a:spcPct val="150000"/>
              </a:lnSpc>
            </a:pPr>
            <a:r>
              <a:rPr lang="ru-RU" sz="2400" dirty="0" err="1">
                <a:latin typeface="Times New Roman" pitchFamily="18" charset="0"/>
                <a:cs typeface="Times New Roman" pitchFamily="18" charset="0"/>
              </a:rPr>
              <a:t>бу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ерда</a:t>
            </a:r>
            <a:r>
              <a:rPr lang="ru-RU" sz="2400" dirty="0">
                <a:latin typeface="Times New Roman" pitchFamily="18" charset="0"/>
                <a:cs typeface="Times New Roman" pitchFamily="18" charset="0"/>
              </a:rPr>
              <a:t> </a:t>
            </a:r>
            <a:r>
              <a:rPr lang="ru-RU" sz="2400" i="1" dirty="0">
                <a:latin typeface="Times New Roman" pitchFamily="18" charset="0"/>
                <a:cs typeface="Times New Roman" pitchFamily="18" charset="0"/>
              </a:rPr>
              <a:t>Q</a:t>
            </a:r>
            <a:r>
              <a:rPr lang="ru-RU" sz="2400" baseline="-25000" dirty="0">
                <a:latin typeface="Times New Roman" pitchFamily="18" charset="0"/>
                <a:cs typeface="Times New Roman" pitchFamily="18" charset="0"/>
              </a:rPr>
              <a:t>1</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ёнғинга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қарши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керакли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бўлган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ҳажми</a:t>
            </a:r>
            <a:r>
              <a:rPr lang="ru-RU" sz="2400" dirty="0">
                <a:latin typeface="Times New Roman" pitchFamily="18" charset="0"/>
                <a:cs typeface="Times New Roman" pitchFamily="18" charset="0"/>
              </a:rPr>
              <a:t> </a:t>
            </a:r>
            <a:r>
              <a:rPr lang="ru-RU" sz="2400" i="1" dirty="0">
                <a:latin typeface="Times New Roman" pitchFamily="18" charset="0"/>
                <a:cs typeface="Times New Roman" pitchFamily="18" charset="0"/>
                <a:sym typeface="Symbol"/>
              </a:rPr>
              <a:t></a:t>
            </a:r>
            <a:r>
              <a:rPr lang="ru-RU" sz="2400" dirty="0">
                <a:latin typeface="Times New Roman" pitchFamily="18" charset="0"/>
                <a:cs typeface="Times New Roman" pitchFamily="18" charset="0"/>
              </a:rPr>
              <a:t>-</a:t>
            </a:r>
            <a:r>
              <a:rPr lang="ru-RU" sz="2400" dirty="0" err="1">
                <a:latin typeface="Times New Roman" pitchFamily="18" charset="0"/>
                <a:cs typeface="Times New Roman" pitchFamily="18" charset="0"/>
              </a:rPr>
              <a:t>талаб</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қилинаётган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вақтга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нисбатан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қабул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қилинган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вақт</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фарқи</a:t>
            </a:r>
            <a:r>
              <a:rPr lang="ru-RU" sz="2400" dirty="0">
                <a:latin typeface="Times New Roman" pitchFamily="18" charset="0"/>
                <a:cs typeface="Times New Roman" pitchFamily="18" charset="0"/>
              </a:rPr>
              <a:t>.</a:t>
            </a:r>
          </a:p>
          <a:p>
            <a:pPr algn="just">
              <a:lnSpc>
                <a:spcPct val="150000"/>
              </a:lnSpc>
            </a:pPr>
            <a:r>
              <a:rPr lang="ru-RU" sz="2400" dirty="0">
                <a:latin typeface="Times New Roman" pitchFamily="18" charset="0"/>
                <a:cs typeface="Times New Roman" pitchFamily="18" charset="0"/>
              </a:rPr>
              <a:t>Артезиан </a:t>
            </a:r>
            <a:r>
              <a:rPr lang="ru-RU" sz="2400" dirty="0" err="1">
                <a:latin typeface="Times New Roman" pitchFamily="18" charset="0"/>
                <a:cs typeface="Times New Roman" pitchFamily="18" charset="0"/>
              </a:rPr>
              <a:t>қудуқлардан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олувчи</a:t>
            </a:r>
            <a:r>
              <a:rPr lang="ru-RU" sz="2400" dirty="0">
                <a:latin typeface="Times New Roman" pitchFamily="18" charset="0"/>
                <a:cs typeface="Times New Roman" pitchFamily="18" charset="0"/>
              </a:rPr>
              <a:t> I-</a:t>
            </a:r>
            <a:r>
              <a:rPr lang="ru-RU" sz="2400" dirty="0" err="1">
                <a:latin typeface="Times New Roman" pitchFamily="18" charset="0"/>
                <a:cs typeface="Times New Roman" pitchFamily="18" charset="0"/>
              </a:rPr>
              <a:t>кўтарув</a:t>
            </a:r>
            <a:r>
              <a:rPr lang="ru-RU" sz="2400" dirty="0">
                <a:latin typeface="Times New Roman" pitchFamily="18" charset="0"/>
                <a:cs typeface="Times New Roman" pitchFamily="18" charset="0"/>
              </a:rPr>
              <a:t> насос </a:t>
            </a:r>
            <a:r>
              <a:rPr lang="ru-RU" sz="2400" dirty="0" err="1">
                <a:latin typeface="Times New Roman" pitchFamily="18" charset="0"/>
                <a:cs typeface="Times New Roman" pitchFamily="18" charset="0"/>
              </a:rPr>
              <a:t>станциялари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максимал</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суткалик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сарфда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тинмай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ишлашга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мўлжалланади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Ёнғинга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карши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захирани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тўлдирганда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қўшимча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сув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ҳажмини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узатиш</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учун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тўлиқ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жихозланган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захира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қудуқлар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мўлжаллаб</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қўйилади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Ҳар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қандай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вариантда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ҳам</a:t>
            </a:r>
            <a:r>
              <a:rPr lang="ru-RU" sz="2400" dirty="0">
                <a:latin typeface="Times New Roman" pitchFamily="18" charset="0"/>
                <a:cs typeface="Times New Roman" pitchFamily="18" charset="0"/>
              </a:rPr>
              <a:t> техник </a:t>
            </a:r>
            <a:r>
              <a:rPr lang="ru-RU" sz="2400" dirty="0" err="1">
                <a:latin typeface="Times New Roman" pitchFamily="18" charset="0"/>
                <a:cs typeface="Times New Roman" pitchFamily="18" charset="0"/>
              </a:rPr>
              <a:t>иқтисодий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асосланма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зарур</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булади</a:t>
            </a:r>
            <a:r>
              <a:rPr lang="ru-RU" sz="2400" dirty="0">
                <a:latin typeface="Times New Roman" pitchFamily="18" charset="0"/>
                <a:cs typeface="Times New Roman" pitchFamily="18" charset="0"/>
              </a:rPr>
              <a:t>.</a:t>
            </a:r>
          </a:p>
        </p:txBody>
      </p:sp>
    </p:spTree>
    <p:extLst>
      <p:ext uri="{BB962C8B-B14F-4D97-AF65-F5344CB8AC3E}">
        <p14:creationId xmlns:p14="http://schemas.microsoft.com/office/powerpoint/2010/main" val="287866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5856" y="543020"/>
            <a:ext cx="10612580" cy="4524315"/>
          </a:xfrm>
          <a:prstGeom prst="rect">
            <a:avLst/>
          </a:prstGeom>
        </p:spPr>
        <p:txBody>
          <a:bodyPr wrap="square">
            <a:spAutoFit/>
          </a:bodyPr>
          <a:lstStyle/>
          <a:p>
            <a:pPr marL="342900" indent="-342900" algn="just">
              <a:lnSpc>
                <a:spcPct val="150000"/>
              </a:lnSpc>
              <a:buFontTx/>
              <a:buChar char="-"/>
            </a:pPr>
            <a:r>
              <a:rPr lang="en-US" sz="2400" dirty="0" err="1">
                <a:latin typeface="Times New Roman" pitchFamily="18" charset="0"/>
                <a:cs typeface="Times New Roman" pitchFamily="18" charset="0"/>
              </a:rPr>
              <a:t>obyektlarni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ulardagi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inshootlarni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qabul</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bo‘yicha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davlat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ishchi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komissiyalarining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aktlari</a:t>
            </a:r>
            <a:r>
              <a:rPr lang="en-US" sz="2400" dirty="0">
                <a:latin typeface="Times New Roman" pitchFamily="18" charset="0"/>
                <a:cs typeface="Times New Roman" pitchFamily="18" charset="0"/>
              </a:rPr>
              <a:t>;</a:t>
            </a:r>
          </a:p>
          <a:p>
            <a:pPr marL="342900" indent="-342900" algn="just">
              <a:lnSpc>
                <a:spcPct val="150000"/>
              </a:lnSpc>
              <a:buFontTx/>
              <a:buChar char="-"/>
            </a:pPr>
            <a:r>
              <a:rPr lang="en-US" sz="2400" dirty="0">
                <a:latin typeface="Times New Roman" pitchFamily="18" charset="0"/>
                <a:cs typeface="Times New Roman" pitchFamily="18" charset="0"/>
              </a:rPr>
              <a:t> - </a:t>
            </a:r>
            <a:r>
              <a:rPr lang="en-US" sz="2400" dirty="0" err="1">
                <a:latin typeface="Times New Roman" pitchFamily="18" charset="0"/>
                <a:cs typeface="Times New Roman" pitchFamily="18" charset="0"/>
              </a:rPr>
              <a:t>mualliflikni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nazorat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qilish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jurnali</a:t>
            </a:r>
            <a:r>
              <a:rPr lang="en-US" sz="2400" dirty="0">
                <a:latin typeface="Times New Roman" pitchFamily="18" charset="0"/>
                <a:cs typeface="Times New Roman" pitchFamily="18" charset="0"/>
              </a:rPr>
              <a:t>; </a:t>
            </a:r>
          </a:p>
          <a:p>
            <a:pPr marL="342900" indent="-342900" algn="just">
              <a:lnSpc>
                <a:spcPct val="150000"/>
              </a:lnSpc>
              <a:buFontTx/>
              <a:buChar char="-"/>
            </a:pPr>
            <a:r>
              <a:rPr lang="en-US" sz="2400" dirty="0" err="1">
                <a:latin typeface="Times New Roman" pitchFamily="18" charset="0"/>
                <a:cs typeface="Times New Roman" pitchFamily="18" charset="0"/>
              </a:rPr>
              <a:t>nasos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stansiyasining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pasporti</a:t>
            </a:r>
            <a:r>
              <a:rPr lang="en-US" sz="2400" dirty="0">
                <a:latin typeface="Times New Roman" pitchFamily="18" charset="0"/>
                <a:cs typeface="Times New Roman" pitchFamily="18" charset="0"/>
              </a:rPr>
              <a:t>; </a:t>
            </a:r>
          </a:p>
          <a:p>
            <a:pPr marL="342900" indent="-342900" algn="just">
              <a:lnSpc>
                <a:spcPct val="150000"/>
              </a:lnSpc>
              <a:buFontTx/>
              <a:buChar char="-"/>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yer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uchastkalarini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ajratish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akti</a:t>
            </a:r>
            <a:r>
              <a:rPr lang="en-US" sz="2400" dirty="0">
                <a:latin typeface="Times New Roman" pitchFamily="18" charset="0"/>
                <a:cs typeface="Times New Roman" pitchFamily="18" charset="0"/>
              </a:rPr>
              <a:t>; </a:t>
            </a:r>
          </a:p>
          <a:p>
            <a:pPr marL="342900" indent="-342900" algn="just">
              <a:lnSpc>
                <a:spcPct val="150000"/>
              </a:lnSpc>
              <a:buFontTx/>
              <a:buChar char="-"/>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loyiha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ijrochi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hujjatlar</a:t>
            </a:r>
            <a:r>
              <a:rPr lang="en-US" sz="2400" dirty="0">
                <a:latin typeface="Times New Roman" pitchFamily="18" charset="0"/>
                <a:cs typeface="Times New Roman" pitchFamily="18" charset="0"/>
              </a:rPr>
              <a:t>; </a:t>
            </a:r>
          </a:p>
          <a:p>
            <a:pPr marL="342900" indent="-342900" algn="just">
              <a:lnSpc>
                <a:spcPct val="150000"/>
              </a:lnSpc>
              <a:buFontTx/>
              <a:buChar char="-"/>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nasos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stansiyasiga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konstruktiv</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o‘zgartirishlariga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loyiha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hujjatlari</a:t>
            </a:r>
            <a:r>
              <a:rPr lang="en-US" sz="2400" dirty="0">
                <a:latin typeface="Times New Roman" pitchFamily="18" charset="0"/>
                <a:cs typeface="Times New Roman" pitchFamily="18" charset="0"/>
              </a:rPr>
              <a:t>; </a:t>
            </a:r>
          </a:p>
          <a:p>
            <a:pPr marL="342900" indent="-342900" algn="just">
              <a:lnSpc>
                <a:spcPct val="150000"/>
              </a:lnSpc>
              <a:buFontTx/>
              <a:buChar char="-"/>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nasos</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stansiyasining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foydalanish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qoidalari</a:t>
            </a:r>
            <a:r>
              <a:rPr lang="en-US" sz="2400" dirty="0">
                <a:latin typeface="Times New Roman" pitchFamily="18" charset="0"/>
                <a:cs typeface="Times New Roman" pitchFamily="18" charset="0"/>
              </a:rPr>
              <a:t>:</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4023231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46364" y="612845"/>
            <a:ext cx="11194472" cy="5576335"/>
          </a:xfrm>
          <a:prstGeom prst="rect">
            <a:avLst/>
          </a:prstGeom>
        </p:spPr>
        <p:txBody>
          <a:bodyPr wrap="square">
            <a:spAutoFit/>
          </a:bodyPr>
          <a:lstStyle/>
          <a:p>
            <a:pPr>
              <a:lnSpc>
                <a:spcPct val="150000"/>
              </a:lnSpc>
            </a:pPr>
            <a:r>
              <a:rPr lang="en-US" sz="2000" dirty="0"/>
              <a:t>- </a:t>
            </a:r>
            <a:r>
              <a:rPr lang="en-US" sz="2000" dirty="0" err="1"/>
              <a:t>gidromexanika</a:t>
            </a:r>
            <a:r>
              <a:rPr lang="en-US" sz="2000" dirty="0"/>
              <a:t> </a:t>
            </a:r>
            <a:r>
              <a:rPr lang="en-US" sz="2000" dirty="0" err="1"/>
              <a:t>uskunalaridan</a:t>
            </a:r>
            <a:r>
              <a:rPr lang="en-US" sz="2000" dirty="0"/>
              <a:t> </a:t>
            </a:r>
            <a:r>
              <a:rPr lang="en-US" sz="2000" dirty="0" err="1"/>
              <a:t>foydalanish</a:t>
            </a:r>
            <a:r>
              <a:rPr lang="en-US" sz="2000" dirty="0"/>
              <a:t> </a:t>
            </a:r>
            <a:r>
              <a:rPr lang="en-US" sz="2000" dirty="0" err="1"/>
              <a:t>bo‘yicha</a:t>
            </a:r>
            <a:r>
              <a:rPr lang="en-US" sz="2000" dirty="0"/>
              <a:t> </a:t>
            </a:r>
            <a:r>
              <a:rPr lang="en-US" sz="2000" dirty="0" err="1"/>
              <a:t>yo‘riqnoma</a:t>
            </a:r>
            <a:r>
              <a:rPr lang="en-US" sz="2000" dirty="0"/>
              <a:t>;</a:t>
            </a:r>
          </a:p>
          <a:p>
            <a:pPr>
              <a:lnSpc>
                <a:spcPct val="150000"/>
              </a:lnSpc>
            </a:pPr>
            <a:r>
              <a:rPr lang="en-US" sz="2000" dirty="0"/>
              <a:t>- </a:t>
            </a:r>
            <a:r>
              <a:rPr lang="en-US" sz="2000" dirty="0" err="1"/>
              <a:t>nazorat-o‘lchash</a:t>
            </a:r>
            <a:r>
              <a:rPr lang="en-US" sz="2000" dirty="0"/>
              <a:t> </a:t>
            </a:r>
            <a:r>
              <a:rPr lang="en-US" sz="2000" dirty="0" err="1"/>
              <a:t>apparatlaridan</a:t>
            </a:r>
            <a:r>
              <a:rPr lang="en-US" sz="2000" dirty="0"/>
              <a:t> </a:t>
            </a:r>
            <a:r>
              <a:rPr lang="en-US" sz="2000" dirty="0" err="1"/>
              <a:t>foydalanish</a:t>
            </a:r>
            <a:r>
              <a:rPr lang="en-US" sz="2000" dirty="0"/>
              <a:t> </a:t>
            </a:r>
            <a:r>
              <a:rPr lang="en-US" sz="2000" dirty="0" err="1"/>
              <a:t>bo‘yicha</a:t>
            </a:r>
            <a:r>
              <a:rPr lang="en-US" sz="2000" dirty="0"/>
              <a:t> </a:t>
            </a:r>
            <a:r>
              <a:rPr lang="en-US" sz="2000" dirty="0" err="1"/>
              <a:t>yo‘riqnoma</a:t>
            </a:r>
            <a:r>
              <a:rPr lang="en-US" sz="2000" dirty="0"/>
              <a:t>;</a:t>
            </a:r>
          </a:p>
          <a:p>
            <a:pPr>
              <a:lnSpc>
                <a:spcPct val="150000"/>
              </a:lnSpc>
            </a:pPr>
            <a:r>
              <a:rPr lang="en-US" sz="2000" dirty="0"/>
              <a:t>- </a:t>
            </a:r>
            <a:r>
              <a:rPr lang="en-US" sz="2000" dirty="0" err="1"/>
              <a:t>elektrotexnik</a:t>
            </a:r>
            <a:r>
              <a:rPr lang="en-US" sz="2000" dirty="0"/>
              <a:t> </a:t>
            </a:r>
            <a:r>
              <a:rPr lang="en-US" sz="2000" dirty="0" err="1"/>
              <a:t>uskunalaridan</a:t>
            </a:r>
            <a:r>
              <a:rPr lang="en-US" sz="2000" dirty="0"/>
              <a:t> </a:t>
            </a:r>
            <a:r>
              <a:rPr lang="en-US" sz="2000" dirty="0" err="1"/>
              <a:t>foydalanish</a:t>
            </a:r>
            <a:r>
              <a:rPr lang="en-US" sz="2000" dirty="0"/>
              <a:t> </a:t>
            </a:r>
            <a:r>
              <a:rPr lang="en-US" sz="2000" dirty="0" err="1"/>
              <a:t>bo‘yicha</a:t>
            </a:r>
            <a:r>
              <a:rPr lang="en-US" sz="2000" dirty="0"/>
              <a:t> </a:t>
            </a:r>
            <a:r>
              <a:rPr lang="en-US" sz="2000" dirty="0" err="1"/>
              <a:t>yo‘riqnoma</a:t>
            </a:r>
            <a:r>
              <a:rPr lang="en-US" sz="2000" dirty="0"/>
              <a:t>;</a:t>
            </a:r>
          </a:p>
          <a:p>
            <a:pPr>
              <a:lnSpc>
                <a:spcPct val="150000"/>
              </a:lnSpc>
            </a:pPr>
            <a:r>
              <a:rPr lang="en-US" sz="2000" dirty="0"/>
              <a:t>- </a:t>
            </a:r>
            <a:r>
              <a:rPr lang="en-US" sz="2000" dirty="0" err="1"/>
              <a:t>foydalanish</a:t>
            </a:r>
            <a:r>
              <a:rPr lang="en-US" sz="2000" dirty="0"/>
              <a:t> </a:t>
            </a:r>
            <a:r>
              <a:rPr lang="en-US" sz="2000" dirty="0" err="1"/>
              <a:t>davrida</a:t>
            </a:r>
            <a:r>
              <a:rPr lang="en-US" sz="2000" dirty="0"/>
              <a:t> </a:t>
            </a:r>
            <a:r>
              <a:rPr lang="en-US" sz="2000" dirty="0" err="1"/>
              <a:t>texnik</a:t>
            </a:r>
            <a:r>
              <a:rPr lang="en-US" sz="2000" dirty="0"/>
              <a:t> </a:t>
            </a:r>
            <a:r>
              <a:rPr lang="en-US" sz="2000" dirty="0" err="1"/>
              <a:t>hisobotlar</a:t>
            </a:r>
            <a:r>
              <a:rPr lang="en-US" sz="2000" dirty="0"/>
              <a:t>;</a:t>
            </a:r>
          </a:p>
          <a:p>
            <a:pPr>
              <a:lnSpc>
                <a:spcPct val="150000"/>
              </a:lnSpc>
            </a:pPr>
            <a:r>
              <a:rPr lang="en-US" sz="2000" dirty="0"/>
              <a:t>- </a:t>
            </a:r>
            <a:r>
              <a:rPr lang="en-US" sz="2000" dirty="0" err="1"/>
              <a:t>obyektlarni</a:t>
            </a:r>
            <a:r>
              <a:rPr lang="en-US" sz="2000" dirty="0"/>
              <a:t> </a:t>
            </a:r>
            <a:r>
              <a:rPr lang="en-US" sz="2000" dirty="0" err="1"/>
              <a:t>va</a:t>
            </a:r>
            <a:r>
              <a:rPr lang="en-US" sz="2000" dirty="0"/>
              <a:t> </a:t>
            </a:r>
            <a:r>
              <a:rPr lang="en-US" sz="2000" dirty="0" err="1"/>
              <a:t>ularning</a:t>
            </a:r>
            <a:r>
              <a:rPr lang="en-US" sz="2000" dirty="0"/>
              <a:t> </a:t>
            </a:r>
            <a:r>
              <a:rPr lang="en-US" sz="2000" dirty="0" err="1"/>
              <a:t>elementlarini</a:t>
            </a:r>
            <a:r>
              <a:rPr lang="en-US" sz="2000" dirty="0"/>
              <a:t>, </a:t>
            </a:r>
            <a:r>
              <a:rPr lang="en-US" sz="2000" dirty="0" err="1"/>
              <a:t>maxsus</a:t>
            </a:r>
            <a:r>
              <a:rPr lang="en-US" sz="2000" dirty="0"/>
              <a:t> </a:t>
            </a:r>
            <a:r>
              <a:rPr lang="en-US" sz="2000" dirty="0" err="1"/>
              <a:t>tadqiqot</a:t>
            </a:r>
            <a:r>
              <a:rPr lang="en-US" sz="2000" dirty="0"/>
              <a:t> </a:t>
            </a:r>
            <a:r>
              <a:rPr lang="en-US" sz="2000" dirty="0" err="1"/>
              <a:t>natijalarini</a:t>
            </a:r>
            <a:r>
              <a:rPr lang="en-US" sz="2000" dirty="0"/>
              <a:t> </a:t>
            </a:r>
            <a:r>
              <a:rPr lang="en-US" sz="2000" dirty="0" err="1"/>
              <a:t>alohida</a:t>
            </a:r>
            <a:endParaRPr lang="en-US" sz="2000" dirty="0"/>
          </a:p>
          <a:p>
            <a:pPr>
              <a:lnSpc>
                <a:spcPct val="150000"/>
              </a:lnSpc>
            </a:pPr>
            <a:r>
              <a:rPr lang="en-US" sz="2000" dirty="0" err="1"/>
              <a:t>va</a:t>
            </a:r>
            <a:r>
              <a:rPr lang="en-US" sz="2000" dirty="0"/>
              <a:t> </a:t>
            </a:r>
            <a:r>
              <a:rPr lang="en-US" sz="2000" dirty="0" err="1"/>
              <a:t>rejalar</a:t>
            </a:r>
            <a:r>
              <a:rPr lang="en-US" sz="2000" dirty="0"/>
              <a:t> </a:t>
            </a:r>
            <a:r>
              <a:rPr lang="en-US" sz="2000" dirty="0" err="1"/>
              <a:t>asosida</a:t>
            </a:r>
            <a:r>
              <a:rPr lang="en-US" sz="2000" dirty="0"/>
              <a:t> </a:t>
            </a:r>
            <a:r>
              <a:rPr lang="en-US" sz="2000" dirty="0" err="1"/>
              <a:t>komissiyalarning</a:t>
            </a:r>
            <a:r>
              <a:rPr lang="en-US" sz="2000" dirty="0"/>
              <a:t> </a:t>
            </a:r>
            <a:r>
              <a:rPr lang="en-US" sz="2000" dirty="0" err="1"/>
              <a:t>tekshirish</a:t>
            </a:r>
            <a:r>
              <a:rPr lang="en-US" sz="2000" dirty="0"/>
              <a:t> </a:t>
            </a:r>
            <a:r>
              <a:rPr lang="en-US" sz="2000" dirty="0" err="1"/>
              <a:t>bo‘yicha</a:t>
            </a:r>
            <a:r>
              <a:rPr lang="en-US" sz="2000" dirty="0"/>
              <a:t> </a:t>
            </a:r>
            <a:r>
              <a:rPr lang="en-US" sz="2000" dirty="0" err="1"/>
              <a:t>aktlari</a:t>
            </a:r>
            <a:r>
              <a:rPr lang="en-US" sz="2000" dirty="0"/>
              <a:t>;</a:t>
            </a:r>
          </a:p>
          <a:p>
            <a:pPr>
              <a:lnSpc>
                <a:spcPct val="150000"/>
              </a:lnSpc>
            </a:pPr>
            <a:r>
              <a:rPr lang="en-US" sz="2000" dirty="0"/>
              <a:t>- </a:t>
            </a:r>
            <a:r>
              <a:rPr lang="en-US" sz="2000" dirty="0" err="1"/>
              <a:t>obyektdagi</a:t>
            </a:r>
            <a:r>
              <a:rPr lang="en-US" sz="2000" dirty="0"/>
              <a:t> </a:t>
            </a:r>
            <a:r>
              <a:rPr lang="en-US" sz="2000" dirty="0" err="1"/>
              <a:t>inshootlarning</a:t>
            </a:r>
            <a:r>
              <a:rPr lang="en-US" sz="2000" dirty="0"/>
              <a:t> </a:t>
            </a:r>
            <a:r>
              <a:rPr lang="en-US" sz="2000" dirty="0" err="1"/>
              <a:t>texnik</a:t>
            </a:r>
            <a:r>
              <a:rPr lang="en-US" sz="2000" dirty="0"/>
              <a:t> </a:t>
            </a:r>
            <a:r>
              <a:rPr lang="en-US" sz="2000" dirty="0" err="1"/>
              <a:t>holatini</a:t>
            </a:r>
            <a:r>
              <a:rPr lang="en-US" sz="2000" dirty="0"/>
              <a:t> </a:t>
            </a:r>
            <a:r>
              <a:rPr lang="en-US" sz="2000" dirty="0" err="1"/>
              <a:t>va</a:t>
            </a:r>
            <a:r>
              <a:rPr lang="en-US" sz="2000" dirty="0"/>
              <a:t> </a:t>
            </a:r>
            <a:r>
              <a:rPr lang="en-US" sz="2000" dirty="0" err="1"/>
              <a:t>tadqiqot</a:t>
            </a:r>
            <a:r>
              <a:rPr lang="en-US" sz="2000" dirty="0"/>
              <a:t> </a:t>
            </a:r>
            <a:r>
              <a:rPr lang="en-US" sz="2000" dirty="0" err="1"/>
              <a:t>natijalarini</a:t>
            </a:r>
            <a:r>
              <a:rPr lang="en-US" sz="2000" dirty="0"/>
              <a:t> </a:t>
            </a:r>
            <a:r>
              <a:rPr lang="en-US" sz="2000" dirty="0" err="1"/>
              <a:t>vizual</a:t>
            </a:r>
            <a:r>
              <a:rPr lang="en-US" sz="2000" dirty="0"/>
              <a:t>,</a:t>
            </a:r>
          </a:p>
          <a:p>
            <a:pPr>
              <a:lnSpc>
                <a:spcPct val="150000"/>
              </a:lnSpc>
            </a:pPr>
            <a:r>
              <a:rPr lang="en-US" sz="2000" dirty="0" err="1"/>
              <a:t>asboblar</a:t>
            </a:r>
            <a:r>
              <a:rPr lang="en-US" sz="2000" dirty="0"/>
              <a:t> </a:t>
            </a:r>
            <a:r>
              <a:rPr lang="en-US" sz="2000" dirty="0" err="1"/>
              <a:t>bilan</a:t>
            </a:r>
            <a:r>
              <a:rPr lang="en-US" sz="2000" dirty="0"/>
              <a:t> </a:t>
            </a:r>
            <a:r>
              <a:rPr lang="en-US" sz="2000" dirty="0" err="1"/>
              <a:t>va</a:t>
            </a:r>
            <a:r>
              <a:rPr lang="en-US" sz="2000" dirty="0"/>
              <a:t> </a:t>
            </a:r>
            <a:r>
              <a:rPr lang="en-US" sz="2000" dirty="0" err="1"/>
              <a:t>nuturada</a:t>
            </a:r>
            <a:r>
              <a:rPr lang="en-US" sz="2000" dirty="0"/>
              <a:t> </a:t>
            </a:r>
            <a:r>
              <a:rPr lang="en-US" sz="2000" dirty="0" err="1"/>
              <a:t>kuzatish</a:t>
            </a:r>
            <a:r>
              <a:rPr lang="en-US" sz="2000" dirty="0"/>
              <a:t> </a:t>
            </a:r>
            <a:r>
              <a:rPr lang="en-US" sz="2000" dirty="0" err="1"/>
              <a:t>natijalari</a:t>
            </a:r>
            <a:r>
              <a:rPr lang="en-US" sz="2000" dirty="0"/>
              <a:t>;</a:t>
            </a:r>
          </a:p>
          <a:p>
            <a:pPr>
              <a:lnSpc>
                <a:spcPct val="150000"/>
              </a:lnSpc>
            </a:pPr>
            <a:r>
              <a:rPr lang="en-US" sz="2000" dirty="0"/>
              <a:t>- </a:t>
            </a:r>
            <a:r>
              <a:rPr lang="en-US" sz="2000" dirty="0" err="1"/>
              <a:t>nasos</a:t>
            </a:r>
            <a:r>
              <a:rPr lang="en-US" sz="2000" dirty="0"/>
              <a:t> </a:t>
            </a:r>
            <a:r>
              <a:rPr lang="en-US" sz="2000" dirty="0" err="1"/>
              <a:t>stansiyasi</a:t>
            </a:r>
            <a:r>
              <a:rPr lang="en-US" sz="2000" dirty="0"/>
              <a:t> </a:t>
            </a:r>
            <a:r>
              <a:rPr lang="en-US" sz="2000" dirty="0" err="1"/>
              <a:t>uchun</a:t>
            </a:r>
            <a:r>
              <a:rPr lang="en-US" sz="2000" dirty="0"/>
              <a:t> </a:t>
            </a:r>
            <a:r>
              <a:rPr lang="en-US" sz="2000" dirty="0" err="1"/>
              <a:t>tasdiqlangan</a:t>
            </a:r>
            <a:r>
              <a:rPr lang="en-US" sz="2000" dirty="0"/>
              <a:t> </a:t>
            </a:r>
            <a:r>
              <a:rPr lang="en-US" sz="2000" dirty="0" err="1"/>
              <a:t>xavfsizlik</a:t>
            </a:r>
            <a:r>
              <a:rPr lang="en-US" sz="2000" dirty="0"/>
              <a:t> </a:t>
            </a:r>
            <a:r>
              <a:rPr lang="en-US" sz="2000" dirty="0" err="1"/>
              <a:t>mezonlari</a:t>
            </a:r>
            <a:r>
              <a:rPr lang="en-US" sz="2000" dirty="0"/>
              <a:t>;</a:t>
            </a:r>
          </a:p>
          <a:p>
            <a:pPr>
              <a:lnSpc>
                <a:spcPct val="150000"/>
              </a:lnSpc>
            </a:pPr>
            <a:r>
              <a:rPr lang="en-US" sz="2000" dirty="0"/>
              <a:t>- </a:t>
            </a:r>
            <a:r>
              <a:rPr lang="en-US" sz="2000" dirty="0" err="1"/>
              <a:t>nasos</a:t>
            </a:r>
            <a:r>
              <a:rPr lang="en-US" sz="2000" dirty="0"/>
              <a:t> </a:t>
            </a:r>
            <a:r>
              <a:rPr lang="en-US" sz="2000" dirty="0" err="1"/>
              <a:t>stansiyasining</a:t>
            </a:r>
            <a:r>
              <a:rPr lang="en-US" sz="2000" dirty="0"/>
              <a:t> </a:t>
            </a:r>
            <a:r>
              <a:rPr lang="en-US" sz="2000" dirty="0" err="1"/>
              <a:t>kadastr</a:t>
            </a:r>
            <a:r>
              <a:rPr lang="en-US" sz="2000" dirty="0"/>
              <a:t> </a:t>
            </a:r>
            <a:r>
              <a:rPr lang="en-US" sz="2000" dirty="0" err="1"/>
              <a:t>hujjatlari</a:t>
            </a:r>
            <a:r>
              <a:rPr lang="en-US" sz="2000" dirty="0"/>
              <a:t>;</a:t>
            </a:r>
          </a:p>
          <a:p>
            <a:pPr>
              <a:lnSpc>
                <a:spcPct val="150000"/>
              </a:lnSpc>
            </a:pPr>
            <a:r>
              <a:rPr lang="en-US" sz="2000" dirty="0"/>
              <a:t>- </a:t>
            </a:r>
            <a:r>
              <a:rPr lang="en-US" sz="2000" dirty="0" err="1"/>
              <a:t>avariya</a:t>
            </a:r>
            <a:r>
              <a:rPr lang="en-US" sz="2000" dirty="0"/>
              <a:t> </a:t>
            </a:r>
            <a:r>
              <a:rPr lang="en-US" sz="2000" dirty="0" err="1"/>
              <a:t>holatlarida</a:t>
            </a:r>
            <a:r>
              <a:rPr lang="en-US" sz="2000" dirty="0"/>
              <a:t> </a:t>
            </a:r>
            <a:r>
              <a:rPr lang="en-US" sz="2000" dirty="0" err="1"/>
              <a:t>foydalanish</a:t>
            </a:r>
            <a:r>
              <a:rPr lang="en-US" sz="2000" dirty="0"/>
              <a:t> </a:t>
            </a:r>
            <a:r>
              <a:rPr lang="en-US" sz="2000" dirty="0" err="1"/>
              <a:t>tashkiloti</a:t>
            </a:r>
            <a:r>
              <a:rPr lang="en-US" sz="2000" dirty="0"/>
              <a:t> </a:t>
            </a:r>
            <a:r>
              <a:rPr lang="en-US" sz="2000" dirty="0" err="1"/>
              <a:t>xodimlarining</a:t>
            </a:r>
            <a:r>
              <a:rPr lang="en-US" sz="2000" dirty="0"/>
              <a:t> harakat </a:t>
            </a:r>
            <a:r>
              <a:rPr lang="en-US" sz="2000" dirty="0" err="1"/>
              <a:t>qilish</a:t>
            </a:r>
            <a:endParaRPr lang="en-US" sz="2000" dirty="0"/>
          </a:p>
          <a:p>
            <a:pPr>
              <a:lnSpc>
                <a:spcPct val="150000"/>
              </a:lnSpc>
            </a:pPr>
            <a:r>
              <a:rPr lang="en-US" sz="2000" dirty="0" err="1"/>
              <a:t>Rejasi</a:t>
            </a:r>
            <a:r>
              <a:rPr lang="en-US" sz="2000" dirty="0"/>
              <a:t> </a:t>
            </a:r>
            <a:r>
              <a:rPr lang="en-US" sz="2000" dirty="0" err="1"/>
              <a:t>bo‘yicha</a:t>
            </a:r>
            <a:r>
              <a:rPr lang="en-US" sz="2000" dirty="0"/>
              <a:t> </a:t>
            </a:r>
            <a:r>
              <a:rPr lang="en-US" sz="2000" dirty="0" err="1"/>
              <a:t>amalga</a:t>
            </a:r>
            <a:r>
              <a:rPr lang="en-US" sz="2000" dirty="0"/>
              <a:t> </a:t>
            </a:r>
            <a:r>
              <a:rPr lang="en-US" sz="2000" dirty="0" err="1"/>
              <a:t>oshiriladi</a:t>
            </a:r>
            <a:r>
              <a:rPr lang="en-US" sz="2000" dirty="0"/>
              <a:t>.</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19153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75AC075-A546-4DD5-AB8A-546861623532}"/>
              </a:ext>
            </a:extLst>
          </p:cNvPr>
          <p:cNvSpPr/>
          <p:nvPr/>
        </p:nvSpPr>
        <p:spPr>
          <a:xfrm>
            <a:off x="452762" y="458460"/>
            <a:ext cx="10937288" cy="2600199"/>
          </a:xfrm>
          <a:prstGeom prst="rect">
            <a:avLst/>
          </a:prstGeom>
        </p:spPr>
        <p:txBody>
          <a:bodyPr wrap="square">
            <a:spAutoFit/>
          </a:bodyPr>
          <a:lstStyle/>
          <a:p>
            <a:pPr algn="just">
              <a:lnSpc>
                <a:spcPct val="150000"/>
              </a:lnSpc>
            </a:pPr>
            <a:r>
              <a:rPr lang="en-US" sz="2800" dirty="0" err="1">
                <a:latin typeface="Times New Roman" panose="02020603050405020304" pitchFamily="18" charset="0"/>
                <a:cs typeface="Times New Roman" panose="02020603050405020304" pitchFamily="18" charset="0"/>
              </a:rPr>
              <a:t>Hozirgi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vaqtda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respublikamiz</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qishloq</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aholisi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yer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ostidan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ichimlik</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suvini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ko‘tarib</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olish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uchun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yuz</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minglab</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shtangali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porshenli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nasoslardan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foydalanilmoqda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Ushbu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porshenli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nasoslar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quvurli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quduqlardagi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suvni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ko‘tarib</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berganligi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uchun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chuqur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porshenli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nasoslar</a:t>
            </a:r>
            <a:r>
              <a:rPr lang="en-US" sz="2800" dirty="0">
                <a:latin typeface="Times New Roman" panose="02020603050405020304" pitchFamily="18" charset="0"/>
                <a:cs typeface="Times New Roman" panose="02020603050405020304" pitchFamily="18" charset="0"/>
              </a:rPr>
              <a:t> deb ham </a:t>
            </a:r>
            <a:r>
              <a:rPr lang="en-US" sz="2800" dirty="0" err="1">
                <a:latin typeface="Times New Roman" panose="02020603050405020304" pitchFamily="18" charset="0"/>
                <a:cs typeface="Times New Roman" panose="02020603050405020304" pitchFamily="18" charset="0"/>
              </a:rPr>
              <a:t>ataladi</a:t>
            </a:r>
            <a:r>
              <a:rPr lang="en-US" sz="2800"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10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0E541CB-5A17-429B-8F0F-39CC5AE7A716}"/>
              </a:ext>
            </a:extLst>
          </p:cNvPr>
          <p:cNvSpPr/>
          <p:nvPr/>
        </p:nvSpPr>
        <p:spPr>
          <a:xfrm>
            <a:off x="807869" y="884588"/>
            <a:ext cx="10351363" cy="3892861"/>
          </a:xfrm>
          <a:prstGeom prst="rect">
            <a:avLst/>
          </a:prstGeom>
        </p:spPr>
        <p:txBody>
          <a:bodyPr wrap="square">
            <a:spAutoFit/>
          </a:bodyPr>
          <a:lstStyle/>
          <a:p>
            <a:pPr algn="just">
              <a:lnSpc>
                <a:spcPct val="150000"/>
              </a:lnSpc>
            </a:pPr>
            <a:r>
              <a:rPr lang="en-US" sz="2800" dirty="0" err="1">
                <a:solidFill>
                  <a:srgbClr val="000000"/>
                </a:solidFill>
                <a:latin typeface="Times New Roman" panose="02020603050405020304" pitchFamily="18" charset="0"/>
                <a:cs typeface="Times New Roman" panose="02020603050405020304" pitchFamily="18" charset="0"/>
              </a:rPr>
              <a:t>Vertikal</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markazdan</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qochma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nasoslar</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nasos</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stansiyasi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binosi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to‘g‘ridan</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to‘g‘ri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quduq</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ustida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joylashgan</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Porshenli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nasoslar</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ko‘pincha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yer</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osti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binolariga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o‘rnatiladi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Binoning</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tuzilishi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bitta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xususiyat</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bilan</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ajralib</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turadi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ya’ni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burg‘ulash</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qudug‘ini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ta’mirlash</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uchun</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qurilma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Eng</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oddiy</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qurilmalarda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ba’zida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quduqni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burg‘ilashda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ishlatilgan</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quduq</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ustida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tashqi</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konstruksiya</a:t>
            </a:r>
            <a:r>
              <a:rPr lang="en-US" sz="2800" dirty="0">
                <a:solidFill>
                  <a:srgbClr val="000000"/>
                </a:solidFill>
                <a:latin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cs typeface="Times New Roman" panose="02020603050405020304" pitchFamily="18" charset="0"/>
              </a:rPr>
              <a:t>qoladi</a:t>
            </a:r>
            <a:r>
              <a:rPr lang="en-US" sz="2800" dirty="0">
                <a:solidFill>
                  <a:srgbClr val="000000"/>
                </a:solidFill>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303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08D6A58-4C38-4F17-94C2-15C2A1E86AFE}"/>
              </a:ext>
            </a:extLst>
          </p:cNvPr>
          <p:cNvSpPr/>
          <p:nvPr/>
        </p:nvSpPr>
        <p:spPr>
          <a:xfrm>
            <a:off x="710214" y="369027"/>
            <a:ext cx="10528916" cy="4457952"/>
          </a:xfrm>
          <a:prstGeom prst="rect">
            <a:avLst/>
          </a:prstGeom>
        </p:spPr>
        <p:txBody>
          <a:bodyPr wrap="square">
            <a:spAutoFit/>
          </a:bodyPr>
          <a:lstStyle/>
          <a:p>
            <a:pPr algn="just">
              <a:lnSpc>
                <a:spcPct val="150000"/>
              </a:lnSpc>
            </a:pPr>
            <a:r>
              <a:rPr lang="en-US" sz="2400" dirty="0" err="1">
                <a:latin typeface="Times New Roman" panose="02020603050405020304" pitchFamily="18" charset="0"/>
                <a:cs typeface="Times New Roman" panose="02020603050405020304" pitchFamily="18" charset="0"/>
              </a:rPr>
              <a:t>Yer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osti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suvlarini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olish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uchun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quyidagi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nasoslardan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foydalaniladi</a:t>
            </a:r>
            <a:r>
              <a:rPr lang="en-US" sz="2400" dirty="0">
                <a:latin typeface="Times New Roman" panose="02020603050405020304" pitchFamily="18" charset="0"/>
                <a:cs typeface="Times New Roman" panose="02020603050405020304" pitchFamily="18" charset="0"/>
              </a:rPr>
              <a:t>:</a:t>
            </a:r>
          </a:p>
          <a:p>
            <a:pPr algn="just">
              <a:lnSpc>
                <a:spcPct val="150000"/>
              </a:lnSpc>
            </a:pPr>
            <a:endParaRPr lang="en-US" sz="2400" dirty="0">
              <a:latin typeface="Times New Roman" panose="02020603050405020304" pitchFamily="18" charset="0"/>
              <a:cs typeface="Times New Roman" panose="02020603050405020304" pitchFamily="18" charset="0"/>
            </a:endParaRPr>
          </a:p>
          <a:p>
            <a:pPr algn="just">
              <a:lnSpc>
                <a:spcPct val="150000"/>
              </a:lnSpc>
            </a:pPr>
            <a:r>
              <a:rPr lang="en-US" sz="2400" dirty="0" err="1">
                <a:latin typeface="Times New Roman" panose="02020603050405020304" pitchFamily="18" charset="0"/>
                <a:cs typeface="Times New Roman" panose="02020603050405020304" pitchFamily="18" charset="0"/>
              </a:rPr>
              <a:t>Cho‘ktirilgan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nasoslar</a:t>
            </a:r>
            <a:r>
              <a:rPr lang="en-US" sz="2400" dirty="0">
                <a:latin typeface="Times New Roman" panose="02020603050405020304" pitchFamily="18" charset="0"/>
                <a:cs typeface="Times New Roman" panose="02020603050405020304" pitchFamily="18" charset="0"/>
              </a:rPr>
              <a:t>;</a:t>
            </a:r>
          </a:p>
          <a:p>
            <a:pPr algn="just">
              <a:lnSpc>
                <a:spcPct val="150000"/>
              </a:lnSpc>
            </a:pPr>
            <a:endParaRPr lang="en-US" sz="2400" dirty="0">
              <a:latin typeface="Times New Roman" panose="02020603050405020304" pitchFamily="18" charset="0"/>
              <a:cs typeface="Times New Roman" panose="02020603050405020304" pitchFamily="18" charset="0"/>
            </a:endParaRPr>
          </a:p>
          <a:p>
            <a:pPr algn="just">
              <a:lnSpc>
                <a:spcPct val="150000"/>
              </a:lnSpc>
            </a:pPr>
            <a:r>
              <a:rPr lang="en-US" sz="2400" dirty="0" err="1">
                <a:latin typeface="Times New Roman" panose="02020603050405020304" pitchFamily="18" charset="0"/>
                <a:cs typeface="Times New Roman" panose="02020603050405020304" pitchFamily="18" charset="0"/>
              </a:rPr>
              <a:t>transmissiya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miliga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ega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ATN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a:t>
            </a:r>
            <a:r>
              <a:rPr lang="en-US" sz="2400" dirty="0">
                <a:latin typeface="Times New Roman" panose="02020603050405020304" pitchFamily="18" charset="0"/>
                <a:cs typeface="Times New Roman" panose="02020603050405020304" pitchFamily="18" charset="0"/>
              </a:rPr>
              <a:t> NA </a:t>
            </a:r>
            <a:r>
              <a:rPr lang="en-US" sz="2400" dirty="0" err="1">
                <a:latin typeface="Times New Roman" panose="02020603050405020304" pitchFamily="18" charset="0"/>
                <a:cs typeface="Times New Roman" panose="02020603050405020304" pitchFamily="18" charset="0"/>
              </a:rPr>
              <a:t>nasoslar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nasoslar-quduq</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yoki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shaxtada-quduq</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boshi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yoki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nasos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stansiyasining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tagida</a:t>
            </a:r>
            <a:r>
              <a:rPr lang="en-US" sz="2400" dirty="0">
                <a:latin typeface="Times New Roman" panose="02020603050405020304" pitchFamily="18" charset="0"/>
                <a:cs typeface="Times New Roman" panose="02020603050405020304" pitchFamily="18" charset="0"/>
              </a:rPr>
              <a:t>);</a:t>
            </a:r>
          </a:p>
          <a:p>
            <a:pPr algn="just">
              <a:lnSpc>
                <a:spcPct val="150000"/>
              </a:lnSpc>
            </a:pPr>
            <a:endParaRPr lang="en-US" sz="2400" dirty="0">
              <a:latin typeface="Times New Roman" panose="02020603050405020304" pitchFamily="18" charset="0"/>
              <a:cs typeface="Times New Roman" panose="02020603050405020304" pitchFamily="18" charset="0"/>
            </a:endParaRPr>
          </a:p>
          <a:p>
            <a:pPr algn="just">
              <a:lnSpc>
                <a:spcPct val="150000"/>
              </a:lnSpc>
            </a:pPr>
            <a:r>
              <a:rPr lang="en-US" sz="2400" dirty="0" err="1">
                <a:latin typeface="Times New Roman" panose="02020603050405020304" pitchFamily="18" charset="0"/>
                <a:cs typeface="Times New Roman" panose="02020603050405020304" pitchFamily="18" charset="0"/>
              </a:rPr>
              <a:t>gorizontal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markazdan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qochma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nasoslar</a:t>
            </a:r>
            <a:r>
              <a:rPr lang="en-US"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7627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D610AA6-A988-46DC-97F6-0D110F2F854D}"/>
              </a:ext>
            </a:extLst>
          </p:cNvPr>
          <p:cNvSpPr/>
          <p:nvPr/>
        </p:nvSpPr>
        <p:spPr>
          <a:xfrm>
            <a:off x="631794" y="1165091"/>
            <a:ext cx="10928411" cy="3903954"/>
          </a:xfrm>
          <a:prstGeom prst="rect">
            <a:avLst/>
          </a:prstGeom>
        </p:spPr>
        <p:txBody>
          <a:bodyPr wrap="square">
            <a:spAutoFit/>
          </a:bodyPr>
          <a:lstStyle/>
          <a:p>
            <a:pPr algn="just">
              <a:lnSpc>
                <a:spcPct val="150000"/>
              </a:lnSpc>
            </a:pPr>
            <a:r>
              <a:rPr lang="en-US" sz="2400" dirty="0" err="1">
                <a:latin typeface="Times New Roman" panose="02020603050405020304" pitchFamily="18" charset="0"/>
                <a:cs typeface="Times New Roman" panose="02020603050405020304" pitchFamily="18" charset="0"/>
              </a:rPr>
              <a:t>Havo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ko‘targichlari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samaradorligi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pastligi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sababli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quduqlarni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qo‘shimcha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ravishda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chuqurlashtirish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zarurati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ularda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tegishli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balandlikdagi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ustunini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yaratish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ularni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kompressorlar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yoki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tashqaridan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doimiy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siqilgan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havo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ta’minlash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hozirgi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vaqtda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ta’minoti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tizimlarida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deyarli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qo‘llanilmaydi</a:t>
            </a:r>
            <a:r>
              <a:rPr lang="en-US" sz="2400" dirty="0">
                <a:latin typeface="Times New Roman" panose="02020603050405020304" pitchFamily="18" charset="0"/>
                <a:cs typeface="Times New Roman" panose="02020603050405020304" pitchFamily="18" charset="0"/>
              </a:rPr>
              <a:t>.</a:t>
            </a:r>
          </a:p>
          <a:p>
            <a:pPr algn="just">
              <a:lnSpc>
                <a:spcPct val="150000"/>
              </a:lnSpc>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Yuqori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bosimli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suvli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qatlamlarning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ishlashi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paytida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quduqlar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o‘z-o‘zidan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oqishi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mumkin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shuning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uchun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ularni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ko‘tarish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moslamalari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bilan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jihozlash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ko‘pincha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suv</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qatlamining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boshini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maqbul</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chegaralarda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ishlab</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chiqish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davrida</a:t>
            </a:r>
            <a:r>
              <a:rPr lang="en-US" sz="2400" dirty="0">
                <a:latin typeface="Times New Roman" panose="02020603050405020304" pitchFamily="18" charset="0"/>
                <a:cs typeface="Times New Roman" panose="02020603050405020304" pitchFamily="18" charset="0"/>
              </a:rPr>
              <a:t> talab </a:t>
            </a:r>
            <a:r>
              <a:rPr lang="en-US" sz="2400" dirty="0" err="1">
                <a:latin typeface="Times New Roman" panose="02020603050405020304" pitchFamily="18" charset="0"/>
                <a:cs typeface="Times New Roman" panose="02020603050405020304" pitchFamily="18" charset="0"/>
              </a:rPr>
              <a:t>qilinmaydi</a:t>
            </a:r>
            <a:r>
              <a:rPr lang="en-US"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4178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avatars.mds.yandex.net/get-altay/1908863/2a00000169c41100913202004bb8fc755a32/XX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819" y="568036"/>
            <a:ext cx="10058400" cy="598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336979"/>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270</TotalTime>
  <Words>991</Words>
  <Application>Microsoft Office PowerPoint</Application>
  <PresentationFormat>Широкоэкранный</PresentationFormat>
  <Paragraphs>62</Paragraphs>
  <Slides>20</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20</vt:i4>
      </vt:variant>
    </vt:vector>
  </HeadingPairs>
  <TitlesOfParts>
    <vt:vector size="27" baseType="lpstr">
      <vt:lpstr>Arial</vt:lpstr>
      <vt:lpstr>Calibri</vt:lpstr>
      <vt:lpstr>Century Gothic</vt:lpstr>
      <vt:lpstr>Times New Roman</vt:lpstr>
      <vt:lpstr>Wingdings 3</vt:lpstr>
      <vt:lpstr>Сектор</vt:lpstr>
      <vt:lpstr>Формула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Nig'monxo'ja Najimov</cp:lastModifiedBy>
  <cp:revision>44</cp:revision>
  <dcterms:created xsi:type="dcterms:W3CDTF">2018-09-07T16:34:27Z</dcterms:created>
  <dcterms:modified xsi:type="dcterms:W3CDTF">2024-03-21T18:19:09Z</dcterms:modified>
</cp:coreProperties>
</file>