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8" r:id="rId2"/>
    <p:sldId id="260" r:id="rId3"/>
    <p:sldId id="283" r:id="rId4"/>
    <p:sldId id="261" r:id="rId5"/>
    <p:sldId id="263" r:id="rId6"/>
    <p:sldId id="276" r:id="rId7"/>
    <p:sldId id="279" r:id="rId8"/>
    <p:sldId id="278" r:id="rId9"/>
    <p:sldId id="272" r:id="rId10"/>
    <p:sldId id="277" r:id="rId11"/>
    <p:sldId id="284" r:id="rId12"/>
    <p:sldId id="285" r:id="rId13"/>
    <p:sldId id="286" r:id="rId14"/>
    <p:sldId id="290" r:id="rId15"/>
    <p:sldId id="289" r:id="rId16"/>
    <p:sldId id="288" r:id="rId17"/>
    <p:sldId id="287" r:id="rId18"/>
    <p:sldId id="281" r:id="rId19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F8A6"/>
    <a:srgbClr val="E7F9A5"/>
    <a:srgbClr val="CCFFCC"/>
    <a:srgbClr val="FFFFB3"/>
    <a:srgbClr val="E0FFC1"/>
    <a:srgbClr val="00FFFF"/>
    <a:srgbClr val="990033"/>
    <a:srgbClr val="FFFF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9" autoAdjust="0"/>
    <p:restoredTop sz="93575" autoAdjust="0"/>
  </p:normalViewPr>
  <p:slideViewPr>
    <p:cSldViewPr>
      <p:cViewPr varScale="1">
        <p:scale>
          <a:sx n="85" d="100"/>
          <a:sy n="85" d="100"/>
        </p:scale>
        <p:origin x="133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ru-RU" altLang="ru-RU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ru-RU" altLang="ru-RU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F65E4A2-42C7-4957-BBB1-2C894866278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173619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7B7596-3034-45C9-A0B8-316AC1C0D6F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7601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3670A6-7BF2-48D4-9D43-BF8A0041CB6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67135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80ACAE-ACB1-46A8-9126-B7B7FD3CBEA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98878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B34360-E783-46F7-A0DF-9E54D69B11C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67234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D91A1B-7828-4B1C-9C98-939FE475570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01076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8CB0A3-8110-4596-B17F-A1E91960EA4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9977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2FBD5D-3AFC-41CF-A711-8C977635500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92122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A9754D-3E70-4721-8CAE-D15B5CAEF52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76818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E149AF-367F-4004-8C8C-9A0C200AD5B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46530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CDCAD0-A891-4DCF-92D5-B8E965575BF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18304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E9D4D5-A506-4F12-AD3F-3CA73CF30A9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6939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FA59E03-4C59-4437-86B1-6E99235534E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A9D7DB"/>
            </a:gs>
            <a:gs pos="50000">
              <a:srgbClr val="E7F9A5"/>
            </a:gs>
            <a:gs pos="100000">
              <a:srgbClr val="A9D7D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174625" y="193675"/>
            <a:ext cx="8785225" cy="6524625"/>
          </a:xfrm>
          <a:prstGeom prst="rect">
            <a:avLst/>
          </a:prstGeom>
          <a:noFill/>
          <a:ln w="76200" cmpd="tri">
            <a:solidFill>
              <a:srgbClr val="66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4230" y="490723"/>
            <a:ext cx="733245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8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QURILISH</a:t>
            </a:r>
            <a:r>
              <a:rPr lang="en-US" altLang="ru-RU" sz="4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M</a:t>
            </a:r>
            <a:r>
              <a:rPr lang="uz-Cyrl-UZ" altLang="ru-RU" sz="4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Е</a:t>
            </a:r>
            <a:r>
              <a:rPr lang="en-US" altLang="ru-RU" sz="48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XANIKASI</a:t>
            </a:r>
            <a:r>
              <a:rPr lang="en-US" altLang="ru-RU" sz="4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</a:p>
          <a:p>
            <a:r>
              <a:rPr lang="en-US" altLang="ru-RU" sz="48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FANIGA</a:t>
            </a:r>
            <a:r>
              <a:rPr lang="en-US" altLang="ru-RU" sz="4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altLang="ru-RU" sz="48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KIRISH</a:t>
            </a:r>
            <a:endParaRPr lang="ru-RU" sz="4800" dirty="0">
              <a:latin typeface="+mn-lt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316676" y="2060383"/>
            <a:ext cx="8501122" cy="3303818"/>
          </a:xfrm>
        </p:spPr>
        <p:txBody>
          <a:bodyPr/>
          <a:lstStyle/>
          <a:p>
            <a:r>
              <a:rPr lang="en-US" dirty="0"/>
              <a:t>R</a:t>
            </a:r>
            <a:r>
              <a:rPr lang="uz-Cyrl-UZ" dirty="0"/>
              <a:t>Е</a:t>
            </a:r>
            <a:r>
              <a:rPr lang="en-US" dirty="0"/>
              <a:t>JA:</a:t>
            </a:r>
          </a:p>
          <a:p>
            <a:pPr algn="just"/>
            <a:r>
              <a:rPr lang="en-US" dirty="0" err="1"/>
              <a:t>1.Qurilish</a:t>
            </a:r>
            <a:r>
              <a:rPr lang="en-US" dirty="0"/>
              <a:t> </a:t>
            </a:r>
            <a:r>
              <a:rPr lang="en-US" dirty="0" err="1"/>
              <a:t>mexanikasi</a:t>
            </a:r>
            <a:r>
              <a:rPr lang="en-US" dirty="0"/>
              <a:t> </a:t>
            </a:r>
            <a:r>
              <a:rPr lang="en-US" dirty="0" err="1"/>
              <a:t>fanining</a:t>
            </a:r>
            <a:r>
              <a:rPr lang="en-US" dirty="0"/>
              <a:t> </a:t>
            </a:r>
            <a:r>
              <a:rPr lang="en-US" dirty="0" err="1"/>
              <a:t>mohiyati</a:t>
            </a:r>
            <a:r>
              <a:rPr lang="en-US" dirty="0"/>
              <a:t>. Fanning </a:t>
            </a:r>
            <a:r>
              <a:rPr lang="en-US" dirty="0" err="1"/>
              <a:t>maqsad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vazifalari</a:t>
            </a:r>
            <a:endParaRPr lang="en-US" dirty="0"/>
          </a:p>
          <a:p>
            <a:pPr algn="just"/>
            <a:r>
              <a:rPr lang="en-US" dirty="0" err="1"/>
              <a:t>2.Qurilish</a:t>
            </a:r>
            <a:r>
              <a:rPr lang="en-US" dirty="0"/>
              <a:t> </a:t>
            </a:r>
            <a:r>
              <a:rPr lang="en-US" dirty="0" err="1"/>
              <a:t>mexanikasi</a:t>
            </a:r>
            <a:r>
              <a:rPr lang="en-US" dirty="0"/>
              <a:t> </a:t>
            </a:r>
            <a:r>
              <a:rPr lang="en-US" dirty="0" err="1"/>
              <a:t>fanining</a:t>
            </a:r>
            <a:r>
              <a:rPr lang="en-US" dirty="0"/>
              <a:t> </a:t>
            </a:r>
            <a:r>
              <a:rPr lang="en-US" dirty="0" err="1"/>
              <a:t>mutaxassis</a:t>
            </a:r>
            <a:r>
              <a:rPr lang="en-US" dirty="0"/>
              <a:t> </a:t>
            </a:r>
            <a:r>
              <a:rPr lang="en-US" dirty="0" err="1"/>
              <a:t>tayyorlashdagi</a:t>
            </a:r>
            <a:r>
              <a:rPr lang="en-US" dirty="0"/>
              <a:t> </a:t>
            </a:r>
            <a:r>
              <a:rPr lang="en-US" dirty="0" err="1"/>
              <a:t>roli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fanlar</a:t>
            </a:r>
            <a:r>
              <a:rPr lang="en-US" dirty="0"/>
              <a:t> </a:t>
            </a:r>
            <a:r>
              <a:rPr lang="en-US" dirty="0" err="1"/>
              <a:t>uzviy</a:t>
            </a:r>
            <a:r>
              <a:rPr lang="en-US" dirty="0"/>
              <a:t> </a:t>
            </a:r>
            <a:r>
              <a:rPr lang="en-US" dirty="0" err="1"/>
              <a:t>bog‘liqligi</a:t>
            </a:r>
            <a:r>
              <a:rPr lang="en-US" dirty="0"/>
              <a:t>.</a:t>
            </a:r>
            <a:endParaRPr lang="uz-Cyrl-U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0FFC1"/>
            </a:gs>
            <a:gs pos="100000">
              <a:srgbClr val="FFFFB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179388" y="188913"/>
            <a:ext cx="8785225" cy="6480175"/>
          </a:xfrm>
          <a:prstGeom prst="rect">
            <a:avLst/>
          </a:prstGeom>
          <a:noFill/>
          <a:ln w="76200" cmpd="tri">
            <a:solidFill>
              <a:srgbClr val="99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>
              <a:solidFill>
                <a:srgbClr val="990000"/>
              </a:solidFill>
            </a:endParaRPr>
          </a:p>
        </p:txBody>
      </p:sp>
      <p:pic>
        <p:nvPicPr>
          <p:cNvPr id="34821" name="Picture 5" descr="Фото2р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20838" y="422275"/>
            <a:ext cx="5864225" cy="6081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1476375" y="5657850"/>
            <a:ext cx="1584325" cy="79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D5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"/>
              </a:spcBef>
            </a:pPr>
            <a:r>
              <a:rPr lang="en-US" altLang="ru-RU" sz="2800" b="1">
                <a:solidFill>
                  <a:schemeClr val="folHlink"/>
                </a:solidFill>
                <a:latin typeface="Times New Roman" pitchFamily="18" charset="0"/>
              </a:rPr>
              <a:t>Falkirk </a:t>
            </a:r>
          </a:p>
          <a:p>
            <a:pPr>
              <a:lnSpc>
                <a:spcPct val="80000"/>
              </a:lnSpc>
              <a:spcBef>
                <a:spcPct val="5000"/>
              </a:spcBef>
            </a:pPr>
            <a:r>
              <a:rPr lang="en-US" altLang="ru-RU" sz="2800" b="1">
                <a:solidFill>
                  <a:schemeClr val="folHlink"/>
                </a:solidFill>
                <a:latin typeface="Times New Roman" pitchFamily="18" charset="0"/>
              </a:rPr>
              <a:t>Wheel</a:t>
            </a:r>
            <a:endParaRPr lang="ru-RU" altLang="ru-RU" sz="2800" b="1">
              <a:solidFill>
                <a:schemeClr val="folHlink"/>
              </a:solidFill>
              <a:latin typeface="Times New Roman" pitchFamily="18" charset="0"/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1600200" y="6461125"/>
            <a:ext cx="5903913" cy="53975"/>
          </a:xfrm>
          <a:prstGeom prst="rect">
            <a:avLst/>
          </a:prstGeom>
          <a:solidFill>
            <a:srgbClr val="FFFFB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10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FFFFB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179388" y="188913"/>
            <a:ext cx="8785225" cy="6480175"/>
          </a:xfrm>
          <a:prstGeom prst="rect">
            <a:avLst/>
          </a:prstGeom>
          <a:noFill/>
          <a:ln w="76200" cmpd="tri">
            <a:solidFill>
              <a:srgbClr val="99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>
              <a:solidFill>
                <a:srgbClr val="990000"/>
              </a:solidFill>
            </a:endParaRPr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1600200" y="6461125"/>
            <a:ext cx="5903913" cy="53975"/>
          </a:xfrm>
          <a:prstGeom prst="rect">
            <a:avLst/>
          </a:prstGeom>
          <a:solidFill>
            <a:srgbClr val="FFFFB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43014" name="Picture 6" descr="ВращНебскр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288" y="588963"/>
            <a:ext cx="8353425" cy="567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174625" y="193675"/>
            <a:ext cx="8785225" cy="6524625"/>
          </a:xfrm>
          <a:prstGeom prst="rect">
            <a:avLst/>
          </a:prstGeom>
          <a:noFill/>
          <a:ln w="76200" cmpd="tri">
            <a:solidFill>
              <a:srgbClr val="66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42718" y="214290"/>
            <a:ext cx="7730001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8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Inshootlar</a:t>
            </a:r>
            <a:r>
              <a:rPr lang="en-US" altLang="ru-RU" sz="4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 </a:t>
            </a:r>
            <a:r>
              <a:rPr lang="en-US" altLang="ru-RU" sz="48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hisoblash</a:t>
            </a:r>
            <a:r>
              <a:rPr lang="en-US" altLang="ru-RU" sz="4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 </a:t>
            </a:r>
            <a:r>
              <a:rPr lang="en-US" altLang="ru-RU" sz="48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sxemalari</a:t>
            </a:r>
            <a:r>
              <a:rPr lang="en-US" altLang="ru-RU" sz="4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 </a:t>
            </a:r>
          </a:p>
          <a:p>
            <a:r>
              <a:rPr lang="en-US" altLang="ru-RU" sz="48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va</a:t>
            </a:r>
            <a:r>
              <a:rPr lang="en-US" altLang="ru-RU" sz="4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 </a:t>
            </a:r>
            <a:r>
              <a:rPr lang="en-US" altLang="ru-RU" sz="48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ularning</a:t>
            </a:r>
            <a:r>
              <a:rPr lang="en-US" altLang="ru-RU" sz="4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 </a:t>
            </a:r>
            <a:r>
              <a:rPr lang="en-US" altLang="ru-RU" sz="48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klassifikatsiyasi</a:t>
            </a:r>
            <a:endParaRPr lang="ru-RU" sz="4800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357158" y="2357430"/>
            <a:ext cx="8501122" cy="4286280"/>
          </a:xfrm>
        </p:spPr>
        <p:txBody>
          <a:bodyPr/>
          <a:lstStyle/>
          <a:p>
            <a:pPr lvl="1"/>
            <a:r>
              <a:rPr lang="en-US" dirty="0" err="1"/>
              <a:t>MA’RUZA</a:t>
            </a:r>
            <a:r>
              <a:rPr lang="en-US" dirty="0"/>
              <a:t> R</a:t>
            </a:r>
            <a:r>
              <a:rPr lang="uz-Cyrl-UZ" dirty="0"/>
              <a:t>Е</a:t>
            </a:r>
            <a:r>
              <a:rPr lang="en-US" dirty="0" err="1"/>
              <a:t>JASI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1. </a:t>
            </a:r>
            <a:r>
              <a:rPr lang="en-US" dirty="0" err="1"/>
              <a:t>Inshootlar</a:t>
            </a:r>
            <a:r>
              <a:rPr lang="en-US" dirty="0"/>
              <a:t> </a:t>
            </a:r>
            <a:r>
              <a:rPr lang="en-US" dirty="0" err="1"/>
              <a:t>hisoblash</a:t>
            </a:r>
            <a:r>
              <a:rPr lang="en-US" dirty="0"/>
              <a:t> </a:t>
            </a:r>
            <a:r>
              <a:rPr lang="en-US" dirty="0" err="1"/>
              <a:t>sxemalarini</a:t>
            </a:r>
            <a:r>
              <a:rPr lang="en-US" dirty="0"/>
              <a:t> </a:t>
            </a:r>
            <a:r>
              <a:rPr lang="en-US" dirty="0" err="1"/>
              <a:t>tanlash</a:t>
            </a:r>
            <a:endParaRPr lang="en-US" dirty="0"/>
          </a:p>
          <a:p>
            <a:pPr lvl="1"/>
            <a:r>
              <a:rPr lang="en-US" dirty="0"/>
              <a:t>2. </a:t>
            </a:r>
            <a:r>
              <a:rPr lang="en-US" dirty="0" err="1"/>
              <a:t>Inshootlar</a:t>
            </a:r>
            <a:r>
              <a:rPr lang="en-US" dirty="0"/>
              <a:t> </a:t>
            </a:r>
            <a:r>
              <a:rPr lang="en-US" dirty="0" err="1"/>
              <a:t>klassifikatsiyasi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44727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205038"/>
            <a:ext cx="8064500" cy="4248150"/>
          </a:xfrm>
          <a:noFill/>
        </p:spPr>
        <p:txBody>
          <a:bodyPr/>
          <a:lstStyle/>
          <a:p>
            <a:pPr algn="ctr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ru-RU" sz="2400" b="1" i="1" dirty="0" err="1"/>
              <a:t>uning</a:t>
            </a:r>
            <a:r>
              <a:rPr lang="en-US" altLang="ru-RU" sz="2400" b="1" i="1" dirty="0"/>
              <a:t> </a:t>
            </a:r>
            <a:r>
              <a:rPr lang="en-US" altLang="ru-RU" sz="2400" b="1" i="1" dirty="0" err="1"/>
              <a:t>soddalashtirilgan</a:t>
            </a:r>
            <a:r>
              <a:rPr lang="en-US" altLang="ru-RU" sz="2400" b="1" i="1" dirty="0"/>
              <a:t> </a:t>
            </a:r>
            <a:r>
              <a:rPr lang="en-US" altLang="ru-RU" sz="2400" b="1" i="1" dirty="0" err="1"/>
              <a:t>va</a:t>
            </a:r>
            <a:r>
              <a:rPr lang="en-US" altLang="ru-RU" sz="2400" b="1" i="1" dirty="0"/>
              <a:t> </a:t>
            </a:r>
            <a:r>
              <a:rPr lang="en-US" altLang="ru-RU" sz="2400" b="1" i="1" dirty="0" err="1"/>
              <a:t>ideallashtirilgan</a:t>
            </a:r>
            <a:r>
              <a:rPr lang="en-US" altLang="ru-RU" sz="2400" b="1" i="1" dirty="0"/>
              <a:t> </a:t>
            </a:r>
            <a:r>
              <a:rPr lang="en-US" altLang="ru-RU" sz="2400" b="1" i="1" dirty="0" err="1"/>
              <a:t>ko‘rinishi</a:t>
            </a:r>
            <a:r>
              <a:rPr lang="en-US" altLang="ru-RU" sz="2400" b="1" i="1" dirty="0"/>
              <a:t> </a:t>
            </a:r>
            <a:r>
              <a:rPr lang="en-US" altLang="ru-RU" sz="2400" b="1" i="1" dirty="0" err="1"/>
              <a:t>bo‘lib</a:t>
            </a:r>
            <a:r>
              <a:rPr lang="en-US" altLang="ru-RU" sz="2400" b="1" i="1" dirty="0"/>
              <a:t>, </a:t>
            </a:r>
            <a:r>
              <a:rPr lang="en-US" altLang="ru-RU" sz="2400" b="1" i="1" dirty="0" err="1"/>
              <a:t>birlamchi</a:t>
            </a:r>
            <a:r>
              <a:rPr lang="en-US" altLang="ru-RU" sz="2400" b="1" i="1" dirty="0"/>
              <a:t> </a:t>
            </a:r>
            <a:r>
              <a:rPr lang="en-US" altLang="ru-RU" sz="2400" b="1" i="1" dirty="0" err="1"/>
              <a:t>xossalari</a:t>
            </a:r>
            <a:r>
              <a:rPr lang="en-US" altLang="ru-RU" sz="2400" b="1" i="1" dirty="0"/>
              <a:t> </a:t>
            </a:r>
            <a:r>
              <a:rPr lang="en-US" altLang="ru-RU" sz="2400" b="1" i="1" dirty="0" err="1"/>
              <a:t>saqlanadi</a:t>
            </a:r>
            <a:r>
              <a:rPr lang="en-US" altLang="ru-RU" sz="2400" b="1" i="1" dirty="0"/>
              <a:t> </a:t>
            </a:r>
            <a:r>
              <a:rPr lang="en-US" altLang="ru-RU" sz="2400" b="1" i="1" dirty="0" err="1"/>
              <a:t>va</a:t>
            </a:r>
            <a:r>
              <a:rPr lang="en-US" altLang="ru-RU" sz="2400" b="1" i="1" dirty="0"/>
              <a:t> </a:t>
            </a:r>
            <a:r>
              <a:rPr lang="en-US" altLang="ru-RU" sz="2400" b="1" i="1" dirty="0" err="1"/>
              <a:t>ikkinchi</a:t>
            </a:r>
            <a:r>
              <a:rPr lang="en-US" altLang="ru-RU" sz="2400" b="1" i="1" dirty="0"/>
              <a:t> </a:t>
            </a:r>
            <a:r>
              <a:rPr lang="en-US" altLang="ru-RU" sz="2400" b="1" i="1" dirty="0" err="1"/>
              <a:t>darajali</a:t>
            </a:r>
            <a:r>
              <a:rPr lang="en-US" altLang="ru-RU" sz="2400" b="1" i="1" dirty="0"/>
              <a:t> </a:t>
            </a:r>
            <a:r>
              <a:rPr lang="en-US" altLang="ru-RU" sz="2400" b="1" i="1" dirty="0" err="1"/>
              <a:t>xossalar</a:t>
            </a:r>
            <a:r>
              <a:rPr lang="en-US" altLang="ru-RU" sz="2400" b="1" i="1" dirty="0"/>
              <a:t> </a:t>
            </a:r>
            <a:r>
              <a:rPr lang="en-US" altLang="ru-RU" sz="2400" b="1" i="1" dirty="0" err="1"/>
              <a:t>e’tiborga</a:t>
            </a:r>
            <a:r>
              <a:rPr lang="en-US" altLang="ru-RU" sz="2400" b="1" i="1" dirty="0"/>
              <a:t> </a:t>
            </a:r>
            <a:r>
              <a:rPr lang="en-US" altLang="ru-RU" sz="2400" b="1" i="1" dirty="0" err="1"/>
              <a:t>olinmaydi</a:t>
            </a:r>
            <a:r>
              <a:rPr lang="en-US" altLang="ru-RU" sz="2400" b="1" i="1" dirty="0"/>
              <a:t>.</a:t>
            </a:r>
            <a:endParaRPr lang="ru-RU" altLang="ru-RU" sz="2400" b="1" i="1" dirty="0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179388" y="188913"/>
            <a:ext cx="8785225" cy="6480175"/>
          </a:xfrm>
          <a:prstGeom prst="rect">
            <a:avLst/>
          </a:prstGeom>
          <a:noFill/>
          <a:ln w="76200" cmpd="tri">
            <a:solidFill>
              <a:srgbClr val="99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>
              <a:solidFill>
                <a:srgbClr val="990000"/>
              </a:solidFill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1439317" y="758488"/>
            <a:ext cx="6265366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ru-RU" sz="4400" b="1" dirty="0" err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Inshootning</a:t>
            </a:r>
            <a:r>
              <a:rPr lang="en-US" altLang="ru-RU" sz="44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altLang="ru-RU" sz="4400" b="1" dirty="0" err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hisoblash</a:t>
            </a:r>
            <a:r>
              <a:rPr lang="en-US" altLang="ru-RU" sz="44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en-US" altLang="ru-RU" sz="4400" b="1" dirty="0" err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sxemasi</a:t>
            </a:r>
            <a:r>
              <a:rPr lang="en-US" altLang="ru-RU" sz="44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–</a:t>
            </a:r>
            <a:endParaRPr lang="ru-RU" altLang="ru-RU" sz="4400" b="1" dirty="0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12955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79388" y="188913"/>
            <a:ext cx="8785225" cy="6480175"/>
          </a:xfrm>
          <a:prstGeom prst="rect">
            <a:avLst/>
          </a:prstGeom>
          <a:noFill/>
          <a:ln w="76200" cmpd="tri">
            <a:solidFill>
              <a:srgbClr val="99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>
              <a:solidFill>
                <a:srgbClr val="990000"/>
              </a:solidFill>
            </a:endParaRPr>
          </a:p>
        </p:txBody>
      </p:sp>
      <p:pic>
        <p:nvPicPr>
          <p:cNvPr id="28675" name="Picture 3" descr="Fot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28713" y="273050"/>
            <a:ext cx="3695700" cy="2967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676" name="Picture 4" descr="Fot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26013" y="282575"/>
            <a:ext cx="2965450" cy="295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677" name="Picture 5" descr="Fot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28713" y="3297238"/>
            <a:ext cx="6769100" cy="3265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0861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6056" y="362632"/>
            <a:ext cx="8785225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3400" b="1" dirty="0" err="1">
                <a:solidFill>
                  <a:srgbClr val="A50021"/>
                </a:solidFill>
                <a:latin typeface="Arial Black" pitchFamily="34" charset="0"/>
              </a:rPr>
              <a:t>Иншоот</a:t>
            </a:r>
            <a:r>
              <a:rPr lang="ru-RU" altLang="ru-RU" sz="3400" b="1" dirty="0">
                <a:solidFill>
                  <a:srgbClr val="A50021"/>
                </a:solidFill>
                <a:latin typeface="Arial Black" pitchFamily="34" charset="0"/>
              </a:rPr>
              <a:t> (конструкция) </a:t>
            </a:r>
            <a:r>
              <a:rPr lang="ru-RU" altLang="ru-RU" sz="3400" b="1" dirty="0" err="1">
                <a:solidFill>
                  <a:srgbClr val="A50021"/>
                </a:solidFill>
                <a:latin typeface="Arial Black" pitchFamily="34" charset="0"/>
              </a:rPr>
              <a:t>ҳисоблаш</a:t>
            </a:r>
            <a:r>
              <a:rPr lang="ru-RU" altLang="ru-RU" sz="3400" b="1" dirty="0">
                <a:solidFill>
                  <a:srgbClr val="A50021"/>
                </a:solidFill>
                <a:latin typeface="Arial Black" pitchFamily="34" charset="0"/>
              </a:rPr>
              <a:t> </a:t>
            </a:r>
            <a:r>
              <a:rPr lang="ru-RU" altLang="ru-RU" sz="3400" b="1" dirty="0" err="1">
                <a:solidFill>
                  <a:srgbClr val="A50021"/>
                </a:solidFill>
                <a:latin typeface="Arial Black" pitchFamily="34" charset="0"/>
              </a:rPr>
              <a:t>схемаларининг</a:t>
            </a:r>
            <a:r>
              <a:rPr lang="ru-RU" altLang="ru-RU" sz="3400" b="1" dirty="0">
                <a:solidFill>
                  <a:srgbClr val="A50021"/>
                </a:solidFill>
                <a:latin typeface="Arial Black" pitchFamily="34" charset="0"/>
              </a:rPr>
              <a:t> </a:t>
            </a:r>
            <a:r>
              <a:rPr lang="ru-RU" altLang="ru-RU" sz="3400" b="1" dirty="0" err="1">
                <a:solidFill>
                  <a:srgbClr val="A50021"/>
                </a:solidFill>
                <a:latin typeface="Arial Black" pitchFamily="34" charset="0"/>
              </a:rPr>
              <a:t>шакллантирилиши</a:t>
            </a:r>
            <a:endParaRPr lang="ru-RU" altLang="ru-RU" sz="3400" dirty="0">
              <a:solidFill>
                <a:srgbClr val="A50021"/>
              </a:solidFill>
              <a:latin typeface="Arial Black" pitchFamily="34" charset="0"/>
            </a:endParaRPr>
          </a:p>
        </p:txBody>
      </p:sp>
      <p:sp>
        <p:nvSpPr>
          <p:cNvPr id="16388" name="Freeform 4"/>
          <p:cNvSpPr>
            <a:spLocks/>
          </p:cNvSpPr>
          <p:nvPr/>
        </p:nvSpPr>
        <p:spPr bwMode="auto">
          <a:xfrm>
            <a:off x="673100" y="1905000"/>
            <a:ext cx="4114800" cy="793750"/>
          </a:xfrm>
          <a:custGeom>
            <a:avLst/>
            <a:gdLst>
              <a:gd name="T0" fmla="*/ 0 w 2592"/>
              <a:gd name="T1" fmla="*/ 500 h 500"/>
              <a:gd name="T2" fmla="*/ 0 w 2592"/>
              <a:gd name="T3" fmla="*/ 408 h 500"/>
              <a:gd name="T4" fmla="*/ 52 w 2592"/>
              <a:gd name="T5" fmla="*/ 408 h 500"/>
              <a:gd name="T6" fmla="*/ 292 w 2592"/>
              <a:gd name="T7" fmla="*/ 0 h 500"/>
              <a:gd name="T8" fmla="*/ 2292 w 2592"/>
              <a:gd name="T9" fmla="*/ 0 h 500"/>
              <a:gd name="T10" fmla="*/ 2536 w 2592"/>
              <a:gd name="T11" fmla="*/ 408 h 500"/>
              <a:gd name="T12" fmla="*/ 2592 w 2592"/>
              <a:gd name="T13" fmla="*/ 408 h 500"/>
              <a:gd name="T14" fmla="*/ 2592 w 2592"/>
              <a:gd name="T15" fmla="*/ 498 h 500"/>
              <a:gd name="T16" fmla="*/ 0 w 2592"/>
              <a:gd name="T17" fmla="*/ 500 h 5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92" h="500">
                <a:moveTo>
                  <a:pt x="0" y="500"/>
                </a:moveTo>
                <a:lnTo>
                  <a:pt x="0" y="408"/>
                </a:lnTo>
                <a:lnTo>
                  <a:pt x="52" y="408"/>
                </a:lnTo>
                <a:lnTo>
                  <a:pt x="292" y="0"/>
                </a:lnTo>
                <a:lnTo>
                  <a:pt x="2292" y="0"/>
                </a:lnTo>
                <a:lnTo>
                  <a:pt x="2536" y="408"/>
                </a:lnTo>
                <a:lnTo>
                  <a:pt x="2592" y="408"/>
                </a:lnTo>
                <a:lnTo>
                  <a:pt x="2592" y="498"/>
                </a:lnTo>
                <a:lnTo>
                  <a:pt x="0" y="500"/>
                </a:lnTo>
                <a:close/>
              </a:path>
            </a:pathLst>
          </a:custGeom>
          <a:solidFill>
            <a:schemeClr val="accent1"/>
          </a:solidFill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90" name="Freeform 6"/>
          <p:cNvSpPr>
            <a:spLocks/>
          </p:cNvSpPr>
          <p:nvPr/>
        </p:nvSpPr>
        <p:spPr bwMode="auto">
          <a:xfrm>
            <a:off x="881063" y="2060575"/>
            <a:ext cx="576262" cy="504825"/>
          </a:xfrm>
          <a:custGeom>
            <a:avLst/>
            <a:gdLst>
              <a:gd name="T0" fmla="*/ 45 w 408"/>
              <a:gd name="T1" fmla="*/ 318 h 318"/>
              <a:gd name="T2" fmla="*/ 0 w 408"/>
              <a:gd name="T3" fmla="*/ 272 h 318"/>
              <a:gd name="T4" fmla="*/ 181 w 408"/>
              <a:gd name="T5" fmla="*/ 0 h 318"/>
              <a:gd name="T6" fmla="*/ 226 w 408"/>
              <a:gd name="T7" fmla="*/ 0 h 318"/>
              <a:gd name="T8" fmla="*/ 408 w 408"/>
              <a:gd name="T9" fmla="*/ 272 h 318"/>
              <a:gd name="T10" fmla="*/ 363 w 408"/>
              <a:gd name="T11" fmla="*/ 318 h 318"/>
              <a:gd name="T12" fmla="*/ 45 w 408"/>
              <a:gd name="T13" fmla="*/ 318 h 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08" h="318">
                <a:moveTo>
                  <a:pt x="45" y="318"/>
                </a:moveTo>
                <a:lnTo>
                  <a:pt x="0" y="272"/>
                </a:lnTo>
                <a:lnTo>
                  <a:pt x="181" y="0"/>
                </a:lnTo>
                <a:lnTo>
                  <a:pt x="226" y="0"/>
                </a:lnTo>
                <a:lnTo>
                  <a:pt x="408" y="272"/>
                </a:lnTo>
                <a:lnTo>
                  <a:pt x="363" y="318"/>
                </a:lnTo>
                <a:lnTo>
                  <a:pt x="45" y="318"/>
                </a:lnTo>
                <a:close/>
              </a:path>
            </a:pathLst>
          </a:custGeom>
          <a:solidFill>
            <a:srgbClr val="E0FFC1"/>
          </a:solidFill>
          <a:ln w="1270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91" name="Freeform 7"/>
          <p:cNvSpPr>
            <a:spLocks/>
          </p:cNvSpPr>
          <p:nvPr/>
        </p:nvSpPr>
        <p:spPr bwMode="auto">
          <a:xfrm>
            <a:off x="3989388" y="2060575"/>
            <a:ext cx="576262" cy="504825"/>
          </a:xfrm>
          <a:custGeom>
            <a:avLst/>
            <a:gdLst>
              <a:gd name="T0" fmla="*/ 45 w 408"/>
              <a:gd name="T1" fmla="*/ 318 h 318"/>
              <a:gd name="T2" fmla="*/ 0 w 408"/>
              <a:gd name="T3" fmla="*/ 272 h 318"/>
              <a:gd name="T4" fmla="*/ 181 w 408"/>
              <a:gd name="T5" fmla="*/ 0 h 318"/>
              <a:gd name="T6" fmla="*/ 226 w 408"/>
              <a:gd name="T7" fmla="*/ 0 h 318"/>
              <a:gd name="T8" fmla="*/ 408 w 408"/>
              <a:gd name="T9" fmla="*/ 272 h 318"/>
              <a:gd name="T10" fmla="*/ 363 w 408"/>
              <a:gd name="T11" fmla="*/ 318 h 318"/>
              <a:gd name="T12" fmla="*/ 45 w 408"/>
              <a:gd name="T13" fmla="*/ 318 h 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08" h="318">
                <a:moveTo>
                  <a:pt x="45" y="318"/>
                </a:moveTo>
                <a:lnTo>
                  <a:pt x="0" y="272"/>
                </a:lnTo>
                <a:lnTo>
                  <a:pt x="181" y="0"/>
                </a:lnTo>
                <a:lnTo>
                  <a:pt x="226" y="0"/>
                </a:lnTo>
                <a:lnTo>
                  <a:pt x="408" y="272"/>
                </a:lnTo>
                <a:lnTo>
                  <a:pt x="363" y="318"/>
                </a:lnTo>
                <a:lnTo>
                  <a:pt x="45" y="318"/>
                </a:lnTo>
                <a:close/>
              </a:path>
            </a:pathLst>
          </a:custGeom>
          <a:solidFill>
            <a:srgbClr val="E0FFC1"/>
          </a:solidFill>
          <a:ln w="1270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98" name="Freeform 14"/>
          <p:cNvSpPr>
            <a:spLocks/>
          </p:cNvSpPr>
          <p:nvPr/>
        </p:nvSpPr>
        <p:spPr bwMode="auto">
          <a:xfrm flipV="1">
            <a:off x="3630613" y="2032000"/>
            <a:ext cx="503237" cy="460375"/>
          </a:xfrm>
          <a:custGeom>
            <a:avLst/>
            <a:gdLst>
              <a:gd name="T0" fmla="*/ 45 w 408"/>
              <a:gd name="T1" fmla="*/ 318 h 318"/>
              <a:gd name="T2" fmla="*/ 0 w 408"/>
              <a:gd name="T3" fmla="*/ 272 h 318"/>
              <a:gd name="T4" fmla="*/ 181 w 408"/>
              <a:gd name="T5" fmla="*/ 0 h 318"/>
              <a:gd name="T6" fmla="*/ 226 w 408"/>
              <a:gd name="T7" fmla="*/ 0 h 318"/>
              <a:gd name="T8" fmla="*/ 408 w 408"/>
              <a:gd name="T9" fmla="*/ 272 h 318"/>
              <a:gd name="T10" fmla="*/ 363 w 408"/>
              <a:gd name="T11" fmla="*/ 318 h 318"/>
              <a:gd name="T12" fmla="*/ 45 w 408"/>
              <a:gd name="T13" fmla="*/ 318 h 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08" h="318">
                <a:moveTo>
                  <a:pt x="45" y="318"/>
                </a:moveTo>
                <a:lnTo>
                  <a:pt x="0" y="272"/>
                </a:lnTo>
                <a:lnTo>
                  <a:pt x="181" y="0"/>
                </a:lnTo>
                <a:lnTo>
                  <a:pt x="226" y="0"/>
                </a:lnTo>
                <a:lnTo>
                  <a:pt x="408" y="272"/>
                </a:lnTo>
                <a:lnTo>
                  <a:pt x="363" y="318"/>
                </a:lnTo>
                <a:lnTo>
                  <a:pt x="45" y="318"/>
                </a:lnTo>
                <a:close/>
              </a:path>
            </a:pathLst>
          </a:custGeom>
          <a:solidFill>
            <a:srgbClr val="E0FFC1"/>
          </a:solidFill>
          <a:ln w="1270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00" name="Freeform 16"/>
          <p:cNvSpPr>
            <a:spLocks/>
          </p:cNvSpPr>
          <p:nvPr/>
        </p:nvSpPr>
        <p:spPr bwMode="auto">
          <a:xfrm>
            <a:off x="787400" y="3787775"/>
            <a:ext cx="3875088" cy="649288"/>
          </a:xfrm>
          <a:custGeom>
            <a:avLst/>
            <a:gdLst>
              <a:gd name="T0" fmla="*/ 0 w 2441"/>
              <a:gd name="T1" fmla="*/ 408 h 409"/>
              <a:gd name="T2" fmla="*/ 264 w 2441"/>
              <a:gd name="T3" fmla="*/ 1 h 409"/>
              <a:gd name="T4" fmla="*/ 2176 w 2441"/>
              <a:gd name="T5" fmla="*/ 0 h 409"/>
              <a:gd name="T6" fmla="*/ 2441 w 2441"/>
              <a:gd name="T7" fmla="*/ 409 h 409"/>
              <a:gd name="T8" fmla="*/ 0 w 2441"/>
              <a:gd name="T9" fmla="*/ 408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41" h="409">
                <a:moveTo>
                  <a:pt x="0" y="408"/>
                </a:moveTo>
                <a:lnTo>
                  <a:pt x="264" y="1"/>
                </a:lnTo>
                <a:lnTo>
                  <a:pt x="2176" y="0"/>
                </a:lnTo>
                <a:lnTo>
                  <a:pt x="2441" y="409"/>
                </a:lnTo>
                <a:lnTo>
                  <a:pt x="0" y="408"/>
                </a:lnTo>
                <a:close/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01" name="Freeform 17"/>
          <p:cNvSpPr>
            <a:spLocks/>
          </p:cNvSpPr>
          <p:nvPr/>
        </p:nvSpPr>
        <p:spPr bwMode="auto">
          <a:xfrm>
            <a:off x="1209675" y="3794125"/>
            <a:ext cx="3024188" cy="642938"/>
          </a:xfrm>
          <a:custGeom>
            <a:avLst/>
            <a:gdLst>
              <a:gd name="T0" fmla="*/ 0 w 1905"/>
              <a:gd name="T1" fmla="*/ 6 h 405"/>
              <a:gd name="T2" fmla="*/ 258 w 1905"/>
              <a:gd name="T3" fmla="*/ 405 h 405"/>
              <a:gd name="T4" fmla="*/ 485 w 1905"/>
              <a:gd name="T5" fmla="*/ 22 h 405"/>
              <a:gd name="T6" fmla="*/ 718 w 1905"/>
              <a:gd name="T7" fmla="*/ 405 h 405"/>
              <a:gd name="T8" fmla="*/ 939 w 1905"/>
              <a:gd name="T9" fmla="*/ 22 h 405"/>
              <a:gd name="T10" fmla="*/ 1178 w 1905"/>
              <a:gd name="T11" fmla="*/ 405 h 405"/>
              <a:gd name="T12" fmla="*/ 1422 w 1905"/>
              <a:gd name="T13" fmla="*/ 17 h 405"/>
              <a:gd name="T14" fmla="*/ 1662 w 1905"/>
              <a:gd name="T15" fmla="*/ 405 h 405"/>
              <a:gd name="T16" fmla="*/ 1905 w 1905"/>
              <a:gd name="T17" fmla="*/ 0 h 4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05" h="405">
                <a:moveTo>
                  <a:pt x="0" y="6"/>
                </a:moveTo>
                <a:lnTo>
                  <a:pt x="258" y="405"/>
                </a:lnTo>
                <a:lnTo>
                  <a:pt x="485" y="22"/>
                </a:lnTo>
                <a:lnTo>
                  <a:pt x="718" y="405"/>
                </a:lnTo>
                <a:lnTo>
                  <a:pt x="939" y="22"/>
                </a:lnTo>
                <a:lnTo>
                  <a:pt x="1178" y="405"/>
                </a:lnTo>
                <a:lnTo>
                  <a:pt x="1422" y="17"/>
                </a:lnTo>
                <a:lnTo>
                  <a:pt x="1662" y="405"/>
                </a:lnTo>
                <a:lnTo>
                  <a:pt x="1905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>
            <a:off x="1887538" y="3802063"/>
            <a:ext cx="179387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2254250" y="4418013"/>
            <a:ext cx="179388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>
            <a:off x="2986088" y="4418013"/>
            <a:ext cx="179387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>
            <a:off x="3752850" y="4418013"/>
            <a:ext cx="179388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06" name="Line 22"/>
          <p:cNvSpPr>
            <a:spLocks noChangeShapeType="1"/>
          </p:cNvSpPr>
          <p:nvPr/>
        </p:nvSpPr>
        <p:spPr bwMode="auto">
          <a:xfrm>
            <a:off x="4556125" y="4418013"/>
            <a:ext cx="1619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07" name="Line 23"/>
          <p:cNvSpPr>
            <a:spLocks noChangeShapeType="1"/>
          </p:cNvSpPr>
          <p:nvPr/>
        </p:nvSpPr>
        <p:spPr bwMode="auto">
          <a:xfrm>
            <a:off x="1136650" y="3802063"/>
            <a:ext cx="1619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08" name="Line 24"/>
          <p:cNvSpPr>
            <a:spLocks noChangeShapeType="1"/>
          </p:cNvSpPr>
          <p:nvPr/>
        </p:nvSpPr>
        <p:spPr bwMode="auto">
          <a:xfrm>
            <a:off x="4149725" y="3802063"/>
            <a:ext cx="1619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09" name="Line 25"/>
          <p:cNvSpPr>
            <a:spLocks noChangeShapeType="1"/>
          </p:cNvSpPr>
          <p:nvPr/>
        </p:nvSpPr>
        <p:spPr bwMode="auto">
          <a:xfrm>
            <a:off x="735013" y="4418013"/>
            <a:ext cx="1619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10" name="Line 26"/>
          <p:cNvSpPr>
            <a:spLocks noChangeShapeType="1"/>
          </p:cNvSpPr>
          <p:nvPr/>
        </p:nvSpPr>
        <p:spPr bwMode="auto">
          <a:xfrm>
            <a:off x="2611438" y="3802063"/>
            <a:ext cx="179387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11" name="Line 27"/>
          <p:cNvSpPr>
            <a:spLocks noChangeShapeType="1"/>
          </p:cNvSpPr>
          <p:nvPr/>
        </p:nvSpPr>
        <p:spPr bwMode="auto">
          <a:xfrm>
            <a:off x="3371850" y="3802063"/>
            <a:ext cx="179388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12" name="Line 28"/>
          <p:cNvSpPr>
            <a:spLocks noChangeShapeType="1"/>
          </p:cNvSpPr>
          <p:nvPr/>
        </p:nvSpPr>
        <p:spPr bwMode="auto">
          <a:xfrm>
            <a:off x="1528763" y="4418013"/>
            <a:ext cx="179387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13" name="Freeform 29"/>
          <p:cNvSpPr>
            <a:spLocks/>
          </p:cNvSpPr>
          <p:nvPr/>
        </p:nvSpPr>
        <p:spPr bwMode="auto">
          <a:xfrm>
            <a:off x="827088" y="5319713"/>
            <a:ext cx="3875087" cy="649287"/>
          </a:xfrm>
          <a:custGeom>
            <a:avLst/>
            <a:gdLst>
              <a:gd name="T0" fmla="*/ 0 w 2441"/>
              <a:gd name="T1" fmla="*/ 408 h 409"/>
              <a:gd name="T2" fmla="*/ 264 w 2441"/>
              <a:gd name="T3" fmla="*/ 1 h 409"/>
              <a:gd name="T4" fmla="*/ 2176 w 2441"/>
              <a:gd name="T5" fmla="*/ 0 h 409"/>
              <a:gd name="T6" fmla="*/ 2441 w 2441"/>
              <a:gd name="T7" fmla="*/ 409 h 409"/>
              <a:gd name="T8" fmla="*/ 0 w 2441"/>
              <a:gd name="T9" fmla="*/ 408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41" h="409">
                <a:moveTo>
                  <a:pt x="0" y="408"/>
                </a:moveTo>
                <a:lnTo>
                  <a:pt x="264" y="1"/>
                </a:lnTo>
                <a:lnTo>
                  <a:pt x="2176" y="0"/>
                </a:lnTo>
                <a:lnTo>
                  <a:pt x="2441" y="409"/>
                </a:lnTo>
                <a:lnTo>
                  <a:pt x="0" y="408"/>
                </a:lnTo>
                <a:close/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14" name="Freeform 30"/>
          <p:cNvSpPr>
            <a:spLocks/>
          </p:cNvSpPr>
          <p:nvPr/>
        </p:nvSpPr>
        <p:spPr bwMode="auto">
          <a:xfrm>
            <a:off x="1258888" y="5343525"/>
            <a:ext cx="2979737" cy="615950"/>
          </a:xfrm>
          <a:custGeom>
            <a:avLst/>
            <a:gdLst>
              <a:gd name="T0" fmla="*/ 0 w 1877"/>
              <a:gd name="T1" fmla="*/ 12 h 388"/>
              <a:gd name="T2" fmla="*/ 244 w 1877"/>
              <a:gd name="T3" fmla="*/ 388 h 388"/>
              <a:gd name="T4" fmla="*/ 471 w 1877"/>
              <a:gd name="T5" fmla="*/ 5 h 388"/>
              <a:gd name="T6" fmla="*/ 704 w 1877"/>
              <a:gd name="T7" fmla="*/ 388 h 388"/>
              <a:gd name="T8" fmla="*/ 925 w 1877"/>
              <a:gd name="T9" fmla="*/ 5 h 388"/>
              <a:gd name="T10" fmla="*/ 1164 w 1877"/>
              <a:gd name="T11" fmla="*/ 388 h 388"/>
              <a:gd name="T12" fmla="*/ 1408 w 1877"/>
              <a:gd name="T13" fmla="*/ 0 h 388"/>
              <a:gd name="T14" fmla="*/ 1648 w 1877"/>
              <a:gd name="T15" fmla="*/ 388 h 388"/>
              <a:gd name="T16" fmla="*/ 1877 w 1877"/>
              <a:gd name="T17" fmla="*/ 5 h 3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77" h="388">
                <a:moveTo>
                  <a:pt x="0" y="12"/>
                </a:moveTo>
                <a:lnTo>
                  <a:pt x="244" y="388"/>
                </a:lnTo>
                <a:lnTo>
                  <a:pt x="471" y="5"/>
                </a:lnTo>
                <a:lnTo>
                  <a:pt x="704" y="388"/>
                </a:lnTo>
                <a:lnTo>
                  <a:pt x="925" y="5"/>
                </a:lnTo>
                <a:lnTo>
                  <a:pt x="1164" y="388"/>
                </a:lnTo>
                <a:lnTo>
                  <a:pt x="1408" y="0"/>
                </a:lnTo>
                <a:lnTo>
                  <a:pt x="1648" y="388"/>
                </a:lnTo>
                <a:lnTo>
                  <a:pt x="1877" y="5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15" name="Oval 31"/>
          <p:cNvSpPr>
            <a:spLocks noChangeArrowheads="1"/>
          </p:cNvSpPr>
          <p:nvPr/>
        </p:nvSpPr>
        <p:spPr bwMode="auto">
          <a:xfrm>
            <a:off x="793750" y="5913438"/>
            <a:ext cx="107950" cy="107950"/>
          </a:xfrm>
          <a:prstGeom prst="ellipse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416" name="Oval 32"/>
          <p:cNvSpPr>
            <a:spLocks noChangeArrowheads="1"/>
          </p:cNvSpPr>
          <p:nvPr/>
        </p:nvSpPr>
        <p:spPr bwMode="auto">
          <a:xfrm>
            <a:off x="1951038" y="5265738"/>
            <a:ext cx="107950" cy="107950"/>
          </a:xfrm>
          <a:prstGeom prst="ellipse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417" name="Oval 33"/>
          <p:cNvSpPr>
            <a:spLocks noChangeArrowheads="1"/>
          </p:cNvSpPr>
          <p:nvPr/>
        </p:nvSpPr>
        <p:spPr bwMode="auto">
          <a:xfrm>
            <a:off x="2671763" y="5265738"/>
            <a:ext cx="107950" cy="107950"/>
          </a:xfrm>
          <a:prstGeom prst="ellipse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418" name="Oval 34"/>
          <p:cNvSpPr>
            <a:spLocks noChangeArrowheads="1"/>
          </p:cNvSpPr>
          <p:nvPr/>
        </p:nvSpPr>
        <p:spPr bwMode="auto">
          <a:xfrm>
            <a:off x="1590675" y="5913438"/>
            <a:ext cx="107950" cy="107950"/>
          </a:xfrm>
          <a:prstGeom prst="ellipse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419" name="Oval 35"/>
          <p:cNvSpPr>
            <a:spLocks noChangeArrowheads="1"/>
          </p:cNvSpPr>
          <p:nvPr/>
        </p:nvSpPr>
        <p:spPr bwMode="auto">
          <a:xfrm>
            <a:off x="2320925" y="5913438"/>
            <a:ext cx="107950" cy="107950"/>
          </a:xfrm>
          <a:prstGeom prst="ellipse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420" name="Oval 36"/>
          <p:cNvSpPr>
            <a:spLocks noChangeArrowheads="1"/>
          </p:cNvSpPr>
          <p:nvPr/>
        </p:nvSpPr>
        <p:spPr bwMode="auto">
          <a:xfrm>
            <a:off x="1192213" y="5265738"/>
            <a:ext cx="107950" cy="107950"/>
          </a:xfrm>
          <a:prstGeom prst="ellipse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421" name="Oval 37"/>
          <p:cNvSpPr>
            <a:spLocks noChangeArrowheads="1"/>
          </p:cNvSpPr>
          <p:nvPr/>
        </p:nvSpPr>
        <p:spPr bwMode="auto">
          <a:xfrm>
            <a:off x="3436938" y="5265738"/>
            <a:ext cx="107950" cy="107950"/>
          </a:xfrm>
          <a:prstGeom prst="ellipse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422" name="Oval 38"/>
          <p:cNvSpPr>
            <a:spLocks noChangeArrowheads="1"/>
          </p:cNvSpPr>
          <p:nvPr/>
        </p:nvSpPr>
        <p:spPr bwMode="auto">
          <a:xfrm>
            <a:off x="4214813" y="5265738"/>
            <a:ext cx="107950" cy="107950"/>
          </a:xfrm>
          <a:prstGeom prst="ellipse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423" name="Oval 39"/>
          <p:cNvSpPr>
            <a:spLocks noChangeArrowheads="1"/>
          </p:cNvSpPr>
          <p:nvPr/>
        </p:nvSpPr>
        <p:spPr bwMode="auto">
          <a:xfrm>
            <a:off x="3049588" y="5913438"/>
            <a:ext cx="107950" cy="107950"/>
          </a:xfrm>
          <a:prstGeom prst="ellipse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424" name="Oval 40"/>
          <p:cNvSpPr>
            <a:spLocks noChangeArrowheads="1"/>
          </p:cNvSpPr>
          <p:nvPr/>
        </p:nvSpPr>
        <p:spPr bwMode="auto">
          <a:xfrm>
            <a:off x="3813175" y="5913438"/>
            <a:ext cx="107950" cy="107950"/>
          </a:xfrm>
          <a:prstGeom prst="ellipse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425" name="Oval 41"/>
          <p:cNvSpPr>
            <a:spLocks noChangeArrowheads="1"/>
          </p:cNvSpPr>
          <p:nvPr/>
        </p:nvSpPr>
        <p:spPr bwMode="auto">
          <a:xfrm>
            <a:off x="4632325" y="5913438"/>
            <a:ext cx="107950" cy="107950"/>
          </a:xfrm>
          <a:prstGeom prst="ellipse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426" name="AutoShape 42"/>
          <p:cNvSpPr>
            <a:spLocks noChangeArrowheads="1"/>
          </p:cNvSpPr>
          <p:nvPr/>
        </p:nvSpPr>
        <p:spPr bwMode="auto">
          <a:xfrm>
            <a:off x="2484438" y="2997200"/>
            <a:ext cx="503237" cy="431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427" name="Freeform 43"/>
          <p:cNvSpPr>
            <a:spLocks/>
          </p:cNvSpPr>
          <p:nvPr/>
        </p:nvSpPr>
        <p:spPr bwMode="auto">
          <a:xfrm>
            <a:off x="5848350" y="1700213"/>
            <a:ext cx="2324100" cy="1368425"/>
          </a:xfrm>
          <a:custGeom>
            <a:avLst/>
            <a:gdLst>
              <a:gd name="T0" fmla="*/ 4 w 1464"/>
              <a:gd name="T1" fmla="*/ 861 h 862"/>
              <a:gd name="T2" fmla="*/ 4 w 1464"/>
              <a:gd name="T3" fmla="*/ 1 h 862"/>
              <a:gd name="T4" fmla="*/ 1464 w 1464"/>
              <a:gd name="T5" fmla="*/ 0 h 862"/>
              <a:gd name="T6" fmla="*/ 1464 w 1464"/>
              <a:gd name="T7" fmla="*/ 862 h 862"/>
              <a:gd name="T8" fmla="*/ 1373 w 1464"/>
              <a:gd name="T9" fmla="*/ 862 h 862"/>
              <a:gd name="T10" fmla="*/ 1373 w 1464"/>
              <a:gd name="T11" fmla="*/ 318 h 862"/>
              <a:gd name="T12" fmla="*/ 1296 w 1464"/>
              <a:gd name="T13" fmla="*/ 277 h 862"/>
              <a:gd name="T14" fmla="*/ 1296 w 1464"/>
              <a:gd name="T15" fmla="*/ 185 h 862"/>
              <a:gd name="T16" fmla="*/ 164 w 1464"/>
              <a:gd name="T17" fmla="*/ 185 h 862"/>
              <a:gd name="T18" fmla="*/ 164 w 1464"/>
              <a:gd name="T19" fmla="*/ 273 h 862"/>
              <a:gd name="T20" fmla="*/ 100 w 1464"/>
              <a:gd name="T21" fmla="*/ 321 h 862"/>
              <a:gd name="T22" fmla="*/ 100 w 1464"/>
              <a:gd name="T23" fmla="*/ 857 h 862"/>
              <a:gd name="T24" fmla="*/ 0 w 1464"/>
              <a:gd name="T25" fmla="*/ 857 h 8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464" h="862">
                <a:moveTo>
                  <a:pt x="4" y="861"/>
                </a:moveTo>
                <a:lnTo>
                  <a:pt x="4" y="1"/>
                </a:lnTo>
                <a:lnTo>
                  <a:pt x="1464" y="0"/>
                </a:lnTo>
                <a:lnTo>
                  <a:pt x="1464" y="862"/>
                </a:lnTo>
                <a:lnTo>
                  <a:pt x="1373" y="862"/>
                </a:lnTo>
                <a:lnTo>
                  <a:pt x="1373" y="318"/>
                </a:lnTo>
                <a:lnTo>
                  <a:pt x="1296" y="277"/>
                </a:lnTo>
                <a:lnTo>
                  <a:pt x="1296" y="185"/>
                </a:lnTo>
                <a:lnTo>
                  <a:pt x="164" y="185"/>
                </a:lnTo>
                <a:lnTo>
                  <a:pt x="164" y="273"/>
                </a:lnTo>
                <a:lnTo>
                  <a:pt x="100" y="321"/>
                </a:lnTo>
                <a:lnTo>
                  <a:pt x="100" y="857"/>
                </a:lnTo>
                <a:lnTo>
                  <a:pt x="0" y="857"/>
                </a:lnTo>
              </a:path>
            </a:pathLst>
          </a:custGeom>
          <a:solidFill>
            <a:schemeClr val="accent1"/>
          </a:solidFill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28" name="Freeform 44"/>
          <p:cNvSpPr>
            <a:spLocks/>
          </p:cNvSpPr>
          <p:nvPr/>
        </p:nvSpPr>
        <p:spPr bwMode="auto">
          <a:xfrm>
            <a:off x="5943600" y="1695450"/>
            <a:ext cx="158750" cy="298450"/>
          </a:xfrm>
          <a:custGeom>
            <a:avLst/>
            <a:gdLst>
              <a:gd name="T0" fmla="*/ 0 w 100"/>
              <a:gd name="T1" fmla="*/ 0 h 188"/>
              <a:gd name="T2" fmla="*/ 0 w 100"/>
              <a:gd name="T3" fmla="*/ 188 h 188"/>
              <a:gd name="T4" fmla="*/ 100 w 100"/>
              <a:gd name="T5" fmla="*/ 188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" h="188">
                <a:moveTo>
                  <a:pt x="0" y="0"/>
                </a:moveTo>
                <a:lnTo>
                  <a:pt x="0" y="188"/>
                </a:lnTo>
                <a:lnTo>
                  <a:pt x="100" y="188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29" name="Freeform 45"/>
          <p:cNvSpPr>
            <a:spLocks/>
          </p:cNvSpPr>
          <p:nvPr/>
        </p:nvSpPr>
        <p:spPr bwMode="auto">
          <a:xfrm>
            <a:off x="7880350" y="1708150"/>
            <a:ext cx="171450" cy="285750"/>
          </a:xfrm>
          <a:custGeom>
            <a:avLst/>
            <a:gdLst>
              <a:gd name="T0" fmla="*/ 0 w 108"/>
              <a:gd name="T1" fmla="*/ 180 h 180"/>
              <a:gd name="T2" fmla="*/ 108 w 108"/>
              <a:gd name="T3" fmla="*/ 180 h 180"/>
              <a:gd name="T4" fmla="*/ 108 w 108"/>
              <a:gd name="T5" fmla="*/ 0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8" h="180">
                <a:moveTo>
                  <a:pt x="0" y="180"/>
                </a:moveTo>
                <a:lnTo>
                  <a:pt x="108" y="180"/>
                </a:lnTo>
                <a:lnTo>
                  <a:pt x="108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30" name="Freeform 46"/>
          <p:cNvSpPr>
            <a:spLocks/>
          </p:cNvSpPr>
          <p:nvPr/>
        </p:nvSpPr>
        <p:spPr bwMode="auto">
          <a:xfrm>
            <a:off x="5641975" y="2921000"/>
            <a:ext cx="585788" cy="292100"/>
          </a:xfrm>
          <a:custGeom>
            <a:avLst/>
            <a:gdLst>
              <a:gd name="T0" fmla="*/ 130 w 369"/>
              <a:gd name="T1" fmla="*/ 92 h 184"/>
              <a:gd name="T2" fmla="*/ 130 w 369"/>
              <a:gd name="T3" fmla="*/ 2 h 184"/>
              <a:gd name="T4" fmla="*/ 82 w 369"/>
              <a:gd name="T5" fmla="*/ 0 h 184"/>
              <a:gd name="T6" fmla="*/ 42 w 369"/>
              <a:gd name="T7" fmla="*/ 138 h 184"/>
              <a:gd name="T8" fmla="*/ 0 w 369"/>
              <a:gd name="T9" fmla="*/ 138 h 184"/>
              <a:gd name="T10" fmla="*/ 0 w 369"/>
              <a:gd name="T11" fmla="*/ 184 h 184"/>
              <a:gd name="T12" fmla="*/ 369 w 369"/>
              <a:gd name="T13" fmla="*/ 184 h 184"/>
              <a:gd name="T14" fmla="*/ 369 w 369"/>
              <a:gd name="T15" fmla="*/ 139 h 184"/>
              <a:gd name="T16" fmla="*/ 324 w 369"/>
              <a:gd name="T17" fmla="*/ 139 h 184"/>
              <a:gd name="T18" fmla="*/ 279 w 369"/>
              <a:gd name="T19" fmla="*/ 2 h 184"/>
              <a:gd name="T20" fmla="*/ 233 w 369"/>
              <a:gd name="T21" fmla="*/ 2 h 184"/>
              <a:gd name="T22" fmla="*/ 233 w 369"/>
              <a:gd name="T23" fmla="*/ 93 h 184"/>
              <a:gd name="T24" fmla="*/ 130 w 369"/>
              <a:gd name="T25" fmla="*/ 92 h 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69" h="184">
                <a:moveTo>
                  <a:pt x="130" y="92"/>
                </a:moveTo>
                <a:lnTo>
                  <a:pt x="130" y="2"/>
                </a:lnTo>
                <a:lnTo>
                  <a:pt x="82" y="0"/>
                </a:lnTo>
                <a:lnTo>
                  <a:pt x="42" y="138"/>
                </a:lnTo>
                <a:lnTo>
                  <a:pt x="0" y="138"/>
                </a:lnTo>
                <a:lnTo>
                  <a:pt x="0" y="184"/>
                </a:lnTo>
                <a:lnTo>
                  <a:pt x="369" y="184"/>
                </a:lnTo>
                <a:lnTo>
                  <a:pt x="369" y="139"/>
                </a:lnTo>
                <a:lnTo>
                  <a:pt x="324" y="139"/>
                </a:lnTo>
                <a:lnTo>
                  <a:pt x="279" y="2"/>
                </a:lnTo>
                <a:lnTo>
                  <a:pt x="233" y="2"/>
                </a:lnTo>
                <a:lnTo>
                  <a:pt x="233" y="93"/>
                </a:lnTo>
                <a:lnTo>
                  <a:pt x="130" y="92"/>
                </a:lnTo>
                <a:close/>
              </a:path>
            </a:pathLst>
          </a:custGeom>
          <a:solidFill>
            <a:schemeClr val="accent1"/>
          </a:solidFill>
          <a:ln w="1270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31" name="Freeform 47"/>
          <p:cNvSpPr>
            <a:spLocks/>
          </p:cNvSpPr>
          <p:nvPr/>
        </p:nvSpPr>
        <p:spPr bwMode="auto">
          <a:xfrm>
            <a:off x="7812088" y="2921000"/>
            <a:ext cx="585787" cy="292100"/>
          </a:xfrm>
          <a:custGeom>
            <a:avLst/>
            <a:gdLst>
              <a:gd name="T0" fmla="*/ 131 w 369"/>
              <a:gd name="T1" fmla="*/ 92 h 184"/>
              <a:gd name="T2" fmla="*/ 130 w 369"/>
              <a:gd name="T3" fmla="*/ 2 h 184"/>
              <a:gd name="T4" fmla="*/ 82 w 369"/>
              <a:gd name="T5" fmla="*/ 0 h 184"/>
              <a:gd name="T6" fmla="*/ 42 w 369"/>
              <a:gd name="T7" fmla="*/ 138 h 184"/>
              <a:gd name="T8" fmla="*/ 0 w 369"/>
              <a:gd name="T9" fmla="*/ 138 h 184"/>
              <a:gd name="T10" fmla="*/ 0 w 369"/>
              <a:gd name="T11" fmla="*/ 184 h 184"/>
              <a:gd name="T12" fmla="*/ 369 w 369"/>
              <a:gd name="T13" fmla="*/ 184 h 184"/>
              <a:gd name="T14" fmla="*/ 369 w 369"/>
              <a:gd name="T15" fmla="*/ 139 h 184"/>
              <a:gd name="T16" fmla="*/ 324 w 369"/>
              <a:gd name="T17" fmla="*/ 139 h 184"/>
              <a:gd name="T18" fmla="*/ 279 w 369"/>
              <a:gd name="T19" fmla="*/ 2 h 184"/>
              <a:gd name="T20" fmla="*/ 233 w 369"/>
              <a:gd name="T21" fmla="*/ 2 h 184"/>
              <a:gd name="T22" fmla="*/ 233 w 369"/>
              <a:gd name="T23" fmla="*/ 93 h 184"/>
              <a:gd name="T24" fmla="*/ 131 w 369"/>
              <a:gd name="T25" fmla="*/ 92 h 1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69" h="184">
                <a:moveTo>
                  <a:pt x="131" y="92"/>
                </a:moveTo>
                <a:lnTo>
                  <a:pt x="130" y="2"/>
                </a:lnTo>
                <a:lnTo>
                  <a:pt x="82" y="0"/>
                </a:lnTo>
                <a:lnTo>
                  <a:pt x="42" y="138"/>
                </a:lnTo>
                <a:lnTo>
                  <a:pt x="0" y="138"/>
                </a:lnTo>
                <a:lnTo>
                  <a:pt x="0" y="184"/>
                </a:lnTo>
                <a:lnTo>
                  <a:pt x="369" y="184"/>
                </a:lnTo>
                <a:lnTo>
                  <a:pt x="369" y="139"/>
                </a:lnTo>
                <a:lnTo>
                  <a:pt x="324" y="139"/>
                </a:lnTo>
                <a:lnTo>
                  <a:pt x="279" y="2"/>
                </a:lnTo>
                <a:lnTo>
                  <a:pt x="233" y="2"/>
                </a:lnTo>
                <a:lnTo>
                  <a:pt x="233" y="93"/>
                </a:lnTo>
                <a:lnTo>
                  <a:pt x="131" y="92"/>
                </a:lnTo>
                <a:close/>
              </a:path>
            </a:pathLst>
          </a:custGeom>
          <a:solidFill>
            <a:schemeClr val="accent1"/>
          </a:solidFill>
          <a:ln w="1270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32" name="Line 48"/>
          <p:cNvSpPr>
            <a:spLocks noChangeShapeType="1"/>
          </p:cNvSpPr>
          <p:nvPr/>
        </p:nvSpPr>
        <p:spPr bwMode="auto">
          <a:xfrm>
            <a:off x="5508625" y="2924175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33" name="Line 49"/>
          <p:cNvSpPr>
            <a:spLocks noChangeShapeType="1"/>
          </p:cNvSpPr>
          <p:nvPr/>
        </p:nvSpPr>
        <p:spPr bwMode="auto">
          <a:xfrm>
            <a:off x="6084888" y="2924175"/>
            <a:ext cx="18716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34" name="Line 50"/>
          <p:cNvSpPr>
            <a:spLocks noChangeShapeType="1"/>
          </p:cNvSpPr>
          <p:nvPr/>
        </p:nvSpPr>
        <p:spPr bwMode="auto">
          <a:xfrm>
            <a:off x="8243888" y="292417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35" name="Freeform 51"/>
          <p:cNvSpPr>
            <a:spLocks/>
          </p:cNvSpPr>
          <p:nvPr/>
        </p:nvSpPr>
        <p:spPr bwMode="auto">
          <a:xfrm>
            <a:off x="5911850" y="3498850"/>
            <a:ext cx="2254250" cy="1082675"/>
          </a:xfrm>
          <a:custGeom>
            <a:avLst/>
            <a:gdLst>
              <a:gd name="T0" fmla="*/ 28 w 1420"/>
              <a:gd name="T1" fmla="*/ 682 h 682"/>
              <a:gd name="T2" fmla="*/ 28 w 1420"/>
              <a:gd name="T3" fmla="*/ 232 h 682"/>
              <a:gd name="T4" fmla="*/ 0 w 1420"/>
              <a:gd name="T5" fmla="*/ 232 h 682"/>
              <a:gd name="T6" fmla="*/ 4 w 1420"/>
              <a:gd name="T7" fmla="*/ 4 h 682"/>
              <a:gd name="T8" fmla="*/ 1416 w 1420"/>
              <a:gd name="T9" fmla="*/ 0 h 682"/>
              <a:gd name="T10" fmla="*/ 1420 w 1420"/>
              <a:gd name="T11" fmla="*/ 236 h 682"/>
              <a:gd name="T12" fmla="*/ 1384 w 1420"/>
              <a:gd name="T13" fmla="*/ 236 h 682"/>
              <a:gd name="T14" fmla="*/ 1386 w 1420"/>
              <a:gd name="T15" fmla="*/ 682 h 6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20" h="682">
                <a:moveTo>
                  <a:pt x="28" y="682"/>
                </a:moveTo>
                <a:lnTo>
                  <a:pt x="28" y="232"/>
                </a:lnTo>
                <a:lnTo>
                  <a:pt x="0" y="232"/>
                </a:lnTo>
                <a:lnTo>
                  <a:pt x="4" y="4"/>
                </a:lnTo>
                <a:lnTo>
                  <a:pt x="1416" y="0"/>
                </a:lnTo>
                <a:lnTo>
                  <a:pt x="1420" y="236"/>
                </a:lnTo>
                <a:lnTo>
                  <a:pt x="1384" y="236"/>
                </a:lnTo>
                <a:lnTo>
                  <a:pt x="1386" y="682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36" name="Oval 52"/>
          <p:cNvSpPr>
            <a:spLocks noChangeArrowheads="1"/>
          </p:cNvSpPr>
          <p:nvPr/>
        </p:nvSpPr>
        <p:spPr bwMode="auto">
          <a:xfrm>
            <a:off x="5865813" y="3448050"/>
            <a:ext cx="107950" cy="107950"/>
          </a:xfrm>
          <a:prstGeom prst="ellipse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437" name="Oval 53"/>
          <p:cNvSpPr>
            <a:spLocks noChangeArrowheads="1"/>
          </p:cNvSpPr>
          <p:nvPr/>
        </p:nvSpPr>
        <p:spPr bwMode="auto">
          <a:xfrm>
            <a:off x="8110538" y="3448050"/>
            <a:ext cx="107950" cy="107950"/>
          </a:xfrm>
          <a:prstGeom prst="ellipse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438" name="Freeform 54"/>
          <p:cNvSpPr>
            <a:spLocks/>
          </p:cNvSpPr>
          <p:nvPr/>
        </p:nvSpPr>
        <p:spPr bwMode="auto">
          <a:xfrm>
            <a:off x="5940425" y="5227638"/>
            <a:ext cx="2159000" cy="1081087"/>
          </a:xfrm>
          <a:custGeom>
            <a:avLst/>
            <a:gdLst>
              <a:gd name="T0" fmla="*/ 2 w 1360"/>
              <a:gd name="T1" fmla="*/ 681 h 681"/>
              <a:gd name="T2" fmla="*/ 0 w 1360"/>
              <a:gd name="T3" fmla="*/ 0 h 681"/>
              <a:gd name="T4" fmla="*/ 1360 w 1360"/>
              <a:gd name="T5" fmla="*/ 0 h 681"/>
              <a:gd name="T6" fmla="*/ 1360 w 1360"/>
              <a:gd name="T7" fmla="*/ 681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60" h="681">
                <a:moveTo>
                  <a:pt x="2" y="681"/>
                </a:moveTo>
                <a:lnTo>
                  <a:pt x="0" y="0"/>
                </a:lnTo>
                <a:lnTo>
                  <a:pt x="1360" y="0"/>
                </a:lnTo>
                <a:lnTo>
                  <a:pt x="1360" y="681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40" name="Rectangle 56" descr="Светлый диагональный 2"/>
          <p:cNvSpPr>
            <a:spLocks noChangeArrowheads="1"/>
          </p:cNvSpPr>
          <p:nvPr/>
        </p:nvSpPr>
        <p:spPr bwMode="auto">
          <a:xfrm>
            <a:off x="5757863" y="6308725"/>
            <a:ext cx="360362" cy="144463"/>
          </a:xfrm>
          <a:prstGeom prst="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441" name="Rectangle 57" descr="Светлый диагональный 2"/>
          <p:cNvSpPr>
            <a:spLocks noChangeArrowheads="1"/>
          </p:cNvSpPr>
          <p:nvPr/>
        </p:nvSpPr>
        <p:spPr bwMode="auto">
          <a:xfrm>
            <a:off x="7924800" y="6315075"/>
            <a:ext cx="360363" cy="144463"/>
          </a:xfrm>
          <a:prstGeom prst="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442" name="Rectangle 58" descr="Светлый диагональный 2"/>
          <p:cNvSpPr>
            <a:spLocks noChangeArrowheads="1"/>
          </p:cNvSpPr>
          <p:nvPr/>
        </p:nvSpPr>
        <p:spPr bwMode="auto">
          <a:xfrm>
            <a:off x="5753100" y="4849813"/>
            <a:ext cx="395288" cy="144462"/>
          </a:xfrm>
          <a:prstGeom prst="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443" name="Rectangle 59" descr="Светлый диагональный 2"/>
          <p:cNvSpPr>
            <a:spLocks noChangeArrowheads="1"/>
          </p:cNvSpPr>
          <p:nvPr/>
        </p:nvSpPr>
        <p:spPr bwMode="auto">
          <a:xfrm>
            <a:off x="7908925" y="4868863"/>
            <a:ext cx="395288" cy="144462"/>
          </a:xfrm>
          <a:prstGeom prst="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444" name="Line 60"/>
          <p:cNvSpPr>
            <a:spLocks noChangeShapeType="1"/>
          </p:cNvSpPr>
          <p:nvPr/>
        </p:nvSpPr>
        <p:spPr bwMode="auto">
          <a:xfrm>
            <a:off x="5743575" y="4859338"/>
            <a:ext cx="3952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45" name="Line 61"/>
          <p:cNvSpPr>
            <a:spLocks noChangeShapeType="1"/>
          </p:cNvSpPr>
          <p:nvPr/>
        </p:nvSpPr>
        <p:spPr bwMode="auto">
          <a:xfrm>
            <a:off x="7912100" y="4859338"/>
            <a:ext cx="3952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46" name="Line 62"/>
          <p:cNvSpPr>
            <a:spLocks noChangeShapeType="1"/>
          </p:cNvSpPr>
          <p:nvPr/>
        </p:nvSpPr>
        <p:spPr bwMode="auto">
          <a:xfrm>
            <a:off x="5753100" y="6308725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47" name="Line 63"/>
          <p:cNvSpPr>
            <a:spLocks noChangeShapeType="1"/>
          </p:cNvSpPr>
          <p:nvPr/>
        </p:nvSpPr>
        <p:spPr bwMode="auto">
          <a:xfrm>
            <a:off x="7912100" y="6308725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48" name="Line 64"/>
          <p:cNvSpPr>
            <a:spLocks noChangeShapeType="1"/>
          </p:cNvSpPr>
          <p:nvPr/>
        </p:nvSpPr>
        <p:spPr bwMode="auto">
          <a:xfrm>
            <a:off x="5764213" y="4581525"/>
            <a:ext cx="360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49" name="Line 65"/>
          <p:cNvSpPr>
            <a:spLocks noChangeShapeType="1"/>
          </p:cNvSpPr>
          <p:nvPr/>
        </p:nvSpPr>
        <p:spPr bwMode="auto">
          <a:xfrm>
            <a:off x="7931150" y="4581525"/>
            <a:ext cx="360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50" name="Freeform 66"/>
          <p:cNvSpPr>
            <a:spLocks/>
          </p:cNvSpPr>
          <p:nvPr/>
        </p:nvSpPr>
        <p:spPr bwMode="auto">
          <a:xfrm rot="-2532930">
            <a:off x="5805488" y="4710113"/>
            <a:ext cx="287337" cy="50800"/>
          </a:xfrm>
          <a:custGeom>
            <a:avLst/>
            <a:gdLst>
              <a:gd name="T0" fmla="*/ 0 w 499"/>
              <a:gd name="T1" fmla="*/ 45 h 45"/>
              <a:gd name="T2" fmla="*/ 45 w 499"/>
              <a:gd name="T3" fmla="*/ 0 h 45"/>
              <a:gd name="T4" fmla="*/ 90 w 499"/>
              <a:gd name="T5" fmla="*/ 45 h 45"/>
              <a:gd name="T6" fmla="*/ 136 w 499"/>
              <a:gd name="T7" fmla="*/ 0 h 45"/>
              <a:gd name="T8" fmla="*/ 181 w 499"/>
              <a:gd name="T9" fmla="*/ 45 h 45"/>
              <a:gd name="T10" fmla="*/ 226 w 499"/>
              <a:gd name="T11" fmla="*/ 0 h 45"/>
              <a:gd name="T12" fmla="*/ 272 w 499"/>
              <a:gd name="T13" fmla="*/ 45 h 45"/>
              <a:gd name="T14" fmla="*/ 317 w 499"/>
              <a:gd name="T15" fmla="*/ 0 h 45"/>
              <a:gd name="T16" fmla="*/ 362 w 499"/>
              <a:gd name="T17" fmla="*/ 45 h 45"/>
              <a:gd name="T18" fmla="*/ 408 w 499"/>
              <a:gd name="T19" fmla="*/ 0 h 45"/>
              <a:gd name="T20" fmla="*/ 453 w 499"/>
              <a:gd name="T21" fmla="*/ 45 h 45"/>
              <a:gd name="T22" fmla="*/ 499 w 499"/>
              <a:gd name="T23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99" h="45">
                <a:moveTo>
                  <a:pt x="0" y="45"/>
                </a:moveTo>
                <a:lnTo>
                  <a:pt x="45" y="0"/>
                </a:lnTo>
                <a:lnTo>
                  <a:pt x="90" y="45"/>
                </a:lnTo>
                <a:lnTo>
                  <a:pt x="136" y="0"/>
                </a:lnTo>
                <a:lnTo>
                  <a:pt x="181" y="45"/>
                </a:lnTo>
                <a:lnTo>
                  <a:pt x="226" y="0"/>
                </a:lnTo>
                <a:lnTo>
                  <a:pt x="272" y="45"/>
                </a:lnTo>
                <a:lnTo>
                  <a:pt x="317" y="0"/>
                </a:lnTo>
                <a:lnTo>
                  <a:pt x="362" y="45"/>
                </a:lnTo>
                <a:lnTo>
                  <a:pt x="408" y="0"/>
                </a:lnTo>
                <a:lnTo>
                  <a:pt x="453" y="45"/>
                </a:lnTo>
                <a:lnTo>
                  <a:pt x="499" y="0"/>
                </a:lnTo>
              </a:path>
            </a:pathLst>
          </a:custGeom>
          <a:noFill/>
          <a:ln w="127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51" name="Freeform 67"/>
          <p:cNvSpPr>
            <a:spLocks/>
          </p:cNvSpPr>
          <p:nvPr/>
        </p:nvSpPr>
        <p:spPr bwMode="auto">
          <a:xfrm rot="-2978936">
            <a:off x="7971631" y="4704557"/>
            <a:ext cx="287337" cy="50800"/>
          </a:xfrm>
          <a:custGeom>
            <a:avLst/>
            <a:gdLst>
              <a:gd name="T0" fmla="*/ 0 w 499"/>
              <a:gd name="T1" fmla="*/ 45 h 45"/>
              <a:gd name="T2" fmla="*/ 45 w 499"/>
              <a:gd name="T3" fmla="*/ 0 h 45"/>
              <a:gd name="T4" fmla="*/ 90 w 499"/>
              <a:gd name="T5" fmla="*/ 45 h 45"/>
              <a:gd name="T6" fmla="*/ 136 w 499"/>
              <a:gd name="T7" fmla="*/ 0 h 45"/>
              <a:gd name="T8" fmla="*/ 181 w 499"/>
              <a:gd name="T9" fmla="*/ 45 h 45"/>
              <a:gd name="T10" fmla="*/ 226 w 499"/>
              <a:gd name="T11" fmla="*/ 0 h 45"/>
              <a:gd name="T12" fmla="*/ 272 w 499"/>
              <a:gd name="T13" fmla="*/ 45 h 45"/>
              <a:gd name="T14" fmla="*/ 317 w 499"/>
              <a:gd name="T15" fmla="*/ 0 h 45"/>
              <a:gd name="T16" fmla="*/ 362 w 499"/>
              <a:gd name="T17" fmla="*/ 45 h 45"/>
              <a:gd name="T18" fmla="*/ 408 w 499"/>
              <a:gd name="T19" fmla="*/ 0 h 45"/>
              <a:gd name="T20" fmla="*/ 453 w 499"/>
              <a:gd name="T21" fmla="*/ 45 h 45"/>
              <a:gd name="T22" fmla="*/ 499 w 499"/>
              <a:gd name="T23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99" h="45">
                <a:moveTo>
                  <a:pt x="0" y="45"/>
                </a:moveTo>
                <a:lnTo>
                  <a:pt x="45" y="0"/>
                </a:lnTo>
                <a:lnTo>
                  <a:pt x="90" y="45"/>
                </a:lnTo>
                <a:lnTo>
                  <a:pt x="136" y="0"/>
                </a:lnTo>
                <a:lnTo>
                  <a:pt x="181" y="45"/>
                </a:lnTo>
                <a:lnTo>
                  <a:pt x="226" y="0"/>
                </a:lnTo>
                <a:lnTo>
                  <a:pt x="272" y="45"/>
                </a:lnTo>
                <a:lnTo>
                  <a:pt x="317" y="0"/>
                </a:lnTo>
                <a:lnTo>
                  <a:pt x="362" y="45"/>
                </a:lnTo>
                <a:lnTo>
                  <a:pt x="408" y="0"/>
                </a:lnTo>
                <a:lnTo>
                  <a:pt x="453" y="45"/>
                </a:lnTo>
                <a:lnTo>
                  <a:pt x="499" y="0"/>
                </a:lnTo>
              </a:path>
            </a:pathLst>
          </a:custGeom>
          <a:noFill/>
          <a:ln w="127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52" name="Freeform 68"/>
          <p:cNvSpPr>
            <a:spLocks/>
          </p:cNvSpPr>
          <p:nvPr/>
        </p:nvSpPr>
        <p:spPr bwMode="auto">
          <a:xfrm rot="16200000">
            <a:off x="5931694" y="4699794"/>
            <a:ext cx="287338" cy="50800"/>
          </a:xfrm>
          <a:custGeom>
            <a:avLst/>
            <a:gdLst>
              <a:gd name="T0" fmla="*/ 0 w 499"/>
              <a:gd name="T1" fmla="*/ 45 h 45"/>
              <a:gd name="T2" fmla="*/ 45 w 499"/>
              <a:gd name="T3" fmla="*/ 0 h 45"/>
              <a:gd name="T4" fmla="*/ 90 w 499"/>
              <a:gd name="T5" fmla="*/ 45 h 45"/>
              <a:gd name="T6" fmla="*/ 136 w 499"/>
              <a:gd name="T7" fmla="*/ 0 h 45"/>
              <a:gd name="T8" fmla="*/ 181 w 499"/>
              <a:gd name="T9" fmla="*/ 45 h 45"/>
              <a:gd name="T10" fmla="*/ 226 w 499"/>
              <a:gd name="T11" fmla="*/ 0 h 45"/>
              <a:gd name="T12" fmla="*/ 272 w 499"/>
              <a:gd name="T13" fmla="*/ 45 h 45"/>
              <a:gd name="T14" fmla="*/ 317 w 499"/>
              <a:gd name="T15" fmla="*/ 0 h 45"/>
              <a:gd name="T16" fmla="*/ 362 w 499"/>
              <a:gd name="T17" fmla="*/ 45 h 45"/>
              <a:gd name="T18" fmla="*/ 408 w 499"/>
              <a:gd name="T19" fmla="*/ 0 h 45"/>
              <a:gd name="T20" fmla="*/ 453 w 499"/>
              <a:gd name="T21" fmla="*/ 45 h 45"/>
              <a:gd name="T22" fmla="*/ 499 w 499"/>
              <a:gd name="T23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99" h="45">
                <a:moveTo>
                  <a:pt x="0" y="45"/>
                </a:moveTo>
                <a:lnTo>
                  <a:pt x="45" y="0"/>
                </a:lnTo>
                <a:lnTo>
                  <a:pt x="90" y="45"/>
                </a:lnTo>
                <a:lnTo>
                  <a:pt x="136" y="0"/>
                </a:lnTo>
                <a:lnTo>
                  <a:pt x="181" y="45"/>
                </a:lnTo>
                <a:lnTo>
                  <a:pt x="226" y="0"/>
                </a:lnTo>
                <a:lnTo>
                  <a:pt x="272" y="45"/>
                </a:lnTo>
                <a:lnTo>
                  <a:pt x="317" y="0"/>
                </a:lnTo>
                <a:lnTo>
                  <a:pt x="362" y="45"/>
                </a:lnTo>
                <a:lnTo>
                  <a:pt x="408" y="0"/>
                </a:lnTo>
                <a:lnTo>
                  <a:pt x="453" y="45"/>
                </a:lnTo>
                <a:lnTo>
                  <a:pt x="499" y="0"/>
                </a:lnTo>
              </a:path>
            </a:pathLst>
          </a:custGeom>
          <a:noFill/>
          <a:ln w="127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53" name="Freeform 69"/>
          <p:cNvSpPr>
            <a:spLocks/>
          </p:cNvSpPr>
          <p:nvPr/>
        </p:nvSpPr>
        <p:spPr bwMode="auto">
          <a:xfrm rot="16200000">
            <a:off x="5677694" y="4699794"/>
            <a:ext cx="287338" cy="50800"/>
          </a:xfrm>
          <a:custGeom>
            <a:avLst/>
            <a:gdLst>
              <a:gd name="T0" fmla="*/ 0 w 499"/>
              <a:gd name="T1" fmla="*/ 45 h 45"/>
              <a:gd name="T2" fmla="*/ 45 w 499"/>
              <a:gd name="T3" fmla="*/ 0 h 45"/>
              <a:gd name="T4" fmla="*/ 90 w 499"/>
              <a:gd name="T5" fmla="*/ 45 h 45"/>
              <a:gd name="T6" fmla="*/ 136 w 499"/>
              <a:gd name="T7" fmla="*/ 0 h 45"/>
              <a:gd name="T8" fmla="*/ 181 w 499"/>
              <a:gd name="T9" fmla="*/ 45 h 45"/>
              <a:gd name="T10" fmla="*/ 226 w 499"/>
              <a:gd name="T11" fmla="*/ 0 h 45"/>
              <a:gd name="T12" fmla="*/ 272 w 499"/>
              <a:gd name="T13" fmla="*/ 45 h 45"/>
              <a:gd name="T14" fmla="*/ 317 w 499"/>
              <a:gd name="T15" fmla="*/ 0 h 45"/>
              <a:gd name="T16" fmla="*/ 362 w 499"/>
              <a:gd name="T17" fmla="*/ 45 h 45"/>
              <a:gd name="T18" fmla="*/ 408 w 499"/>
              <a:gd name="T19" fmla="*/ 0 h 45"/>
              <a:gd name="T20" fmla="*/ 453 w 499"/>
              <a:gd name="T21" fmla="*/ 45 h 45"/>
              <a:gd name="T22" fmla="*/ 499 w 499"/>
              <a:gd name="T23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99" h="45">
                <a:moveTo>
                  <a:pt x="0" y="45"/>
                </a:moveTo>
                <a:lnTo>
                  <a:pt x="45" y="0"/>
                </a:lnTo>
                <a:lnTo>
                  <a:pt x="90" y="45"/>
                </a:lnTo>
                <a:lnTo>
                  <a:pt x="136" y="0"/>
                </a:lnTo>
                <a:lnTo>
                  <a:pt x="181" y="45"/>
                </a:lnTo>
                <a:lnTo>
                  <a:pt x="226" y="0"/>
                </a:lnTo>
                <a:lnTo>
                  <a:pt x="272" y="45"/>
                </a:lnTo>
                <a:lnTo>
                  <a:pt x="317" y="0"/>
                </a:lnTo>
                <a:lnTo>
                  <a:pt x="362" y="45"/>
                </a:lnTo>
                <a:lnTo>
                  <a:pt x="408" y="0"/>
                </a:lnTo>
                <a:lnTo>
                  <a:pt x="453" y="45"/>
                </a:lnTo>
                <a:lnTo>
                  <a:pt x="499" y="0"/>
                </a:lnTo>
              </a:path>
            </a:pathLst>
          </a:custGeom>
          <a:noFill/>
          <a:ln w="127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54" name="Freeform 70"/>
          <p:cNvSpPr>
            <a:spLocks/>
          </p:cNvSpPr>
          <p:nvPr/>
        </p:nvSpPr>
        <p:spPr bwMode="auto">
          <a:xfrm rot="16200000">
            <a:off x="7858919" y="4699794"/>
            <a:ext cx="287338" cy="50800"/>
          </a:xfrm>
          <a:custGeom>
            <a:avLst/>
            <a:gdLst>
              <a:gd name="T0" fmla="*/ 0 w 499"/>
              <a:gd name="T1" fmla="*/ 45 h 45"/>
              <a:gd name="T2" fmla="*/ 45 w 499"/>
              <a:gd name="T3" fmla="*/ 0 h 45"/>
              <a:gd name="T4" fmla="*/ 90 w 499"/>
              <a:gd name="T5" fmla="*/ 45 h 45"/>
              <a:gd name="T6" fmla="*/ 136 w 499"/>
              <a:gd name="T7" fmla="*/ 0 h 45"/>
              <a:gd name="T8" fmla="*/ 181 w 499"/>
              <a:gd name="T9" fmla="*/ 45 h 45"/>
              <a:gd name="T10" fmla="*/ 226 w 499"/>
              <a:gd name="T11" fmla="*/ 0 h 45"/>
              <a:gd name="T12" fmla="*/ 272 w 499"/>
              <a:gd name="T13" fmla="*/ 45 h 45"/>
              <a:gd name="T14" fmla="*/ 317 w 499"/>
              <a:gd name="T15" fmla="*/ 0 h 45"/>
              <a:gd name="T16" fmla="*/ 362 w 499"/>
              <a:gd name="T17" fmla="*/ 45 h 45"/>
              <a:gd name="T18" fmla="*/ 408 w 499"/>
              <a:gd name="T19" fmla="*/ 0 h 45"/>
              <a:gd name="T20" fmla="*/ 453 w 499"/>
              <a:gd name="T21" fmla="*/ 45 h 45"/>
              <a:gd name="T22" fmla="*/ 499 w 499"/>
              <a:gd name="T23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99" h="45">
                <a:moveTo>
                  <a:pt x="0" y="45"/>
                </a:moveTo>
                <a:lnTo>
                  <a:pt x="45" y="0"/>
                </a:lnTo>
                <a:lnTo>
                  <a:pt x="90" y="45"/>
                </a:lnTo>
                <a:lnTo>
                  <a:pt x="136" y="0"/>
                </a:lnTo>
                <a:lnTo>
                  <a:pt x="181" y="45"/>
                </a:lnTo>
                <a:lnTo>
                  <a:pt x="226" y="0"/>
                </a:lnTo>
                <a:lnTo>
                  <a:pt x="272" y="45"/>
                </a:lnTo>
                <a:lnTo>
                  <a:pt x="317" y="0"/>
                </a:lnTo>
                <a:lnTo>
                  <a:pt x="362" y="45"/>
                </a:lnTo>
                <a:lnTo>
                  <a:pt x="408" y="0"/>
                </a:lnTo>
                <a:lnTo>
                  <a:pt x="453" y="45"/>
                </a:lnTo>
                <a:lnTo>
                  <a:pt x="499" y="0"/>
                </a:lnTo>
              </a:path>
            </a:pathLst>
          </a:custGeom>
          <a:noFill/>
          <a:ln w="127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55" name="Freeform 71"/>
          <p:cNvSpPr>
            <a:spLocks/>
          </p:cNvSpPr>
          <p:nvPr/>
        </p:nvSpPr>
        <p:spPr bwMode="auto">
          <a:xfrm rot="16200000">
            <a:off x="8084344" y="4699794"/>
            <a:ext cx="287338" cy="50800"/>
          </a:xfrm>
          <a:custGeom>
            <a:avLst/>
            <a:gdLst>
              <a:gd name="T0" fmla="*/ 0 w 499"/>
              <a:gd name="T1" fmla="*/ 45 h 45"/>
              <a:gd name="T2" fmla="*/ 45 w 499"/>
              <a:gd name="T3" fmla="*/ 0 h 45"/>
              <a:gd name="T4" fmla="*/ 90 w 499"/>
              <a:gd name="T5" fmla="*/ 45 h 45"/>
              <a:gd name="T6" fmla="*/ 136 w 499"/>
              <a:gd name="T7" fmla="*/ 0 h 45"/>
              <a:gd name="T8" fmla="*/ 181 w 499"/>
              <a:gd name="T9" fmla="*/ 45 h 45"/>
              <a:gd name="T10" fmla="*/ 226 w 499"/>
              <a:gd name="T11" fmla="*/ 0 h 45"/>
              <a:gd name="T12" fmla="*/ 272 w 499"/>
              <a:gd name="T13" fmla="*/ 45 h 45"/>
              <a:gd name="T14" fmla="*/ 317 w 499"/>
              <a:gd name="T15" fmla="*/ 0 h 45"/>
              <a:gd name="T16" fmla="*/ 362 w 499"/>
              <a:gd name="T17" fmla="*/ 45 h 45"/>
              <a:gd name="T18" fmla="*/ 408 w 499"/>
              <a:gd name="T19" fmla="*/ 0 h 45"/>
              <a:gd name="T20" fmla="*/ 453 w 499"/>
              <a:gd name="T21" fmla="*/ 45 h 45"/>
              <a:gd name="T22" fmla="*/ 499 w 499"/>
              <a:gd name="T23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99" h="45">
                <a:moveTo>
                  <a:pt x="0" y="45"/>
                </a:moveTo>
                <a:lnTo>
                  <a:pt x="45" y="0"/>
                </a:lnTo>
                <a:lnTo>
                  <a:pt x="90" y="45"/>
                </a:lnTo>
                <a:lnTo>
                  <a:pt x="136" y="0"/>
                </a:lnTo>
                <a:lnTo>
                  <a:pt x="181" y="45"/>
                </a:lnTo>
                <a:lnTo>
                  <a:pt x="226" y="0"/>
                </a:lnTo>
                <a:lnTo>
                  <a:pt x="272" y="45"/>
                </a:lnTo>
                <a:lnTo>
                  <a:pt x="317" y="0"/>
                </a:lnTo>
                <a:lnTo>
                  <a:pt x="362" y="45"/>
                </a:lnTo>
                <a:lnTo>
                  <a:pt x="408" y="0"/>
                </a:lnTo>
                <a:lnTo>
                  <a:pt x="453" y="45"/>
                </a:lnTo>
                <a:lnTo>
                  <a:pt x="499" y="0"/>
                </a:lnTo>
              </a:path>
            </a:pathLst>
          </a:custGeom>
          <a:noFill/>
          <a:ln w="127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56" name="Freeform 72"/>
          <p:cNvSpPr>
            <a:spLocks/>
          </p:cNvSpPr>
          <p:nvPr/>
        </p:nvSpPr>
        <p:spPr bwMode="auto">
          <a:xfrm rot="-2742609">
            <a:off x="5931694" y="3632994"/>
            <a:ext cx="287338" cy="50800"/>
          </a:xfrm>
          <a:custGeom>
            <a:avLst/>
            <a:gdLst>
              <a:gd name="T0" fmla="*/ 0 w 499"/>
              <a:gd name="T1" fmla="*/ 45 h 45"/>
              <a:gd name="T2" fmla="*/ 45 w 499"/>
              <a:gd name="T3" fmla="*/ 0 h 45"/>
              <a:gd name="T4" fmla="*/ 90 w 499"/>
              <a:gd name="T5" fmla="*/ 45 h 45"/>
              <a:gd name="T6" fmla="*/ 136 w 499"/>
              <a:gd name="T7" fmla="*/ 0 h 45"/>
              <a:gd name="T8" fmla="*/ 181 w 499"/>
              <a:gd name="T9" fmla="*/ 45 h 45"/>
              <a:gd name="T10" fmla="*/ 226 w 499"/>
              <a:gd name="T11" fmla="*/ 0 h 45"/>
              <a:gd name="T12" fmla="*/ 272 w 499"/>
              <a:gd name="T13" fmla="*/ 45 h 45"/>
              <a:gd name="T14" fmla="*/ 317 w 499"/>
              <a:gd name="T15" fmla="*/ 0 h 45"/>
              <a:gd name="T16" fmla="*/ 362 w 499"/>
              <a:gd name="T17" fmla="*/ 45 h 45"/>
              <a:gd name="T18" fmla="*/ 408 w 499"/>
              <a:gd name="T19" fmla="*/ 0 h 45"/>
              <a:gd name="T20" fmla="*/ 453 w 499"/>
              <a:gd name="T21" fmla="*/ 45 h 45"/>
              <a:gd name="T22" fmla="*/ 499 w 499"/>
              <a:gd name="T23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99" h="45">
                <a:moveTo>
                  <a:pt x="0" y="45"/>
                </a:moveTo>
                <a:lnTo>
                  <a:pt x="45" y="0"/>
                </a:lnTo>
                <a:lnTo>
                  <a:pt x="90" y="45"/>
                </a:lnTo>
                <a:lnTo>
                  <a:pt x="136" y="0"/>
                </a:lnTo>
                <a:lnTo>
                  <a:pt x="181" y="45"/>
                </a:lnTo>
                <a:lnTo>
                  <a:pt x="226" y="0"/>
                </a:lnTo>
                <a:lnTo>
                  <a:pt x="272" y="45"/>
                </a:lnTo>
                <a:lnTo>
                  <a:pt x="317" y="0"/>
                </a:lnTo>
                <a:lnTo>
                  <a:pt x="362" y="45"/>
                </a:lnTo>
                <a:lnTo>
                  <a:pt x="408" y="0"/>
                </a:lnTo>
                <a:lnTo>
                  <a:pt x="453" y="45"/>
                </a:lnTo>
                <a:lnTo>
                  <a:pt x="499" y="0"/>
                </a:lnTo>
              </a:path>
            </a:pathLst>
          </a:custGeom>
          <a:noFill/>
          <a:ln w="127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57" name="Freeform 73"/>
          <p:cNvSpPr>
            <a:spLocks/>
          </p:cNvSpPr>
          <p:nvPr/>
        </p:nvSpPr>
        <p:spPr bwMode="auto">
          <a:xfrm rot="2871972">
            <a:off x="7850981" y="3599657"/>
            <a:ext cx="287337" cy="50800"/>
          </a:xfrm>
          <a:custGeom>
            <a:avLst/>
            <a:gdLst>
              <a:gd name="T0" fmla="*/ 0 w 499"/>
              <a:gd name="T1" fmla="*/ 45 h 45"/>
              <a:gd name="T2" fmla="*/ 45 w 499"/>
              <a:gd name="T3" fmla="*/ 0 h 45"/>
              <a:gd name="T4" fmla="*/ 90 w 499"/>
              <a:gd name="T5" fmla="*/ 45 h 45"/>
              <a:gd name="T6" fmla="*/ 136 w 499"/>
              <a:gd name="T7" fmla="*/ 0 h 45"/>
              <a:gd name="T8" fmla="*/ 181 w 499"/>
              <a:gd name="T9" fmla="*/ 45 h 45"/>
              <a:gd name="T10" fmla="*/ 226 w 499"/>
              <a:gd name="T11" fmla="*/ 0 h 45"/>
              <a:gd name="T12" fmla="*/ 272 w 499"/>
              <a:gd name="T13" fmla="*/ 45 h 45"/>
              <a:gd name="T14" fmla="*/ 317 w 499"/>
              <a:gd name="T15" fmla="*/ 0 h 45"/>
              <a:gd name="T16" fmla="*/ 362 w 499"/>
              <a:gd name="T17" fmla="*/ 45 h 45"/>
              <a:gd name="T18" fmla="*/ 408 w 499"/>
              <a:gd name="T19" fmla="*/ 0 h 45"/>
              <a:gd name="T20" fmla="*/ 453 w 499"/>
              <a:gd name="T21" fmla="*/ 45 h 45"/>
              <a:gd name="T22" fmla="*/ 499 w 499"/>
              <a:gd name="T23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99" h="45">
                <a:moveTo>
                  <a:pt x="0" y="45"/>
                </a:moveTo>
                <a:lnTo>
                  <a:pt x="45" y="0"/>
                </a:lnTo>
                <a:lnTo>
                  <a:pt x="90" y="45"/>
                </a:lnTo>
                <a:lnTo>
                  <a:pt x="136" y="0"/>
                </a:lnTo>
                <a:lnTo>
                  <a:pt x="181" y="45"/>
                </a:lnTo>
                <a:lnTo>
                  <a:pt x="226" y="0"/>
                </a:lnTo>
                <a:lnTo>
                  <a:pt x="272" y="45"/>
                </a:lnTo>
                <a:lnTo>
                  <a:pt x="317" y="0"/>
                </a:lnTo>
                <a:lnTo>
                  <a:pt x="362" y="45"/>
                </a:lnTo>
                <a:lnTo>
                  <a:pt x="408" y="0"/>
                </a:lnTo>
                <a:lnTo>
                  <a:pt x="453" y="45"/>
                </a:lnTo>
                <a:lnTo>
                  <a:pt x="499" y="0"/>
                </a:lnTo>
              </a:path>
            </a:pathLst>
          </a:custGeom>
          <a:noFill/>
          <a:ln w="127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58" name="Oval 74"/>
          <p:cNvSpPr>
            <a:spLocks noChangeArrowheads="1"/>
          </p:cNvSpPr>
          <p:nvPr/>
        </p:nvSpPr>
        <p:spPr bwMode="auto">
          <a:xfrm>
            <a:off x="6148388" y="3519488"/>
            <a:ext cx="71437" cy="71437"/>
          </a:xfrm>
          <a:prstGeom prst="ellipse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459" name="Oval 75"/>
          <p:cNvSpPr>
            <a:spLocks noChangeArrowheads="1"/>
          </p:cNvSpPr>
          <p:nvPr/>
        </p:nvSpPr>
        <p:spPr bwMode="auto">
          <a:xfrm>
            <a:off x="5929313" y="3730625"/>
            <a:ext cx="71437" cy="71438"/>
          </a:xfrm>
          <a:prstGeom prst="ellipse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460" name="Oval 76"/>
          <p:cNvSpPr>
            <a:spLocks noChangeArrowheads="1"/>
          </p:cNvSpPr>
          <p:nvPr/>
        </p:nvSpPr>
        <p:spPr bwMode="auto">
          <a:xfrm>
            <a:off x="7878763" y="3516313"/>
            <a:ext cx="71437" cy="71437"/>
          </a:xfrm>
          <a:prstGeom prst="ellipse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461" name="Oval 77"/>
          <p:cNvSpPr>
            <a:spLocks noChangeArrowheads="1"/>
          </p:cNvSpPr>
          <p:nvPr/>
        </p:nvSpPr>
        <p:spPr bwMode="auto">
          <a:xfrm>
            <a:off x="8067675" y="3719513"/>
            <a:ext cx="71438" cy="71437"/>
          </a:xfrm>
          <a:prstGeom prst="ellipse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462" name="Oval 78"/>
          <p:cNvSpPr>
            <a:spLocks noChangeArrowheads="1"/>
          </p:cNvSpPr>
          <p:nvPr/>
        </p:nvSpPr>
        <p:spPr bwMode="auto">
          <a:xfrm>
            <a:off x="7966075" y="4826000"/>
            <a:ext cx="71438" cy="71438"/>
          </a:xfrm>
          <a:prstGeom prst="ellipse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463" name="Oval 79"/>
          <p:cNvSpPr>
            <a:spLocks noChangeArrowheads="1"/>
          </p:cNvSpPr>
          <p:nvPr/>
        </p:nvSpPr>
        <p:spPr bwMode="auto">
          <a:xfrm>
            <a:off x="8186738" y="4821238"/>
            <a:ext cx="71437" cy="71437"/>
          </a:xfrm>
          <a:prstGeom prst="ellipse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464" name="Oval 80"/>
          <p:cNvSpPr>
            <a:spLocks noChangeArrowheads="1"/>
          </p:cNvSpPr>
          <p:nvPr/>
        </p:nvSpPr>
        <p:spPr bwMode="auto">
          <a:xfrm>
            <a:off x="7961313" y="4595813"/>
            <a:ext cx="71437" cy="71437"/>
          </a:xfrm>
          <a:prstGeom prst="ellipse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465" name="Oval 81"/>
          <p:cNvSpPr>
            <a:spLocks noChangeArrowheads="1"/>
          </p:cNvSpPr>
          <p:nvPr/>
        </p:nvSpPr>
        <p:spPr bwMode="auto">
          <a:xfrm>
            <a:off x="8186738" y="4594225"/>
            <a:ext cx="71437" cy="71438"/>
          </a:xfrm>
          <a:prstGeom prst="ellipse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466" name="Oval 82"/>
          <p:cNvSpPr>
            <a:spLocks noChangeArrowheads="1"/>
          </p:cNvSpPr>
          <p:nvPr/>
        </p:nvSpPr>
        <p:spPr bwMode="auto">
          <a:xfrm>
            <a:off x="5786438" y="4826000"/>
            <a:ext cx="71437" cy="71438"/>
          </a:xfrm>
          <a:prstGeom prst="ellipse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467" name="Oval 83"/>
          <p:cNvSpPr>
            <a:spLocks noChangeArrowheads="1"/>
          </p:cNvSpPr>
          <p:nvPr/>
        </p:nvSpPr>
        <p:spPr bwMode="auto">
          <a:xfrm>
            <a:off x="6032500" y="4830763"/>
            <a:ext cx="71438" cy="71437"/>
          </a:xfrm>
          <a:prstGeom prst="ellipse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468" name="Oval 84"/>
          <p:cNvSpPr>
            <a:spLocks noChangeArrowheads="1"/>
          </p:cNvSpPr>
          <p:nvPr/>
        </p:nvSpPr>
        <p:spPr bwMode="auto">
          <a:xfrm>
            <a:off x="6035675" y="4595813"/>
            <a:ext cx="71438" cy="71437"/>
          </a:xfrm>
          <a:prstGeom prst="ellipse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469" name="Oval 85"/>
          <p:cNvSpPr>
            <a:spLocks noChangeArrowheads="1"/>
          </p:cNvSpPr>
          <p:nvPr/>
        </p:nvSpPr>
        <p:spPr bwMode="auto">
          <a:xfrm>
            <a:off x="5786438" y="4594225"/>
            <a:ext cx="71437" cy="71438"/>
          </a:xfrm>
          <a:prstGeom prst="ellipse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470" name="AutoShape 86"/>
          <p:cNvSpPr>
            <a:spLocks noChangeArrowheads="1"/>
          </p:cNvSpPr>
          <p:nvPr/>
        </p:nvSpPr>
        <p:spPr bwMode="auto">
          <a:xfrm>
            <a:off x="6818313" y="3060700"/>
            <a:ext cx="430212" cy="360363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471" name="Rectangle 87"/>
          <p:cNvSpPr>
            <a:spLocks noChangeArrowheads="1"/>
          </p:cNvSpPr>
          <p:nvPr/>
        </p:nvSpPr>
        <p:spPr bwMode="auto">
          <a:xfrm>
            <a:off x="231775" y="207963"/>
            <a:ext cx="8713788" cy="6480175"/>
          </a:xfrm>
          <a:prstGeom prst="rect">
            <a:avLst/>
          </a:prstGeom>
          <a:noFill/>
          <a:ln w="76200" cmpd="tri">
            <a:solidFill>
              <a:srgbClr val="A5002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472" name="Freeform 88"/>
          <p:cNvSpPr>
            <a:spLocks/>
          </p:cNvSpPr>
          <p:nvPr/>
        </p:nvSpPr>
        <p:spPr bwMode="auto">
          <a:xfrm>
            <a:off x="3197225" y="2060575"/>
            <a:ext cx="576263" cy="504825"/>
          </a:xfrm>
          <a:custGeom>
            <a:avLst/>
            <a:gdLst>
              <a:gd name="T0" fmla="*/ 45 w 408"/>
              <a:gd name="T1" fmla="*/ 318 h 318"/>
              <a:gd name="T2" fmla="*/ 0 w 408"/>
              <a:gd name="T3" fmla="*/ 272 h 318"/>
              <a:gd name="T4" fmla="*/ 181 w 408"/>
              <a:gd name="T5" fmla="*/ 0 h 318"/>
              <a:gd name="T6" fmla="*/ 226 w 408"/>
              <a:gd name="T7" fmla="*/ 0 h 318"/>
              <a:gd name="T8" fmla="*/ 408 w 408"/>
              <a:gd name="T9" fmla="*/ 272 h 318"/>
              <a:gd name="T10" fmla="*/ 363 w 408"/>
              <a:gd name="T11" fmla="*/ 318 h 318"/>
              <a:gd name="T12" fmla="*/ 45 w 408"/>
              <a:gd name="T13" fmla="*/ 318 h 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08" h="318">
                <a:moveTo>
                  <a:pt x="45" y="318"/>
                </a:moveTo>
                <a:lnTo>
                  <a:pt x="0" y="272"/>
                </a:lnTo>
                <a:lnTo>
                  <a:pt x="181" y="0"/>
                </a:lnTo>
                <a:lnTo>
                  <a:pt x="226" y="0"/>
                </a:lnTo>
                <a:lnTo>
                  <a:pt x="408" y="272"/>
                </a:lnTo>
                <a:lnTo>
                  <a:pt x="363" y="318"/>
                </a:lnTo>
                <a:lnTo>
                  <a:pt x="45" y="318"/>
                </a:lnTo>
                <a:close/>
              </a:path>
            </a:pathLst>
          </a:custGeom>
          <a:solidFill>
            <a:srgbClr val="E0FFC1"/>
          </a:solidFill>
          <a:ln w="1270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73" name="Freeform 89"/>
          <p:cNvSpPr>
            <a:spLocks/>
          </p:cNvSpPr>
          <p:nvPr/>
        </p:nvSpPr>
        <p:spPr bwMode="auto">
          <a:xfrm>
            <a:off x="2417763" y="2060575"/>
            <a:ext cx="576262" cy="504825"/>
          </a:xfrm>
          <a:custGeom>
            <a:avLst/>
            <a:gdLst>
              <a:gd name="T0" fmla="*/ 45 w 408"/>
              <a:gd name="T1" fmla="*/ 318 h 318"/>
              <a:gd name="T2" fmla="*/ 0 w 408"/>
              <a:gd name="T3" fmla="*/ 272 h 318"/>
              <a:gd name="T4" fmla="*/ 181 w 408"/>
              <a:gd name="T5" fmla="*/ 0 h 318"/>
              <a:gd name="T6" fmla="*/ 226 w 408"/>
              <a:gd name="T7" fmla="*/ 0 h 318"/>
              <a:gd name="T8" fmla="*/ 408 w 408"/>
              <a:gd name="T9" fmla="*/ 272 h 318"/>
              <a:gd name="T10" fmla="*/ 363 w 408"/>
              <a:gd name="T11" fmla="*/ 318 h 318"/>
              <a:gd name="T12" fmla="*/ 45 w 408"/>
              <a:gd name="T13" fmla="*/ 318 h 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08" h="318">
                <a:moveTo>
                  <a:pt x="45" y="318"/>
                </a:moveTo>
                <a:lnTo>
                  <a:pt x="0" y="272"/>
                </a:lnTo>
                <a:lnTo>
                  <a:pt x="181" y="0"/>
                </a:lnTo>
                <a:lnTo>
                  <a:pt x="226" y="0"/>
                </a:lnTo>
                <a:lnTo>
                  <a:pt x="408" y="272"/>
                </a:lnTo>
                <a:lnTo>
                  <a:pt x="363" y="318"/>
                </a:lnTo>
                <a:lnTo>
                  <a:pt x="45" y="318"/>
                </a:lnTo>
                <a:close/>
              </a:path>
            </a:pathLst>
          </a:custGeom>
          <a:solidFill>
            <a:srgbClr val="E0FFC1"/>
          </a:solidFill>
          <a:ln w="1270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74" name="Freeform 90"/>
          <p:cNvSpPr>
            <a:spLocks/>
          </p:cNvSpPr>
          <p:nvPr/>
        </p:nvSpPr>
        <p:spPr bwMode="auto">
          <a:xfrm>
            <a:off x="1644650" y="2060575"/>
            <a:ext cx="576263" cy="504825"/>
          </a:xfrm>
          <a:custGeom>
            <a:avLst/>
            <a:gdLst>
              <a:gd name="T0" fmla="*/ 45 w 408"/>
              <a:gd name="T1" fmla="*/ 318 h 318"/>
              <a:gd name="T2" fmla="*/ 0 w 408"/>
              <a:gd name="T3" fmla="*/ 272 h 318"/>
              <a:gd name="T4" fmla="*/ 181 w 408"/>
              <a:gd name="T5" fmla="*/ 0 h 318"/>
              <a:gd name="T6" fmla="*/ 226 w 408"/>
              <a:gd name="T7" fmla="*/ 0 h 318"/>
              <a:gd name="T8" fmla="*/ 408 w 408"/>
              <a:gd name="T9" fmla="*/ 272 h 318"/>
              <a:gd name="T10" fmla="*/ 363 w 408"/>
              <a:gd name="T11" fmla="*/ 318 h 318"/>
              <a:gd name="T12" fmla="*/ 45 w 408"/>
              <a:gd name="T13" fmla="*/ 318 h 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08" h="318">
                <a:moveTo>
                  <a:pt x="45" y="318"/>
                </a:moveTo>
                <a:lnTo>
                  <a:pt x="0" y="272"/>
                </a:lnTo>
                <a:lnTo>
                  <a:pt x="181" y="0"/>
                </a:lnTo>
                <a:lnTo>
                  <a:pt x="226" y="0"/>
                </a:lnTo>
                <a:lnTo>
                  <a:pt x="408" y="272"/>
                </a:lnTo>
                <a:lnTo>
                  <a:pt x="363" y="318"/>
                </a:lnTo>
                <a:lnTo>
                  <a:pt x="45" y="318"/>
                </a:lnTo>
                <a:close/>
              </a:path>
            </a:pathLst>
          </a:custGeom>
          <a:solidFill>
            <a:srgbClr val="E0FFC1"/>
          </a:solidFill>
          <a:ln w="1270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75" name="Freeform 91"/>
          <p:cNvSpPr>
            <a:spLocks/>
          </p:cNvSpPr>
          <p:nvPr/>
        </p:nvSpPr>
        <p:spPr bwMode="auto">
          <a:xfrm flipV="1">
            <a:off x="2843213" y="2032000"/>
            <a:ext cx="503237" cy="460375"/>
          </a:xfrm>
          <a:custGeom>
            <a:avLst/>
            <a:gdLst>
              <a:gd name="T0" fmla="*/ 45 w 408"/>
              <a:gd name="T1" fmla="*/ 318 h 318"/>
              <a:gd name="T2" fmla="*/ 0 w 408"/>
              <a:gd name="T3" fmla="*/ 272 h 318"/>
              <a:gd name="T4" fmla="*/ 181 w 408"/>
              <a:gd name="T5" fmla="*/ 0 h 318"/>
              <a:gd name="T6" fmla="*/ 226 w 408"/>
              <a:gd name="T7" fmla="*/ 0 h 318"/>
              <a:gd name="T8" fmla="*/ 408 w 408"/>
              <a:gd name="T9" fmla="*/ 272 h 318"/>
              <a:gd name="T10" fmla="*/ 363 w 408"/>
              <a:gd name="T11" fmla="*/ 318 h 318"/>
              <a:gd name="T12" fmla="*/ 45 w 408"/>
              <a:gd name="T13" fmla="*/ 318 h 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08" h="318">
                <a:moveTo>
                  <a:pt x="45" y="318"/>
                </a:moveTo>
                <a:lnTo>
                  <a:pt x="0" y="272"/>
                </a:lnTo>
                <a:lnTo>
                  <a:pt x="181" y="0"/>
                </a:lnTo>
                <a:lnTo>
                  <a:pt x="226" y="0"/>
                </a:lnTo>
                <a:lnTo>
                  <a:pt x="408" y="272"/>
                </a:lnTo>
                <a:lnTo>
                  <a:pt x="363" y="318"/>
                </a:lnTo>
                <a:lnTo>
                  <a:pt x="45" y="318"/>
                </a:lnTo>
                <a:close/>
              </a:path>
            </a:pathLst>
          </a:custGeom>
          <a:solidFill>
            <a:srgbClr val="E0FFC1"/>
          </a:solidFill>
          <a:ln w="1270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76" name="Freeform 92"/>
          <p:cNvSpPr>
            <a:spLocks/>
          </p:cNvSpPr>
          <p:nvPr/>
        </p:nvSpPr>
        <p:spPr bwMode="auto">
          <a:xfrm flipV="1">
            <a:off x="2065338" y="2032000"/>
            <a:ext cx="503237" cy="460375"/>
          </a:xfrm>
          <a:custGeom>
            <a:avLst/>
            <a:gdLst>
              <a:gd name="T0" fmla="*/ 45 w 408"/>
              <a:gd name="T1" fmla="*/ 318 h 318"/>
              <a:gd name="T2" fmla="*/ 0 w 408"/>
              <a:gd name="T3" fmla="*/ 272 h 318"/>
              <a:gd name="T4" fmla="*/ 181 w 408"/>
              <a:gd name="T5" fmla="*/ 0 h 318"/>
              <a:gd name="T6" fmla="*/ 226 w 408"/>
              <a:gd name="T7" fmla="*/ 0 h 318"/>
              <a:gd name="T8" fmla="*/ 408 w 408"/>
              <a:gd name="T9" fmla="*/ 272 h 318"/>
              <a:gd name="T10" fmla="*/ 363 w 408"/>
              <a:gd name="T11" fmla="*/ 318 h 318"/>
              <a:gd name="T12" fmla="*/ 45 w 408"/>
              <a:gd name="T13" fmla="*/ 318 h 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08" h="318">
                <a:moveTo>
                  <a:pt x="45" y="318"/>
                </a:moveTo>
                <a:lnTo>
                  <a:pt x="0" y="272"/>
                </a:lnTo>
                <a:lnTo>
                  <a:pt x="181" y="0"/>
                </a:lnTo>
                <a:lnTo>
                  <a:pt x="226" y="0"/>
                </a:lnTo>
                <a:lnTo>
                  <a:pt x="408" y="272"/>
                </a:lnTo>
                <a:lnTo>
                  <a:pt x="363" y="318"/>
                </a:lnTo>
                <a:lnTo>
                  <a:pt x="45" y="318"/>
                </a:lnTo>
                <a:close/>
              </a:path>
            </a:pathLst>
          </a:custGeom>
          <a:solidFill>
            <a:srgbClr val="E0FFC1"/>
          </a:solidFill>
          <a:ln w="1270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477" name="Freeform 93"/>
          <p:cNvSpPr>
            <a:spLocks/>
          </p:cNvSpPr>
          <p:nvPr/>
        </p:nvSpPr>
        <p:spPr bwMode="auto">
          <a:xfrm flipV="1">
            <a:off x="1303338" y="2032000"/>
            <a:ext cx="503237" cy="460375"/>
          </a:xfrm>
          <a:custGeom>
            <a:avLst/>
            <a:gdLst>
              <a:gd name="T0" fmla="*/ 45 w 408"/>
              <a:gd name="T1" fmla="*/ 318 h 318"/>
              <a:gd name="T2" fmla="*/ 0 w 408"/>
              <a:gd name="T3" fmla="*/ 272 h 318"/>
              <a:gd name="T4" fmla="*/ 181 w 408"/>
              <a:gd name="T5" fmla="*/ 0 h 318"/>
              <a:gd name="T6" fmla="*/ 226 w 408"/>
              <a:gd name="T7" fmla="*/ 0 h 318"/>
              <a:gd name="T8" fmla="*/ 408 w 408"/>
              <a:gd name="T9" fmla="*/ 272 h 318"/>
              <a:gd name="T10" fmla="*/ 363 w 408"/>
              <a:gd name="T11" fmla="*/ 318 h 318"/>
              <a:gd name="T12" fmla="*/ 45 w 408"/>
              <a:gd name="T13" fmla="*/ 318 h 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08" h="318">
                <a:moveTo>
                  <a:pt x="45" y="318"/>
                </a:moveTo>
                <a:lnTo>
                  <a:pt x="0" y="272"/>
                </a:lnTo>
                <a:lnTo>
                  <a:pt x="181" y="0"/>
                </a:lnTo>
                <a:lnTo>
                  <a:pt x="226" y="0"/>
                </a:lnTo>
                <a:lnTo>
                  <a:pt x="408" y="272"/>
                </a:lnTo>
                <a:lnTo>
                  <a:pt x="363" y="318"/>
                </a:lnTo>
                <a:lnTo>
                  <a:pt x="45" y="318"/>
                </a:lnTo>
                <a:close/>
              </a:path>
            </a:pathLst>
          </a:custGeom>
          <a:solidFill>
            <a:srgbClr val="E0FFC1"/>
          </a:solidFill>
          <a:ln w="1270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7524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10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1000"/>
                                        <p:tgtEl>
                                          <p:spTgt spid="16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16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1000"/>
                                        <p:tgtEl>
                                          <p:spTgt spid="16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1000"/>
                                        <p:tgtEl>
                                          <p:spTgt spid="16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1000"/>
                                        <p:tgtEl>
                                          <p:spTgt spid="16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1000"/>
                                        <p:tgtEl>
                                          <p:spTgt spid="16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64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9" dur="20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20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5" dur="20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8" dur="2000"/>
                                        <p:tgtEl>
                                          <p:spTgt spid="1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1" dur="20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4" dur="20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7" dur="20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0" dur="2000"/>
                                        <p:tgtEl>
                                          <p:spTgt spid="1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3" dur="2000"/>
                                        <p:tgtEl>
                                          <p:spTgt spid="16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6" dur="2000"/>
                                        <p:tgtEl>
                                          <p:spTgt spid="16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9" dur="2000"/>
                                        <p:tgtEl>
                                          <p:spTgt spid="16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2" dur="2000"/>
                                        <p:tgtEl>
                                          <p:spTgt spid="16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5" dur="2000"/>
                                        <p:tgtEl>
                                          <p:spTgt spid="16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0" dur="2000"/>
                                        <p:tgtEl>
                                          <p:spTgt spid="16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3" dur="2000"/>
                                        <p:tgtEl>
                                          <p:spTgt spid="16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6" dur="2000"/>
                                        <p:tgtEl>
                                          <p:spTgt spid="16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9" dur="2000"/>
                                        <p:tgtEl>
                                          <p:spTgt spid="16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2" dur="2000"/>
                                        <p:tgtEl>
                                          <p:spTgt spid="16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5" dur="2000"/>
                                        <p:tgtEl>
                                          <p:spTgt spid="16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8" dur="2000"/>
                                        <p:tgtEl>
                                          <p:spTgt spid="16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1" dur="2000"/>
                                        <p:tgtEl>
                                          <p:spTgt spid="16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4" dur="2000"/>
                                        <p:tgtEl>
                                          <p:spTgt spid="16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7" dur="2000"/>
                                        <p:tgtEl>
                                          <p:spTgt spid="16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0" dur="2000"/>
                                        <p:tgtEl>
                                          <p:spTgt spid="16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3" dur="2000"/>
                                        <p:tgtEl>
                                          <p:spTgt spid="16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6" dur="2000"/>
                                        <p:tgtEl>
                                          <p:spTgt spid="16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1" dur="1000"/>
                                        <p:tgtEl>
                                          <p:spTgt spid="16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4" dur="1000"/>
                                        <p:tgtEl>
                                          <p:spTgt spid="16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1000"/>
                                        <p:tgtEl>
                                          <p:spTgt spid="16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0" dur="1000"/>
                                        <p:tgtEl>
                                          <p:spTgt spid="16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3" dur="1000"/>
                                        <p:tgtEl>
                                          <p:spTgt spid="16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6" dur="1000"/>
                                        <p:tgtEl>
                                          <p:spTgt spid="16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9" dur="1000"/>
                                        <p:tgtEl>
                                          <p:spTgt spid="16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2" dur="1000"/>
                                        <p:tgtEl>
                                          <p:spTgt spid="16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164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16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16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2" dur="2000"/>
                                        <p:tgtEl>
                                          <p:spTgt spid="16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5" dur="2000"/>
                                        <p:tgtEl>
                                          <p:spTgt spid="16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8" dur="2000"/>
                                        <p:tgtEl>
                                          <p:spTgt spid="16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1" dur="2000"/>
                                        <p:tgtEl>
                                          <p:spTgt spid="16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4" dur="2000"/>
                                        <p:tgtEl>
                                          <p:spTgt spid="16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7" dur="2000"/>
                                        <p:tgtEl>
                                          <p:spTgt spid="16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0" dur="2000"/>
                                        <p:tgtEl>
                                          <p:spTgt spid="16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3" dur="2000"/>
                                        <p:tgtEl>
                                          <p:spTgt spid="16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6" dur="2000"/>
                                        <p:tgtEl>
                                          <p:spTgt spid="16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9" dur="2000"/>
                                        <p:tgtEl>
                                          <p:spTgt spid="16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2" dur="2000"/>
                                        <p:tgtEl>
                                          <p:spTgt spid="16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5" dur="2000"/>
                                        <p:tgtEl>
                                          <p:spTgt spid="16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8" dur="2000"/>
                                        <p:tgtEl>
                                          <p:spTgt spid="16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1" dur="2000"/>
                                        <p:tgtEl>
                                          <p:spTgt spid="16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4" dur="2000"/>
                                        <p:tgtEl>
                                          <p:spTgt spid="16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7" dur="2000"/>
                                        <p:tgtEl>
                                          <p:spTgt spid="16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0" dur="2000"/>
                                        <p:tgtEl>
                                          <p:spTgt spid="16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3" dur="2000"/>
                                        <p:tgtEl>
                                          <p:spTgt spid="16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6" dur="2000"/>
                                        <p:tgtEl>
                                          <p:spTgt spid="16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9" dur="2000"/>
                                        <p:tgtEl>
                                          <p:spTgt spid="16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2" dur="2000"/>
                                        <p:tgtEl>
                                          <p:spTgt spid="16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5" dur="2000"/>
                                        <p:tgtEl>
                                          <p:spTgt spid="16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8" dur="2000"/>
                                        <p:tgtEl>
                                          <p:spTgt spid="16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1" dur="2000"/>
                                        <p:tgtEl>
                                          <p:spTgt spid="16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4" dur="2000"/>
                                        <p:tgtEl>
                                          <p:spTgt spid="16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7" dur="2000"/>
                                        <p:tgtEl>
                                          <p:spTgt spid="16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0" dur="2000"/>
                                        <p:tgtEl>
                                          <p:spTgt spid="16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3" dur="2000"/>
                                        <p:tgtEl>
                                          <p:spTgt spid="16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6" dur="2000"/>
                                        <p:tgtEl>
                                          <p:spTgt spid="16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 nodeType="clickPar">
                      <p:stCondLst>
                        <p:cond delay="indefinite"/>
                      </p:stCondLst>
                      <p:childTnLst>
                        <p:par>
                          <p:cTn id="2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1" dur="2000"/>
                                        <p:tgtEl>
                                          <p:spTgt spid="16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2000"/>
                                        <p:tgtEl>
                                          <p:spTgt spid="16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7" dur="2000"/>
                                        <p:tgtEl>
                                          <p:spTgt spid="16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0" dur="2000"/>
                                        <p:tgtEl>
                                          <p:spTgt spid="16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3" dur="2000"/>
                                        <p:tgtEl>
                                          <p:spTgt spid="16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8" grpId="0" animBg="1"/>
      <p:bldP spid="16390" grpId="0" animBg="1"/>
      <p:bldP spid="16391" grpId="0" animBg="1"/>
      <p:bldP spid="16398" grpId="0" animBg="1"/>
      <p:bldP spid="16400" grpId="0" animBg="1"/>
      <p:bldP spid="16401" grpId="0" animBg="1"/>
      <p:bldP spid="16402" grpId="0" animBg="1"/>
      <p:bldP spid="16403" grpId="0" animBg="1"/>
      <p:bldP spid="16404" grpId="0" animBg="1"/>
      <p:bldP spid="16405" grpId="0" animBg="1"/>
      <p:bldP spid="16406" grpId="0" animBg="1"/>
      <p:bldP spid="16407" grpId="0" animBg="1"/>
      <p:bldP spid="16408" grpId="0" animBg="1"/>
      <p:bldP spid="16409" grpId="0" animBg="1"/>
      <p:bldP spid="16410" grpId="0" animBg="1"/>
      <p:bldP spid="16411" grpId="0" animBg="1"/>
      <p:bldP spid="16412" grpId="0" animBg="1"/>
      <p:bldP spid="16413" grpId="0" animBg="1"/>
      <p:bldP spid="16414" grpId="0" animBg="1"/>
      <p:bldP spid="16415" grpId="0" animBg="1"/>
      <p:bldP spid="16416" grpId="0" animBg="1"/>
      <p:bldP spid="16417" grpId="0" animBg="1"/>
      <p:bldP spid="16418" grpId="0" animBg="1"/>
      <p:bldP spid="16419" grpId="0" animBg="1"/>
      <p:bldP spid="16420" grpId="0" animBg="1"/>
      <p:bldP spid="16421" grpId="0" animBg="1"/>
      <p:bldP spid="16422" grpId="0" animBg="1"/>
      <p:bldP spid="16423" grpId="0" animBg="1"/>
      <p:bldP spid="16424" grpId="0" animBg="1"/>
      <p:bldP spid="16425" grpId="0" animBg="1"/>
      <p:bldP spid="16426" grpId="0" animBg="1"/>
      <p:bldP spid="16427" grpId="0" animBg="1"/>
      <p:bldP spid="16428" grpId="0" animBg="1"/>
      <p:bldP spid="16429" grpId="0" animBg="1"/>
      <p:bldP spid="16430" grpId="0" animBg="1"/>
      <p:bldP spid="16431" grpId="0" animBg="1"/>
      <p:bldP spid="16432" grpId="0" animBg="1"/>
      <p:bldP spid="16433" grpId="0" animBg="1"/>
      <p:bldP spid="16434" grpId="0" animBg="1"/>
      <p:bldP spid="16435" grpId="0" animBg="1"/>
      <p:bldP spid="16436" grpId="0" animBg="1"/>
      <p:bldP spid="16437" grpId="0" animBg="1"/>
      <p:bldP spid="16438" grpId="0" animBg="1"/>
      <p:bldP spid="16440" grpId="0" animBg="1"/>
      <p:bldP spid="16441" grpId="0" animBg="1"/>
      <p:bldP spid="16442" grpId="0" animBg="1"/>
      <p:bldP spid="16443" grpId="0" animBg="1"/>
      <p:bldP spid="16444" grpId="0" animBg="1"/>
      <p:bldP spid="16445" grpId="0" animBg="1"/>
      <p:bldP spid="16446" grpId="0" animBg="1"/>
      <p:bldP spid="16447" grpId="0" animBg="1"/>
      <p:bldP spid="16448" grpId="0" animBg="1"/>
      <p:bldP spid="16449" grpId="0" animBg="1"/>
      <p:bldP spid="16450" grpId="0" animBg="1"/>
      <p:bldP spid="16451" grpId="0" animBg="1"/>
      <p:bldP spid="16452" grpId="0" animBg="1"/>
      <p:bldP spid="16453" grpId="0" animBg="1"/>
      <p:bldP spid="16454" grpId="0" animBg="1"/>
      <p:bldP spid="16455" grpId="0" animBg="1"/>
      <p:bldP spid="16456" grpId="0" animBg="1"/>
      <p:bldP spid="16457" grpId="0" animBg="1"/>
      <p:bldP spid="16458" grpId="0" animBg="1"/>
      <p:bldP spid="16459" grpId="0" animBg="1"/>
      <p:bldP spid="16460" grpId="0" animBg="1"/>
      <p:bldP spid="16461" grpId="0" animBg="1"/>
      <p:bldP spid="16462" grpId="0" animBg="1"/>
      <p:bldP spid="16463" grpId="0" animBg="1"/>
      <p:bldP spid="16464" grpId="0" animBg="1"/>
      <p:bldP spid="16465" grpId="0" animBg="1"/>
      <p:bldP spid="16466" grpId="0" animBg="1"/>
      <p:bldP spid="16467" grpId="0" animBg="1"/>
      <p:bldP spid="16468" grpId="0" animBg="1"/>
      <p:bldP spid="16469" grpId="0" animBg="1"/>
      <p:bldP spid="16470" grpId="0" animBg="1"/>
      <p:bldP spid="16472" grpId="0" animBg="1"/>
      <p:bldP spid="16473" grpId="0" animBg="1"/>
      <p:bldP spid="16474" grpId="0" animBg="1"/>
      <p:bldP spid="16475" grpId="0" animBg="1"/>
      <p:bldP spid="16476" grpId="0" animBg="1"/>
      <p:bldP spid="1647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4000" dirty="0" err="1">
                <a:solidFill>
                  <a:srgbClr val="990000"/>
                </a:solidFill>
                <a:latin typeface="Arial Black" pitchFamily="34" charset="0"/>
              </a:rPr>
              <a:t>Юклар</a:t>
            </a:r>
            <a:r>
              <a:rPr lang="ru-RU" altLang="ru-RU" sz="4000" dirty="0">
                <a:solidFill>
                  <a:srgbClr val="990000"/>
                </a:solidFill>
                <a:latin typeface="Arial Black" pitchFamily="34" charset="0"/>
              </a:rPr>
              <a:t> </a:t>
            </a:r>
            <a:r>
              <a:rPr lang="ru-RU" altLang="ru-RU" sz="4000" dirty="0" err="1">
                <a:solidFill>
                  <a:srgbClr val="990000"/>
                </a:solidFill>
                <a:latin typeface="Arial Black" pitchFamily="34" charset="0"/>
              </a:rPr>
              <a:t>ва</a:t>
            </a:r>
            <a:r>
              <a:rPr lang="ru-RU" altLang="ru-RU" sz="4000" dirty="0">
                <a:solidFill>
                  <a:srgbClr val="990000"/>
                </a:solidFill>
                <a:latin typeface="Arial Black" pitchFamily="34" charset="0"/>
              </a:rPr>
              <a:t> </a:t>
            </a:r>
            <a:r>
              <a:rPr lang="ru-RU" altLang="ru-RU" sz="4000" dirty="0" err="1">
                <a:solidFill>
                  <a:srgbClr val="990000"/>
                </a:solidFill>
                <a:latin typeface="Arial Black" pitchFamily="34" charset="0"/>
              </a:rPr>
              <a:t>таъсирларнинг</a:t>
            </a:r>
            <a:r>
              <a:rPr lang="ru-RU" altLang="ru-RU" sz="4000" dirty="0">
                <a:solidFill>
                  <a:srgbClr val="990000"/>
                </a:solidFill>
                <a:latin typeface="Arial Black" pitchFamily="34" charset="0"/>
              </a:rPr>
              <a:t> </a:t>
            </a:r>
            <a:r>
              <a:rPr lang="ru-RU" altLang="ru-RU" sz="4000" dirty="0" err="1">
                <a:solidFill>
                  <a:srgbClr val="990000"/>
                </a:solidFill>
                <a:latin typeface="Arial Black" pitchFamily="34" charset="0"/>
              </a:rPr>
              <a:t>таснифланиши</a:t>
            </a:r>
            <a:endParaRPr lang="ru-RU" altLang="ru-RU" sz="4000" dirty="0">
              <a:solidFill>
                <a:srgbClr val="990000"/>
              </a:solidFill>
              <a:latin typeface="Arial Black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23850" y="3175349"/>
            <a:ext cx="4608513" cy="584775"/>
          </a:xfrm>
          <a:prstGeom prst="rect">
            <a:avLst/>
          </a:prstGeom>
          <a:gradFill rotWithShape="1">
            <a:gsLst>
              <a:gs pos="0">
                <a:srgbClr val="D5FFFF"/>
              </a:gs>
              <a:gs pos="50000">
                <a:schemeClr val="bg1"/>
              </a:gs>
              <a:gs pos="100000">
                <a:srgbClr val="D5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45000"/>
              </a:spcBef>
            </a:pPr>
            <a:r>
              <a:rPr lang="ru-RU" altLang="ru-RU" sz="3200" b="1" dirty="0">
                <a:solidFill>
                  <a:srgbClr val="3333CC"/>
                </a:solidFill>
                <a:latin typeface="Arial Narrow" pitchFamily="34" charset="0"/>
              </a:rPr>
              <a:t>– </a:t>
            </a:r>
            <a:r>
              <a:rPr lang="ru-RU" altLang="ru-RU" sz="3200" b="1" dirty="0" err="1">
                <a:solidFill>
                  <a:srgbClr val="3333CC"/>
                </a:solidFill>
                <a:latin typeface="Arial Narrow" pitchFamily="34" charset="0"/>
              </a:rPr>
              <a:t>қўйилиш</a:t>
            </a:r>
            <a:r>
              <a:rPr lang="ru-RU" altLang="ru-RU" sz="3200" b="1" dirty="0">
                <a:solidFill>
                  <a:srgbClr val="3333CC"/>
                </a:solidFill>
                <a:latin typeface="Arial Narrow" pitchFamily="34" charset="0"/>
              </a:rPr>
              <a:t> </a:t>
            </a:r>
            <a:r>
              <a:rPr lang="ru-RU" altLang="ru-RU" sz="3200" b="1" dirty="0" err="1">
                <a:solidFill>
                  <a:srgbClr val="3333CC"/>
                </a:solidFill>
                <a:latin typeface="Arial Narrow" pitchFamily="34" charset="0"/>
              </a:rPr>
              <a:t>усулига</a:t>
            </a:r>
            <a:r>
              <a:rPr lang="ru-RU" altLang="ru-RU" sz="3200" b="1" dirty="0">
                <a:solidFill>
                  <a:srgbClr val="3333CC"/>
                </a:solidFill>
                <a:latin typeface="Arial Narrow" pitchFamily="34" charset="0"/>
              </a:rPr>
              <a:t> </a:t>
            </a:r>
            <a:r>
              <a:rPr lang="ru-RU" altLang="ru-RU" sz="3200" b="1" dirty="0" err="1">
                <a:solidFill>
                  <a:srgbClr val="3333CC"/>
                </a:solidFill>
                <a:latin typeface="Arial Narrow" pitchFamily="34" charset="0"/>
              </a:rPr>
              <a:t>кўра</a:t>
            </a:r>
            <a:endParaRPr lang="ru-RU" altLang="ru-RU" sz="600" b="1" dirty="0">
              <a:solidFill>
                <a:srgbClr val="3333CC"/>
              </a:solidFill>
              <a:latin typeface="Arial Narrow" pitchFamily="34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23850" y="4412903"/>
            <a:ext cx="4608513" cy="584775"/>
          </a:xfrm>
          <a:prstGeom prst="rect">
            <a:avLst/>
          </a:prstGeom>
          <a:gradFill rotWithShape="1">
            <a:gsLst>
              <a:gs pos="0">
                <a:srgbClr val="D5FFFF"/>
              </a:gs>
              <a:gs pos="50000">
                <a:srgbClr val="FFFFE5"/>
              </a:gs>
              <a:gs pos="100000">
                <a:srgbClr val="D5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3200" b="1" dirty="0">
                <a:solidFill>
                  <a:srgbClr val="3333CC"/>
                </a:solidFill>
                <a:latin typeface="Arial Narrow" pitchFamily="34" charset="0"/>
              </a:rPr>
              <a:t>– </a:t>
            </a:r>
            <a:r>
              <a:rPr lang="ru-RU" altLang="ru-RU" sz="3200" b="1" dirty="0" err="1">
                <a:solidFill>
                  <a:srgbClr val="3333CC"/>
                </a:solidFill>
                <a:latin typeface="Arial Narrow" pitchFamily="34" charset="0"/>
              </a:rPr>
              <a:t>таъсир</a:t>
            </a:r>
            <a:r>
              <a:rPr lang="ru-RU" altLang="ru-RU" sz="3200" b="1" dirty="0">
                <a:solidFill>
                  <a:srgbClr val="3333CC"/>
                </a:solidFill>
                <a:latin typeface="Arial Narrow" pitchFamily="34" charset="0"/>
              </a:rPr>
              <a:t> </a:t>
            </a:r>
            <a:r>
              <a:rPr lang="ru-RU" altLang="ru-RU" sz="3200" b="1" dirty="0" err="1">
                <a:solidFill>
                  <a:srgbClr val="3333CC"/>
                </a:solidFill>
                <a:latin typeface="Arial Narrow" pitchFamily="34" charset="0"/>
              </a:rPr>
              <a:t>характерига</a:t>
            </a:r>
            <a:r>
              <a:rPr lang="ru-RU" altLang="ru-RU" sz="3200" b="1" dirty="0">
                <a:solidFill>
                  <a:srgbClr val="3333CC"/>
                </a:solidFill>
                <a:latin typeface="Arial Narrow" pitchFamily="34" charset="0"/>
              </a:rPr>
              <a:t> к</a:t>
            </a:r>
            <a:r>
              <a:rPr lang="uz-Cyrl-UZ" altLang="ru-RU" sz="3200" b="1" dirty="0">
                <a:solidFill>
                  <a:srgbClr val="3333CC"/>
                </a:solidFill>
                <a:latin typeface="Arial Narrow" pitchFamily="34" charset="0"/>
              </a:rPr>
              <a:t>ў</a:t>
            </a:r>
            <a:r>
              <a:rPr lang="ru-RU" altLang="ru-RU" sz="3200" b="1" dirty="0" err="1">
                <a:solidFill>
                  <a:srgbClr val="3333CC"/>
                </a:solidFill>
                <a:latin typeface="Arial Narrow" pitchFamily="34" charset="0"/>
              </a:rPr>
              <a:t>ра</a:t>
            </a:r>
            <a:endParaRPr lang="ru-RU" altLang="ru-RU" sz="600" b="1" dirty="0">
              <a:solidFill>
                <a:srgbClr val="3333CC"/>
              </a:solidFill>
              <a:latin typeface="Arial Narrow" pitchFamily="34" charset="0"/>
            </a:endParaRP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305696" y="5634038"/>
            <a:ext cx="4608513" cy="535531"/>
          </a:xfrm>
          <a:prstGeom prst="rect">
            <a:avLst/>
          </a:prstGeom>
          <a:gradFill rotWithShape="1">
            <a:gsLst>
              <a:gs pos="0">
                <a:srgbClr val="D5FFFF"/>
              </a:gs>
              <a:gs pos="50000">
                <a:srgbClr val="FFFFE5"/>
              </a:gs>
              <a:gs pos="100000">
                <a:srgbClr val="D5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</a:pPr>
            <a:r>
              <a:rPr lang="ru-RU" altLang="ru-RU" sz="3200" b="1" dirty="0">
                <a:solidFill>
                  <a:srgbClr val="3333CC"/>
                </a:solidFill>
                <a:latin typeface="Arial Narrow" pitchFamily="34" charset="0"/>
              </a:rPr>
              <a:t>– </a:t>
            </a:r>
            <a:r>
              <a:rPr lang="ru-RU" altLang="ru-RU" sz="3200" b="1" dirty="0" err="1">
                <a:solidFill>
                  <a:srgbClr val="3333CC"/>
                </a:solidFill>
                <a:latin typeface="Arial Narrow" pitchFamily="34" charset="0"/>
              </a:rPr>
              <a:t>таъсир</a:t>
            </a:r>
            <a:r>
              <a:rPr lang="ru-RU" altLang="ru-RU" sz="3200" b="1" dirty="0">
                <a:solidFill>
                  <a:srgbClr val="3333CC"/>
                </a:solidFill>
                <a:latin typeface="Arial Narrow" pitchFamily="34" charset="0"/>
              </a:rPr>
              <a:t> </a:t>
            </a:r>
            <a:r>
              <a:rPr lang="ru-RU" altLang="ru-RU" sz="3200" b="1" dirty="0" err="1">
                <a:solidFill>
                  <a:srgbClr val="3333CC"/>
                </a:solidFill>
                <a:latin typeface="Arial Narrow" pitchFamily="34" charset="0"/>
              </a:rPr>
              <a:t>муддатига</a:t>
            </a:r>
            <a:r>
              <a:rPr lang="ru-RU" altLang="ru-RU" sz="3200" b="1" dirty="0">
                <a:solidFill>
                  <a:srgbClr val="3333CC"/>
                </a:solidFill>
                <a:latin typeface="Arial Narrow" pitchFamily="34" charset="0"/>
              </a:rPr>
              <a:t> </a:t>
            </a:r>
            <a:r>
              <a:rPr lang="ru-RU" altLang="ru-RU" sz="3200" b="1" dirty="0" err="1">
                <a:solidFill>
                  <a:srgbClr val="3333CC"/>
                </a:solidFill>
                <a:latin typeface="Arial Narrow" pitchFamily="34" charset="0"/>
              </a:rPr>
              <a:t>кўра</a:t>
            </a:r>
            <a:r>
              <a:rPr lang="ru-RU" altLang="ru-RU" sz="3200" b="1" dirty="0">
                <a:solidFill>
                  <a:srgbClr val="3333CC"/>
                </a:solidFill>
                <a:latin typeface="Arial Narrow" pitchFamily="34" charset="0"/>
              </a:rPr>
              <a:t> </a:t>
            </a:r>
            <a:endParaRPr lang="ru-RU" altLang="ru-RU" sz="800" b="1" dirty="0">
              <a:solidFill>
                <a:srgbClr val="3333CC"/>
              </a:solidFill>
              <a:latin typeface="Arial Narrow" pitchFamily="34" charset="0"/>
            </a:endParaRP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5221288" y="2933700"/>
            <a:ext cx="2160587" cy="1329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spcAft>
                <a:spcPct val="50000"/>
              </a:spcAft>
            </a:pPr>
            <a:r>
              <a:rPr lang="ru-RU" altLang="ru-RU" sz="2000" b="1" dirty="0" err="1">
                <a:latin typeface="Arial Narrow" pitchFamily="34" charset="0"/>
              </a:rPr>
              <a:t>тўпланган</a:t>
            </a:r>
            <a:endParaRPr lang="ru-RU" altLang="ru-RU" sz="2000" b="1" dirty="0">
              <a:latin typeface="Arial Narrow" pitchFamily="34" charset="0"/>
            </a:endParaRPr>
          </a:p>
          <a:p>
            <a:pPr algn="l">
              <a:spcBef>
                <a:spcPct val="5000"/>
              </a:spcBef>
            </a:pPr>
            <a:endParaRPr lang="ru-RU" altLang="ru-RU" sz="800" b="1" dirty="0">
              <a:latin typeface="Arial Narrow" pitchFamily="34" charset="0"/>
            </a:endParaRPr>
          </a:p>
          <a:p>
            <a:pPr algn="l">
              <a:spcBef>
                <a:spcPct val="5000"/>
              </a:spcBef>
            </a:pPr>
            <a:r>
              <a:rPr lang="ru-RU" altLang="ru-RU" sz="2000" b="1" dirty="0" err="1">
                <a:latin typeface="Arial Narrow" pitchFamily="34" charset="0"/>
              </a:rPr>
              <a:t>ёйилган</a:t>
            </a:r>
            <a:r>
              <a:rPr lang="ru-RU" altLang="ru-RU" sz="2000" b="1" dirty="0">
                <a:latin typeface="Arial Narrow" pitchFamily="34" charset="0"/>
              </a:rPr>
              <a:t>                                  </a:t>
            </a:r>
          </a:p>
          <a:p>
            <a:pPr algn="l">
              <a:spcBef>
                <a:spcPct val="5000"/>
              </a:spcBef>
            </a:pPr>
            <a:r>
              <a:rPr lang="ru-RU" altLang="ru-RU" b="1" dirty="0">
                <a:latin typeface="Arial Narrow" pitchFamily="34" charset="0"/>
              </a:rPr>
              <a:t>                                    </a:t>
            </a:r>
            <a:endParaRPr lang="ru-RU" altLang="ru-RU" sz="2000" b="1" dirty="0">
              <a:latin typeface="Arial Narrow" pitchFamily="34" charset="0"/>
            </a:endParaRPr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4932363" y="3151188"/>
            <a:ext cx="358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>
            <a:off x="4932363" y="3760788"/>
            <a:ext cx="358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7254875" y="3276600"/>
            <a:ext cx="2016125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uz-Cyrl-UZ" altLang="ru-RU" b="1" dirty="0">
                <a:latin typeface="Arial Narrow" pitchFamily="34" charset="0"/>
              </a:rPr>
              <a:t>Чизиқ бўйича</a:t>
            </a:r>
            <a:endParaRPr lang="ru-RU" altLang="ru-RU" b="1" dirty="0">
              <a:latin typeface="Arial Narrow" pitchFamily="34" charset="0"/>
            </a:endParaRPr>
          </a:p>
          <a:p>
            <a:pPr algn="l"/>
            <a:r>
              <a:rPr lang="uz-Cyrl-UZ" altLang="ru-RU" b="1" dirty="0">
                <a:latin typeface="Arial Narrow" pitchFamily="34" charset="0"/>
              </a:rPr>
              <a:t>Сирт бўйича</a:t>
            </a:r>
            <a:endParaRPr lang="ru-RU" altLang="ru-RU" b="1" dirty="0">
              <a:latin typeface="Arial Narrow" pitchFamily="34" charset="0"/>
            </a:endParaRPr>
          </a:p>
          <a:p>
            <a:pPr algn="l"/>
            <a:r>
              <a:rPr lang="uz-Cyrl-UZ" altLang="ru-RU" b="1" dirty="0">
                <a:latin typeface="Arial Narrow" pitchFamily="34" charset="0"/>
              </a:rPr>
              <a:t>Ҳажм бўйича</a:t>
            </a:r>
            <a:endParaRPr lang="ru-RU" altLang="ru-RU" b="1" dirty="0">
              <a:latin typeface="Arial Narrow" pitchFamily="34" charset="0"/>
            </a:endParaRPr>
          </a:p>
        </p:txBody>
      </p:sp>
      <p:sp>
        <p:nvSpPr>
          <p:cNvPr id="14351" name="AutoShape 15"/>
          <p:cNvSpPr>
            <a:spLocks/>
          </p:cNvSpPr>
          <p:nvPr/>
        </p:nvSpPr>
        <p:spPr bwMode="auto">
          <a:xfrm>
            <a:off x="7126288" y="3394075"/>
            <a:ext cx="144462" cy="755650"/>
          </a:xfrm>
          <a:prstGeom prst="leftBrace">
            <a:avLst>
              <a:gd name="adj1" fmla="val 4359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5221288" y="4235450"/>
            <a:ext cx="2062162" cy="96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spcAft>
                <a:spcPct val="50000"/>
              </a:spcAft>
            </a:pPr>
            <a:r>
              <a:rPr lang="ru-RU" altLang="ru-RU" b="1" dirty="0"/>
              <a:t>статик</a:t>
            </a:r>
          </a:p>
          <a:p>
            <a:pPr algn="l">
              <a:spcBef>
                <a:spcPct val="5000"/>
              </a:spcBef>
            </a:pPr>
            <a:endParaRPr lang="ru-RU" altLang="ru-RU" sz="800" b="1" dirty="0">
              <a:latin typeface="Arial Narrow" pitchFamily="34" charset="0"/>
            </a:endParaRPr>
          </a:p>
          <a:p>
            <a:pPr algn="l">
              <a:spcBef>
                <a:spcPct val="5000"/>
              </a:spcBef>
            </a:pPr>
            <a:r>
              <a:rPr lang="ru-RU" altLang="ru-RU" b="1" dirty="0"/>
              <a:t>динамик</a:t>
            </a:r>
            <a:r>
              <a:rPr lang="ru-RU" altLang="ru-RU" b="1" dirty="0">
                <a:latin typeface="Arial Narrow" pitchFamily="34" charset="0"/>
              </a:rPr>
              <a:t>                                                                      </a:t>
            </a:r>
            <a:endParaRPr lang="ru-RU" altLang="ru-RU" sz="2000" b="1" dirty="0">
              <a:latin typeface="Arial Narrow" pitchFamily="34" charset="0"/>
            </a:endParaRPr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>
            <a:off x="4932363" y="4437063"/>
            <a:ext cx="358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>
            <a:off x="4932363" y="4989513"/>
            <a:ext cx="358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7164388" y="4500563"/>
            <a:ext cx="165735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uz-Cyrl-UZ" altLang="ru-RU" b="1" dirty="0">
                <a:latin typeface="Arial Narrow" pitchFamily="34" charset="0"/>
              </a:rPr>
              <a:t>Зарб юклари</a:t>
            </a:r>
            <a:endParaRPr lang="ru-RU" altLang="ru-RU" b="1" dirty="0">
              <a:latin typeface="Arial Narrow" pitchFamily="34" charset="0"/>
            </a:endParaRPr>
          </a:p>
          <a:p>
            <a:pPr algn="l"/>
            <a:r>
              <a:rPr lang="ru-RU" altLang="ru-RU" b="1" dirty="0" err="1">
                <a:latin typeface="Arial Narrow" pitchFamily="34" charset="0"/>
              </a:rPr>
              <a:t>Вибрацион</a:t>
            </a:r>
            <a:r>
              <a:rPr lang="ru-RU" altLang="ru-RU" b="1" dirty="0">
                <a:latin typeface="Arial Narrow" pitchFamily="34" charset="0"/>
              </a:rPr>
              <a:t> </a:t>
            </a:r>
            <a:r>
              <a:rPr lang="ru-RU" altLang="ru-RU" b="1" dirty="0" err="1">
                <a:latin typeface="Arial Narrow" pitchFamily="34" charset="0"/>
              </a:rPr>
              <a:t>таъсирлар</a:t>
            </a:r>
            <a:endParaRPr lang="ru-RU" altLang="ru-RU" b="1" dirty="0">
              <a:latin typeface="Arial Narrow" pitchFamily="34" charset="0"/>
            </a:endParaRPr>
          </a:p>
        </p:txBody>
      </p:sp>
      <p:sp>
        <p:nvSpPr>
          <p:cNvPr id="14356" name="AutoShape 20"/>
          <p:cNvSpPr>
            <a:spLocks/>
          </p:cNvSpPr>
          <p:nvPr/>
        </p:nvSpPr>
        <p:spPr bwMode="auto">
          <a:xfrm>
            <a:off x="7021513" y="4618038"/>
            <a:ext cx="144462" cy="755650"/>
          </a:xfrm>
          <a:prstGeom prst="leftBrace">
            <a:avLst>
              <a:gd name="adj1" fmla="val 4359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altLang="ru-RU"/>
              <a:t>  </a:t>
            </a:r>
          </a:p>
        </p:txBody>
      </p:sp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5221288" y="5459413"/>
            <a:ext cx="2062162" cy="96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spcAft>
                <a:spcPct val="50000"/>
              </a:spcAft>
            </a:pPr>
            <a:r>
              <a:rPr lang="uz-Cyrl-UZ" altLang="ru-RU" b="1" dirty="0"/>
              <a:t>Доимий </a:t>
            </a:r>
            <a:endParaRPr lang="ru-RU" altLang="ru-RU" b="1" dirty="0"/>
          </a:p>
          <a:p>
            <a:pPr algn="l">
              <a:spcBef>
                <a:spcPct val="5000"/>
              </a:spcBef>
            </a:pPr>
            <a:endParaRPr lang="ru-RU" altLang="ru-RU" sz="800" b="1" dirty="0">
              <a:latin typeface="Arial Narrow" pitchFamily="34" charset="0"/>
            </a:endParaRPr>
          </a:p>
          <a:p>
            <a:pPr algn="l">
              <a:spcBef>
                <a:spcPct val="5000"/>
              </a:spcBef>
            </a:pPr>
            <a:r>
              <a:rPr lang="ru-RU" altLang="ru-RU" sz="2000" b="1" dirty="0" err="1">
                <a:latin typeface="Arial Narrow" pitchFamily="34" charset="0"/>
              </a:rPr>
              <a:t>муваққат</a:t>
            </a:r>
            <a:r>
              <a:rPr lang="ru-RU" altLang="ru-RU" sz="2000" b="1" dirty="0">
                <a:latin typeface="Arial Narrow" pitchFamily="34" charset="0"/>
              </a:rPr>
              <a:t> </a:t>
            </a:r>
            <a:r>
              <a:rPr lang="ru-RU" altLang="ru-RU" b="1" dirty="0">
                <a:latin typeface="Arial Narrow" pitchFamily="34" charset="0"/>
              </a:rPr>
              <a:t>                                                                 </a:t>
            </a:r>
            <a:endParaRPr lang="ru-RU" altLang="ru-RU" sz="2000" b="1" dirty="0">
              <a:latin typeface="Arial Narrow" pitchFamily="34" charset="0"/>
            </a:endParaRPr>
          </a:p>
        </p:txBody>
      </p:sp>
      <p:sp>
        <p:nvSpPr>
          <p:cNvPr id="14358" name="Line 22"/>
          <p:cNvSpPr>
            <a:spLocks noChangeShapeType="1"/>
          </p:cNvSpPr>
          <p:nvPr/>
        </p:nvSpPr>
        <p:spPr bwMode="auto">
          <a:xfrm>
            <a:off x="4932363" y="5661025"/>
            <a:ext cx="358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59" name="Line 23"/>
          <p:cNvSpPr>
            <a:spLocks noChangeShapeType="1"/>
          </p:cNvSpPr>
          <p:nvPr/>
        </p:nvSpPr>
        <p:spPr bwMode="auto">
          <a:xfrm>
            <a:off x="4932363" y="6208713"/>
            <a:ext cx="358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198438" y="188913"/>
            <a:ext cx="8713787" cy="6480175"/>
          </a:xfrm>
          <a:prstGeom prst="rect">
            <a:avLst/>
          </a:prstGeom>
          <a:noFill/>
          <a:ln w="76200" cmpd="tri">
            <a:solidFill>
              <a:srgbClr val="A5002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>
            <a:off x="323850" y="1573213"/>
            <a:ext cx="4608513" cy="1189037"/>
          </a:xfrm>
          <a:prstGeom prst="rect">
            <a:avLst/>
          </a:prstGeom>
          <a:gradFill rotWithShape="1">
            <a:gsLst>
              <a:gs pos="0">
                <a:srgbClr val="D5FFFF"/>
              </a:gs>
              <a:gs pos="50000">
                <a:srgbClr val="FFFFE5"/>
              </a:gs>
              <a:gs pos="100000">
                <a:srgbClr val="D5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90000"/>
              </a:lnSpc>
            </a:pPr>
            <a:endParaRPr lang="ru-RU" altLang="ru-RU" sz="2000" b="1" dirty="0">
              <a:solidFill>
                <a:srgbClr val="3333CC"/>
              </a:solidFill>
              <a:latin typeface="Arial Narrow" pitchFamily="34" charset="0"/>
            </a:endParaRPr>
          </a:p>
          <a:p>
            <a:pPr algn="l">
              <a:lnSpc>
                <a:spcPct val="90000"/>
              </a:lnSpc>
            </a:pPr>
            <a:r>
              <a:rPr lang="ru-RU" altLang="ru-RU" sz="3200" b="1" dirty="0">
                <a:solidFill>
                  <a:srgbClr val="3333CC"/>
                </a:solidFill>
                <a:latin typeface="Arial Narrow" pitchFamily="34" charset="0"/>
              </a:rPr>
              <a:t>– </a:t>
            </a:r>
            <a:r>
              <a:rPr lang="ru-RU" altLang="ru-RU" sz="3200" b="1" dirty="0" err="1">
                <a:solidFill>
                  <a:srgbClr val="3333CC"/>
                </a:solidFill>
                <a:latin typeface="Arial Narrow" pitchFamily="34" charset="0"/>
              </a:rPr>
              <a:t>табиий</a:t>
            </a:r>
            <a:r>
              <a:rPr lang="ru-RU" altLang="ru-RU" sz="3200" b="1" dirty="0">
                <a:solidFill>
                  <a:srgbClr val="3333CC"/>
                </a:solidFill>
                <a:latin typeface="Arial Narrow" pitchFamily="34" charset="0"/>
              </a:rPr>
              <a:t> </a:t>
            </a:r>
            <a:r>
              <a:rPr lang="ru-RU" altLang="ru-RU" sz="3200" b="1" dirty="0" err="1">
                <a:solidFill>
                  <a:srgbClr val="3333CC"/>
                </a:solidFill>
                <a:latin typeface="Arial Narrow" pitchFamily="34" charset="0"/>
              </a:rPr>
              <a:t>ҳолатда</a:t>
            </a:r>
            <a:r>
              <a:rPr lang="ru-RU" altLang="ru-RU" sz="3200" b="1" dirty="0">
                <a:solidFill>
                  <a:srgbClr val="3333CC"/>
                </a:solidFill>
                <a:latin typeface="Arial Narrow" pitchFamily="34" charset="0"/>
              </a:rPr>
              <a:t> </a:t>
            </a:r>
          </a:p>
          <a:p>
            <a:pPr algn="l">
              <a:lnSpc>
                <a:spcPct val="90000"/>
              </a:lnSpc>
            </a:pPr>
            <a:endParaRPr lang="ru-RU" altLang="ru-RU" sz="2000" b="1" dirty="0">
              <a:solidFill>
                <a:srgbClr val="3333CC"/>
              </a:solidFill>
              <a:latin typeface="Arial Narrow" pitchFamily="34" charset="0"/>
            </a:endParaRPr>
          </a:p>
          <a:p>
            <a:pPr algn="l">
              <a:lnSpc>
                <a:spcPct val="90000"/>
              </a:lnSpc>
            </a:pPr>
            <a:endParaRPr lang="ru-RU" altLang="ru-RU" sz="800" b="1" dirty="0">
              <a:solidFill>
                <a:srgbClr val="3333CC"/>
              </a:solidFill>
              <a:latin typeface="Arial Narrow" pitchFamily="34" charset="0"/>
            </a:endParaRPr>
          </a:p>
        </p:txBody>
      </p:sp>
      <p:sp>
        <p:nvSpPr>
          <p:cNvPr id="14362" name="Text Box 26"/>
          <p:cNvSpPr txBox="1">
            <a:spLocks noChangeArrowheads="1"/>
          </p:cNvSpPr>
          <p:nvPr/>
        </p:nvSpPr>
        <p:spPr bwMode="auto">
          <a:xfrm>
            <a:off x="5221288" y="1446213"/>
            <a:ext cx="3743325" cy="148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/>
            <a:r>
              <a:rPr lang="ru-RU" altLang="ru-RU" sz="2000" b="1" dirty="0" err="1">
                <a:latin typeface="Arial Narrow" pitchFamily="34" charset="0"/>
              </a:rPr>
              <a:t>кучлар</a:t>
            </a:r>
            <a:r>
              <a:rPr lang="ru-RU" altLang="ru-RU" b="1" dirty="0">
                <a:latin typeface="Arial Narrow" pitchFamily="34" charset="0"/>
              </a:rPr>
              <a:t>(</a:t>
            </a:r>
            <a:r>
              <a:rPr lang="ru-RU" altLang="ru-RU" sz="1000" b="1" dirty="0">
                <a:latin typeface="Arial Narrow" pitchFamily="34" charset="0"/>
              </a:rPr>
              <a:t> </a:t>
            </a:r>
            <a:r>
              <a:rPr lang="ru-RU" altLang="ru-RU" b="1" dirty="0" err="1">
                <a:latin typeface="Arial Narrow" pitchFamily="34" charset="0"/>
              </a:rPr>
              <a:t>юклар</a:t>
            </a:r>
            <a:r>
              <a:rPr lang="ru-RU" altLang="ru-RU" sz="1000" b="1" dirty="0">
                <a:latin typeface="Arial Narrow" pitchFamily="34" charset="0"/>
              </a:rPr>
              <a:t> </a:t>
            </a:r>
            <a:r>
              <a:rPr lang="ru-RU" altLang="ru-RU" b="1" dirty="0">
                <a:latin typeface="Arial Narrow" pitchFamily="34" charset="0"/>
              </a:rPr>
              <a:t>)</a:t>
            </a:r>
          </a:p>
          <a:p>
            <a:pPr algn="l"/>
            <a:r>
              <a:rPr lang="ru-RU" altLang="ru-RU" b="1" dirty="0" err="1">
                <a:latin typeface="Arial Narrow" pitchFamily="34" charset="0"/>
              </a:rPr>
              <a:t>кинематик</a:t>
            </a:r>
            <a:r>
              <a:rPr lang="ru-RU" altLang="ru-RU" b="1" dirty="0">
                <a:latin typeface="Arial Narrow" pitchFamily="34" charset="0"/>
              </a:rPr>
              <a:t> ( </a:t>
            </a:r>
            <a:r>
              <a:rPr lang="ru-RU" altLang="ru-RU" b="1" dirty="0" err="1">
                <a:latin typeface="Arial Narrow" pitchFamily="34" charset="0"/>
              </a:rPr>
              <a:t>таянчлар</a:t>
            </a:r>
            <a:r>
              <a:rPr lang="ru-RU" altLang="ru-RU" b="1" dirty="0">
                <a:latin typeface="Arial Narrow" pitchFamily="34" charset="0"/>
              </a:rPr>
              <a:t> </a:t>
            </a:r>
            <a:r>
              <a:rPr lang="ru-RU" altLang="ru-RU" b="1" dirty="0" err="1">
                <a:latin typeface="Arial Narrow" pitchFamily="34" charset="0"/>
              </a:rPr>
              <a:t>чўкиши</a:t>
            </a:r>
            <a:r>
              <a:rPr lang="ru-RU" altLang="ru-RU" b="1" dirty="0">
                <a:latin typeface="Arial Narrow" pitchFamily="34" charset="0"/>
              </a:rPr>
              <a:t> )</a:t>
            </a:r>
          </a:p>
          <a:p>
            <a:pPr algn="l"/>
            <a:r>
              <a:rPr lang="ru-RU" altLang="ru-RU" sz="2000" b="1" dirty="0" err="1">
                <a:latin typeface="Arial Narrow" pitchFamily="34" charset="0"/>
              </a:rPr>
              <a:t>Ҳарорат</a:t>
            </a:r>
            <a:r>
              <a:rPr lang="ru-RU" altLang="ru-RU" sz="2000" b="1" dirty="0">
                <a:latin typeface="Arial Narrow" pitchFamily="34" charset="0"/>
              </a:rPr>
              <a:t> </a:t>
            </a:r>
            <a:r>
              <a:rPr lang="ru-RU" altLang="ru-RU" b="1" dirty="0">
                <a:latin typeface="Arial Narrow" pitchFamily="34" charset="0"/>
              </a:rPr>
              <a:t>(</a:t>
            </a:r>
            <a:r>
              <a:rPr lang="ru-RU" altLang="ru-RU" sz="1000" b="1" dirty="0">
                <a:latin typeface="Arial Narrow" pitchFamily="34" charset="0"/>
              </a:rPr>
              <a:t> </a:t>
            </a:r>
            <a:r>
              <a:rPr lang="ru-RU" altLang="ru-RU" b="1" dirty="0" err="1">
                <a:latin typeface="Arial Narrow" pitchFamily="34" charset="0"/>
              </a:rPr>
              <a:t>иссиқлик</a:t>
            </a:r>
            <a:r>
              <a:rPr lang="ru-RU" altLang="ru-RU" sz="2000" b="1" dirty="0">
                <a:latin typeface="Arial Narrow" pitchFamily="34" charset="0"/>
              </a:rPr>
              <a:t>) </a:t>
            </a:r>
          </a:p>
          <a:p>
            <a:pPr algn="l"/>
            <a:r>
              <a:rPr lang="ru-RU" altLang="ru-RU" sz="2000" b="1" dirty="0" err="1">
                <a:latin typeface="Arial Narrow" pitchFamily="34" charset="0"/>
              </a:rPr>
              <a:t>бошқалар</a:t>
            </a:r>
            <a:r>
              <a:rPr lang="ru-RU" altLang="ru-RU" sz="2000" b="1" dirty="0">
                <a:latin typeface="Arial Narrow" pitchFamily="34" charset="0"/>
              </a:rPr>
              <a:t>  </a:t>
            </a:r>
            <a:r>
              <a:rPr lang="ru-RU" altLang="ru-RU" b="1" dirty="0">
                <a:latin typeface="Arial Narrow" pitchFamily="34" charset="0"/>
              </a:rPr>
              <a:t>(</a:t>
            </a:r>
            <a:r>
              <a:rPr lang="ru-RU" altLang="ru-RU" sz="1000" b="1" dirty="0">
                <a:latin typeface="Arial Narrow" pitchFamily="34" charset="0"/>
              </a:rPr>
              <a:t> </a:t>
            </a:r>
            <a:r>
              <a:rPr lang="ru-RU" altLang="ru-RU" sz="1600" b="1" dirty="0">
                <a:latin typeface="Arial Narrow" pitchFamily="34" charset="0"/>
              </a:rPr>
              <a:t>электромагнит, </a:t>
            </a:r>
          </a:p>
          <a:p>
            <a:pPr algn="l">
              <a:lnSpc>
                <a:spcPct val="70000"/>
              </a:lnSpc>
            </a:pPr>
            <a:r>
              <a:rPr lang="ru-RU" altLang="ru-RU" sz="1600" b="1" dirty="0">
                <a:latin typeface="Arial Narrow" pitchFamily="34" charset="0"/>
              </a:rPr>
              <a:t>                    биохимик </a:t>
            </a:r>
            <a:r>
              <a:rPr lang="ru-RU" altLang="ru-RU" sz="1600" b="1" dirty="0" err="1">
                <a:latin typeface="Arial Narrow" pitchFamily="34" charset="0"/>
              </a:rPr>
              <a:t>ва</a:t>
            </a:r>
            <a:r>
              <a:rPr lang="ru-RU" altLang="ru-RU" sz="1600" b="1" dirty="0">
                <a:latin typeface="Arial Narrow" pitchFamily="34" charset="0"/>
              </a:rPr>
              <a:t> </a:t>
            </a:r>
            <a:r>
              <a:rPr lang="ru-RU" altLang="ru-RU" sz="1600" b="1" dirty="0" err="1">
                <a:latin typeface="Arial Narrow" pitchFamily="34" charset="0"/>
              </a:rPr>
              <a:t>бошқ</a:t>
            </a:r>
            <a:r>
              <a:rPr lang="ru-RU" altLang="ru-RU" sz="1600" b="1" dirty="0">
                <a:latin typeface="Arial Narrow" pitchFamily="34" charset="0"/>
              </a:rPr>
              <a:t>.</a:t>
            </a:r>
            <a:r>
              <a:rPr lang="ru-RU" altLang="ru-RU" sz="1000" b="1" dirty="0">
                <a:latin typeface="Arial Narrow" pitchFamily="34" charset="0"/>
              </a:rPr>
              <a:t> </a:t>
            </a:r>
            <a:r>
              <a:rPr lang="ru-RU" altLang="ru-RU" sz="1600" b="1" dirty="0">
                <a:latin typeface="Arial Narrow" pitchFamily="34" charset="0"/>
              </a:rPr>
              <a:t>)</a:t>
            </a:r>
            <a:endParaRPr lang="ru-RU" altLang="ru-RU" sz="2000" b="1" dirty="0">
              <a:latin typeface="Arial Narrow" pitchFamily="34" charset="0"/>
            </a:endParaRPr>
          </a:p>
        </p:txBody>
      </p:sp>
      <p:sp>
        <p:nvSpPr>
          <p:cNvPr id="14363" name="Line 27"/>
          <p:cNvSpPr>
            <a:spLocks noChangeShapeType="1"/>
          </p:cNvSpPr>
          <p:nvPr/>
        </p:nvSpPr>
        <p:spPr bwMode="auto">
          <a:xfrm>
            <a:off x="4932363" y="1681163"/>
            <a:ext cx="358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64" name="Line 28"/>
          <p:cNvSpPr>
            <a:spLocks noChangeShapeType="1"/>
          </p:cNvSpPr>
          <p:nvPr/>
        </p:nvSpPr>
        <p:spPr bwMode="auto">
          <a:xfrm>
            <a:off x="4932363" y="1979613"/>
            <a:ext cx="358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65" name="Line 29"/>
          <p:cNvSpPr>
            <a:spLocks noChangeShapeType="1"/>
          </p:cNvSpPr>
          <p:nvPr/>
        </p:nvSpPr>
        <p:spPr bwMode="auto">
          <a:xfrm>
            <a:off x="4932363" y="2295525"/>
            <a:ext cx="358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66" name="Line 30"/>
          <p:cNvSpPr>
            <a:spLocks noChangeShapeType="1"/>
          </p:cNvSpPr>
          <p:nvPr/>
        </p:nvSpPr>
        <p:spPr bwMode="auto">
          <a:xfrm>
            <a:off x="4932363" y="2589213"/>
            <a:ext cx="358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8086493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14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14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4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1000"/>
                                        <p:tgtEl>
                                          <p:spTgt spid="14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4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4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7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4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4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4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7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0" dur="80"/>
                                        <p:tgtEl>
                                          <p:spTgt spid="14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1" dur="80"/>
                                        <p:tgtEl>
                                          <p:spTgt spid="14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80"/>
                                        <p:tgtEl>
                                          <p:spTgt spid="14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7460"/>
                            </p:stCondLst>
                            <p:childTnLst>
                              <p:par>
                                <p:cTn id="8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6" dur="80"/>
                                        <p:tgtEl>
                                          <p:spTgt spid="14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7" dur="80"/>
                                        <p:tgtEl>
                                          <p:spTgt spid="14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80"/>
                                        <p:tgtEl>
                                          <p:spTgt spid="14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4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4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1" dur="1000"/>
                                        <p:tgtEl>
                                          <p:spTgt spid="14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0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43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43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3" dur="1000"/>
                                        <p:tgtEl>
                                          <p:spTgt spid="143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0"/>
                            </p:stCondLst>
                            <p:childTnLst>
                              <p:par>
                                <p:cTn id="12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3" dur="80"/>
                                        <p:tgtEl>
                                          <p:spTgt spid="143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4" dur="80"/>
                                        <p:tgtEl>
                                          <p:spTgt spid="143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80"/>
                                        <p:tgtEl>
                                          <p:spTgt spid="143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5480"/>
                            </p:stCondLst>
                            <p:childTnLst>
                              <p:par>
                                <p:cTn id="12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9" dur="80"/>
                                        <p:tgtEl>
                                          <p:spTgt spid="143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0" dur="80"/>
                                        <p:tgtEl>
                                          <p:spTgt spid="143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1" dur="80"/>
                                        <p:tgtEl>
                                          <p:spTgt spid="143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920"/>
                            </p:stCondLst>
                            <p:childTnLst>
                              <p:par>
                                <p:cTn id="13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5" dur="80"/>
                                        <p:tgtEl>
                                          <p:spTgt spid="143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6" dur="80"/>
                                        <p:tgtEl>
                                          <p:spTgt spid="143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7" dur="80"/>
                                        <p:tgtEl>
                                          <p:spTgt spid="143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143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143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0" dur="1000"/>
                                        <p:tgtEl>
                                          <p:spTgt spid="143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143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143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2" dur="1000"/>
                                        <p:tgtEl>
                                          <p:spTgt spid="143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6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14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7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2" dur="80"/>
                                        <p:tgtEl>
                                          <p:spTgt spid="14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3" dur="80"/>
                                        <p:tgtEl>
                                          <p:spTgt spid="14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4" dur="80"/>
                                        <p:tgtEl>
                                          <p:spTgt spid="14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5760"/>
                            </p:stCondLst>
                            <p:childTnLst>
                              <p:par>
                                <p:cTn id="176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8" dur="80"/>
                                        <p:tgtEl>
                                          <p:spTgt spid="14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9" dur="80"/>
                                        <p:tgtEl>
                                          <p:spTgt spid="14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0" dur="80"/>
                                        <p:tgtEl>
                                          <p:spTgt spid="14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14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14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143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143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3" dur="1000"/>
                                        <p:tgtEl>
                                          <p:spTgt spid="14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143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143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9" dur="1000"/>
                                        <p:tgtEl>
                                          <p:spTgt spid="143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3000"/>
                            </p:stCondLst>
                            <p:childTnLst>
                              <p:par>
                                <p:cTn id="20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143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143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5" dur="1000"/>
                                        <p:tgtEl>
                                          <p:spTgt spid="143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41" grpId="0" animBg="1"/>
      <p:bldP spid="14342" grpId="0" animBg="1"/>
      <p:bldP spid="14344" grpId="0" animBg="1"/>
      <p:bldP spid="14346" grpId="0" animBg="1"/>
      <p:bldP spid="14347" grpId="0" animBg="1"/>
      <p:bldP spid="14351" grpId="0" animBg="1"/>
      <p:bldP spid="14353" grpId="0" animBg="1"/>
      <p:bldP spid="14354" grpId="0" animBg="1"/>
      <p:bldP spid="14356" grpId="0" animBg="1"/>
      <p:bldP spid="14358" grpId="0" animBg="1"/>
      <p:bldP spid="14359" grpId="0" animBg="1"/>
      <p:bldP spid="14363" grpId="0" animBg="1"/>
      <p:bldP spid="14364" grpId="0" animBg="1"/>
      <p:bldP spid="14365" grpId="0" animBg="1"/>
      <p:bldP spid="1436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5"/>
          <p:cNvSpPr>
            <a:spLocks noGrp="1" noChangeArrowheads="1"/>
          </p:cNvSpPr>
          <p:nvPr>
            <p:ph type="title"/>
          </p:nvPr>
        </p:nvSpPr>
        <p:spPr>
          <a:xfrm>
            <a:off x="468313" y="198438"/>
            <a:ext cx="8229600" cy="1143000"/>
          </a:xfrm>
          <a:noFill/>
          <a:ln/>
        </p:spPr>
        <p:txBody>
          <a:bodyPr/>
          <a:lstStyle/>
          <a:p>
            <a:r>
              <a:rPr lang="ru-RU" altLang="ru-RU" sz="2800" b="1" dirty="0" err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Иншоотлар</a:t>
            </a:r>
            <a:r>
              <a:rPr lang="ru-RU" altLang="ru-RU" sz="28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э</a:t>
            </a:r>
            <a:r>
              <a:rPr lang="uz-Cyrl-UZ" altLang="ru-RU" sz="28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лементларининг тугунларда боғланишига кура </a:t>
            </a:r>
            <a:endParaRPr lang="ru-RU" altLang="ru-RU" sz="2800" b="1" dirty="0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321" name="Freeform 9"/>
          <p:cNvSpPr>
            <a:spLocks/>
          </p:cNvSpPr>
          <p:nvPr/>
        </p:nvSpPr>
        <p:spPr bwMode="auto">
          <a:xfrm>
            <a:off x="468313" y="1916113"/>
            <a:ext cx="1368425" cy="576262"/>
          </a:xfrm>
          <a:custGeom>
            <a:avLst/>
            <a:gdLst>
              <a:gd name="T0" fmla="*/ 0 w 862"/>
              <a:gd name="T1" fmla="*/ 363 h 363"/>
              <a:gd name="T2" fmla="*/ 272 w 862"/>
              <a:gd name="T3" fmla="*/ 0 h 363"/>
              <a:gd name="T4" fmla="*/ 862 w 862"/>
              <a:gd name="T5" fmla="*/ 182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2" h="363">
                <a:moveTo>
                  <a:pt x="0" y="363"/>
                </a:moveTo>
                <a:lnTo>
                  <a:pt x="272" y="0"/>
                </a:lnTo>
                <a:lnTo>
                  <a:pt x="862" y="182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4" name="Freeform 12" descr="25%"/>
          <p:cNvSpPr>
            <a:spLocks/>
          </p:cNvSpPr>
          <p:nvPr/>
        </p:nvSpPr>
        <p:spPr bwMode="auto">
          <a:xfrm>
            <a:off x="1835150" y="1844675"/>
            <a:ext cx="1728788" cy="936625"/>
          </a:xfrm>
          <a:custGeom>
            <a:avLst/>
            <a:gdLst>
              <a:gd name="T0" fmla="*/ 408 w 1089"/>
              <a:gd name="T1" fmla="*/ 363 h 590"/>
              <a:gd name="T2" fmla="*/ 0 w 1089"/>
              <a:gd name="T3" fmla="*/ 544 h 590"/>
              <a:gd name="T4" fmla="*/ 363 w 1089"/>
              <a:gd name="T5" fmla="*/ 136 h 590"/>
              <a:gd name="T6" fmla="*/ 680 w 1089"/>
              <a:gd name="T7" fmla="*/ 0 h 590"/>
              <a:gd name="T8" fmla="*/ 1089 w 1089"/>
              <a:gd name="T9" fmla="*/ 182 h 590"/>
              <a:gd name="T10" fmla="*/ 816 w 1089"/>
              <a:gd name="T11" fmla="*/ 590 h 590"/>
              <a:gd name="T12" fmla="*/ 408 w 1089"/>
              <a:gd name="T13" fmla="*/ 363 h 5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89" h="590">
                <a:moveTo>
                  <a:pt x="408" y="363"/>
                </a:moveTo>
                <a:lnTo>
                  <a:pt x="0" y="544"/>
                </a:lnTo>
                <a:lnTo>
                  <a:pt x="363" y="136"/>
                </a:lnTo>
                <a:lnTo>
                  <a:pt x="680" y="0"/>
                </a:lnTo>
                <a:lnTo>
                  <a:pt x="1089" y="182"/>
                </a:lnTo>
                <a:lnTo>
                  <a:pt x="816" y="590"/>
                </a:lnTo>
                <a:lnTo>
                  <a:pt x="408" y="363"/>
                </a:lnTo>
                <a:close/>
              </a:path>
            </a:pathLst>
          </a:custGeom>
          <a:pattFill prst="pct25">
            <a:fgClr>
              <a:schemeClr val="accent1"/>
            </a:fgClr>
            <a:bgClr>
              <a:schemeClr val="bg1"/>
            </a:bgClr>
          </a:pattFill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 flipH="1">
            <a:off x="2484438" y="1844675"/>
            <a:ext cx="431800" cy="5762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6" name="Freeform 14"/>
          <p:cNvSpPr>
            <a:spLocks/>
          </p:cNvSpPr>
          <p:nvPr/>
        </p:nvSpPr>
        <p:spPr bwMode="auto">
          <a:xfrm>
            <a:off x="839788" y="1916113"/>
            <a:ext cx="130175" cy="74612"/>
          </a:xfrm>
          <a:custGeom>
            <a:avLst/>
            <a:gdLst>
              <a:gd name="T0" fmla="*/ 0 w 82"/>
              <a:gd name="T1" fmla="*/ 47 h 47"/>
              <a:gd name="T2" fmla="*/ 30 w 82"/>
              <a:gd name="T3" fmla="*/ 0 h 47"/>
              <a:gd name="T4" fmla="*/ 82 w 82"/>
              <a:gd name="T5" fmla="*/ 19 h 47"/>
              <a:gd name="T6" fmla="*/ 0 w 82"/>
              <a:gd name="T7" fmla="*/ 4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2" h="47">
                <a:moveTo>
                  <a:pt x="0" y="47"/>
                </a:moveTo>
                <a:lnTo>
                  <a:pt x="30" y="0"/>
                </a:lnTo>
                <a:lnTo>
                  <a:pt x="82" y="19"/>
                </a:lnTo>
                <a:lnTo>
                  <a:pt x="0" y="47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827088" y="1341438"/>
            <a:ext cx="21605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z-Cyrl-UZ" altLang="ru-RU" sz="2400" b="1" dirty="0"/>
              <a:t>Бикир</a:t>
            </a:r>
            <a:endParaRPr lang="ru-RU" altLang="ru-RU" sz="2400" b="1" dirty="0"/>
          </a:p>
        </p:txBody>
      </p:sp>
      <p:sp>
        <p:nvSpPr>
          <p:cNvPr id="13328" name="Freeform 16"/>
          <p:cNvSpPr>
            <a:spLocks/>
          </p:cNvSpPr>
          <p:nvPr/>
        </p:nvSpPr>
        <p:spPr bwMode="auto">
          <a:xfrm>
            <a:off x="4067175" y="1916113"/>
            <a:ext cx="1368425" cy="576262"/>
          </a:xfrm>
          <a:custGeom>
            <a:avLst/>
            <a:gdLst>
              <a:gd name="T0" fmla="*/ 0 w 862"/>
              <a:gd name="T1" fmla="*/ 363 h 363"/>
              <a:gd name="T2" fmla="*/ 272 w 862"/>
              <a:gd name="T3" fmla="*/ 0 h 363"/>
              <a:gd name="T4" fmla="*/ 862 w 862"/>
              <a:gd name="T5" fmla="*/ 182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62" h="363">
                <a:moveTo>
                  <a:pt x="0" y="363"/>
                </a:moveTo>
                <a:lnTo>
                  <a:pt x="272" y="0"/>
                </a:lnTo>
                <a:lnTo>
                  <a:pt x="862" y="182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9" name="Oval 17"/>
          <p:cNvSpPr>
            <a:spLocks noChangeArrowheads="1"/>
          </p:cNvSpPr>
          <p:nvPr/>
        </p:nvSpPr>
        <p:spPr bwMode="auto">
          <a:xfrm>
            <a:off x="4427538" y="1852613"/>
            <a:ext cx="144462" cy="144462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3563938" y="1341438"/>
            <a:ext cx="21605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 b="1" dirty="0" err="1"/>
              <a:t>Шарнирли</a:t>
            </a:r>
            <a:endParaRPr lang="ru-RU" altLang="ru-RU" sz="2400" b="1" dirty="0"/>
          </a:p>
        </p:txBody>
      </p:sp>
      <p:sp>
        <p:nvSpPr>
          <p:cNvPr id="13331" name="Line 19"/>
          <p:cNvSpPr>
            <a:spLocks noChangeShapeType="1"/>
          </p:cNvSpPr>
          <p:nvPr/>
        </p:nvSpPr>
        <p:spPr bwMode="auto">
          <a:xfrm flipV="1">
            <a:off x="6443663" y="2206625"/>
            <a:ext cx="792162" cy="574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32" name="Line 20"/>
          <p:cNvSpPr>
            <a:spLocks noChangeShapeType="1"/>
          </p:cNvSpPr>
          <p:nvPr/>
        </p:nvSpPr>
        <p:spPr bwMode="auto">
          <a:xfrm>
            <a:off x="7596188" y="2203450"/>
            <a:ext cx="7921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33" name="Line 21"/>
          <p:cNvSpPr>
            <a:spLocks noChangeShapeType="1"/>
          </p:cNvSpPr>
          <p:nvPr/>
        </p:nvSpPr>
        <p:spPr bwMode="auto">
          <a:xfrm>
            <a:off x="7145338" y="2076450"/>
            <a:ext cx="179387" cy="2524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34" name="Line 22"/>
          <p:cNvSpPr>
            <a:spLocks noChangeShapeType="1"/>
          </p:cNvSpPr>
          <p:nvPr/>
        </p:nvSpPr>
        <p:spPr bwMode="auto">
          <a:xfrm flipH="1">
            <a:off x="7542213" y="2070100"/>
            <a:ext cx="107950" cy="2524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36" name="Freeform 24"/>
          <p:cNvSpPr>
            <a:spLocks/>
          </p:cNvSpPr>
          <p:nvPr/>
        </p:nvSpPr>
        <p:spPr bwMode="auto">
          <a:xfrm>
            <a:off x="7154863" y="2046288"/>
            <a:ext cx="503237" cy="53975"/>
          </a:xfrm>
          <a:custGeom>
            <a:avLst/>
            <a:gdLst>
              <a:gd name="T0" fmla="*/ 0 w 499"/>
              <a:gd name="T1" fmla="*/ 45 h 45"/>
              <a:gd name="T2" fmla="*/ 45 w 499"/>
              <a:gd name="T3" fmla="*/ 0 h 45"/>
              <a:gd name="T4" fmla="*/ 90 w 499"/>
              <a:gd name="T5" fmla="*/ 45 h 45"/>
              <a:gd name="T6" fmla="*/ 136 w 499"/>
              <a:gd name="T7" fmla="*/ 0 h 45"/>
              <a:gd name="T8" fmla="*/ 181 w 499"/>
              <a:gd name="T9" fmla="*/ 45 h 45"/>
              <a:gd name="T10" fmla="*/ 226 w 499"/>
              <a:gd name="T11" fmla="*/ 0 h 45"/>
              <a:gd name="T12" fmla="*/ 272 w 499"/>
              <a:gd name="T13" fmla="*/ 45 h 45"/>
              <a:gd name="T14" fmla="*/ 317 w 499"/>
              <a:gd name="T15" fmla="*/ 0 h 45"/>
              <a:gd name="T16" fmla="*/ 362 w 499"/>
              <a:gd name="T17" fmla="*/ 45 h 45"/>
              <a:gd name="T18" fmla="*/ 408 w 499"/>
              <a:gd name="T19" fmla="*/ 0 h 45"/>
              <a:gd name="T20" fmla="*/ 453 w 499"/>
              <a:gd name="T21" fmla="*/ 45 h 45"/>
              <a:gd name="T22" fmla="*/ 499 w 499"/>
              <a:gd name="T23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99" h="45">
                <a:moveTo>
                  <a:pt x="0" y="45"/>
                </a:moveTo>
                <a:lnTo>
                  <a:pt x="45" y="0"/>
                </a:lnTo>
                <a:lnTo>
                  <a:pt x="90" y="45"/>
                </a:lnTo>
                <a:lnTo>
                  <a:pt x="136" y="0"/>
                </a:lnTo>
                <a:lnTo>
                  <a:pt x="181" y="45"/>
                </a:lnTo>
                <a:lnTo>
                  <a:pt x="226" y="0"/>
                </a:lnTo>
                <a:lnTo>
                  <a:pt x="272" y="45"/>
                </a:lnTo>
                <a:lnTo>
                  <a:pt x="317" y="0"/>
                </a:lnTo>
                <a:lnTo>
                  <a:pt x="362" y="45"/>
                </a:lnTo>
                <a:lnTo>
                  <a:pt x="408" y="0"/>
                </a:lnTo>
                <a:lnTo>
                  <a:pt x="453" y="45"/>
                </a:lnTo>
                <a:lnTo>
                  <a:pt x="499" y="0"/>
                </a:lnTo>
              </a:path>
            </a:pathLst>
          </a:custGeom>
          <a:noFill/>
          <a:ln w="127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37" name="Freeform 25"/>
          <p:cNvSpPr>
            <a:spLocks/>
          </p:cNvSpPr>
          <p:nvPr/>
        </p:nvSpPr>
        <p:spPr bwMode="auto">
          <a:xfrm>
            <a:off x="7323138" y="2308225"/>
            <a:ext cx="215900" cy="57150"/>
          </a:xfrm>
          <a:custGeom>
            <a:avLst/>
            <a:gdLst>
              <a:gd name="T0" fmla="*/ 0 w 272"/>
              <a:gd name="T1" fmla="*/ 45 h 45"/>
              <a:gd name="T2" fmla="*/ 45 w 272"/>
              <a:gd name="T3" fmla="*/ 0 h 45"/>
              <a:gd name="T4" fmla="*/ 90 w 272"/>
              <a:gd name="T5" fmla="*/ 45 h 45"/>
              <a:gd name="T6" fmla="*/ 136 w 272"/>
              <a:gd name="T7" fmla="*/ 0 h 45"/>
              <a:gd name="T8" fmla="*/ 181 w 272"/>
              <a:gd name="T9" fmla="*/ 45 h 45"/>
              <a:gd name="T10" fmla="*/ 226 w 272"/>
              <a:gd name="T11" fmla="*/ 0 h 45"/>
              <a:gd name="T12" fmla="*/ 272 w 272"/>
              <a:gd name="T13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72" h="45">
                <a:moveTo>
                  <a:pt x="0" y="45"/>
                </a:moveTo>
                <a:lnTo>
                  <a:pt x="45" y="0"/>
                </a:lnTo>
                <a:lnTo>
                  <a:pt x="90" y="45"/>
                </a:lnTo>
                <a:lnTo>
                  <a:pt x="136" y="0"/>
                </a:lnTo>
                <a:lnTo>
                  <a:pt x="181" y="45"/>
                </a:lnTo>
                <a:lnTo>
                  <a:pt x="226" y="0"/>
                </a:lnTo>
                <a:lnTo>
                  <a:pt x="272" y="45"/>
                </a:lnTo>
              </a:path>
            </a:pathLst>
          </a:custGeom>
          <a:noFill/>
          <a:ln w="127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38" name="Freeform 26"/>
          <p:cNvSpPr>
            <a:spLocks/>
          </p:cNvSpPr>
          <p:nvPr/>
        </p:nvSpPr>
        <p:spPr bwMode="auto">
          <a:xfrm rot="-2062820">
            <a:off x="7273925" y="2146300"/>
            <a:ext cx="431800" cy="69850"/>
          </a:xfrm>
          <a:custGeom>
            <a:avLst/>
            <a:gdLst>
              <a:gd name="T0" fmla="*/ 0 w 499"/>
              <a:gd name="T1" fmla="*/ 45 h 45"/>
              <a:gd name="T2" fmla="*/ 45 w 499"/>
              <a:gd name="T3" fmla="*/ 0 h 45"/>
              <a:gd name="T4" fmla="*/ 90 w 499"/>
              <a:gd name="T5" fmla="*/ 45 h 45"/>
              <a:gd name="T6" fmla="*/ 136 w 499"/>
              <a:gd name="T7" fmla="*/ 0 h 45"/>
              <a:gd name="T8" fmla="*/ 181 w 499"/>
              <a:gd name="T9" fmla="*/ 45 h 45"/>
              <a:gd name="T10" fmla="*/ 226 w 499"/>
              <a:gd name="T11" fmla="*/ 0 h 45"/>
              <a:gd name="T12" fmla="*/ 272 w 499"/>
              <a:gd name="T13" fmla="*/ 45 h 45"/>
              <a:gd name="T14" fmla="*/ 317 w 499"/>
              <a:gd name="T15" fmla="*/ 0 h 45"/>
              <a:gd name="T16" fmla="*/ 362 w 499"/>
              <a:gd name="T17" fmla="*/ 45 h 45"/>
              <a:gd name="T18" fmla="*/ 408 w 499"/>
              <a:gd name="T19" fmla="*/ 0 h 45"/>
              <a:gd name="T20" fmla="*/ 453 w 499"/>
              <a:gd name="T21" fmla="*/ 45 h 45"/>
              <a:gd name="T22" fmla="*/ 499 w 499"/>
              <a:gd name="T23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99" h="45">
                <a:moveTo>
                  <a:pt x="0" y="45"/>
                </a:moveTo>
                <a:lnTo>
                  <a:pt x="45" y="0"/>
                </a:lnTo>
                <a:lnTo>
                  <a:pt x="90" y="45"/>
                </a:lnTo>
                <a:lnTo>
                  <a:pt x="136" y="0"/>
                </a:lnTo>
                <a:lnTo>
                  <a:pt x="181" y="45"/>
                </a:lnTo>
                <a:lnTo>
                  <a:pt x="226" y="0"/>
                </a:lnTo>
                <a:lnTo>
                  <a:pt x="272" y="45"/>
                </a:lnTo>
                <a:lnTo>
                  <a:pt x="317" y="0"/>
                </a:lnTo>
                <a:lnTo>
                  <a:pt x="362" y="45"/>
                </a:lnTo>
                <a:lnTo>
                  <a:pt x="408" y="0"/>
                </a:lnTo>
                <a:lnTo>
                  <a:pt x="453" y="45"/>
                </a:lnTo>
                <a:lnTo>
                  <a:pt x="499" y="0"/>
                </a:lnTo>
              </a:path>
            </a:pathLst>
          </a:custGeom>
          <a:noFill/>
          <a:ln w="127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39" name="Oval 27"/>
          <p:cNvSpPr>
            <a:spLocks noChangeArrowheads="1"/>
          </p:cNvSpPr>
          <p:nvPr/>
        </p:nvSpPr>
        <p:spPr bwMode="auto">
          <a:xfrm>
            <a:off x="7108825" y="2030413"/>
            <a:ext cx="107950" cy="10795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40" name="Oval 28"/>
          <p:cNvSpPr>
            <a:spLocks noChangeArrowheads="1"/>
          </p:cNvSpPr>
          <p:nvPr/>
        </p:nvSpPr>
        <p:spPr bwMode="auto">
          <a:xfrm>
            <a:off x="7253288" y="2260600"/>
            <a:ext cx="107950" cy="10795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41" name="Oval 29"/>
          <p:cNvSpPr>
            <a:spLocks noChangeArrowheads="1"/>
          </p:cNvSpPr>
          <p:nvPr/>
        </p:nvSpPr>
        <p:spPr bwMode="auto">
          <a:xfrm>
            <a:off x="7502525" y="2252663"/>
            <a:ext cx="107950" cy="10795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42" name="Oval 30"/>
          <p:cNvSpPr>
            <a:spLocks noChangeArrowheads="1"/>
          </p:cNvSpPr>
          <p:nvPr/>
        </p:nvSpPr>
        <p:spPr bwMode="auto">
          <a:xfrm>
            <a:off x="7586663" y="2008188"/>
            <a:ext cx="107950" cy="10795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43" name="Text Box 31"/>
          <p:cNvSpPr txBox="1">
            <a:spLocks noChangeArrowheads="1"/>
          </p:cNvSpPr>
          <p:nvPr/>
        </p:nvSpPr>
        <p:spPr bwMode="auto">
          <a:xfrm>
            <a:off x="5652294" y="1066039"/>
            <a:ext cx="33131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 b="1" dirty="0"/>
              <a:t>(эластик)</a:t>
            </a:r>
            <a:r>
              <a:rPr lang="ru-RU" altLang="ru-RU" sz="1000" b="1" dirty="0"/>
              <a:t> </a:t>
            </a:r>
            <a:r>
              <a:rPr lang="ru-RU" altLang="ru-RU" sz="2400" b="1" dirty="0" err="1"/>
              <a:t>қайишқоқ</a:t>
            </a:r>
            <a:endParaRPr lang="ru-RU" altLang="ru-RU" sz="2400" b="1" dirty="0"/>
          </a:p>
        </p:txBody>
      </p:sp>
      <p:sp>
        <p:nvSpPr>
          <p:cNvPr id="13344" name="Rectangle 32"/>
          <p:cNvSpPr>
            <a:spLocks noChangeArrowheads="1"/>
          </p:cNvSpPr>
          <p:nvPr/>
        </p:nvSpPr>
        <p:spPr bwMode="auto">
          <a:xfrm>
            <a:off x="468313" y="329406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>
                <a:solidFill>
                  <a:schemeClr val="tx2"/>
                </a:solidFill>
                <a:latin typeface="Arial" charset="0"/>
              </a:defRPr>
            </a:lvl1pPr>
            <a:lvl2pPr>
              <a:defRPr sz="4400">
                <a:solidFill>
                  <a:schemeClr val="tx2"/>
                </a:solidFill>
                <a:latin typeface="Arial" charset="0"/>
              </a:defRPr>
            </a:lvl2pPr>
            <a:lvl3pPr>
              <a:defRPr sz="4400">
                <a:solidFill>
                  <a:schemeClr val="tx2"/>
                </a:solidFill>
                <a:latin typeface="Arial" charset="0"/>
              </a:defRPr>
            </a:lvl3pPr>
            <a:lvl4pPr>
              <a:defRPr sz="4400">
                <a:solidFill>
                  <a:schemeClr val="tx2"/>
                </a:solidFill>
                <a:latin typeface="Arial" charset="0"/>
              </a:defRPr>
            </a:lvl4pPr>
            <a:lvl5pPr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ru-RU" altLang="ru-RU" sz="2800" b="1" dirty="0" err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Таянчларнинг</a:t>
            </a:r>
            <a:r>
              <a:rPr lang="ru-RU" altLang="ru-RU" sz="28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altLang="ru-RU" sz="2800" b="1" dirty="0" err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ҳисобий</a:t>
            </a:r>
            <a:r>
              <a:rPr lang="ru-RU" altLang="ru-RU" sz="28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altLang="ru-RU" sz="2800" b="1" dirty="0" err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схемада</a:t>
            </a:r>
            <a:r>
              <a:rPr lang="ru-RU" altLang="ru-RU" sz="28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altLang="ru-RU" sz="2800" b="1" dirty="0" err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тасвирланиши</a:t>
            </a:r>
            <a:endParaRPr lang="ru-RU" altLang="ru-RU" sz="2800" b="1" dirty="0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345" name="Text Box 33"/>
          <p:cNvSpPr txBox="1">
            <a:spLocks noChangeArrowheads="1"/>
          </p:cNvSpPr>
          <p:nvPr/>
        </p:nvSpPr>
        <p:spPr bwMode="auto">
          <a:xfrm>
            <a:off x="74613" y="4267200"/>
            <a:ext cx="4895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 b="1" dirty="0" err="1">
                <a:latin typeface="Arial Narrow" pitchFamily="34" charset="0"/>
              </a:rPr>
              <a:t>Бикир</a:t>
            </a:r>
            <a:r>
              <a:rPr lang="ru-RU" altLang="ru-RU" sz="2400" b="1" dirty="0">
                <a:latin typeface="Arial Narrow" pitchFamily="34" charset="0"/>
              </a:rPr>
              <a:t> </a:t>
            </a:r>
            <a:r>
              <a:rPr lang="ru-RU" altLang="ru-RU" sz="2400" b="1" dirty="0" err="1">
                <a:latin typeface="Arial Narrow" pitchFamily="34" charset="0"/>
              </a:rPr>
              <a:t>таянчлар</a:t>
            </a:r>
            <a:endParaRPr lang="ru-RU" altLang="ru-RU" sz="2400" b="1" dirty="0">
              <a:latin typeface="Arial Narrow" pitchFamily="34" charset="0"/>
            </a:endParaRPr>
          </a:p>
        </p:txBody>
      </p:sp>
      <p:sp>
        <p:nvSpPr>
          <p:cNvPr id="13346" name="Text Box 34"/>
          <p:cNvSpPr txBox="1">
            <a:spLocks noChangeArrowheads="1"/>
          </p:cNvSpPr>
          <p:nvPr/>
        </p:nvSpPr>
        <p:spPr bwMode="auto">
          <a:xfrm>
            <a:off x="5003800" y="4267200"/>
            <a:ext cx="3673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 b="1" dirty="0" err="1">
                <a:latin typeface="Arial Narrow" pitchFamily="34" charset="0"/>
              </a:rPr>
              <a:t>Шарнирли</a:t>
            </a:r>
            <a:r>
              <a:rPr lang="ru-RU" altLang="ru-RU" sz="2400" b="1" dirty="0">
                <a:latin typeface="Arial Narrow" pitchFamily="34" charset="0"/>
              </a:rPr>
              <a:t> </a:t>
            </a:r>
            <a:r>
              <a:rPr lang="ru-RU" altLang="ru-RU" sz="2400" b="1" dirty="0" err="1">
                <a:latin typeface="Arial Narrow" pitchFamily="34" charset="0"/>
              </a:rPr>
              <a:t>таянчлар</a:t>
            </a:r>
            <a:endParaRPr lang="ru-RU" altLang="ru-RU" sz="2400" b="1" dirty="0">
              <a:latin typeface="Arial Narrow" pitchFamily="34" charset="0"/>
            </a:endParaRPr>
          </a:p>
        </p:txBody>
      </p:sp>
      <p:sp>
        <p:nvSpPr>
          <p:cNvPr id="13347" name="Line 35"/>
          <p:cNvSpPr>
            <a:spLocks noChangeShapeType="1"/>
          </p:cNvSpPr>
          <p:nvPr/>
        </p:nvSpPr>
        <p:spPr bwMode="auto">
          <a:xfrm>
            <a:off x="506413" y="5229225"/>
            <a:ext cx="7191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49" name="Rectangle 37" descr="Светлый диагональный 2"/>
          <p:cNvSpPr>
            <a:spLocks noChangeArrowheads="1"/>
          </p:cNvSpPr>
          <p:nvPr/>
        </p:nvSpPr>
        <p:spPr bwMode="auto">
          <a:xfrm>
            <a:off x="361950" y="5013325"/>
            <a:ext cx="144463" cy="431800"/>
          </a:xfrm>
          <a:prstGeom prst="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50" name="Line 38"/>
          <p:cNvSpPr>
            <a:spLocks noChangeShapeType="1"/>
          </p:cNvSpPr>
          <p:nvPr/>
        </p:nvSpPr>
        <p:spPr bwMode="auto">
          <a:xfrm>
            <a:off x="506413" y="5013325"/>
            <a:ext cx="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51" name="Line 39"/>
          <p:cNvSpPr>
            <a:spLocks noChangeShapeType="1"/>
          </p:cNvSpPr>
          <p:nvPr/>
        </p:nvSpPr>
        <p:spPr bwMode="auto">
          <a:xfrm>
            <a:off x="1154113" y="5229225"/>
            <a:ext cx="2159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52" name="Line 40"/>
          <p:cNvSpPr>
            <a:spLocks noChangeShapeType="1"/>
          </p:cNvSpPr>
          <p:nvPr/>
        </p:nvSpPr>
        <p:spPr bwMode="auto">
          <a:xfrm>
            <a:off x="1803400" y="5229225"/>
            <a:ext cx="7921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53" name="Line 41"/>
          <p:cNvSpPr>
            <a:spLocks noChangeShapeType="1"/>
          </p:cNvSpPr>
          <p:nvPr/>
        </p:nvSpPr>
        <p:spPr bwMode="auto">
          <a:xfrm>
            <a:off x="2595563" y="5229225"/>
            <a:ext cx="2159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54" name="Line 42"/>
          <p:cNvSpPr>
            <a:spLocks noChangeShapeType="1"/>
          </p:cNvSpPr>
          <p:nvPr/>
        </p:nvSpPr>
        <p:spPr bwMode="auto">
          <a:xfrm>
            <a:off x="4395788" y="5229225"/>
            <a:ext cx="2159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55" name="Line 43"/>
          <p:cNvSpPr>
            <a:spLocks noChangeShapeType="1"/>
          </p:cNvSpPr>
          <p:nvPr/>
        </p:nvSpPr>
        <p:spPr bwMode="auto">
          <a:xfrm>
            <a:off x="3603625" y="5229225"/>
            <a:ext cx="7921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56" name="Rectangle 44" descr="Светлый диагональный 2"/>
          <p:cNvSpPr>
            <a:spLocks noChangeArrowheads="1"/>
          </p:cNvSpPr>
          <p:nvPr/>
        </p:nvSpPr>
        <p:spPr bwMode="auto">
          <a:xfrm>
            <a:off x="3098800" y="4962525"/>
            <a:ext cx="144463" cy="576263"/>
          </a:xfrm>
          <a:prstGeom prst="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57" name="Line 45"/>
          <p:cNvSpPr>
            <a:spLocks noChangeShapeType="1"/>
          </p:cNvSpPr>
          <p:nvPr/>
        </p:nvSpPr>
        <p:spPr bwMode="auto">
          <a:xfrm>
            <a:off x="3243263" y="4954588"/>
            <a:ext cx="0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58" name="Line 46"/>
          <p:cNvSpPr>
            <a:spLocks noChangeShapeType="1"/>
          </p:cNvSpPr>
          <p:nvPr/>
        </p:nvSpPr>
        <p:spPr bwMode="auto">
          <a:xfrm>
            <a:off x="3603625" y="5013325"/>
            <a:ext cx="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59" name="Freeform 47"/>
          <p:cNvSpPr>
            <a:spLocks/>
          </p:cNvSpPr>
          <p:nvPr/>
        </p:nvSpPr>
        <p:spPr bwMode="auto">
          <a:xfrm>
            <a:off x="3205163" y="5035550"/>
            <a:ext cx="431800" cy="53975"/>
          </a:xfrm>
          <a:custGeom>
            <a:avLst/>
            <a:gdLst>
              <a:gd name="T0" fmla="*/ 0 w 499"/>
              <a:gd name="T1" fmla="*/ 45 h 45"/>
              <a:gd name="T2" fmla="*/ 45 w 499"/>
              <a:gd name="T3" fmla="*/ 0 h 45"/>
              <a:gd name="T4" fmla="*/ 90 w 499"/>
              <a:gd name="T5" fmla="*/ 45 h 45"/>
              <a:gd name="T6" fmla="*/ 136 w 499"/>
              <a:gd name="T7" fmla="*/ 0 h 45"/>
              <a:gd name="T8" fmla="*/ 181 w 499"/>
              <a:gd name="T9" fmla="*/ 45 h 45"/>
              <a:gd name="T10" fmla="*/ 226 w 499"/>
              <a:gd name="T11" fmla="*/ 0 h 45"/>
              <a:gd name="T12" fmla="*/ 272 w 499"/>
              <a:gd name="T13" fmla="*/ 45 h 45"/>
              <a:gd name="T14" fmla="*/ 317 w 499"/>
              <a:gd name="T15" fmla="*/ 0 h 45"/>
              <a:gd name="T16" fmla="*/ 362 w 499"/>
              <a:gd name="T17" fmla="*/ 45 h 45"/>
              <a:gd name="T18" fmla="*/ 408 w 499"/>
              <a:gd name="T19" fmla="*/ 0 h 45"/>
              <a:gd name="T20" fmla="*/ 453 w 499"/>
              <a:gd name="T21" fmla="*/ 45 h 45"/>
              <a:gd name="T22" fmla="*/ 499 w 499"/>
              <a:gd name="T23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99" h="45">
                <a:moveTo>
                  <a:pt x="0" y="45"/>
                </a:moveTo>
                <a:lnTo>
                  <a:pt x="45" y="0"/>
                </a:lnTo>
                <a:lnTo>
                  <a:pt x="90" y="45"/>
                </a:lnTo>
                <a:lnTo>
                  <a:pt x="136" y="0"/>
                </a:lnTo>
                <a:lnTo>
                  <a:pt x="181" y="45"/>
                </a:lnTo>
                <a:lnTo>
                  <a:pt x="226" y="0"/>
                </a:lnTo>
                <a:lnTo>
                  <a:pt x="272" y="45"/>
                </a:lnTo>
                <a:lnTo>
                  <a:pt x="317" y="0"/>
                </a:lnTo>
                <a:lnTo>
                  <a:pt x="362" y="45"/>
                </a:lnTo>
                <a:lnTo>
                  <a:pt x="408" y="0"/>
                </a:lnTo>
                <a:lnTo>
                  <a:pt x="453" y="45"/>
                </a:lnTo>
                <a:lnTo>
                  <a:pt x="499" y="0"/>
                </a:lnTo>
              </a:path>
            </a:pathLst>
          </a:custGeom>
          <a:noFill/>
          <a:ln w="127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60" name="Freeform 48"/>
          <p:cNvSpPr>
            <a:spLocks/>
          </p:cNvSpPr>
          <p:nvPr/>
        </p:nvSpPr>
        <p:spPr bwMode="auto">
          <a:xfrm>
            <a:off x="3217863" y="5408613"/>
            <a:ext cx="431800" cy="53975"/>
          </a:xfrm>
          <a:custGeom>
            <a:avLst/>
            <a:gdLst>
              <a:gd name="T0" fmla="*/ 0 w 499"/>
              <a:gd name="T1" fmla="*/ 45 h 45"/>
              <a:gd name="T2" fmla="*/ 45 w 499"/>
              <a:gd name="T3" fmla="*/ 0 h 45"/>
              <a:gd name="T4" fmla="*/ 90 w 499"/>
              <a:gd name="T5" fmla="*/ 45 h 45"/>
              <a:gd name="T6" fmla="*/ 136 w 499"/>
              <a:gd name="T7" fmla="*/ 0 h 45"/>
              <a:gd name="T8" fmla="*/ 181 w 499"/>
              <a:gd name="T9" fmla="*/ 45 h 45"/>
              <a:gd name="T10" fmla="*/ 226 w 499"/>
              <a:gd name="T11" fmla="*/ 0 h 45"/>
              <a:gd name="T12" fmla="*/ 272 w 499"/>
              <a:gd name="T13" fmla="*/ 45 h 45"/>
              <a:gd name="T14" fmla="*/ 317 w 499"/>
              <a:gd name="T15" fmla="*/ 0 h 45"/>
              <a:gd name="T16" fmla="*/ 362 w 499"/>
              <a:gd name="T17" fmla="*/ 45 h 45"/>
              <a:gd name="T18" fmla="*/ 408 w 499"/>
              <a:gd name="T19" fmla="*/ 0 h 45"/>
              <a:gd name="T20" fmla="*/ 453 w 499"/>
              <a:gd name="T21" fmla="*/ 45 h 45"/>
              <a:gd name="T22" fmla="*/ 499 w 499"/>
              <a:gd name="T23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99" h="45">
                <a:moveTo>
                  <a:pt x="0" y="45"/>
                </a:moveTo>
                <a:lnTo>
                  <a:pt x="45" y="0"/>
                </a:lnTo>
                <a:lnTo>
                  <a:pt x="90" y="45"/>
                </a:lnTo>
                <a:lnTo>
                  <a:pt x="136" y="0"/>
                </a:lnTo>
                <a:lnTo>
                  <a:pt x="181" y="45"/>
                </a:lnTo>
                <a:lnTo>
                  <a:pt x="226" y="0"/>
                </a:lnTo>
                <a:lnTo>
                  <a:pt x="272" y="45"/>
                </a:lnTo>
                <a:lnTo>
                  <a:pt x="317" y="0"/>
                </a:lnTo>
                <a:lnTo>
                  <a:pt x="362" y="45"/>
                </a:lnTo>
                <a:lnTo>
                  <a:pt x="408" y="0"/>
                </a:lnTo>
                <a:lnTo>
                  <a:pt x="453" y="45"/>
                </a:lnTo>
                <a:lnTo>
                  <a:pt x="499" y="0"/>
                </a:lnTo>
              </a:path>
            </a:pathLst>
          </a:custGeom>
          <a:noFill/>
          <a:ln w="127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61" name="Freeform 49"/>
          <p:cNvSpPr>
            <a:spLocks/>
          </p:cNvSpPr>
          <p:nvPr/>
        </p:nvSpPr>
        <p:spPr bwMode="auto">
          <a:xfrm rot="-2289434">
            <a:off x="3205163" y="5226050"/>
            <a:ext cx="431800" cy="53975"/>
          </a:xfrm>
          <a:custGeom>
            <a:avLst/>
            <a:gdLst>
              <a:gd name="T0" fmla="*/ 0 w 499"/>
              <a:gd name="T1" fmla="*/ 45 h 45"/>
              <a:gd name="T2" fmla="*/ 45 w 499"/>
              <a:gd name="T3" fmla="*/ 0 h 45"/>
              <a:gd name="T4" fmla="*/ 90 w 499"/>
              <a:gd name="T5" fmla="*/ 45 h 45"/>
              <a:gd name="T6" fmla="*/ 136 w 499"/>
              <a:gd name="T7" fmla="*/ 0 h 45"/>
              <a:gd name="T8" fmla="*/ 181 w 499"/>
              <a:gd name="T9" fmla="*/ 45 h 45"/>
              <a:gd name="T10" fmla="*/ 226 w 499"/>
              <a:gd name="T11" fmla="*/ 0 h 45"/>
              <a:gd name="T12" fmla="*/ 272 w 499"/>
              <a:gd name="T13" fmla="*/ 45 h 45"/>
              <a:gd name="T14" fmla="*/ 317 w 499"/>
              <a:gd name="T15" fmla="*/ 0 h 45"/>
              <a:gd name="T16" fmla="*/ 362 w 499"/>
              <a:gd name="T17" fmla="*/ 45 h 45"/>
              <a:gd name="T18" fmla="*/ 408 w 499"/>
              <a:gd name="T19" fmla="*/ 0 h 45"/>
              <a:gd name="T20" fmla="*/ 453 w 499"/>
              <a:gd name="T21" fmla="*/ 45 h 45"/>
              <a:gd name="T22" fmla="*/ 499 w 499"/>
              <a:gd name="T23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99" h="45">
                <a:moveTo>
                  <a:pt x="0" y="45"/>
                </a:moveTo>
                <a:lnTo>
                  <a:pt x="45" y="0"/>
                </a:lnTo>
                <a:lnTo>
                  <a:pt x="90" y="45"/>
                </a:lnTo>
                <a:lnTo>
                  <a:pt x="136" y="0"/>
                </a:lnTo>
                <a:lnTo>
                  <a:pt x="181" y="45"/>
                </a:lnTo>
                <a:lnTo>
                  <a:pt x="226" y="0"/>
                </a:lnTo>
                <a:lnTo>
                  <a:pt x="272" y="45"/>
                </a:lnTo>
                <a:lnTo>
                  <a:pt x="317" y="0"/>
                </a:lnTo>
                <a:lnTo>
                  <a:pt x="362" y="45"/>
                </a:lnTo>
                <a:lnTo>
                  <a:pt x="408" y="0"/>
                </a:lnTo>
                <a:lnTo>
                  <a:pt x="453" y="45"/>
                </a:lnTo>
                <a:lnTo>
                  <a:pt x="499" y="0"/>
                </a:lnTo>
              </a:path>
            </a:pathLst>
          </a:custGeom>
          <a:noFill/>
          <a:ln w="127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62" name="Oval 50"/>
          <p:cNvSpPr>
            <a:spLocks noChangeArrowheads="1"/>
          </p:cNvSpPr>
          <p:nvPr/>
        </p:nvSpPr>
        <p:spPr bwMode="auto">
          <a:xfrm>
            <a:off x="3192463" y="5005388"/>
            <a:ext cx="107950" cy="10795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63" name="Oval 51"/>
          <p:cNvSpPr>
            <a:spLocks noChangeArrowheads="1"/>
          </p:cNvSpPr>
          <p:nvPr/>
        </p:nvSpPr>
        <p:spPr bwMode="auto">
          <a:xfrm>
            <a:off x="3548063" y="5000625"/>
            <a:ext cx="107950" cy="10795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64" name="Oval 52"/>
          <p:cNvSpPr>
            <a:spLocks noChangeArrowheads="1"/>
          </p:cNvSpPr>
          <p:nvPr/>
        </p:nvSpPr>
        <p:spPr bwMode="auto">
          <a:xfrm>
            <a:off x="3548063" y="5373688"/>
            <a:ext cx="107950" cy="10795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65" name="Oval 53"/>
          <p:cNvSpPr>
            <a:spLocks noChangeArrowheads="1"/>
          </p:cNvSpPr>
          <p:nvPr/>
        </p:nvSpPr>
        <p:spPr bwMode="auto">
          <a:xfrm>
            <a:off x="3182938" y="5376863"/>
            <a:ext cx="107950" cy="10795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67" name="Rectangle 55" descr="Светлый диагональный 2"/>
          <p:cNvSpPr>
            <a:spLocks noChangeArrowheads="1"/>
          </p:cNvSpPr>
          <p:nvPr/>
        </p:nvSpPr>
        <p:spPr bwMode="auto">
          <a:xfrm>
            <a:off x="1801813" y="5013325"/>
            <a:ext cx="215900" cy="144463"/>
          </a:xfrm>
          <a:prstGeom prst="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68" name="Rectangle 56" descr="Светлый диагональный 2"/>
          <p:cNvSpPr>
            <a:spLocks noChangeArrowheads="1"/>
          </p:cNvSpPr>
          <p:nvPr/>
        </p:nvSpPr>
        <p:spPr bwMode="auto">
          <a:xfrm>
            <a:off x="1803400" y="5300663"/>
            <a:ext cx="215900" cy="144462"/>
          </a:xfrm>
          <a:prstGeom prst="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69" name="Freeform 57"/>
          <p:cNvSpPr>
            <a:spLocks/>
          </p:cNvSpPr>
          <p:nvPr/>
        </p:nvSpPr>
        <p:spPr bwMode="auto">
          <a:xfrm>
            <a:off x="1803400" y="5013325"/>
            <a:ext cx="215900" cy="144463"/>
          </a:xfrm>
          <a:custGeom>
            <a:avLst/>
            <a:gdLst>
              <a:gd name="T0" fmla="*/ 0 w 90"/>
              <a:gd name="T1" fmla="*/ 91 h 91"/>
              <a:gd name="T2" fmla="*/ 90 w 90"/>
              <a:gd name="T3" fmla="*/ 91 h 91"/>
              <a:gd name="T4" fmla="*/ 90 w 90"/>
              <a:gd name="T5" fmla="*/ 0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0" h="91">
                <a:moveTo>
                  <a:pt x="0" y="91"/>
                </a:moveTo>
                <a:lnTo>
                  <a:pt x="90" y="91"/>
                </a:lnTo>
                <a:lnTo>
                  <a:pt x="90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70" name="Freeform 58"/>
          <p:cNvSpPr>
            <a:spLocks/>
          </p:cNvSpPr>
          <p:nvPr/>
        </p:nvSpPr>
        <p:spPr bwMode="auto">
          <a:xfrm>
            <a:off x="1803400" y="5300663"/>
            <a:ext cx="215900" cy="144462"/>
          </a:xfrm>
          <a:custGeom>
            <a:avLst/>
            <a:gdLst>
              <a:gd name="T0" fmla="*/ 0 w 90"/>
              <a:gd name="T1" fmla="*/ 0 h 91"/>
              <a:gd name="T2" fmla="*/ 90 w 90"/>
              <a:gd name="T3" fmla="*/ 0 h 91"/>
              <a:gd name="T4" fmla="*/ 90 w 90"/>
              <a:gd name="T5" fmla="*/ 91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0" h="91">
                <a:moveTo>
                  <a:pt x="0" y="0"/>
                </a:moveTo>
                <a:lnTo>
                  <a:pt x="90" y="0"/>
                </a:lnTo>
                <a:lnTo>
                  <a:pt x="90" y="91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74" name="Line 62"/>
          <p:cNvSpPr>
            <a:spLocks noChangeShapeType="1"/>
          </p:cNvSpPr>
          <p:nvPr/>
        </p:nvSpPr>
        <p:spPr bwMode="auto">
          <a:xfrm>
            <a:off x="6586538" y="5229225"/>
            <a:ext cx="7191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75" name="Line 63"/>
          <p:cNvSpPr>
            <a:spLocks noChangeShapeType="1"/>
          </p:cNvSpPr>
          <p:nvPr/>
        </p:nvSpPr>
        <p:spPr bwMode="auto">
          <a:xfrm>
            <a:off x="7883525" y="5229225"/>
            <a:ext cx="7191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76" name="Line 64"/>
          <p:cNvSpPr>
            <a:spLocks noChangeShapeType="1"/>
          </p:cNvSpPr>
          <p:nvPr/>
        </p:nvSpPr>
        <p:spPr bwMode="auto">
          <a:xfrm>
            <a:off x="5292725" y="5229225"/>
            <a:ext cx="7191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77" name="Line 65"/>
          <p:cNvSpPr>
            <a:spLocks noChangeShapeType="1"/>
          </p:cNvSpPr>
          <p:nvPr/>
        </p:nvSpPr>
        <p:spPr bwMode="auto">
          <a:xfrm>
            <a:off x="6011863" y="5229225"/>
            <a:ext cx="2159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78" name="Line 66"/>
          <p:cNvSpPr>
            <a:spLocks noChangeShapeType="1"/>
          </p:cNvSpPr>
          <p:nvPr/>
        </p:nvSpPr>
        <p:spPr bwMode="auto">
          <a:xfrm>
            <a:off x="7307263" y="5229225"/>
            <a:ext cx="2159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79" name="Line 67"/>
          <p:cNvSpPr>
            <a:spLocks noChangeShapeType="1"/>
          </p:cNvSpPr>
          <p:nvPr/>
        </p:nvSpPr>
        <p:spPr bwMode="auto">
          <a:xfrm>
            <a:off x="8604250" y="5229225"/>
            <a:ext cx="2159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80" name="Rectangle 68" descr="Светлый диагональный 2"/>
          <p:cNvSpPr>
            <a:spLocks noChangeArrowheads="1"/>
          </p:cNvSpPr>
          <p:nvPr/>
        </p:nvSpPr>
        <p:spPr bwMode="auto">
          <a:xfrm>
            <a:off x="4997450" y="5516563"/>
            <a:ext cx="539750" cy="144462"/>
          </a:xfrm>
          <a:prstGeom prst="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81" name="Rectangle 69" descr="Светлый диагональный 2"/>
          <p:cNvSpPr>
            <a:spLocks noChangeArrowheads="1"/>
          </p:cNvSpPr>
          <p:nvPr/>
        </p:nvSpPr>
        <p:spPr bwMode="auto">
          <a:xfrm>
            <a:off x="6397625" y="5516563"/>
            <a:ext cx="395288" cy="144462"/>
          </a:xfrm>
          <a:prstGeom prst="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82" name="Rectangle 70" descr="Светлый диагональный 2"/>
          <p:cNvSpPr>
            <a:spLocks noChangeArrowheads="1"/>
          </p:cNvSpPr>
          <p:nvPr/>
        </p:nvSpPr>
        <p:spPr bwMode="auto">
          <a:xfrm>
            <a:off x="7659688" y="5516563"/>
            <a:ext cx="539750" cy="144462"/>
          </a:xfrm>
          <a:prstGeom prst="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83" name="Line 71"/>
          <p:cNvSpPr>
            <a:spLocks noChangeShapeType="1"/>
          </p:cNvSpPr>
          <p:nvPr/>
        </p:nvSpPr>
        <p:spPr bwMode="auto">
          <a:xfrm>
            <a:off x="4991100" y="5516563"/>
            <a:ext cx="5397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84" name="Line 72"/>
          <p:cNvSpPr>
            <a:spLocks noChangeShapeType="1"/>
          </p:cNvSpPr>
          <p:nvPr/>
        </p:nvSpPr>
        <p:spPr bwMode="auto">
          <a:xfrm>
            <a:off x="6396038" y="5516563"/>
            <a:ext cx="3952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85" name="Line 73"/>
          <p:cNvSpPr>
            <a:spLocks noChangeShapeType="1"/>
          </p:cNvSpPr>
          <p:nvPr/>
        </p:nvSpPr>
        <p:spPr bwMode="auto">
          <a:xfrm>
            <a:off x="7661275" y="5516563"/>
            <a:ext cx="5397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86" name="Line 74"/>
          <p:cNvSpPr>
            <a:spLocks noChangeShapeType="1"/>
          </p:cNvSpPr>
          <p:nvPr/>
        </p:nvSpPr>
        <p:spPr bwMode="auto">
          <a:xfrm>
            <a:off x="6586538" y="5229225"/>
            <a:ext cx="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87" name="Line 75"/>
          <p:cNvSpPr>
            <a:spLocks noChangeShapeType="1"/>
          </p:cNvSpPr>
          <p:nvPr/>
        </p:nvSpPr>
        <p:spPr bwMode="auto">
          <a:xfrm flipH="1">
            <a:off x="5146675" y="5229225"/>
            <a:ext cx="144463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88" name="Line 76"/>
          <p:cNvSpPr>
            <a:spLocks noChangeShapeType="1"/>
          </p:cNvSpPr>
          <p:nvPr/>
        </p:nvSpPr>
        <p:spPr bwMode="auto">
          <a:xfrm>
            <a:off x="5291138" y="5229225"/>
            <a:ext cx="144462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89" name="Freeform 77"/>
          <p:cNvSpPr>
            <a:spLocks/>
          </p:cNvSpPr>
          <p:nvPr/>
        </p:nvSpPr>
        <p:spPr bwMode="auto">
          <a:xfrm rot="-3733964">
            <a:off x="7700169" y="5325269"/>
            <a:ext cx="287338" cy="69850"/>
          </a:xfrm>
          <a:custGeom>
            <a:avLst/>
            <a:gdLst>
              <a:gd name="T0" fmla="*/ 0 w 499"/>
              <a:gd name="T1" fmla="*/ 45 h 45"/>
              <a:gd name="T2" fmla="*/ 45 w 499"/>
              <a:gd name="T3" fmla="*/ 0 h 45"/>
              <a:gd name="T4" fmla="*/ 90 w 499"/>
              <a:gd name="T5" fmla="*/ 45 h 45"/>
              <a:gd name="T6" fmla="*/ 136 w 499"/>
              <a:gd name="T7" fmla="*/ 0 h 45"/>
              <a:gd name="T8" fmla="*/ 181 w 499"/>
              <a:gd name="T9" fmla="*/ 45 h 45"/>
              <a:gd name="T10" fmla="*/ 226 w 499"/>
              <a:gd name="T11" fmla="*/ 0 h 45"/>
              <a:gd name="T12" fmla="*/ 272 w 499"/>
              <a:gd name="T13" fmla="*/ 45 h 45"/>
              <a:gd name="T14" fmla="*/ 317 w 499"/>
              <a:gd name="T15" fmla="*/ 0 h 45"/>
              <a:gd name="T16" fmla="*/ 362 w 499"/>
              <a:gd name="T17" fmla="*/ 45 h 45"/>
              <a:gd name="T18" fmla="*/ 408 w 499"/>
              <a:gd name="T19" fmla="*/ 0 h 45"/>
              <a:gd name="T20" fmla="*/ 453 w 499"/>
              <a:gd name="T21" fmla="*/ 45 h 45"/>
              <a:gd name="T22" fmla="*/ 499 w 499"/>
              <a:gd name="T23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99" h="45">
                <a:moveTo>
                  <a:pt x="0" y="45"/>
                </a:moveTo>
                <a:lnTo>
                  <a:pt x="45" y="0"/>
                </a:lnTo>
                <a:lnTo>
                  <a:pt x="90" y="45"/>
                </a:lnTo>
                <a:lnTo>
                  <a:pt x="136" y="0"/>
                </a:lnTo>
                <a:lnTo>
                  <a:pt x="181" y="45"/>
                </a:lnTo>
                <a:lnTo>
                  <a:pt x="226" y="0"/>
                </a:lnTo>
                <a:lnTo>
                  <a:pt x="272" y="45"/>
                </a:lnTo>
                <a:lnTo>
                  <a:pt x="317" y="0"/>
                </a:lnTo>
                <a:lnTo>
                  <a:pt x="362" y="45"/>
                </a:lnTo>
                <a:lnTo>
                  <a:pt x="408" y="0"/>
                </a:lnTo>
                <a:lnTo>
                  <a:pt x="453" y="45"/>
                </a:lnTo>
                <a:lnTo>
                  <a:pt x="499" y="0"/>
                </a:lnTo>
              </a:path>
            </a:pathLst>
          </a:custGeom>
          <a:noFill/>
          <a:ln w="127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90" name="Freeform 78"/>
          <p:cNvSpPr>
            <a:spLocks/>
          </p:cNvSpPr>
          <p:nvPr/>
        </p:nvSpPr>
        <p:spPr bwMode="auto">
          <a:xfrm rot="3405110">
            <a:off x="7846219" y="5325269"/>
            <a:ext cx="287338" cy="69850"/>
          </a:xfrm>
          <a:custGeom>
            <a:avLst/>
            <a:gdLst>
              <a:gd name="T0" fmla="*/ 0 w 499"/>
              <a:gd name="T1" fmla="*/ 45 h 45"/>
              <a:gd name="T2" fmla="*/ 45 w 499"/>
              <a:gd name="T3" fmla="*/ 0 h 45"/>
              <a:gd name="T4" fmla="*/ 90 w 499"/>
              <a:gd name="T5" fmla="*/ 45 h 45"/>
              <a:gd name="T6" fmla="*/ 136 w 499"/>
              <a:gd name="T7" fmla="*/ 0 h 45"/>
              <a:gd name="T8" fmla="*/ 181 w 499"/>
              <a:gd name="T9" fmla="*/ 45 h 45"/>
              <a:gd name="T10" fmla="*/ 226 w 499"/>
              <a:gd name="T11" fmla="*/ 0 h 45"/>
              <a:gd name="T12" fmla="*/ 272 w 499"/>
              <a:gd name="T13" fmla="*/ 45 h 45"/>
              <a:gd name="T14" fmla="*/ 317 w 499"/>
              <a:gd name="T15" fmla="*/ 0 h 45"/>
              <a:gd name="T16" fmla="*/ 362 w 499"/>
              <a:gd name="T17" fmla="*/ 45 h 45"/>
              <a:gd name="T18" fmla="*/ 408 w 499"/>
              <a:gd name="T19" fmla="*/ 0 h 45"/>
              <a:gd name="T20" fmla="*/ 453 w 499"/>
              <a:gd name="T21" fmla="*/ 45 h 45"/>
              <a:gd name="T22" fmla="*/ 499 w 499"/>
              <a:gd name="T23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99" h="45">
                <a:moveTo>
                  <a:pt x="0" y="45"/>
                </a:moveTo>
                <a:lnTo>
                  <a:pt x="45" y="0"/>
                </a:lnTo>
                <a:lnTo>
                  <a:pt x="90" y="45"/>
                </a:lnTo>
                <a:lnTo>
                  <a:pt x="136" y="0"/>
                </a:lnTo>
                <a:lnTo>
                  <a:pt x="181" y="45"/>
                </a:lnTo>
                <a:lnTo>
                  <a:pt x="226" y="0"/>
                </a:lnTo>
                <a:lnTo>
                  <a:pt x="272" y="45"/>
                </a:lnTo>
                <a:lnTo>
                  <a:pt x="317" y="0"/>
                </a:lnTo>
                <a:lnTo>
                  <a:pt x="362" y="45"/>
                </a:lnTo>
                <a:lnTo>
                  <a:pt x="408" y="0"/>
                </a:lnTo>
                <a:lnTo>
                  <a:pt x="453" y="45"/>
                </a:lnTo>
                <a:lnTo>
                  <a:pt x="499" y="0"/>
                </a:lnTo>
              </a:path>
            </a:pathLst>
          </a:custGeom>
          <a:noFill/>
          <a:ln w="127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91" name="Oval 79"/>
          <p:cNvSpPr>
            <a:spLocks noChangeArrowheads="1"/>
          </p:cNvSpPr>
          <p:nvPr/>
        </p:nvSpPr>
        <p:spPr bwMode="auto">
          <a:xfrm>
            <a:off x="5232400" y="5172075"/>
            <a:ext cx="107950" cy="10795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92" name="Oval 80"/>
          <p:cNvSpPr>
            <a:spLocks noChangeArrowheads="1"/>
          </p:cNvSpPr>
          <p:nvPr/>
        </p:nvSpPr>
        <p:spPr bwMode="auto">
          <a:xfrm>
            <a:off x="5100638" y="5457825"/>
            <a:ext cx="107950" cy="10795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93" name="Oval 81"/>
          <p:cNvSpPr>
            <a:spLocks noChangeArrowheads="1"/>
          </p:cNvSpPr>
          <p:nvPr/>
        </p:nvSpPr>
        <p:spPr bwMode="auto">
          <a:xfrm>
            <a:off x="5368925" y="5462588"/>
            <a:ext cx="107950" cy="10795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94" name="Oval 82"/>
          <p:cNvSpPr>
            <a:spLocks noChangeArrowheads="1"/>
          </p:cNvSpPr>
          <p:nvPr/>
        </p:nvSpPr>
        <p:spPr bwMode="auto">
          <a:xfrm>
            <a:off x="6532563" y="5173663"/>
            <a:ext cx="107950" cy="10795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95" name="Oval 83"/>
          <p:cNvSpPr>
            <a:spLocks noChangeArrowheads="1"/>
          </p:cNvSpPr>
          <p:nvPr/>
        </p:nvSpPr>
        <p:spPr bwMode="auto">
          <a:xfrm>
            <a:off x="6527800" y="5456238"/>
            <a:ext cx="107950" cy="10795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96" name="Oval 84"/>
          <p:cNvSpPr>
            <a:spLocks noChangeArrowheads="1"/>
          </p:cNvSpPr>
          <p:nvPr/>
        </p:nvSpPr>
        <p:spPr bwMode="auto">
          <a:xfrm>
            <a:off x="7856538" y="5165725"/>
            <a:ext cx="107950" cy="10795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97" name="Oval 85"/>
          <p:cNvSpPr>
            <a:spLocks noChangeArrowheads="1"/>
          </p:cNvSpPr>
          <p:nvPr/>
        </p:nvSpPr>
        <p:spPr bwMode="auto">
          <a:xfrm>
            <a:off x="7739063" y="5457825"/>
            <a:ext cx="107950" cy="10795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98" name="Oval 86"/>
          <p:cNvSpPr>
            <a:spLocks noChangeArrowheads="1"/>
          </p:cNvSpPr>
          <p:nvPr/>
        </p:nvSpPr>
        <p:spPr bwMode="auto">
          <a:xfrm>
            <a:off x="8027988" y="5457825"/>
            <a:ext cx="107950" cy="10795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402" name="Rectangle 90"/>
          <p:cNvSpPr>
            <a:spLocks noChangeArrowheads="1"/>
          </p:cNvSpPr>
          <p:nvPr/>
        </p:nvSpPr>
        <p:spPr bwMode="auto">
          <a:xfrm>
            <a:off x="179388" y="217488"/>
            <a:ext cx="8785225" cy="6481762"/>
          </a:xfrm>
          <a:prstGeom prst="rect">
            <a:avLst/>
          </a:prstGeom>
          <a:noFill/>
          <a:ln w="76200" cmpd="tri">
            <a:solidFill>
              <a:srgbClr val="A5002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629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10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10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10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10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10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10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3" dur="10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6" dur="1000"/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9" dur="1000"/>
                                        <p:tgtEl>
                                          <p:spTgt spid="13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1000"/>
                                        <p:tgtEl>
                                          <p:spTgt spid="13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5" dur="10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8" dur="10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1" dur="10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4" dur="10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7" dur="10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0" dur="10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3" dur="1000"/>
                                        <p:tgtEl>
                                          <p:spTgt spid="13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3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3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3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3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33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3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3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133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3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3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33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3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3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33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3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3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33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3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3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133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3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3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133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3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3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133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3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3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133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3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3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133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3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3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4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133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3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13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133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13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13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133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13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13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133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13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13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133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13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13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133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13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13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133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13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13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1000"/>
                                        <p:tgtEl>
                                          <p:spTgt spid="133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13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13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1000"/>
                                        <p:tgtEl>
                                          <p:spTgt spid="13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13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13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1000"/>
                                        <p:tgtEl>
                                          <p:spTgt spid="133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13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13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1000"/>
                                        <p:tgtEl>
                                          <p:spTgt spid="133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13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13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1000"/>
                                        <p:tgtEl>
                                          <p:spTgt spid="133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13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13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13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4" dur="1000"/>
                                        <p:tgtEl>
                                          <p:spTgt spid="13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1000"/>
                                        <p:tgtEl>
                                          <p:spTgt spid="133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13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13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1000"/>
                                        <p:tgtEl>
                                          <p:spTgt spid="133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13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13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1000"/>
                                        <p:tgtEl>
                                          <p:spTgt spid="133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13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13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1000"/>
                                        <p:tgtEl>
                                          <p:spTgt spid="133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13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13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1000"/>
                                        <p:tgtEl>
                                          <p:spTgt spid="133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13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13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3" dur="1000"/>
                                        <p:tgtEl>
                                          <p:spTgt spid="133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13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13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1000"/>
                                        <p:tgtEl>
                                          <p:spTgt spid="133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13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13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1000"/>
                                        <p:tgtEl>
                                          <p:spTgt spid="133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13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13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1000"/>
                                        <p:tgtEl>
                                          <p:spTgt spid="133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9" dur="1000" fill="hold"/>
                                        <p:tgtEl>
                                          <p:spTgt spid="13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000" fill="hold"/>
                                        <p:tgtEl>
                                          <p:spTgt spid="13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4" dur="1000"/>
                                        <p:tgtEl>
                                          <p:spTgt spid="133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5" dur="1000" fill="hold"/>
                                        <p:tgtEl>
                                          <p:spTgt spid="13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1000" fill="hold"/>
                                        <p:tgtEl>
                                          <p:spTgt spid="13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9" dur="1000"/>
                                        <p:tgtEl>
                                          <p:spTgt spid="133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0" dur="1000" fill="hold"/>
                                        <p:tgtEl>
                                          <p:spTgt spid="13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1000" fill="hold"/>
                                        <p:tgtEl>
                                          <p:spTgt spid="13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4" dur="1000"/>
                                        <p:tgtEl>
                                          <p:spTgt spid="133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5" dur="1000" fill="hold"/>
                                        <p:tgtEl>
                                          <p:spTgt spid="13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1000" fill="hold"/>
                                        <p:tgtEl>
                                          <p:spTgt spid="13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9" dur="1000"/>
                                        <p:tgtEl>
                                          <p:spTgt spid="133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0" dur="1000" fill="hold"/>
                                        <p:tgtEl>
                                          <p:spTgt spid="13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1000" fill="hold"/>
                                        <p:tgtEl>
                                          <p:spTgt spid="13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4" dur="1000"/>
                                        <p:tgtEl>
                                          <p:spTgt spid="133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5" dur="1000" fill="hold"/>
                                        <p:tgtEl>
                                          <p:spTgt spid="13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1000" fill="hold"/>
                                        <p:tgtEl>
                                          <p:spTgt spid="13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9" dur="1000"/>
                                        <p:tgtEl>
                                          <p:spTgt spid="133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0" dur="1000" fill="hold"/>
                                        <p:tgtEl>
                                          <p:spTgt spid="13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1000" fill="hold"/>
                                        <p:tgtEl>
                                          <p:spTgt spid="13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4" dur="1000"/>
                                        <p:tgtEl>
                                          <p:spTgt spid="133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5" dur="1000" fill="hold"/>
                                        <p:tgtEl>
                                          <p:spTgt spid="13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 fill="hold"/>
                                        <p:tgtEl>
                                          <p:spTgt spid="13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0" dur="1000"/>
                                        <p:tgtEl>
                                          <p:spTgt spid="133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1" dur="1000" fill="hold"/>
                                        <p:tgtEl>
                                          <p:spTgt spid="13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 fill="hold"/>
                                        <p:tgtEl>
                                          <p:spTgt spid="13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5" dur="1000"/>
                                        <p:tgtEl>
                                          <p:spTgt spid="133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6" dur="1000" fill="hold"/>
                                        <p:tgtEl>
                                          <p:spTgt spid="13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 fill="hold"/>
                                        <p:tgtEl>
                                          <p:spTgt spid="13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0" dur="1000"/>
                                        <p:tgtEl>
                                          <p:spTgt spid="133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1" dur="1000" fill="hold"/>
                                        <p:tgtEl>
                                          <p:spTgt spid="13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2" dur="1000" fill="hold"/>
                                        <p:tgtEl>
                                          <p:spTgt spid="13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5" dur="1000"/>
                                        <p:tgtEl>
                                          <p:spTgt spid="133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6" dur="1000" fill="hold"/>
                                        <p:tgtEl>
                                          <p:spTgt spid="13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1000" fill="hold"/>
                                        <p:tgtEl>
                                          <p:spTgt spid="13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0" dur="1000"/>
                                        <p:tgtEl>
                                          <p:spTgt spid="133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1" dur="1000" fill="hold"/>
                                        <p:tgtEl>
                                          <p:spTgt spid="13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2" dur="1000" fill="hold"/>
                                        <p:tgtEl>
                                          <p:spTgt spid="13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5" dur="1000"/>
                                        <p:tgtEl>
                                          <p:spTgt spid="133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6" dur="1000" fill="hold"/>
                                        <p:tgtEl>
                                          <p:spTgt spid="13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1000" fill="hold"/>
                                        <p:tgtEl>
                                          <p:spTgt spid="13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0" dur="1000"/>
                                        <p:tgtEl>
                                          <p:spTgt spid="133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1" dur="1000" fill="hold"/>
                                        <p:tgtEl>
                                          <p:spTgt spid="13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 fill="hold"/>
                                        <p:tgtEl>
                                          <p:spTgt spid="13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5" dur="1000"/>
                                        <p:tgtEl>
                                          <p:spTgt spid="133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6" dur="1000" fill="hold"/>
                                        <p:tgtEl>
                                          <p:spTgt spid="13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 fill="hold"/>
                                        <p:tgtEl>
                                          <p:spTgt spid="13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0" dur="1000"/>
                                        <p:tgtEl>
                                          <p:spTgt spid="133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1" dur="1000" fill="hold"/>
                                        <p:tgtEl>
                                          <p:spTgt spid="13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1000" fill="hold"/>
                                        <p:tgtEl>
                                          <p:spTgt spid="13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/>
      <p:bldP spid="13321" grpId="0" animBg="1"/>
      <p:bldP spid="13324" grpId="0" animBg="1"/>
      <p:bldP spid="13325" grpId="0" animBg="1"/>
      <p:bldP spid="13326" grpId="0" animBg="1"/>
      <p:bldP spid="13327" grpId="0"/>
      <p:bldP spid="13328" grpId="0" animBg="1"/>
      <p:bldP spid="13329" grpId="0" animBg="1"/>
      <p:bldP spid="13330" grpId="0"/>
      <p:bldP spid="13331" grpId="0" animBg="1"/>
      <p:bldP spid="13332" grpId="0" animBg="1"/>
      <p:bldP spid="13333" grpId="0" animBg="1"/>
      <p:bldP spid="13334" grpId="0" animBg="1"/>
      <p:bldP spid="13336" grpId="0" animBg="1"/>
      <p:bldP spid="13337" grpId="0" animBg="1"/>
      <p:bldP spid="13338" grpId="0" animBg="1"/>
      <p:bldP spid="13339" grpId="0" animBg="1"/>
      <p:bldP spid="13340" grpId="0" animBg="1"/>
      <p:bldP spid="13341" grpId="0" animBg="1"/>
      <p:bldP spid="13342" grpId="0" animBg="1"/>
      <p:bldP spid="13343" grpId="0"/>
      <p:bldP spid="13344" grpId="0"/>
      <p:bldP spid="13345" grpId="0"/>
      <p:bldP spid="13346" grpId="0"/>
      <p:bldP spid="13347" grpId="0" animBg="1"/>
      <p:bldP spid="13349" grpId="0" animBg="1"/>
      <p:bldP spid="13350" grpId="0" animBg="1"/>
      <p:bldP spid="13351" grpId="0" animBg="1"/>
      <p:bldP spid="13352" grpId="0" animBg="1"/>
      <p:bldP spid="13353" grpId="0" animBg="1"/>
      <p:bldP spid="13354" grpId="0" animBg="1"/>
      <p:bldP spid="13355" grpId="0" animBg="1"/>
      <p:bldP spid="13356" grpId="0" animBg="1"/>
      <p:bldP spid="13357" grpId="0" animBg="1"/>
      <p:bldP spid="13358" grpId="0" animBg="1"/>
      <p:bldP spid="13359" grpId="0" animBg="1"/>
      <p:bldP spid="13360" grpId="0" animBg="1"/>
      <p:bldP spid="13361" grpId="0" animBg="1"/>
      <p:bldP spid="13362" grpId="0" animBg="1"/>
      <p:bldP spid="13363" grpId="0" animBg="1"/>
      <p:bldP spid="13364" grpId="0" animBg="1"/>
      <p:bldP spid="13365" grpId="0" animBg="1"/>
      <p:bldP spid="13367" grpId="0" animBg="1"/>
      <p:bldP spid="13368" grpId="0" animBg="1"/>
      <p:bldP spid="13369" grpId="0" animBg="1"/>
      <p:bldP spid="13370" grpId="0" animBg="1"/>
      <p:bldP spid="13374" grpId="0" animBg="1"/>
      <p:bldP spid="13375" grpId="0" animBg="1"/>
      <p:bldP spid="13376" grpId="0" animBg="1"/>
      <p:bldP spid="13377" grpId="0" animBg="1"/>
      <p:bldP spid="13378" grpId="0" animBg="1"/>
      <p:bldP spid="13379" grpId="0" animBg="1"/>
      <p:bldP spid="13380" grpId="0" animBg="1"/>
      <p:bldP spid="13381" grpId="0" animBg="1"/>
      <p:bldP spid="13382" grpId="0" animBg="1"/>
      <p:bldP spid="13383" grpId="0" animBg="1"/>
      <p:bldP spid="13384" grpId="0" animBg="1"/>
      <p:bldP spid="13385" grpId="0" animBg="1"/>
      <p:bldP spid="13386" grpId="0" animBg="1"/>
      <p:bldP spid="13387" grpId="0" animBg="1"/>
      <p:bldP spid="13388" grpId="0" animBg="1"/>
      <p:bldP spid="13389" grpId="0" animBg="1"/>
      <p:bldP spid="13390" grpId="0" animBg="1"/>
      <p:bldP spid="13391" grpId="0" animBg="1"/>
      <p:bldP spid="13392" grpId="0" animBg="1"/>
      <p:bldP spid="13393" grpId="0" animBg="1"/>
      <p:bldP spid="13394" grpId="0" animBg="1"/>
      <p:bldP spid="13395" grpId="0" animBg="1"/>
      <p:bldP spid="13396" grpId="0" animBg="1"/>
      <p:bldP spid="13397" grpId="0" animBg="1"/>
      <p:bldP spid="1339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50000">
              <a:srgbClr val="E7F9A5"/>
            </a:gs>
            <a:gs pos="100000">
              <a:srgbClr val="CC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8125" y="307975"/>
            <a:ext cx="8642350" cy="6264275"/>
          </a:xfrm>
        </p:spPr>
        <p:txBody>
          <a:bodyPr/>
          <a:lstStyle/>
          <a:p>
            <a:pPr algn="ctr">
              <a:lnSpc>
                <a:spcPct val="90000"/>
              </a:lnSpc>
              <a:spcBef>
                <a:spcPct val="5000"/>
              </a:spcBef>
              <a:spcAft>
                <a:spcPct val="10000"/>
              </a:spcAft>
              <a:buFontTx/>
              <a:buNone/>
            </a:pPr>
            <a:r>
              <a:rPr lang="en-US" altLang="ru-RU" sz="3600" b="1" i="1" dirty="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NAZORAT SAVOLLARI</a:t>
            </a:r>
            <a:endParaRPr lang="ru-RU" altLang="ru-RU" sz="2000" b="1" i="1" dirty="0">
              <a:solidFill>
                <a:srgbClr val="663300"/>
              </a:solidFill>
              <a:latin typeface="Book Antiqua" pitchFamily="18" charset="0"/>
            </a:endParaRPr>
          </a:p>
          <a:p>
            <a:pPr algn="ctr">
              <a:lnSpc>
                <a:spcPct val="80000"/>
              </a:lnSpc>
              <a:spcBef>
                <a:spcPct val="5000"/>
              </a:spcBef>
              <a:buFontTx/>
              <a:buNone/>
            </a:pPr>
            <a:endParaRPr lang="ru-RU" altLang="ru-RU" sz="800" b="1" i="1" dirty="0">
              <a:solidFill>
                <a:srgbClr val="663300"/>
              </a:solidFill>
              <a:latin typeface="Book Antiqua" pitchFamily="18" charset="0"/>
            </a:endParaRPr>
          </a:p>
          <a:p>
            <a:pPr marL="0" indent="0" algn="just">
              <a:buNone/>
            </a:pP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ru-RU" altLang="ru-RU" sz="2000" b="1" dirty="0">
                <a:latin typeface="Times New Roman" pitchFamily="18" charset="0"/>
              </a:rPr>
              <a:t> </a:t>
            </a:r>
            <a:r>
              <a:rPr lang="x-none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Qurilish mexanikasi fani nimani o‘rganadi?</a:t>
            </a:r>
            <a:endParaRPr lang="ru-RU" sz="1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x-none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2. Inshootlarni mustahkamlikka hisoblashdan maqsad nima?</a:t>
            </a:r>
            <a:endParaRPr lang="ru-RU" sz="1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x-none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3. Inshootlarni bikrlikka hisoblashdan maqsad nima?</a:t>
            </a:r>
            <a:endParaRPr lang="ru-RU" sz="1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x-none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4. Inshootlarni ustuvorlikka hisoblashdan maqsad nima?</a:t>
            </a:r>
            <a:endParaRPr lang="ru-RU" sz="1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x-none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5. Inshootlar statikasi va inshootlar dinamikasi deganda nimani tushunasiz?</a:t>
            </a:r>
            <a:endParaRPr lang="ru-RU" sz="1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x-none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6. Qanday tashqi yuklarni va ichki zo‘riqish kuchlarini bilasiz?</a:t>
            </a:r>
            <a:endParaRPr lang="ru-RU" sz="1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x-none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7. Qurilish mexanikasining fanining asosiy vazifalari nimalardan iborat?</a:t>
            </a:r>
            <a:endParaRPr lang="ru-RU" sz="18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5000"/>
              </a:lnSpc>
              <a:spcBef>
                <a:spcPct val="5000"/>
              </a:spcBef>
              <a:buFontTx/>
              <a:buNone/>
            </a:pPr>
            <a:endParaRPr lang="ru-RU" altLang="ru-RU" sz="1600" b="1" dirty="0">
              <a:latin typeface="Times New Roman" pitchFamily="18" charset="0"/>
            </a:endParaRPr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174625" y="193675"/>
            <a:ext cx="8785225" cy="6524625"/>
          </a:xfrm>
          <a:prstGeom prst="rect">
            <a:avLst/>
          </a:prstGeom>
          <a:noFill/>
          <a:ln w="76200" cmpd="tri">
            <a:solidFill>
              <a:srgbClr val="9900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EAF8A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50825" y="404813"/>
            <a:ext cx="8642350" cy="590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algn="l"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algn="l"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algn="l"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algn="l"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US" altLang="ru-RU" sz="36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Qurilish</a:t>
            </a:r>
            <a:r>
              <a:rPr lang="en-US" altLang="ru-RU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 </a:t>
            </a:r>
            <a:r>
              <a:rPr lang="en-US" altLang="ru-RU" sz="36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mexanikasi</a:t>
            </a:r>
            <a:r>
              <a:rPr lang="en-US" altLang="ru-RU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 – </a:t>
            </a:r>
          </a:p>
          <a:p>
            <a:pPr algn="ctr">
              <a:lnSpc>
                <a:spcPct val="120000"/>
              </a:lnSpc>
            </a:pPr>
            <a:r>
              <a:rPr lang="en-US" altLang="ru-RU" sz="36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Ta’sirlarni</a:t>
            </a:r>
            <a:r>
              <a:rPr lang="en-US" altLang="ru-RU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 </a:t>
            </a:r>
            <a:r>
              <a:rPr lang="en-US" altLang="ru-RU" sz="36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statik</a:t>
            </a:r>
            <a:r>
              <a:rPr lang="en-US" altLang="ru-RU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 </a:t>
            </a:r>
            <a:r>
              <a:rPr lang="en-US" altLang="ru-RU" sz="36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va</a:t>
            </a:r>
            <a:r>
              <a:rPr lang="en-US" altLang="ru-RU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 </a:t>
            </a:r>
            <a:r>
              <a:rPr lang="en-US" altLang="ru-RU" sz="36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dinamik</a:t>
            </a:r>
            <a:r>
              <a:rPr lang="en-US" altLang="ru-RU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 </a:t>
            </a:r>
            <a:r>
              <a:rPr lang="en-US" altLang="ru-RU" sz="36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tarzda</a:t>
            </a:r>
            <a:r>
              <a:rPr lang="en-US" altLang="ru-RU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 </a:t>
            </a:r>
            <a:r>
              <a:rPr lang="en-US" altLang="ru-RU" sz="36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qo‘yilishiga</a:t>
            </a:r>
            <a:r>
              <a:rPr lang="en-US" altLang="ru-RU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 </a:t>
            </a:r>
            <a:r>
              <a:rPr lang="en-US" altLang="ru-RU" sz="36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ko‘ra</a:t>
            </a:r>
            <a:r>
              <a:rPr lang="en-US" altLang="ru-RU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 </a:t>
            </a:r>
            <a:r>
              <a:rPr lang="en-US" altLang="ru-RU" sz="36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ishonchlilik</a:t>
            </a:r>
            <a:r>
              <a:rPr lang="en-US" altLang="ru-RU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 </a:t>
            </a:r>
            <a:r>
              <a:rPr lang="en-US" altLang="ru-RU" sz="36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va</a:t>
            </a:r>
            <a:r>
              <a:rPr lang="en-US" altLang="ru-RU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 </a:t>
            </a:r>
            <a:r>
              <a:rPr lang="en-US" altLang="ru-RU" sz="36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iqtisodiy</a:t>
            </a:r>
            <a:r>
              <a:rPr lang="en-US" altLang="ru-RU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 </a:t>
            </a:r>
            <a:r>
              <a:rPr lang="en-US" altLang="ru-RU" sz="36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tejamkorlikni</a:t>
            </a:r>
            <a:r>
              <a:rPr lang="en-US" altLang="ru-RU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 </a:t>
            </a:r>
            <a:r>
              <a:rPr lang="en-US" altLang="ru-RU" sz="36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e’tiborga</a:t>
            </a:r>
            <a:r>
              <a:rPr lang="en-US" altLang="ru-RU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 </a:t>
            </a:r>
            <a:r>
              <a:rPr lang="en-US" altLang="ru-RU" sz="36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olgan</a:t>
            </a:r>
            <a:r>
              <a:rPr lang="en-US" altLang="ru-RU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 </a:t>
            </a:r>
            <a:r>
              <a:rPr lang="en-US" altLang="ru-RU" sz="36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holda</a:t>
            </a:r>
            <a:r>
              <a:rPr lang="en-US" altLang="ru-RU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 </a:t>
            </a:r>
            <a:r>
              <a:rPr lang="en-US" altLang="ru-RU" sz="36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inshoot</a:t>
            </a:r>
            <a:r>
              <a:rPr lang="en-US" altLang="ru-RU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 </a:t>
            </a:r>
            <a:r>
              <a:rPr lang="en-US" altLang="ru-RU" sz="36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va</a:t>
            </a:r>
            <a:r>
              <a:rPr lang="en-US" altLang="ru-RU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 </a:t>
            </a:r>
            <a:r>
              <a:rPr lang="en-US" altLang="ru-RU" sz="36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konstruksiyalarni</a:t>
            </a:r>
            <a:r>
              <a:rPr lang="en-US" altLang="ru-RU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 </a:t>
            </a:r>
            <a:r>
              <a:rPr lang="en-US" altLang="ru-RU" sz="36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mustahkamlikka</a:t>
            </a:r>
            <a:r>
              <a:rPr lang="en-US" altLang="ru-RU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, </a:t>
            </a:r>
            <a:r>
              <a:rPr lang="en-US" altLang="ru-RU" sz="36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bikirlikka</a:t>
            </a:r>
            <a:r>
              <a:rPr lang="en-US" altLang="ru-RU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 </a:t>
            </a:r>
            <a:r>
              <a:rPr lang="en-US" altLang="ru-RU" sz="36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va</a:t>
            </a:r>
            <a:r>
              <a:rPr lang="en-US" altLang="ru-RU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 </a:t>
            </a:r>
            <a:r>
              <a:rPr lang="en-US" altLang="ru-RU" sz="36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ustuvorlikka</a:t>
            </a:r>
            <a:r>
              <a:rPr lang="en-US" altLang="ru-RU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 </a:t>
            </a:r>
            <a:r>
              <a:rPr lang="en-US" altLang="ru-RU" sz="36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hisoblash</a:t>
            </a:r>
            <a:r>
              <a:rPr lang="en-US" altLang="ru-RU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 </a:t>
            </a:r>
            <a:r>
              <a:rPr lang="en-US" altLang="ru-RU" sz="36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tamoyillari</a:t>
            </a:r>
            <a:r>
              <a:rPr lang="en-US" altLang="ru-RU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 </a:t>
            </a:r>
            <a:r>
              <a:rPr lang="en-US" altLang="ru-RU" sz="36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va</a:t>
            </a:r>
            <a:r>
              <a:rPr lang="en-US" altLang="ru-RU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 </a:t>
            </a:r>
            <a:r>
              <a:rPr lang="en-US" altLang="ru-RU" sz="36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usullarini</a:t>
            </a:r>
            <a:r>
              <a:rPr lang="en-US" altLang="ru-RU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 </a:t>
            </a:r>
            <a:r>
              <a:rPr lang="en-US" altLang="ru-RU" sz="36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ishlab</a:t>
            </a:r>
            <a:r>
              <a:rPr lang="en-US" altLang="ru-RU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 </a:t>
            </a:r>
            <a:r>
              <a:rPr lang="en-US" altLang="ru-RU" sz="36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chiqish</a:t>
            </a:r>
            <a:r>
              <a:rPr lang="en-US" altLang="ru-RU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 </a:t>
            </a:r>
            <a:r>
              <a:rPr lang="en-US" altLang="ru-RU" sz="36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bilan</a:t>
            </a:r>
            <a:r>
              <a:rPr lang="en-US" altLang="ru-RU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 </a:t>
            </a:r>
            <a:r>
              <a:rPr lang="en-US" altLang="ru-RU" sz="3600" b="1" dirty="0" err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shug‘ullanadigan</a:t>
            </a:r>
            <a:r>
              <a:rPr lang="en-US" altLang="ru-RU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Xenia-Bold" pitchFamily="2" charset="0"/>
                <a:cs typeface="Arial" charset="0"/>
              </a:rPr>
              <a:t> fan</a:t>
            </a:r>
            <a:endParaRPr lang="ru-RU" altLang="ru-RU" b="1" dirty="0">
              <a:cs typeface="Arial" charset="0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358775" y="333375"/>
            <a:ext cx="8499505" cy="6024583"/>
          </a:xfrm>
          <a:prstGeom prst="rect">
            <a:avLst/>
          </a:prstGeom>
          <a:noFill/>
          <a:ln w="76200" cmpd="tri">
            <a:solidFill>
              <a:srgbClr val="66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174625" y="193675"/>
            <a:ext cx="8785225" cy="6524625"/>
          </a:xfrm>
          <a:prstGeom prst="rect">
            <a:avLst/>
          </a:prstGeom>
          <a:noFill/>
          <a:ln w="76200" cmpd="tri">
            <a:solidFill>
              <a:srgbClr val="66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611188" y="620713"/>
            <a:ext cx="7921625" cy="5940088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en-US" altLang="ru-RU" sz="3800" b="1" dirty="0" err="1"/>
              <a:t>Qurilish</a:t>
            </a:r>
            <a:r>
              <a:rPr lang="en-US" altLang="ru-RU" sz="3800" b="1" dirty="0"/>
              <a:t> </a:t>
            </a:r>
            <a:r>
              <a:rPr lang="en-US" altLang="ru-RU" sz="3800" b="1" dirty="0" err="1"/>
              <a:t>mexanikasi</a:t>
            </a:r>
            <a:r>
              <a:rPr lang="en-US" altLang="ru-RU" sz="3800" b="1" dirty="0"/>
              <a:t> </a:t>
            </a:r>
            <a:r>
              <a:rPr lang="en-US" altLang="ru-RU" sz="3800" b="1" dirty="0" err="1"/>
              <a:t>nuqtayi</a:t>
            </a:r>
            <a:r>
              <a:rPr lang="en-US" altLang="ru-RU" sz="3800" b="1" dirty="0"/>
              <a:t> </a:t>
            </a:r>
            <a:r>
              <a:rPr lang="en-US" altLang="ru-RU" sz="3800" b="1" dirty="0" err="1"/>
              <a:t>nazaridan</a:t>
            </a:r>
            <a:r>
              <a:rPr lang="en-US" altLang="ru-RU" sz="3800" b="1" dirty="0"/>
              <a:t> </a:t>
            </a:r>
            <a:r>
              <a:rPr lang="en-US" altLang="ru-RU" sz="3800" b="1" dirty="0" err="1"/>
              <a:t>qaralganda</a:t>
            </a:r>
            <a:r>
              <a:rPr lang="en-US" altLang="ru-RU" sz="3800" b="1" dirty="0"/>
              <a:t> </a:t>
            </a:r>
            <a:r>
              <a:rPr lang="en-US" altLang="ru-RU" sz="3800" b="1" dirty="0" err="1"/>
              <a:t>inshoot</a:t>
            </a:r>
            <a:r>
              <a:rPr lang="en-US" altLang="ru-RU" sz="3800" b="1" dirty="0"/>
              <a:t> </a:t>
            </a:r>
            <a:r>
              <a:rPr lang="en-US" altLang="ru-RU" sz="3800" b="1" dirty="0" err="1"/>
              <a:t>va</a:t>
            </a:r>
            <a:r>
              <a:rPr lang="en-US" altLang="ru-RU" sz="3800" b="1" dirty="0"/>
              <a:t> </a:t>
            </a:r>
            <a:r>
              <a:rPr lang="en-US" altLang="ru-RU" sz="3800" b="1" dirty="0" err="1"/>
              <a:t>uning</a:t>
            </a:r>
            <a:r>
              <a:rPr lang="en-US" altLang="ru-RU" sz="3800" b="1" dirty="0"/>
              <a:t> </a:t>
            </a:r>
            <a:r>
              <a:rPr lang="en-US" altLang="ru-RU" sz="3800" b="1" dirty="0" err="1"/>
              <a:t>qismlari</a:t>
            </a:r>
            <a:r>
              <a:rPr lang="en-US" altLang="ru-RU" sz="3800" b="1" dirty="0"/>
              <a:t> </a:t>
            </a:r>
            <a:r>
              <a:rPr lang="en-US" altLang="ru-RU" sz="3800" b="1" dirty="0" err="1"/>
              <a:t>hisoblash</a:t>
            </a:r>
            <a:r>
              <a:rPr lang="en-US" altLang="ru-RU" sz="3800" b="1" dirty="0"/>
              <a:t> </a:t>
            </a:r>
            <a:r>
              <a:rPr lang="en-US" altLang="ru-RU" sz="3800" b="1" dirty="0" err="1"/>
              <a:t>deganda</a:t>
            </a:r>
            <a:r>
              <a:rPr lang="en-US" altLang="ru-RU" sz="3800" b="1" dirty="0"/>
              <a:t> </a:t>
            </a:r>
            <a:r>
              <a:rPr lang="en-US" altLang="ru-RU" sz="3800" b="1" dirty="0" err="1"/>
              <a:t>zo‘riqish</a:t>
            </a:r>
            <a:r>
              <a:rPr lang="en-US" altLang="ru-RU" sz="3800" b="1" dirty="0"/>
              <a:t> </a:t>
            </a:r>
            <a:r>
              <a:rPr lang="en-US" altLang="ru-RU" sz="3800" b="1" dirty="0" err="1"/>
              <a:t>va</a:t>
            </a:r>
            <a:r>
              <a:rPr lang="en-US" altLang="ru-RU" sz="3800" b="1" dirty="0"/>
              <a:t> </a:t>
            </a:r>
            <a:r>
              <a:rPr lang="en-US" altLang="ru-RU" sz="3800" b="1" dirty="0" err="1"/>
              <a:t>deformatsiyalarning</a:t>
            </a:r>
            <a:r>
              <a:rPr lang="en-US" altLang="ru-RU" sz="3800" b="1" dirty="0"/>
              <a:t> </a:t>
            </a:r>
            <a:r>
              <a:rPr lang="en-US" altLang="ru-RU" sz="3800" b="1" dirty="0" err="1"/>
              <a:t>kuchlanganlik-deformatsiya</a:t>
            </a:r>
            <a:r>
              <a:rPr lang="en-US" altLang="ru-RU" sz="3800" b="1" dirty="0"/>
              <a:t> </a:t>
            </a:r>
            <a:r>
              <a:rPr lang="en-US" altLang="ru-RU" sz="3800" b="1" dirty="0" err="1"/>
              <a:t>holati</a:t>
            </a:r>
            <a:r>
              <a:rPr lang="en-US" altLang="ru-RU" sz="3800" b="1" dirty="0"/>
              <a:t> </a:t>
            </a:r>
            <a:r>
              <a:rPr lang="en-US" altLang="ru-RU" sz="3800" b="1" dirty="0" err="1"/>
              <a:t>parametrlarini</a:t>
            </a:r>
            <a:r>
              <a:rPr lang="en-US" altLang="ru-RU" sz="3800" b="1" dirty="0"/>
              <a:t> </a:t>
            </a:r>
            <a:r>
              <a:rPr lang="en-US" altLang="ru-RU" sz="3800" b="1" dirty="0" err="1"/>
              <a:t>aniqlash</a:t>
            </a:r>
            <a:r>
              <a:rPr lang="en-US" altLang="ru-RU" sz="3800" b="1" dirty="0"/>
              <a:t> </a:t>
            </a:r>
            <a:r>
              <a:rPr lang="en-US" altLang="ru-RU" sz="3800" b="1" dirty="0" err="1"/>
              <a:t>asosida</a:t>
            </a:r>
            <a:r>
              <a:rPr lang="en-US" altLang="ru-RU" sz="3800" b="1" dirty="0"/>
              <a:t> </a:t>
            </a:r>
            <a:r>
              <a:rPr lang="en-US" altLang="ru-RU" sz="3800" b="1" dirty="0" err="1"/>
              <a:t>mustahkamligi</a:t>
            </a:r>
            <a:r>
              <a:rPr lang="en-US" altLang="ru-RU" sz="3800" b="1" dirty="0"/>
              <a:t>, </a:t>
            </a:r>
            <a:r>
              <a:rPr lang="en-US" altLang="ru-RU" sz="3800" b="1" dirty="0" err="1"/>
              <a:t>bikirligi</a:t>
            </a:r>
            <a:r>
              <a:rPr lang="en-US" altLang="ru-RU" sz="3800" b="1" dirty="0"/>
              <a:t> </a:t>
            </a:r>
            <a:r>
              <a:rPr lang="en-US" altLang="ru-RU" sz="3800" b="1" dirty="0" err="1"/>
              <a:t>va</a:t>
            </a:r>
            <a:r>
              <a:rPr lang="en-US" altLang="ru-RU" sz="3800" b="1" dirty="0"/>
              <a:t> </a:t>
            </a:r>
            <a:r>
              <a:rPr lang="en-US" altLang="ru-RU" sz="3800" b="1" dirty="0" err="1"/>
              <a:t>ustuvorliginini</a:t>
            </a:r>
            <a:r>
              <a:rPr lang="en-US" altLang="ru-RU" sz="3800" b="1" dirty="0"/>
              <a:t> </a:t>
            </a:r>
            <a:r>
              <a:rPr lang="en-US" altLang="ru-RU" sz="3800" b="1" dirty="0" err="1"/>
              <a:t>baholash</a:t>
            </a:r>
            <a:r>
              <a:rPr lang="en-US" altLang="ru-RU" sz="3800" b="1" dirty="0"/>
              <a:t> </a:t>
            </a:r>
            <a:r>
              <a:rPr lang="en-US" altLang="ru-RU" sz="3800" b="1" dirty="0" err="1"/>
              <a:t>tushuniladi</a:t>
            </a:r>
            <a:r>
              <a:rPr lang="en-US" altLang="ru-RU" sz="3800" b="1" dirty="0"/>
              <a:t>.</a:t>
            </a:r>
            <a:endParaRPr lang="ru-RU" altLang="ru-RU" sz="3800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66713" y="3804788"/>
            <a:ext cx="8424863" cy="2259080"/>
          </a:xfrm>
          <a:prstGeom prst="rect">
            <a:avLst/>
          </a:prstGeom>
          <a:gradFill rotWithShape="1">
            <a:gsLst>
              <a:gs pos="0">
                <a:srgbClr val="E9F4AA"/>
              </a:gs>
              <a:gs pos="50000">
                <a:schemeClr val="bg1"/>
              </a:gs>
              <a:gs pos="100000">
                <a:srgbClr val="E9F4AA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ru-RU" sz="2200" b="1" dirty="0" err="1">
                <a:solidFill>
                  <a:srgbClr val="800000"/>
                </a:solidFill>
                <a:latin typeface="Arial Black" pitchFamily="34" charset="0"/>
              </a:rPr>
              <a:t>Qurilish</a:t>
            </a:r>
            <a:r>
              <a:rPr lang="en-US" altLang="ru-RU" sz="2200" b="1" dirty="0">
                <a:solidFill>
                  <a:srgbClr val="800000"/>
                </a:solidFill>
                <a:latin typeface="Arial Black" pitchFamily="34" charset="0"/>
              </a:rPr>
              <a:t> </a:t>
            </a:r>
            <a:r>
              <a:rPr lang="en-US" altLang="ru-RU" sz="2200" b="1" dirty="0" err="1">
                <a:solidFill>
                  <a:srgbClr val="800000"/>
                </a:solidFill>
                <a:latin typeface="Arial Black" pitchFamily="34" charset="0"/>
              </a:rPr>
              <a:t>mexanikasining</a:t>
            </a:r>
            <a:r>
              <a:rPr lang="en-US" altLang="ru-RU" sz="2200" b="1" dirty="0">
                <a:solidFill>
                  <a:srgbClr val="800000"/>
                </a:solidFill>
                <a:latin typeface="Arial Black" pitchFamily="34" charset="0"/>
              </a:rPr>
              <a:t> </a:t>
            </a:r>
            <a:r>
              <a:rPr lang="en-US" altLang="ru-RU" sz="2200" b="1" dirty="0" err="1">
                <a:solidFill>
                  <a:srgbClr val="800000"/>
                </a:solidFill>
                <a:latin typeface="Arial Black" pitchFamily="34" charset="0"/>
              </a:rPr>
              <a:t>maqsad</a:t>
            </a:r>
            <a:r>
              <a:rPr lang="en-US" altLang="ru-RU" sz="2200" b="1" dirty="0">
                <a:solidFill>
                  <a:srgbClr val="800000"/>
                </a:solidFill>
                <a:latin typeface="Arial Black" pitchFamily="34" charset="0"/>
              </a:rPr>
              <a:t> </a:t>
            </a:r>
            <a:r>
              <a:rPr lang="en-US" altLang="ru-RU" sz="2200" b="1" dirty="0" err="1">
                <a:solidFill>
                  <a:srgbClr val="800000"/>
                </a:solidFill>
                <a:latin typeface="Arial Black" pitchFamily="34" charset="0"/>
              </a:rPr>
              <a:t>va</a:t>
            </a:r>
            <a:r>
              <a:rPr lang="en-US" altLang="ru-RU" sz="2200" b="1" dirty="0">
                <a:solidFill>
                  <a:srgbClr val="800000"/>
                </a:solidFill>
                <a:latin typeface="Arial Black" pitchFamily="34" charset="0"/>
              </a:rPr>
              <a:t> </a:t>
            </a:r>
            <a:r>
              <a:rPr lang="en-US" altLang="ru-RU" sz="2200" b="1" dirty="0" err="1">
                <a:solidFill>
                  <a:srgbClr val="800000"/>
                </a:solidFill>
                <a:latin typeface="Arial Black" pitchFamily="34" charset="0"/>
              </a:rPr>
              <a:t>vazifalari</a:t>
            </a:r>
            <a:r>
              <a:rPr lang="en-US" altLang="ru-RU" sz="2200" b="1" dirty="0">
                <a:solidFill>
                  <a:srgbClr val="800000"/>
                </a:solidFill>
                <a:latin typeface="Arial Black" pitchFamily="34" charset="0"/>
              </a:rPr>
              <a:t>:</a:t>
            </a:r>
          </a:p>
          <a:p>
            <a:pPr>
              <a:lnSpc>
                <a:spcPct val="80000"/>
              </a:lnSpc>
            </a:pPr>
            <a:r>
              <a:rPr lang="en-US" altLang="ru-RU" sz="22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Inshoot</a:t>
            </a:r>
            <a:r>
              <a:rPr lang="en-US" altLang="ru-RU" sz="2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2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altLang="ru-RU" sz="2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2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konstruksiyalarning</a:t>
            </a:r>
            <a:r>
              <a:rPr lang="en-US" altLang="ru-RU" sz="2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2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kuchlanganlik-deformatsiya</a:t>
            </a:r>
            <a:r>
              <a:rPr lang="en-US" altLang="ru-RU" sz="2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2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holatini</a:t>
            </a:r>
            <a:r>
              <a:rPr lang="en-US" altLang="ru-RU" sz="2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2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hisoblashning</a:t>
            </a:r>
            <a:r>
              <a:rPr lang="en-US" altLang="ru-RU" sz="2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2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amaliy</a:t>
            </a:r>
            <a:r>
              <a:rPr lang="en-US" altLang="ru-RU" sz="2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2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usullari</a:t>
            </a:r>
            <a:r>
              <a:rPr lang="en-US" altLang="ru-RU" sz="2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2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altLang="ru-RU" sz="2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2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nazariy</a:t>
            </a:r>
            <a:r>
              <a:rPr lang="en-US" altLang="ru-RU" sz="2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2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asoslarini</a:t>
            </a:r>
            <a:r>
              <a:rPr lang="en-US" altLang="ru-RU" sz="2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2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o‘zlashtirish</a:t>
            </a:r>
            <a:r>
              <a:rPr lang="en-US" altLang="ru-RU" sz="2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en-US" altLang="ru-RU" sz="22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Talabalarda</a:t>
            </a:r>
            <a:r>
              <a:rPr lang="en-US" altLang="ru-RU" sz="2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2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inshootlarni</a:t>
            </a:r>
            <a:r>
              <a:rPr lang="en-US" altLang="ru-RU" sz="2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2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mustahkamlikka</a:t>
            </a:r>
            <a:r>
              <a:rPr lang="en-US" altLang="ru-RU" sz="2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ru-RU" sz="22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bikirlikka</a:t>
            </a:r>
            <a:r>
              <a:rPr lang="en-US" altLang="ru-RU" sz="2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2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altLang="ru-RU" sz="2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2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ustuvorlikka</a:t>
            </a:r>
            <a:r>
              <a:rPr lang="en-US" altLang="ru-RU" sz="2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2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hisoblash</a:t>
            </a:r>
            <a:r>
              <a:rPr lang="en-US" altLang="ru-RU" sz="2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22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en-US" altLang="ru-RU" sz="2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2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altLang="ru-RU" sz="2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2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ko‘nikmalarini</a:t>
            </a:r>
            <a:r>
              <a:rPr lang="en-US" altLang="ru-RU" sz="2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2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shakllantirish</a:t>
            </a:r>
            <a:r>
              <a:rPr lang="en-US" altLang="ru-RU" sz="2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en-US" altLang="ru-RU" sz="22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Asosiy</a:t>
            </a:r>
            <a:r>
              <a:rPr lang="en-US" altLang="ru-RU" sz="2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2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vazifalaridan</a:t>
            </a:r>
            <a:r>
              <a:rPr lang="en-US" altLang="ru-RU" sz="2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2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altLang="ru-RU" sz="2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altLang="ru-RU" sz="22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inshoot</a:t>
            </a:r>
            <a:r>
              <a:rPr lang="en-US" altLang="ru-RU" sz="2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2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altLang="ru-RU" sz="2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2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konstruksiyalarda</a:t>
            </a:r>
            <a:r>
              <a:rPr lang="en-US" altLang="ru-RU" sz="2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2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turli</a:t>
            </a:r>
            <a:r>
              <a:rPr lang="en-US" altLang="ru-RU" sz="2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2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ta’sirlardan</a:t>
            </a:r>
            <a:r>
              <a:rPr lang="en-US" altLang="ru-RU" sz="2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2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zo‘riqish</a:t>
            </a:r>
            <a:r>
              <a:rPr lang="en-US" altLang="ru-RU" sz="2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2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altLang="ru-RU" sz="2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2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deformatsiyalarni</a:t>
            </a:r>
            <a:r>
              <a:rPr lang="en-US" altLang="ru-RU" sz="2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2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aniqlashdir</a:t>
            </a:r>
            <a:r>
              <a:rPr lang="en-US" altLang="ru-RU" sz="2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altLang="ru-RU" sz="2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66713" y="354013"/>
            <a:ext cx="8424862" cy="1569660"/>
          </a:xfrm>
          <a:prstGeom prst="rect">
            <a:avLst/>
          </a:prstGeom>
          <a:gradFill rotWithShape="1">
            <a:gsLst>
              <a:gs pos="0">
                <a:srgbClr val="E7F9A5"/>
              </a:gs>
              <a:gs pos="50000">
                <a:schemeClr val="bg1"/>
              </a:gs>
              <a:gs pos="100000">
                <a:srgbClr val="E7F9A5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ru-RU" sz="2400" b="1" dirty="0" err="1">
                <a:solidFill>
                  <a:srgbClr val="800000"/>
                </a:solidFill>
                <a:latin typeface="Arial Black" pitchFamily="34" charset="0"/>
              </a:rPr>
              <a:t>Qurilish</a:t>
            </a:r>
            <a:r>
              <a:rPr lang="en-US" altLang="ru-RU" sz="2400" b="1" dirty="0">
                <a:solidFill>
                  <a:srgbClr val="800000"/>
                </a:solidFill>
                <a:latin typeface="Arial Black" pitchFamily="34" charset="0"/>
              </a:rPr>
              <a:t> </a:t>
            </a:r>
            <a:r>
              <a:rPr lang="en-US" altLang="ru-RU" sz="2400" b="1" dirty="0" err="1">
                <a:solidFill>
                  <a:srgbClr val="800000"/>
                </a:solidFill>
                <a:latin typeface="Arial Black" pitchFamily="34" charset="0"/>
              </a:rPr>
              <a:t>mexanikasining</a:t>
            </a:r>
            <a:r>
              <a:rPr lang="en-US" altLang="ru-RU" sz="2400" b="1" dirty="0">
                <a:solidFill>
                  <a:srgbClr val="800000"/>
                </a:solidFill>
                <a:latin typeface="Arial Black" pitchFamily="34" charset="0"/>
              </a:rPr>
              <a:t> </a:t>
            </a:r>
            <a:r>
              <a:rPr lang="en-US" altLang="ru-RU" sz="2400" b="1" dirty="0" err="1">
                <a:solidFill>
                  <a:srgbClr val="800000"/>
                </a:solidFill>
                <a:latin typeface="Arial Black" pitchFamily="34" charset="0"/>
              </a:rPr>
              <a:t>predmeti</a:t>
            </a:r>
            <a:r>
              <a:rPr lang="en-US" altLang="ru-RU" sz="2400" b="1" dirty="0">
                <a:solidFill>
                  <a:srgbClr val="800000"/>
                </a:solidFill>
                <a:latin typeface="Arial Black" pitchFamily="34" charset="0"/>
              </a:rPr>
              <a:t>:</a:t>
            </a:r>
          </a:p>
          <a:p>
            <a:r>
              <a:rPr lang="en-US" altLang="ru-RU" sz="24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Inshoot</a:t>
            </a:r>
            <a:r>
              <a:rPr lang="en-US" altLang="ru-RU" sz="24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altLang="ru-RU" sz="24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konstruksiyalarning</a:t>
            </a:r>
            <a:r>
              <a:rPr lang="en-US" altLang="ru-RU" sz="24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kuchlanganlik-deformatsiya</a:t>
            </a:r>
            <a:r>
              <a:rPr lang="en-US" altLang="ru-RU" sz="24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holatini</a:t>
            </a:r>
            <a:r>
              <a:rPr lang="en-US" altLang="ru-RU" sz="24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hisoblash</a:t>
            </a:r>
            <a:r>
              <a:rPr lang="en-US" altLang="ru-RU" sz="24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usullari</a:t>
            </a:r>
            <a:r>
              <a:rPr lang="en-US" altLang="ru-RU" sz="24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altLang="ru-RU" sz="24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nazariy</a:t>
            </a:r>
            <a:r>
              <a:rPr lang="en-US" altLang="ru-RU" sz="24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asoslari</a:t>
            </a:r>
            <a:r>
              <a:rPr lang="en-US" altLang="ru-RU" sz="24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altLang="ru-RU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7158" y="2000240"/>
            <a:ext cx="8424863" cy="1692771"/>
          </a:xfrm>
          <a:prstGeom prst="rect">
            <a:avLst/>
          </a:prstGeom>
          <a:gradFill rotWithShape="1">
            <a:gsLst>
              <a:gs pos="0">
                <a:srgbClr val="EAF8A6"/>
              </a:gs>
              <a:gs pos="50000">
                <a:schemeClr val="bg1"/>
              </a:gs>
              <a:gs pos="100000">
                <a:srgbClr val="EAF8A6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ru-RU" sz="2600" b="1" dirty="0" err="1">
                <a:solidFill>
                  <a:srgbClr val="800000"/>
                </a:solidFill>
                <a:latin typeface="Arial Black" pitchFamily="34" charset="0"/>
              </a:rPr>
              <a:t>Qurilish</a:t>
            </a:r>
            <a:r>
              <a:rPr lang="en-US" altLang="ru-RU" sz="2600" b="1" dirty="0">
                <a:solidFill>
                  <a:srgbClr val="800000"/>
                </a:solidFill>
                <a:latin typeface="Arial Black" pitchFamily="34" charset="0"/>
              </a:rPr>
              <a:t> </a:t>
            </a:r>
            <a:r>
              <a:rPr lang="en-US" altLang="ru-RU" sz="2600" b="1" dirty="0" err="1">
                <a:solidFill>
                  <a:srgbClr val="800000"/>
                </a:solidFill>
                <a:latin typeface="Arial Black" pitchFamily="34" charset="0"/>
              </a:rPr>
              <a:t>mexanikasining</a:t>
            </a:r>
            <a:r>
              <a:rPr lang="en-US" altLang="ru-RU" sz="2600" b="1" dirty="0">
                <a:solidFill>
                  <a:srgbClr val="800000"/>
                </a:solidFill>
                <a:latin typeface="Arial Black" pitchFamily="34" charset="0"/>
              </a:rPr>
              <a:t> </a:t>
            </a:r>
            <a:r>
              <a:rPr lang="en-US" altLang="ru-RU" sz="2600" b="1" dirty="0" err="1">
                <a:solidFill>
                  <a:srgbClr val="800000"/>
                </a:solidFill>
                <a:latin typeface="Arial Black" pitchFamily="34" charset="0"/>
              </a:rPr>
              <a:t>obyekti</a:t>
            </a:r>
            <a:r>
              <a:rPr lang="en-US" altLang="ru-RU" sz="2600" b="1" dirty="0">
                <a:solidFill>
                  <a:srgbClr val="800000"/>
                </a:solidFill>
                <a:latin typeface="Arial Black" pitchFamily="34" charset="0"/>
              </a:rPr>
              <a:t> :</a:t>
            </a:r>
          </a:p>
          <a:p>
            <a:r>
              <a:rPr lang="en-US" altLang="ru-RU" sz="26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Inshoot</a:t>
            </a:r>
            <a:r>
              <a:rPr lang="en-US" altLang="ru-RU" sz="26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6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altLang="ru-RU" sz="26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6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konstruksiyalarning</a:t>
            </a:r>
            <a:r>
              <a:rPr lang="en-US" altLang="ru-RU" sz="26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6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kuchlanganlik-deformatsiya</a:t>
            </a:r>
            <a:r>
              <a:rPr lang="en-US" altLang="ru-RU" sz="26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6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holatini</a:t>
            </a:r>
            <a:r>
              <a:rPr lang="en-US" altLang="ru-RU" sz="26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6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altLang="ru-RU" sz="26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yuk </a:t>
            </a:r>
            <a:r>
              <a:rPr lang="en-US" altLang="ru-RU" sz="26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ta’siridan</a:t>
            </a:r>
            <a:r>
              <a:rPr lang="en-US" altLang="ru-RU" sz="26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6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baholash</a:t>
            </a:r>
            <a:endParaRPr lang="ru-RU" altLang="ru-RU" sz="2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179388" y="163513"/>
            <a:ext cx="8785225" cy="6553200"/>
          </a:xfrm>
          <a:prstGeom prst="rect">
            <a:avLst/>
          </a:prstGeom>
          <a:noFill/>
          <a:ln w="76200" cmpd="tri">
            <a:solidFill>
              <a:srgbClr val="A5002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819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1000"/>
                                        <p:tgtEl>
                                          <p:spTgt spid="819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1000"/>
                                        <p:tgtEl>
                                          <p:spTgt spid="819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uiExpand="1" build="allAtOnce" animBg="1"/>
      <p:bldP spid="8197" grpId="0" uiExpand="1" build="allAtOnce" animBg="1"/>
      <p:bldP spid="8198" grpId="0" uiExpand="1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Планшет-фото1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160587" cy="2160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3" name="Picture 3" descr="Планшет-фото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2565400"/>
            <a:ext cx="1463675" cy="2016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Илл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4724400"/>
            <a:ext cx="1493837" cy="1871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-57150" y="3159125"/>
            <a:ext cx="1100138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0" y="4149725"/>
            <a:ext cx="898525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8" name="Oval 8"/>
          <p:cNvSpPr>
            <a:spLocks noChangeArrowheads="1"/>
          </p:cNvSpPr>
          <p:nvPr/>
        </p:nvSpPr>
        <p:spPr bwMode="auto">
          <a:xfrm>
            <a:off x="2916238" y="3141663"/>
            <a:ext cx="2663825" cy="1800225"/>
          </a:xfrm>
          <a:prstGeom prst="ellipse">
            <a:avLst/>
          </a:prstGeom>
          <a:solidFill>
            <a:srgbClr val="00CCFF"/>
          </a:solidFill>
          <a:ln w="38100" cmpd="dbl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49" name="WordArt 9"/>
          <p:cNvSpPr>
            <a:spLocks noChangeArrowheads="1" noChangeShapeType="1" noTextEdit="1"/>
          </p:cNvSpPr>
          <p:nvPr/>
        </p:nvSpPr>
        <p:spPr bwMode="auto">
          <a:xfrm>
            <a:off x="3357554" y="3429000"/>
            <a:ext cx="1868487" cy="9366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spcFirstLastPara="1" wrap="none" fromWordArt="1">
            <a:prstTxWarp prst="textArchUp">
              <a:avLst>
                <a:gd name="adj" fmla="val 10965941"/>
              </a:avLst>
            </a:prstTxWarp>
          </a:bodyPr>
          <a:lstStyle/>
          <a:p>
            <a:r>
              <a:rPr lang="uz-Cyrl-UZ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Қурилиш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3214678" y="3929066"/>
            <a:ext cx="2286016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r>
              <a:rPr lang="ru-RU" altLang="ru-RU" sz="2800" b="1" dirty="0">
                <a:ea typeface="Times New Roman" pitchFamily="18" charset="0"/>
                <a:cs typeface="Arial" charset="0"/>
              </a:rPr>
              <a:t>механикаси</a:t>
            </a:r>
            <a:endParaRPr lang="ru-RU" altLang="ru-RU" sz="2800" dirty="0">
              <a:ea typeface="Times New Roman" pitchFamily="18" charset="0"/>
              <a:cs typeface="Arial" charset="0"/>
            </a:endParaRPr>
          </a:p>
        </p:txBody>
      </p:sp>
      <p:sp>
        <p:nvSpPr>
          <p:cNvPr id="10251" name="WordArt 11"/>
          <p:cNvSpPr>
            <a:spLocks noChangeArrowheads="1" noChangeShapeType="1" noTextEdit="1"/>
          </p:cNvSpPr>
          <p:nvPr/>
        </p:nvSpPr>
        <p:spPr bwMode="auto">
          <a:xfrm>
            <a:off x="3203848" y="3933056"/>
            <a:ext cx="2244725" cy="7969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nDown">
              <a:avLst>
                <a:gd name="adj" fmla="val 24954"/>
              </a:avLst>
            </a:prstTxWarp>
          </a:bodyPr>
          <a:lstStyle/>
          <a:p>
            <a:endParaRPr lang="uz-Cyrl-UZ" sz="12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  <a:p>
            <a:endParaRPr lang="uz-Cyrl-UZ" sz="12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  <a:p>
            <a:endParaRPr lang="uz-Cyrl-UZ" sz="12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  <a:p>
            <a:endParaRPr lang="uz-Cyrl-UZ" sz="12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  <a:p>
            <a:endParaRPr lang="uz-Cyrl-UZ" sz="12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  <a:p>
            <a:endParaRPr lang="uz-Cyrl-UZ" sz="12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  <a:p>
            <a:endParaRPr lang="uz-Cyrl-UZ" sz="12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  <a:p>
            <a:endParaRPr lang="uz-Cyrl-UZ" sz="12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  <a:p>
            <a:endParaRPr lang="uz-Cyrl-UZ" sz="12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  <a:p>
            <a:endParaRPr lang="uz-Cyrl-UZ" sz="12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  <a:p>
            <a:endParaRPr lang="uz-Cyrl-UZ" sz="12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  <a:p>
            <a:endParaRPr lang="uz-Cyrl-UZ" sz="12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  <a:p>
            <a:endParaRPr lang="uz-Cyrl-UZ" sz="12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  <a:p>
            <a:endParaRPr lang="ru-RU" sz="12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0252" name="Oval 12"/>
          <p:cNvSpPr>
            <a:spLocks noChangeArrowheads="1"/>
          </p:cNvSpPr>
          <p:nvPr/>
        </p:nvSpPr>
        <p:spPr bwMode="auto">
          <a:xfrm>
            <a:off x="4716463" y="2092325"/>
            <a:ext cx="1223962" cy="557213"/>
          </a:xfrm>
          <a:prstGeom prst="ellipse">
            <a:avLst/>
          </a:prstGeom>
          <a:solidFill>
            <a:srgbClr val="00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3" name="Oval 13"/>
          <p:cNvSpPr>
            <a:spLocks noChangeArrowheads="1"/>
          </p:cNvSpPr>
          <p:nvPr/>
        </p:nvSpPr>
        <p:spPr bwMode="auto">
          <a:xfrm>
            <a:off x="3419475" y="5732463"/>
            <a:ext cx="1368425" cy="720725"/>
          </a:xfrm>
          <a:prstGeom prst="ellipse">
            <a:avLst/>
          </a:prstGeom>
          <a:solidFill>
            <a:srgbClr val="00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4" name="Oval 14"/>
          <p:cNvSpPr>
            <a:spLocks noChangeArrowheads="1"/>
          </p:cNvSpPr>
          <p:nvPr/>
        </p:nvSpPr>
        <p:spPr bwMode="auto">
          <a:xfrm>
            <a:off x="1835150" y="5394325"/>
            <a:ext cx="1511300" cy="774700"/>
          </a:xfrm>
          <a:prstGeom prst="ellipse">
            <a:avLst/>
          </a:prstGeom>
          <a:solidFill>
            <a:srgbClr val="00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4729163" y="2208213"/>
            <a:ext cx="126841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r>
              <a:rPr lang="ru-RU" altLang="ru-RU" sz="1400" b="1">
                <a:cs typeface="Times New Roman" pitchFamily="18" charset="0"/>
              </a:rPr>
              <a:t>Математика</a:t>
            </a:r>
            <a:endParaRPr lang="ru-RU" altLang="ru-RU" sz="1400"/>
          </a:p>
        </p:txBody>
      </p:sp>
      <p:sp>
        <p:nvSpPr>
          <p:cNvPr id="10256" name="AutoShape 16"/>
          <p:cNvSpPr>
            <a:spLocks noChangeArrowheads="1"/>
          </p:cNvSpPr>
          <p:nvPr/>
        </p:nvSpPr>
        <p:spPr bwMode="auto">
          <a:xfrm>
            <a:off x="1692275" y="2781300"/>
            <a:ext cx="5688013" cy="2449513"/>
          </a:xfrm>
          <a:prstGeom prst="rightArrowCallout">
            <a:avLst>
              <a:gd name="adj1" fmla="val 7713"/>
              <a:gd name="adj2" fmla="val 11116"/>
              <a:gd name="adj3" fmla="val 13030"/>
              <a:gd name="adj4" fmla="val 73347"/>
            </a:avLst>
          </a:prstGeom>
          <a:noFill/>
          <a:ln w="19050">
            <a:solidFill>
              <a:srgbClr val="0000FF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57" name="AutoShape 17"/>
          <p:cNvSpPr>
            <a:spLocks noChangeArrowheads="1"/>
          </p:cNvSpPr>
          <p:nvPr/>
        </p:nvSpPr>
        <p:spPr bwMode="auto">
          <a:xfrm>
            <a:off x="6192838" y="2611438"/>
            <a:ext cx="1258887" cy="835025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6156325" y="2632075"/>
            <a:ext cx="13684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z="1200" b="1" dirty="0" err="1">
                <a:latin typeface="Arial Narrow" pitchFamily="34" charset="0"/>
                <a:cs typeface="Arial" charset="0"/>
              </a:rPr>
              <a:t>Қурилиш конструкциялари</a:t>
            </a:r>
            <a:endParaRPr lang="ru-RU" altLang="ru-RU" sz="1200" b="1" dirty="0">
              <a:latin typeface="Arial Narrow" pitchFamily="34" charset="0"/>
              <a:cs typeface="Arial" charset="0"/>
            </a:endParaRPr>
          </a:p>
          <a:p>
            <a:r>
              <a:rPr lang="uz-Cyrl-UZ" altLang="ru-RU" sz="1200" b="1" dirty="0">
                <a:latin typeface="Arial Narrow" pitchFamily="34" charset="0"/>
                <a:cs typeface="Arial" charset="0"/>
              </a:rPr>
              <a:t>(МК, ТБК, ЗваП)</a:t>
            </a:r>
            <a:endParaRPr lang="ru-RU" altLang="ru-RU" sz="1200" b="1" dirty="0">
              <a:latin typeface="Arial Narrow" pitchFamily="34" charset="0"/>
              <a:cs typeface="Arial" charset="0"/>
            </a:endParaRPr>
          </a:p>
          <a:p>
            <a:pPr eaLnBrk="0" hangingPunct="0"/>
            <a:endParaRPr lang="ru-RU" altLang="ru-RU" sz="1200" dirty="0">
              <a:latin typeface="Arial Narrow" pitchFamily="34" charset="0"/>
            </a:endParaRPr>
          </a:p>
          <a:p>
            <a:pPr algn="l" eaLnBrk="0" hangingPunct="0"/>
            <a:endParaRPr lang="ru-RU" altLang="ru-RU" sz="1000" dirty="0">
              <a:latin typeface="Arial Narrow" pitchFamily="34" charset="0"/>
            </a:endParaRPr>
          </a:p>
        </p:txBody>
      </p:sp>
      <p:sp>
        <p:nvSpPr>
          <p:cNvPr id="10259" name="AutoShape 19"/>
          <p:cNvSpPr>
            <a:spLocks noChangeArrowheads="1"/>
          </p:cNvSpPr>
          <p:nvPr/>
        </p:nvSpPr>
        <p:spPr bwMode="auto">
          <a:xfrm>
            <a:off x="6227763" y="4437063"/>
            <a:ext cx="1258887" cy="504825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60" name="AutoShape 20"/>
          <p:cNvSpPr>
            <a:spLocks noChangeArrowheads="1"/>
          </p:cNvSpPr>
          <p:nvPr/>
        </p:nvSpPr>
        <p:spPr bwMode="auto">
          <a:xfrm>
            <a:off x="6227763" y="5097462"/>
            <a:ext cx="1266825" cy="760429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6169025" y="4449763"/>
            <a:ext cx="13684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uz-Cyrl-UZ" altLang="ru-RU" sz="1200" b="1" dirty="0">
                <a:cs typeface="Arial" charset="0"/>
              </a:rPr>
              <a:t>Қурилиш машиналари</a:t>
            </a:r>
            <a:endParaRPr lang="uz-Cyrl-UZ" altLang="ru-RU" sz="1200" dirty="0"/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6253163" y="5084763"/>
            <a:ext cx="1216025" cy="773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z="1200" b="1" dirty="0" err="1">
                <a:latin typeface="Arial Narrow" pitchFamily="34" charset="0"/>
              </a:rPr>
              <a:t>Бино</a:t>
            </a:r>
            <a:r>
              <a:rPr lang="ru-RU" altLang="ru-RU" sz="1200" b="1" dirty="0">
                <a:latin typeface="Arial Narrow" pitchFamily="34" charset="0"/>
              </a:rPr>
              <a:t> </a:t>
            </a:r>
            <a:r>
              <a:rPr lang="ru-RU" altLang="ru-RU" sz="1200" b="1" dirty="0" err="1">
                <a:latin typeface="Arial Narrow" pitchFamily="34" charset="0"/>
              </a:rPr>
              <a:t>ва</a:t>
            </a:r>
            <a:r>
              <a:rPr lang="ru-RU" altLang="ru-RU" sz="1200" b="1" dirty="0">
                <a:latin typeface="Arial Narrow" pitchFamily="34" charset="0"/>
              </a:rPr>
              <a:t> </a:t>
            </a:r>
            <a:r>
              <a:rPr lang="ru-RU" altLang="ru-RU" sz="1200" b="1" dirty="0" err="1">
                <a:latin typeface="Arial Narrow" pitchFamily="34" charset="0"/>
              </a:rPr>
              <a:t>иншоотларнинг</a:t>
            </a:r>
            <a:r>
              <a:rPr lang="ru-RU" altLang="ru-RU" sz="1200" b="1" dirty="0">
                <a:latin typeface="Arial Narrow" pitchFamily="34" charset="0"/>
              </a:rPr>
              <a:t> </a:t>
            </a:r>
            <a:r>
              <a:rPr lang="ru-RU" altLang="ru-RU" sz="1200" b="1" dirty="0" err="1">
                <a:latin typeface="Arial Narrow" pitchFamily="34" charset="0"/>
              </a:rPr>
              <a:t>инженерлик</a:t>
            </a:r>
            <a:r>
              <a:rPr lang="ru-RU" altLang="ru-RU" sz="1200" b="1" dirty="0">
                <a:latin typeface="Arial Narrow" pitchFamily="34" charset="0"/>
              </a:rPr>
              <a:t> </a:t>
            </a:r>
            <a:r>
              <a:rPr lang="ru-RU" altLang="ru-RU" sz="1200" b="1" dirty="0" err="1">
                <a:latin typeface="Arial Narrow" pitchFamily="34" charset="0"/>
              </a:rPr>
              <a:t>тизимлари</a:t>
            </a:r>
            <a:r>
              <a:rPr lang="ru-RU" altLang="ru-RU" sz="1200" b="1" dirty="0">
                <a:latin typeface="Arial Narrow" pitchFamily="34" charset="0"/>
              </a:rPr>
              <a:t> </a:t>
            </a:r>
            <a:endParaRPr lang="ru-RU" altLang="ru-RU" sz="1200" b="1" dirty="0"/>
          </a:p>
        </p:txBody>
      </p:sp>
      <p:sp>
        <p:nvSpPr>
          <p:cNvPr id="10263" name="AutoShape 23"/>
          <p:cNvSpPr>
            <a:spLocks noChangeArrowheads="1"/>
          </p:cNvSpPr>
          <p:nvPr/>
        </p:nvSpPr>
        <p:spPr bwMode="auto">
          <a:xfrm>
            <a:off x="7408863" y="3611563"/>
            <a:ext cx="1584325" cy="800100"/>
          </a:xfrm>
          <a:prstGeom prst="hexagon">
            <a:avLst>
              <a:gd name="adj" fmla="val 25128"/>
              <a:gd name="vf" fmla="val 115470"/>
            </a:avLst>
          </a:prstGeom>
          <a:solidFill>
            <a:srgbClr val="FF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7369175" y="3622675"/>
            <a:ext cx="1655763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z="2000" b="1" dirty="0" err="1">
                <a:solidFill>
                  <a:srgbClr val="FFFFFF"/>
                </a:solidFill>
                <a:latin typeface="Arial Narrow" pitchFamily="34" charset="0"/>
              </a:rPr>
              <a:t>Мутахассис</a:t>
            </a:r>
            <a:r>
              <a:rPr lang="ru-RU" altLang="ru-RU" sz="2000" b="1" dirty="0">
                <a:solidFill>
                  <a:srgbClr val="FFFFFF"/>
                </a:solidFill>
                <a:latin typeface="Arial Narrow" pitchFamily="34" charset="0"/>
              </a:rPr>
              <a:t> модели</a:t>
            </a:r>
          </a:p>
        </p:txBody>
      </p:sp>
      <p:sp>
        <p:nvSpPr>
          <p:cNvPr id="10265" name="Line 25"/>
          <p:cNvSpPr>
            <a:spLocks noChangeShapeType="1"/>
          </p:cNvSpPr>
          <p:nvPr/>
        </p:nvSpPr>
        <p:spPr bwMode="auto">
          <a:xfrm flipH="1">
            <a:off x="4603750" y="2593975"/>
            <a:ext cx="360363" cy="55721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66" name="Line 26"/>
          <p:cNvSpPr>
            <a:spLocks noChangeShapeType="1"/>
          </p:cNvSpPr>
          <p:nvPr/>
        </p:nvSpPr>
        <p:spPr bwMode="auto">
          <a:xfrm>
            <a:off x="4154488" y="2582863"/>
            <a:ext cx="73025" cy="5429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67" name="Line 27"/>
          <p:cNvSpPr>
            <a:spLocks noChangeShapeType="1"/>
          </p:cNvSpPr>
          <p:nvPr/>
        </p:nvSpPr>
        <p:spPr bwMode="auto">
          <a:xfrm>
            <a:off x="3348038" y="2700338"/>
            <a:ext cx="417512" cy="4841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68" name="Line 28"/>
          <p:cNvSpPr>
            <a:spLocks noChangeShapeType="1"/>
          </p:cNvSpPr>
          <p:nvPr/>
        </p:nvSpPr>
        <p:spPr bwMode="auto">
          <a:xfrm flipH="1" flipV="1">
            <a:off x="4067175" y="4941888"/>
            <a:ext cx="0" cy="79216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69" name="Line 29"/>
          <p:cNvSpPr>
            <a:spLocks noChangeShapeType="1"/>
          </p:cNvSpPr>
          <p:nvPr/>
        </p:nvSpPr>
        <p:spPr bwMode="auto">
          <a:xfrm flipV="1">
            <a:off x="2987675" y="4810125"/>
            <a:ext cx="569913" cy="6350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70" name="Line 30"/>
          <p:cNvSpPr>
            <a:spLocks noChangeShapeType="1"/>
          </p:cNvSpPr>
          <p:nvPr/>
        </p:nvSpPr>
        <p:spPr bwMode="auto">
          <a:xfrm flipV="1">
            <a:off x="5173663" y="2898775"/>
            <a:ext cx="1008062" cy="4714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71" name="Line 31"/>
          <p:cNvSpPr>
            <a:spLocks noChangeShapeType="1"/>
          </p:cNvSpPr>
          <p:nvPr/>
        </p:nvSpPr>
        <p:spPr bwMode="auto">
          <a:xfrm>
            <a:off x="5546725" y="4222750"/>
            <a:ext cx="684213" cy="3952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72" name="Line 32"/>
          <p:cNvSpPr>
            <a:spLocks noChangeShapeType="1"/>
          </p:cNvSpPr>
          <p:nvPr/>
        </p:nvSpPr>
        <p:spPr bwMode="auto">
          <a:xfrm>
            <a:off x="5335588" y="4557713"/>
            <a:ext cx="892175" cy="6127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73" name="Line 33"/>
          <p:cNvSpPr>
            <a:spLocks noChangeShapeType="1"/>
          </p:cNvSpPr>
          <p:nvPr/>
        </p:nvSpPr>
        <p:spPr bwMode="auto">
          <a:xfrm flipH="1">
            <a:off x="5295900" y="3043238"/>
            <a:ext cx="885825" cy="43180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 type="arrow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74" name="Line 34"/>
          <p:cNvSpPr>
            <a:spLocks noChangeShapeType="1"/>
          </p:cNvSpPr>
          <p:nvPr/>
        </p:nvSpPr>
        <p:spPr bwMode="auto">
          <a:xfrm flipH="1" flipV="1">
            <a:off x="5499100" y="4365625"/>
            <a:ext cx="738188" cy="43180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 type="arrow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75" name="Line 35"/>
          <p:cNvSpPr>
            <a:spLocks noChangeShapeType="1"/>
          </p:cNvSpPr>
          <p:nvPr/>
        </p:nvSpPr>
        <p:spPr bwMode="auto">
          <a:xfrm flipH="1" flipV="1">
            <a:off x="5219700" y="4678363"/>
            <a:ext cx="1008063" cy="720725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 type="arrow" w="med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76" name="Rectangle 36"/>
          <p:cNvSpPr>
            <a:spLocks noChangeArrowheads="1"/>
          </p:cNvSpPr>
          <p:nvPr/>
        </p:nvSpPr>
        <p:spPr bwMode="auto">
          <a:xfrm>
            <a:off x="107950" y="8699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endParaRPr lang="ru-RU" altLang="ru-RU"/>
          </a:p>
        </p:txBody>
      </p:sp>
      <p:sp>
        <p:nvSpPr>
          <p:cNvPr id="10277" name="Rectangle 37"/>
          <p:cNvSpPr>
            <a:spLocks noChangeArrowheads="1"/>
          </p:cNvSpPr>
          <p:nvPr/>
        </p:nvSpPr>
        <p:spPr bwMode="auto">
          <a:xfrm>
            <a:off x="2598738" y="404812"/>
            <a:ext cx="6149975" cy="1523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ru-RU" sz="2800" b="1" dirty="0" err="1">
                <a:solidFill>
                  <a:srgbClr val="990000"/>
                </a:solidFill>
                <a:latin typeface="Xenia-Bold" pitchFamily="2" charset="0"/>
              </a:rPr>
              <a:t>Qurilish</a:t>
            </a:r>
            <a:r>
              <a:rPr lang="en-US" altLang="ru-RU" sz="2800" b="1" dirty="0">
                <a:solidFill>
                  <a:srgbClr val="990000"/>
                </a:solidFill>
                <a:latin typeface="Xenia-Bold" pitchFamily="2" charset="0"/>
              </a:rPr>
              <a:t> </a:t>
            </a:r>
            <a:r>
              <a:rPr lang="en-US" altLang="ru-RU" sz="2800" b="1" dirty="0" err="1">
                <a:solidFill>
                  <a:srgbClr val="990000"/>
                </a:solidFill>
                <a:latin typeface="Xenia-Bold" pitchFamily="2" charset="0"/>
              </a:rPr>
              <a:t>mexanikasining</a:t>
            </a:r>
            <a:r>
              <a:rPr lang="en-US" altLang="ru-RU" sz="2800" b="1" dirty="0">
                <a:solidFill>
                  <a:srgbClr val="990000"/>
                </a:solidFill>
                <a:latin typeface="Xenia-Bold" pitchFamily="2" charset="0"/>
              </a:rPr>
              <a:t> </a:t>
            </a:r>
            <a:r>
              <a:rPr lang="en-US" altLang="ru-RU" sz="2800" b="1" dirty="0" err="1">
                <a:solidFill>
                  <a:srgbClr val="990000"/>
                </a:solidFill>
                <a:latin typeface="Xenia-Bold" pitchFamily="2" charset="0"/>
              </a:rPr>
              <a:t>mutaxassis</a:t>
            </a:r>
            <a:r>
              <a:rPr lang="en-US" altLang="ru-RU" sz="2800" b="1" dirty="0">
                <a:solidFill>
                  <a:srgbClr val="990000"/>
                </a:solidFill>
                <a:latin typeface="Xenia-Bold" pitchFamily="2" charset="0"/>
              </a:rPr>
              <a:t> </a:t>
            </a:r>
            <a:r>
              <a:rPr lang="en-US" altLang="ru-RU" sz="2800" b="1" dirty="0" err="1">
                <a:solidFill>
                  <a:srgbClr val="990000"/>
                </a:solidFill>
                <a:latin typeface="Xenia-Bold" pitchFamily="2" charset="0"/>
              </a:rPr>
              <a:t>tayyorlashdagi</a:t>
            </a:r>
            <a:r>
              <a:rPr lang="en-US" altLang="ru-RU" sz="2800" b="1" dirty="0">
                <a:solidFill>
                  <a:srgbClr val="990000"/>
                </a:solidFill>
                <a:latin typeface="Xenia-Bold" pitchFamily="2" charset="0"/>
              </a:rPr>
              <a:t> </a:t>
            </a:r>
            <a:r>
              <a:rPr lang="en-US" altLang="ru-RU" sz="2800" b="1" dirty="0" err="1">
                <a:solidFill>
                  <a:srgbClr val="990000"/>
                </a:solidFill>
                <a:latin typeface="Xenia-Bold" pitchFamily="2" charset="0"/>
              </a:rPr>
              <a:t>o‘rni</a:t>
            </a:r>
            <a:r>
              <a:rPr lang="en-US" altLang="ru-RU" sz="2800" b="1" dirty="0">
                <a:solidFill>
                  <a:srgbClr val="990000"/>
                </a:solidFill>
                <a:latin typeface="Xenia-Bold" pitchFamily="2" charset="0"/>
              </a:rPr>
              <a:t> </a:t>
            </a:r>
            <a:r>
              <a:rPr lang="en-US" altLang="ru-RU" sz="2800" b="1" dirty="0" err="1">
                <a:solidFill>
                  <a:srgbClr val="990000"/>
                </a:solidFill>
                <a:latin typeface="Xenia-Bold" pitchFamily="2" charset="0"/>
              </a:rPr>
              <a:t>va</a:t>
            </a:r>
            <a:r>
              <a:rPr lang="en-US" altLang="ru-RU" sz="2800" b="1" dirty="0">
                <a:solidFill>
                  <a:srgbClr val="990000"/>
                </a:solidFill>
                <a:latin typeface="Xenia-Bold" pitchFamily="2" charset="0"/>
              </a:rPr>
              <a:t> </a:t>
            </a:r>
            <a:r>
              <a:rPr lang="en-US" altLang="ru-RU" sz="2800" b="1" dirty="0" err="1">
                <a:solidFill>
                  <a:srgbClr val="990000"/>
                </a:solidFill>
                <a:latin typeface="Xenia-Bold" pitchFamily="2" charset="0"/>
              </a:rPr>
              <a:t>boshqa</a:t>
            </a:r>
            <a:r>
              <a:rPr lang="en-US" altLang="ru-RU" sz="2800" b="1" dirty="0">
                <a:solidFill>
                  <a:srgbClr val="990000"/>
                </a:solidFill>
                <a:latin typeface="Xenia-Bold" pitchFamily="2" charset="0"/>
              </a:rPr>
              <a:t> </a:t>
            </a:r>
            <a:r>
              <a:rPr lang="en-US" altLang="ru-RU" sz="2800" b="1" dirty="0" err="1">
                <a:solidFill>
                  <a:srgbClr val="990000"/>
                </a:solidFill>
                <a:latin typeface="Xenia-Bold" pitchFamily="2" charset="0"/>
              </a:rPr>
              <a:t>fanlar</a:t>
            </a:r>
            <a:r>
              <a:rPr lang="en-US" altLang="ru-RU" sz="2800" b="1" dirty="0">
                <a:solidFill>
                  <a:srgbClr val="990000"/>
                </a:solidFill>
                <a:latin typeface="Xenia-Bold" pitchFamily="2" charset="0"/>
              </a:rPr>
              <a:t> </a:t>
            </a:r>
            <a:r>
              <a:rPr lang="en-US" altLang="ru-RU" sz="2800" b="1" dirty="0" err="1">
                <a:solidFill>
                  <a:srgbClr val="990000"/>
                </a:solidFill>
                <a:latin typeface="Xenia-Bold" pitchFamily="2" charset="0"/>
              </a:rPr>
              <a:t>bilan</a:t>
            </a:r>
            <a:r>
              <a:rPr lang="en-US" altLang="ru-RU" sz="2800" b="1" dirty="0">
                <a:solidFill>
                  <a:srgbClr val="990000"/>
                </a:solidFill>
                <a:latin typeface="Xenia-Bold" pitchFamily="2" charset="0"/>
              </a:rPr>
              <a:t> </a:t>
            </a:r>
            <a:r>
              <a:rPr lang="en-US" altLang="ru-RU" sz="2800" b="1" dirty="0" err="1">
                <a:solidFill>
                  <a:srgbClr val="990000"/>
                </a:solidFill>
                <a:latin typeface="Xenia-Bold" pitchFamily="2" charset="0"/>
              </a:rPr>
              <a:t>uzviy</a:t>
            </a:r>
            <a:r>
              <a:rPr lang="en-US" altLang="ru-RU" sz="2800" b="1" dirty="0">
                <a:solidFill>
                  <a:srgbClr val="990000"/>
                </a:solidFill>
                <a:latin typeface="Xenia-Bold" pitchFamily="2" charset="0"/>
              </a:rPr>
              <a:t> </a:t>
            </a:r>
            <a:r>
              <a:rPr lang="en-US" altLang="ru-RU" sz="2800" b="1" dirty="0" err="1">
                <a:solidFill>
                  <a:srgbClr val="990000"/>
                </a:solidFill>
                <a:latin typeface="Xenia-Bold" pitchFamily="2" charset="0"/>
              </a:rPr>
              <a:t>bog‘liqligi</a:t>
            </a:r>
            <a:endParaRPr lang="ru-RU" altLang="ru-RU" sz="2600" b="1" dirty="0">
              <a:solidFill>
                <a:srgbClr val="990000"/>
              </a:solidFill>
              <a:latin typeface="Xenia-Bold" pitchFamily="2" charset="0"/>
            </a:endParaRPr>
          </a:p>
        </p:txBody>
      </p:sp>
      <p:sp>
        <p:nvSpPr>
          <p:cNvPr id="10278" name="Rectangle 38"/>
          <p:cNvSpPr>
            <a:spLocks noChangeArrowheads="1"/>
          </p:cNvSpPr>
          <p:nvPr/>
        </p:nvSpPr>
        <p:spPr bwMode="auto">
          <a:xfrm>
            <a:off x="4629150" y="2497138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79" name="Rectangle 39"/>
          <p:cNvSpPr>
            <a:spLocks noChangeArrowheads="1"/>
          </p:cNvSpPr>
          <p:nvPr/>
        </p:nvSpPr>
        <p:spPr bwMode="auto">
          <a:xfrm>
            <a:off x="4629150" y="3468688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80" name="Oval 40"/>
          <p:cNvSpPr>
            <a:spLocks noChangeArrowheads="1"/>
          </p:cNvSpPr>
          <p:nvPr/>
        </p:nvSpPr>
        <p:spPr bwMode="auto">
          <a:xfrm>
            <a:off x="3733800" y="2020888"/>
            <a:ext cx="935038" cy="557212"/>
          </a:xfrm>
          <a:prstGeom prst="ellipse">
            <a:avLst/>
          </a:prstGeom>
          <a:solidFill>
            <a:srgbClr val="00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81" name="Oval 41"/>
          <p:cNvSpPr>
            <a:spLocks noChangeArrowheads="1"/>
          </p:cNvSpPr>
          <p:nvPr/>
        </p:nvSpPr>
        <p:spPr bwMode="auto">
          <a:xfrm>
            <a:off x="2484438" y="2151063"/>
            <a:ext cx="1223962" cy="576262"/>
          </a:xfrm>
          <a:prstGeom prst="ellipse">
            <a:avLst/>
          </a:prstGeom>
          <a:solidFill>
            <a:srgbClr val="00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82" name="Text Box 42"/>
          <p:cNvSpPr txBox="1">
            <a:spLocks noChangeArrowheads="1"/>
          </p:cNvSpPr>
          <p:nvPr/>
        </p:nvSpPr>
        <p:spPr bwMode="auto">
          <a:xfrm>
            <a:off x="3798888" y="2127250"/>
            <a:ext cx="844550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r>
              <a:rPr lang="ru-RU" altLang="ru-RU" sz="1400" b="1">
                <a:ea typeface="Times New Roman" pitchFamily="18" charset="0"/>
                <a:cs typeface="Arial" charset="0"/>
              </a:rPr>
              <a:t>Физика</a:t>
            </a:r>
            <a:endParaRPr lang="ru-RU" altLang="ru-RU" sz="1400">
              <a:ea typeface="Times New Roman" pitchFamily="18" charset="0"/>
              <a:cs typeface="Arial" charset="0"/>
            </a:endParaRPr>
          </a:p>
        </p:txBody>
      </p:sp>
      <p:sp>
        <p:nvSpPr>
          <p:cNvPr id="10283" name="Text Box 43"/>
          <p:cNvSpPr txBox="1">
            <a:spLocks noChangeArrowheads="1"/>
          </p:cNvSpPr>
          <p:nvPr/>
        </p:nvSpPr>
        <p:spPr bwMode="auto">
          <a:xfrm>
            <a:off x="2643174" y="2214554"/>
            <a:ext cx="1000132" cy="500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/>
            <a:r>
              <a:rPr lang="uz-Cyrl-UZ" altLang="ru-RU" sz="1200" b="1" dirty="0">
                <a:latin typeface="Times New Roman" pitchFamily="18" charset="0"/>
              </a:rPr>
              <a:t>Назарий </a:t>
            </a:r>
            <a:r>
              <a:rPr lang="ru-RU" altLang="ru-RU" sz="1200" b="1" dirty="0">
                <a:latin typeface="Times New Roman" pitchFamily="18" charset="0"/>
                <a:cs typeface="Times New Roman" pitchFamily="18" charset="0"/>
              </a:rPr>
              <a:t> механика</a:t>
            </a:r>
            <a:endParaRPr lang="ru-RU" altLang="ru-RU" sz="1200" dirty="0">
              <a:latin typeface="Times New Roman" pitchFamily="18" charset="0"/>
            </a:endParaRPr>
          </a:p>
        </p:txBody>
      </p:sp>
      <p:sp>
        <p:nvSpPr>
          <p:cNvPr id="10284" name="Text Box 44"/>
          <p:cNvSpPr txBox="1">
            <a:spLocks noChangeArrowheads="1"/>
          </p:cNvSpPr>
          <p:nvPr/>
        </p:nvSpPr>
        <p:spPr bwMode="auto">
          <a:xfrm>
            <a:off x="3419475" y="5876925"/>
            <a:ext cx="13684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uz-Cyrl-UZ" altLang="ru-RU" sz="1200" b="1" dirty="0">
                <a:latin typeface="Times New Roman" pitchFamily="18" charset="0"/>
              </a:rPr>
              <a:t>Тизимли</a:t>
            </a:r>
          </a:p>
          <a:p>
            <a:r>
              <a:rPr lang="uz-Cyrl-UZ" altLang="ru-RU" sz="1200" b="1" dirty="0">
                <a:latin typeface="Times New Roman" pitchFamily="18" charset="0"/>
              </a:rPr>
              <a:t>таҳлил</a:t>
            </a:r>
            <a:endParaRPr lang="uz-Cyrl-UZ" altLang="ru-RU" sz="1200" dirty="0">
              <a:latin typeface="Times New Roman" pitchFamily="18" charset="0"/>
            </a:endParaRPr>
          </a:p>
        </p:txBody>
      </p:sp>
      <p:sp>
        <p:nvSpPr>
          <p:cNvPr id="10285" name="Text Box 45"/>
          <p:cNvSpPr txBox="1">
            <a:spLocks noChangeArrowheads="1"/>
          </p:cNvSpPr>
          <p:nvPr/>
        </p:nvSpPr>
        <p:spPr bwMode="auto">
          <a:xfrm>
            <a:off x="1835150" y="5464175"/>
            <a:ext cx="15271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z="1200" b="1" dirty="0">
                <a:latin typeface="Times New Roman" pitchFamily="18" charset="0"/>
              </a:rPr>
              <a:t>Информатика</a:t>
            </a:r>
          </a:p>
          <a:p>
            <a:r>
              <a:rPr lang="uz-Cyrl-UZ" altLang="ru-RU" sz="1200" b="1" dirty="0">
                <a:latin typeface="Times New Roman" pitchFamily="18" charset="0"/>
              </a:rPr>
              <a:t>ва ҳисоблаш техникаси</a:t>
            </a:r>
            <a:endParaRPr lang="uz-Cyrl-UZ" altLang="ru-RU" sz="1200" dirty="0">
              <a:latin typeface="Times New Roman" pitchFamily="18" charset="0"/>
            </a:endParaRPr>
          </a:p>
        </p:txBody>
      </p:sp>
      <p:sp>
        <p:nvSpPr>
          <p:cNvPr id="10286" name="Oval 46"/>
          <p:cNvSpPr>
            <a:spLocks noChangeArrowheads="1"/>
          </p:cNvSpPr>
          <p:nvPr/>
        </p:nvSpPr>
        <p:spPr bwMode="auto">
          <a:xfrm>
            <a:off x="1741488" y="2947988"/>
            <a:ext cx="1541462" cy="1157287"/>
          </a:xfrm>
          <a:prstGeom prst="ellipse">
            <a:avLst/>
          </a:prstGeom>
          <a:solidFill>
            <a:srgbClr val="0099FF">
              <a:alpha val="30000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87" name="Text Box 47"/>
          <p:cNvSpPr txBox="1">
            <a:spLocks noChangeArrowheads="1"/>
          </p:cNvSpPr>
          <p:nvPr/>
        </p:nvSpPr>
        <p:spPr bwMode="auto">
          <a:xfrm>
            <a:off x="1711325" y="3232150"/>
            <a:ext cx="15843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uz-Cyrl-UZ" altLang="ru-RU" sz="1400" b="1" dirty="0">
                <a:latin typeface="Times New Roman" pitchFamily="18" charset="0"/>
              </a:rPr>
              <a:t>Материаллар қаршилиги</a:t>
            </a:r>
            <a:endParaRPr lang="uz-Cyrl-UZ" altLang="ru-RU" sz="1400" dirty="0">
              <a:latin typeface="Times New Roman" pitchFamily="18" charset="0"/>
            </a:endParaRPr>
          </a:p>
        </p:txBody>
      </p:sp>
      <p:sp>
        <p:nvSpPr>
          <p:cNvPr id="10288" name="Oval 48"/>
          <p:cNvSpPr>
            <a:spLocks noChangeArrowheads="1"/>
          </p:cNvSpPr>
          <p:nvPr/>
        </p:nvSpPr>
        <p:spPr bwMode="auto">
          <a:xfrm>
            <a:off x="1735138" y="3933825"/>
            <a:ext cx="1541462" cy="1223963"/>
          </a:xfrm>
          <a:prstGeom prst="ellipse">
            <a:avLst/>
          </a:prstGeom>
          <a:solidFill>
            <a:srgbClr val="0099FF">
              <a:alpha val="39999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89" name="Text Box 49"/>
          <p:cNvSpPr txBox="1">
            <a:spLocks noChangeArrowheads="1"/>
          </p:cNvSpPr>
          <p:nvPr/>
        </p:nvSpPr>
        <p:spPr bwMode="auto">
          <a:xfrm>
            <a:off x="1643042" y="4214818"/>
            <a:ext cx="1512888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z="1400" b="1" dirty="0" err="1">
                <a:latin typeface="Arial Narrow" pitchFamily="34" charset="0"/>
                <a:cs typeface="Times New Roman" pitchFamily="18" charset="0"/>
              </a:rPr>
              <a:t>Эластиклик</a:t>
            </a:r>
            <a:r>
              <a:rPr lang="ru-RU" altLang="ru-RU" sz="1400" b="1" dirty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ru-RU" altLang="ru-RU" sz="1400" b="1" dirty="0" err="1">
                <a:latin typeface="Arial Narrow" pitchFamily="34" charset="0"/>
                <a:cs typeface="Times New Roman" pitchFamily="18" charset="0"/>
              </a:rPr>
              <a:t>ва</a:t>
            </a:r>
            <a:r>
              <a:rPr lang="ru-RU" altLang="ru-RU" sz="1400" b="1" dirty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ru-RU" altLang="ru-RU" sz="1400" b="1" dirty="0" err="1">
                <a:latin typeface="Arial Narrow" pitchFamily="34" charset="0"/>
                <a:cs typeface="Times New Roman" pitchFamily="18" charset="0"/>
              </a:rPr>
              <a:t>пластиклик</a:t>
            </a:r>
            <a:r>
              <a:rPr lang="ru-RU" altLang="ru-RU" sz="1400" b="1" dirty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ru-RU" altLang="ru-RU" sz="1400" b="1" dirty="0" err="1">
                <a:latin typeface="Arial Narrow" pitchFamily="34" charset="0"/>
                <a:cs typeface="Times New Roman" pitchFamily="18" charset="0"/>
              </a:rPr>
              <a:t>назарияси</a:t>
            </a:r>
            <a:endParaRPr lang="ru-RU" altLang="ru-RU" sz="1400" dirty="0"/>
          </a:p>
        </p:txBody>
      </p:sp>
      <p:sp>
        <p:nvSpPr>
          <p:cNvPr id="10290" name="Rectangle 50"/>
          <p:cNvSpPr>
            <a:spLocks noChangeArrowheads="1"/>
          </p:cNvSpPr>
          <p:nvPr/>
        </p:nvSpPr>
        <p:spPr bwMode="auto">
          <a:xfrm>
            <a:off x="100013" y="115888"/>
            <a:ext cx="8964612" cy="6642100"/>
          </a:xfrm>
          <a:prstGeom prst="rect">
            <a:avLst/>
          </a:prstGeom>
          <a:noFill/>
          <a:ln w="76200" cmpd="tri">
            <a:solidFill>
              <a:srgbClr val="66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91" name="Text Box 51"/>
          <p:cNvSpPr txBox="1">
            <a:spLocks noChangeArrowheads="1"/>
          </p:cNvSpPr>
          <p:nvPr/>
        </p:nvSpPr>
        <p:spPr bwMode="auto">
          <a:xfrm>
            <a:off x="4000496" y="5143512"/>
            <a:ext cx="2160587" cy="798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5000"/>
              </a:lnSpc>
            </a:pPr>
            <a:r>
              <a:rPr lang="ru-RU" altLang="ru-RU" b="1" dirty="0" err="1">
                <a:solidFill>
                  <a:schemeClr val="accent2"/>
                </a:solidFill>
                <a:latin typeface="Arial Narrow" pitchFamily="34" charset="0"/>
              </a:rPr>
              <a:t>Муҳандислик иншоотлари</a:t>
            </a:r>
            <a:r>
              <a:rPr lang="ru-RU" altLang="ru-RU" b="1" dirty="0">
                <a:solidFill>
                  <a:schemeClr val="accent2"/>
                </a:solidFill>
                <a:latin typeface="Arial Narrow" pitchFamily="34" charset="0"/>
              </a:rPr>
              <a:t> </a:t>
            </a:r>
            <a:r>
              <a:rPr lang="ru-RU" altLang="ru-RU" b="1" dirty="0" err="1">
                <a:solidFill>
                  <a:schemeClr val="accent2"/>
                </a:solidFill>
                <a:latin typeface="Arial Narrow" pitchFamily="34" charset="0"/>
              </a:rPr>
              <a:t>назарияси</a:t>
            </a:r>
            <a:endParaRPr lang="ru-RU" altLang="ru-RU" b="1" dirty="0">
              <a:solidFill>
                <a:schemeClr val="accent2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0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2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2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5" dur="1000"/>
                                        <p:tgtEl>
                                          <p:spTgt spid="10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8" dur="1000"/>
                                        <p:tgtEl>
                                          <p:spTgt spid="10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3" dur="1000"/>
                                        <p:tgtEl>
                                          <p:spTgt spid="10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6" dur="1000"/>
                                        <p:tgtEl>
                                          <p:spTgt spid="10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2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2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2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2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0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1000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0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0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0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02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02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0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10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10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0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02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02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0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1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1000"/>
                                        <p:tgtEl>
                                          <p:spTgt spid="10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1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02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02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10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3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1000"/>
                                        <p:tgtEl>
                                          <p:spTgt spid="10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7" dur="1000"/>
                                        <p:tgtEl>
                                          <p:spTgt spid="10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2" dur="1000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7" dur="1000"/>
                                        <p:tgtEl>
                                          <p:spTgt spid="10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2" dur="1000"/>
                                        <p:tgtEl>
                                          <p:spTgt spid="10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6" dur="1000"/>
                                        <p:tgtEl>
                                          <p:spTgt spid="1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8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1" dur="1000"/>
                                        <p:tgtEl>
                                          <p:spTgt spid="10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6" dur="20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0" dur="80"/>
                                        <p:tgtEl>
                                          <p:spTgt spid="102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1" dur="80"/>
                                        <p:tgtEl>
                                          <p:spTgt spid="102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2" dur="80"/>
                                        <p:tgtEl>
                                          <p:spTgt spid="102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7" dur="10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0" dur="10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8" grpId="0" animBg="1"/>
      <p:bldP spid="10249" grpId="0" animBg="1"/>
      <p:bldP spid="10250" grpId="0"/>
      <p:bldP spid="10251" grpId="0" animBg="1"/>
      <p:bldP spid="10252" grpId="0" animBg="1"/>
      <p:bldP spid="10253" grpId="0" animBg="1"/>
      <p:bldP spid="10254" grpId="0" animBg="1"/>
      <p:bldP spid="10255" grpId="0"/>
      <p:bldP spid="10256" grpId="0" animBg="1"/>
      <p:bldP spid="10257" grpId="0" animBg="1"/>
      <p:bldP spid="10258" grpId="0"/>
      <p:bldP spid="10259" grpId="0" animBg="1"/>
      <p:bldP spid="10260" grpId="0" animBg="1"/>
      <p:bldP spid="10261" grpId="0"/>
      <p:bldP spid="10262" grpId="0"/>
      <p:bldP spid="10263" grpId="0" animBg="1"/>
      <p:bldP spid="10264" grpId="0"/>
      <p:bldP spid="10265" grpId="0" animBg="1"/>
      <p:bldP spid="10266" grpId="0" animBg="1"/>
      <p:bldP spid="10267" grpId="0" animBg="1"/>
      <p:bldP spid="10268" grpId="0" animBg="1"/>
      <p:bldP spid="10269" grpId="0" animBg="1"/>
      <p:bldP spid="10270" grpId="0" animBg="1"/>
      <p:bldP spid="10271" grpId="0" animBg="1"/>
      <p:bldP spid="10272" grpId="0" animBg="1"/>
      <p:bldP spid="10273" grpId="0" animBg="1"/>
      <p:bldP spid="10274" grpId="0" animBg="1"/>
      <p:bldP spid="10275" grpId="0" animBg="1"/>
      <p:bldP spid="10277" grpId="0"/>
      <p:bldP spid="10280" grpId="0" animBg="1"/>
      <p:bldP spid="10281" grpId="0" animBg="1"/>
      <p:bldP spid="10282" grpId="0"/>
      <p:bldP spid="10283" grpId="0"/>
      <p:bldP spid="10284" grpId="0"/>
      <p:bldP spid="10285" grpId="0"/>
      <p:bldP spid="10286" grpId="0" animBg="1"/>
      <p:bldP spid="10287" grpId="0"/>
      <p:bldP spid="10288" grpId="0" animBg="1"/>
      <p:bldP spid="10289" grpId="0"/>
      <p:bldP spid="1029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0FFC1"/>
            </a:gs>
            <a:gs pos="100000">
              <a:srgbClr val="FFFFB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179388" y="188913"/>
            <a:ext cx="8785225" cy="6480175"/>
          </a:xfrm>
          <a:prstGeom prst="rect">
            <a:avLst/>
          </a:prstGeom>
          <a:noFill/>
          <a:ln w="76200" cmpd="tri">
            <a:solidFill>
              <a:srgbClr val="99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>
              <a:solidFill>
                <a:srgbClr val="990000"/>
              </a:solidFill>
            </a:endParaRPr>
          </a:p>
        </p:txBody>
      </p:sp>
      <p:pic>
        <p:nvPicPr>
          <p:cNvPr id="33797" name="Picture 5" descr="Фото1р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9725" y="354013"/>
            <a:ext cx="8447088" cy="6169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0FFC1"/>
            </a:gs>
            <a:gs pos="100000">
              <a:srgbClr val="FFFFB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179388" y="188913"/>
            <a:ext cx="8785225" cy="6480175"/>
          </a:xfrm>
          <a:prstGeom prst="rect">
            <a:avLst/>
          </a:prstGeom>
          <a:noFill/>
          <a:ln w="76200" cmpd="tri">
            <a:solidFill>
              <a:srgbClr val="99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>
              <a:solidFill>
                <a:srgbClr val="990000"/>
              </a:solidFill>
            </a:endParaRPr>
          </a:p>
        </p:txBody>
      </p:sp>
      <p:pic>
        <p:nvPicPr>
          <p:cNvPr id="36872" name="Picture 8" descr="Фото5р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21075" y="404813"/>
            <a:ext cx="5214938" cy="604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874" name="Picture 10" descr="Fot8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188" y="404813"/>
            <a:ext cx="2665412" cy="604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875" name="Text Box 11"/>
          <p:cNvSpPr txBox="1">
            <a:spLocks noChangeArrowheads="1"/>
          </p:cNvSpPr>
          <p:nvPr/>
        </p:nvSpPr>
        <p:spPr bwMode="auto">
          <a:xfrm rot="16200000">
            <a:off x="-1556543" y="3293269"/>
            <a:ext cx="39290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400" b="1">
                <a:solidFill>
                  <a:srgbClr val="993300"/>
                </a:solidFill>
                <a:latin typeface="Times New Roman" pitchFamily="18" charset="0"/>
              </a:rPr>
              <a:t>BURJ  DUBAI     H= 800 m</a:t>
            </a:r>
            <a:endParaRPr lang="ru-RU" altLang="ru-RU" sz="2400" b="1">
              <a:solidFill>
                <a:srgbClr val="993300"/>
              </a:solidFill>
              <a:latin typeface="Times New Roman" pitchFamily="18" charset="0"/>
            </a:endParaRPr>
          </a:p>
        </p:txBody>
      </p:sp>
      <p:sp>
        <p:nvSpPr>
          <p:cNvPr id="36876" name="Text Box 12"/>
          <p:cNvSpPr txBox="1">
            <a:spLocks noChangeArrowheads="1"/>
          </p:cNvSpPr>
          <p:nvPr/>
        </p:nvSpPr>
        <p:spPr bwMode="auto">
          <a:xfrm>
            <a:off x="3635375" y="476250"/>
            <a:ext cx="2952750" cy="1106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D5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5000"/>
              </a:spcBef>
            </a:pPr>
            <a:r>
              <a:rPr lang="en-US" altLang="ru-RU" sz="2800" b="1">
                <a:solidFill>
                  <a:srgbClr val="FFFF47"/>
                </a:solidFill>
                <a:latin typeface="Times New Roman" pitchFamily="18" charset="0"/>
              </a:rPr>
              <a:t>Empire Tower,</a:t>
            </a:r>
          </a:p>
          <a:p>
            <a:pPr algn="l">
              <a:lnSpc>
                <a:spcPct val="80000"/>
              </a:lnSpc>
              <a:spcBef>
                <a:spcPct val="5000"/>
              </a:spcBef>
            </a:pPr>
            <a:r>
              <a:rPr lang="en-US" altLang="ru-RU" sz="2800" b="1">
                <a:solidFill>
                  <a:srgbClr val="FFFF47"/>
                </a:solidFill>
                <a:latin typeface="Times New Roman" pitchFamily="18" charset="0"/>
              </a:rPr>
              <a:t>Abu Dahbi</a:t>
            </a:r>
          </a:p>
          <a:p>
            <a:pPr algn="l">
              <a:lnSpc>
                <a:spcPct val="80000"/>
              </a:lnSpc>
              <a:spcBef>
                <a:spcPct val="5000"/>
              </a:spcBef>
            </a:pPr>
            <a:r>
              <a:rPr lang="en-US" altLang="ru-RU" sz="2400" b="1">
                <a:solidFill>
                  <a:srgbClr val="FFFF47"/>
                </a:solidFill>
                <a:latin typeface="Times New Roman" pitchFamily="18" charset="0"/>
              </a:rPr>
              <a:t>(58 storey)</a:t>
            </a:r>
            <a:endParaRPr lang="ru-RU" altLang="ru-RU" sz="2400" b="1">
              <a:solidFill>
                <a:srgbClr val="FFFF47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1000"/>
                                        <p:tgtEl>
                                          <p:spTgt spid="36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5" grpId="0"/>
      <p:bldP spid="3687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0FFC1"/>
            </a:gs>
            <a:gs pos="100000">
              <a:srgbClr val="FFFFB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179388" y="188913"/>
            <a:ext cx="8785225" cy="6480175"/>
          </a:xfrm>
          <a:prstGeom prst="rect">
            <a:avLst/>
          </a:prstGeom>
          <a:noFill/>
          <a:ln w="76200" cmpd="tri">
            <a:solidFill>
              <a:srgbClr val="99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>
              <a:solidFill>
                <a:srgbClr val="990000"/>
              </a:solidFill>
            </a:endParaRPr>
          </a:p>
        </p:txBody>
      </p:sp>
      <p:pic>
        <p:nvPicPr>
          <p:cNvPr id="35847" name="Picture 7" descr="Fot1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1013" y="474663"/>
            <a:ext cx="8183562" cy="5945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BD"/>
            </a:gs>
            <a:gs pos="100000">
              <a:srgbClr val="CCFF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179388" y="188913"/>
            <a:ext cx="8785225" cy="6480175"/>
          </a:xfrm>
          <a:prstGeom prst="rect">
            <a:avLst/>
          </a:prstGeom>
          <a:noFill/>
          <a:ln w="76200" cmpd="tri">
            <a:solidFill>
              <a:srgbClr val="99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>
              <a:solidFill>
                <a:srgbClr val="990000"/>
              </a:solidFill>
            </a:endParaRPr>
          </a:p>
        </p:txBody>
      </p:sp>
      <p:pic>
        <p:nvPicPr>
          <p:cNvPr id="27658" name="Picture 10" descr="Fot7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8424" y="318556"/>
            <a:ext cx="3816350" cy="6145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2195513" y="260350"/>
            <a:ext cx="20161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b="1">
                <a:solidFill>
                  <a:srgbClr val="FFFF25"/>
                </a:solidFill>
                <a:latin typeface="Times New Roman" pitchFamily="18" charset="0"/>
              </a:rPr>
              <a:t>Wembley Stadium</a:t>
            </a:r>
            <a:endParaRPr lang="ru-RU" altLang="ru-RU" b="1">
              <a:solidFill>
                <a:srgbClr val="FFFF25"/>
              </a:solidFill>
              <a:latin typeface="Times New Roman" pitchFamily="18" charset="0"/>
            </a:endParaRPr>
          </a:p>
        </p:txBody>
      </p:sp>
      <p:pic>
        <p:nvPicPr>
          <p:cNvPr id="27660" name="Picture 12" descr="Fot1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6016" y="291601"/>
            <a:ext cx="4105275" cy="615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4525963" y="461963"/>
            <a:ext cx="12239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lnSpc>
                <a:spcPct val="75000"/>
              </a:lnSpc>
              <a:spcBef>
                <a:spcPct val="5000"/>
              </a:spcBef>
            </a:pPr>
            <a:r>
              <a:rPr lang="en-US" altLang="ru-RU" b="1">
                <a:solidFill>
                  <a:srgbClr val="FFFF47"/>
                </a:solidFill>
                <a:latin typeface="Times New Roman" pitchFamily="18" charset="0"/>
              </a:rPr>
              <a:t>Glasgow’s</a:t>
            </a:r>
          </a:p>
          <a:p>
            <a:pPr algn="l">
              <a:lnSpc>
                <a:spcPct val="75000"/>
              </a:lnSpc>
              <a:spcBef>
                <a:spcPct val="5000"/>
              </a:spcBef>
            </a:pPr>
            <a:r>
              <a:rPr lang="en-US" altLang="ru-RU" b="1">
                <a:solidFill>
                  <a:srgbClr val="FFFF47"/>
                </a:solidFill>
                <a:latin typeface="Times New Roman" pitchFamily="18" charset="0"/>
              </a:rPr>
              <a:t>Clyde Arc</a:t>
            </a:r>
            <a:endParaRPr lang="ru-RU" altLang="ru-RU" b="1">
              <a:solidFill>
                <a:srgbClr val="FFFF47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7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2052</TotalTime>
  <Words>468</Words>
  <Application>Microsoft Office PowerPoint</Application>
  <PresentationFormat>Экран (4:3)</PresentationFormat>
  <Paragraphs>106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5" baseType="lpstr">
      <vt:lpstr>Arial</vt:lpstr>
      <vt:lpstr>Arial Black</vt:lpstr>
      <vt:lpstr>Arial Narrow</vt:lpstr>
      <vt:lpstr>Book Antiqua</vt:lpstr>
      <vt:lpstr>Times New Roman</vt:lpstr>
      <vt:lpstr>Xenia-Bold</vt:lpstr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Иншоот (конструкция) ҳисоблаш схемаларининг шакллантирилиши</vt:lpstr>
      <vt:lpstr>Юклар ва таъсирларнинг таснифланиши</vt:lpstr>
      <vt:lpstr>Иншоотлар элементларининг тугунларда боғланишига кура </vt:lpstr>
      <vt:lpstr>Презентация PowerPoint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www.MRMARKER.ru</dc:creator>
  <cp:lastModifiedBy>Nig'monxo'ja Najimov</cp:lastModifiedBy>
  <cp:revision>120</cp:revision>
  <dcterms:created xsi:type="dcterms:W3CDTF">2006-10-26T06:55:03Z</dcterms:created>
  <dcterms:modified xsi:type="dcterms:W3CDTF">2024-03-21T20:55:10Z</dcterms:modified>
</cp:coreProperties>
</file>