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3" r:id="rId2"/>
    <p:sldId id="270" r:id="rId3"/>
    <p:sldId id="271" r:id="rId4"/>
    <p:sldId id="273" r:id="rId5"/>
    <p:sldId id="274" r:id="rId6"/>
    <p:sldId id="275" r:id="rId7"/>
    <p:sldId id="276" r:id="rId8"/>
    <p:sldId id="277" r:id="rId9"/>
    <p:sldId id="278" r:id="rId10"/>
    <p:sldId id="279" r:id="rId11"/>
    <p:sldId id="259" r:id="rId12"/>
    <p:sldId id="260"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54"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Дата 29"/>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1DB6CBFA-2002-4637-9DDE-FC8EE9C5F25A}"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6CBFA-2002-4637-9DDE-FC8EE9C5F25A}"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B6CBFA-2002-4637-9DDE-FC8EE9C5F25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BAF74B35-DF5E-44B8-AE38-FC99056F9518}" type="datetimeFigureOut">
              <a:rPr lang="ru-RU" smtClean="0"/>
              <a:pPr/>
              <a:t>27.03.2024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1DB6CBFA-2002-4637-9DDE-FC8EE9C5F25A}"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AF74B35-DF5E-44B8-AE38-FC99056F9518}" type="datetimeFigureOut">
              <a:rPr lang="ru-RU" smtClean="0"/>
              <a:pPr/>
              <a:t>27.03.2024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DB6CBFA-2002-4637-9DDE-FC8EE9C5F25A}"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1142976" y="2143116"/>
            <a:ext cx="6768752" cy="2300266"/>
          </a:xfrm>
          <a:prstGeom prst="rect">
            <a:avLst/>
          </a:prstGeom>
        </p:spPr>
        <p:txBody>
          <a:bodyPr vert="horz" lIns="0" rIns="0" bIns="0" anchor="b">
            <a:normAutofit/>
          </a:bodyPr>
          <a:lstStyle/>
          <a:p>
            <a:pPr marL="182880" marR="0" lvl="0" indent="0" algn="ctr" defTabSz="914400" rtl="0" eaLnBrk="1" fontAlgn="auto" latinLnBrk="0" hangingPunct="1">
              <a:lnSpc>
                <a:spcPct val="100000"/>
              </a:lnSpc>
              <a:spcBef>
                <a:spcPct val="0"/>
              </a:spcBef>
              <a:spcAft>
                <a:spcPts val="0"/>
              </a:spcAft>
              <a:buClrTx/>
              <a:buSzTx/>
              <a:buFontTx/>
              <a:buNone/>
              <a:tabLst/>
              <a:defRPr/>
            </a:pPr>
            <a:r>
              <a:rPr kumimoji="0" lang="uz-Cyrl-UZ" sz="4800" b="1"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rPr>
              <a:t>Касбий психологиянинг илмий</a:t>
            </a:r>
            <a:r>
              <a:rPr kumimoji="0" lang="uz-Cyrl-UZ" sz="4800" b="1" i="0" u="none" strike="noStrike" kern="1200" cap="none" spc="0" normalizeH="0" noProof="0" dirty="0">
                <a:ln>
                  <a:noFill/>
                </a:ln>
                <a:solidFill>
                  <a:srgbClr val="FF0000"/>
                </a:solidFill>
                <a:effectLst/>
                <a:uLnTx/>
                <a:uFillTx/>
                <a:latin typeface="Times New Roman" pitchFamily="18" charset="0"/>
                <a:ea typeface="+mj-ea"/>
                <a:cs typeface="Times New Roman" pitchFamily="18" charset="0"/>
              </a:rPr>
              <a:t>  тадқиқот </a:t>
            </a:r>
            <a:r>
              <a:rPr kumimoji="0" lang="uz-Cyrl-UZ" sz="4800" b="1"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rPr>
              <a:t>методлари</a:t>
            </a:r>
            <a:endParaRPr kumimoji="0" lang="ru-RU" sz="4800" b="1"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2214554"/>
            <a:ext cx="8286808" cy="3970318"/>
          </a:xfrm>
          <a:prstGeom prst="rect">
            <a:avLst/>
          </a:prstGeom>
        </p:spPr>
        <p:txBody>
          <a:bodyPr wrap="square">
            <a:spAutoFit/>
          </a:bodyPr>
          <a:lstStyle/>
          <a:p>
            <a:pPr marL="109728" algn="just">
              <a:lnSpc>
                <a:spcPct val="90000"/>
              </a:lnSpc>
              <a:defRPr/>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Бу</a:t>
            </a:r>
            <a:r>
              <a:rPr lang="ru-RU" sz="2800" dirty="0">
                <a:latin typeface="Times New Roman" pitchFamily="18" charset="0"/>
                <a:cs typeface="Times New Roman" pitchFamily="18" charset="0"/>
              </a:rPr>
              <a:t> метод </a:t>
            </a:r>
            <a:r>
              <a:rPr lang="ru-RU" sz="2800" dirty="0" err="1">
                <a:latin typeface="Times New Roman" pitchFamily="18" charset="0"/>
                <a:cs typeface="Times New Roman" pitchFamily="18" charset="0"/>
              </a:rPr>
              <a:t>психологияда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инсон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хотираси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тафаккури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қобилияти 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хаёлининг</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хусусиятларини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аниқлаш мақсадида кенг</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қўлланилади</a:t>
            </a:r>
            <a:r>
              <a:rPr lang="ru-RU" sz="2800" dirty="0">
                <a:latin typeface="Times New Roman" pitchFamily="18" charset="0"/>
                <a:cs typeface="Times New Roman" pitchFamily="18" charset="0"/>
              </a:rPr>
              <a:t>. Одам </a:t>
            </a:r>
            <a:r>
              <a:rPr lang="ru-RU" sz="2800" dirty="0" err="1">
                <a:latin typeface="Times New Roman" pitchFamily="18" charset="0"/>
                <a:cs typeface="Times New Roman" pitchFamily="18" charset="0"/>
              </a:rPr>
              <a:t>чизган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расмлар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ясаган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ўйинчоқлар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моделлар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тўқиган нарсалар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тиккан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қўғирчоқлар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тўқиб</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сўзлаб</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берилган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ҳикоялар</a:t>
            </a:r>
            <a:r>
              <a:rPr lang="ru-RU" sz="2800" dirty="0">
                <a:latin typeface="Times New Roman" pitchFamily="18" charset="0"/>
                <a:cs typeface="Times New Roman" pitchFamily="18" charset="0"/>
              </a:rPr>
              <a:t>, техник </a:t>
            </a:r>
            <a:r>
              <a:rPr lang="ru-RU" sz="2800" dirty="0" err="1">
                <a:latin typeface="Times New Roman" pitchFamily="18" charset="0"/>
                <a:cs typeface="Times New Roman" pitchFamily="18" charset="0"/>
              </a:rPr>
              <a:t>конструкциялар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чизмасини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тушуниш</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кабиларни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таҳлил қилиш орқали уларнинг</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мантиқий хотираси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тафаккури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бадиий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адабий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қобилияти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ижодий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хаёли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техник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ижоди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юзасидан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материаллар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тўплаш</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мумкин</a:t>
            </a:r>
            <a:r>
              <a:rPr lang="ru-RU" sz="2800" dirty="0">
                <a:latin typeface="Times New Roman" pitchFamily="18" charset="0"/>
                <a:cs typeface="Times New Roman" pitchFamily="18" charset="0"/>
              </a:rPr>
              <a:t>. </a:t>
            </a:r>
          </a:p>
        </p:txBody>
      </p:sp>
      <p:sp>
        <p:nvSpPr>
          <p:cNvPr id="5" name="Прямоугольник 4"/>
          <p:cNvSpPr/>
          <p:nvPr/>
        </p:nvSpPr>
        <p:spPr>
          <a:xfrm>
            <a:off x="357158" y="714356"/>
            <a:ext cx="8286808" cy="1323439"/>
          </a:xfrm>
          <a:prstGeom prst="rect">
            <a:avLst/>
          </a:prstGeom>
        </p:spPr>
        <p:txBody>
          <a:bodyPr wrap="square">
            <a:spAutoFit/>
          </a:bodyPr>
          <a:lstStyle/>
          <a:p>
            <a:pPr algn="ctr"/>
            <a:r>
              <a:rPr lang="uz-Cyrl-U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Ф</a:t>
            </a:r>
            <a:r>
              <a:rPr lang="ru-RU" sz="40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аолият</a:t>
            </a:r>
            <a:r>
              <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40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маҳсулини таҳлил қилиш методи</a:t>
            </a:r>
            <a:endParaRPr lang="ru-RU" sz="4000" dirty="0"/>
          </a:p>
        </p:txBody>
      </p:sp>
    </p:spTree>
    <p:extLst>
      <p:ext uri="{BB962C8B-B14F-4D97-AF65-F5344CB8AC3E}">
        <p14:creationId xmlns:p14="http://schemas.microsoft.com/office/powerpoint/2010/main" val="757303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2203764" y="1616866"/>
            <a:ext cx="4730557" cy="1893288"/>
          </a:xfrm>
          <a:prstGeom prst="ellipse">
            <a:avLst/>
          </a:prstGeom>
          <a:solidFill>
            <a:schemeClr val="tx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latin typeface="Times New Roman" pitchFamily="18" charset="0"/>
                <a:cs typeface="Times New Roman" pitchFamily="18" charset="0"/>
              </a:rPr>
              <a:t>ПСИХОЛОГИЯ</a:t>
            </a:r>
          </a:p>
        </p:txBody>
      </p:sp>
      <p:cxnSp>
        <p:nvCxnSpPr>
          <p:cNvPr id="5" name="Прямая со стрелкой 4"/>
          <p:cNvCxnSpPr>
            <a:stCxn id="3" idx="3"/>
          </p:cNvCxnSpPr>
          <p:nvPr/>
        </p:nvCxnSpPr>
        <p:spPr>
          <a:xfrm rot="5400000">
            <a:off x="2207537" y="3365105"/>
            <a:ext cx="821219" cy="556787"/>
          </a:xfrm>
          <a:prstGeom prst="straightConnector1">
            <a:avLst/>
          </a:prstGeom>
          <a:ln>
            <a:solidFill>
              <a:schemeClr val="tx1"/>
            </a:solidFill>
            <a:tailEnd type="arrow"/>
          </a:ln>
        </p:spPr>
        <p:style>
          <a:lnRef idx="2">
            <a:schemeClr val="dk1"/>
          </a:lnRef>
          <a:fillRef idx="0">
            <a:schemeClr val="dk1"/>
          </a:fillRef>
          <a:effectRef idx="1">
            <a:schemeClr val="dk1"/>
          </a:effectRef>
          <a:fontRef idx="minor">
            <a:schemeClr val="tx1"/>
          </a:fontRef>
        </p:style>
      </p:cxnSp>
      <p:cxnSp>
        <p:nvCxnSpPr>
          <p:cNvPr id="6" name="Прямая со стрелкой 5"/>
          <p:cNvCxnSpPr>
            <a:stCxn id="3" idx="5"/>
          </p:cNvCxnSpPr>
          <p:nvPr/>
        </p:nvCxnSpPr>
        <p:spPr>
          <a:xfrm rot="16200000" flipH="1">
            <a:off x="6258251" y="3216184"/>
            <a:ext cx="889333" cy="92274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 name="Овал 7"/>
          <p:cNvSpPr/>
          <p:nvPr/>
        </p:nvSpPr>
        <p:spPr>
          <a:xfrm>
            <a:off x="431540" y="4122222"/>
            <a:ext cx="3528392" cy="2376264"/>
          </a:xfrm>
          <a:prstGeom prst="ellipse">
            <a:avLst/>
          </a:prstGeom>
          <a:solidFill>
            <a:srgbClr val="FFFF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latin typeface="Times New Roman" pitchFamily="18" charset="0"/>
                <a:cs typeface="Times New Roman" pitchFamily="18" charset="0"/>
              </a:rPr>
              <a:t>«</a:t>
            </a:r>
            <a:r>
              <a:rPr lang="ru-RU" sz="3200" b="1" dirty="0" err="1">
                <a:solidFill>
                  <a:schemeClr val="tx1"/>
                </a:solidFill>
                <a:latin typeface="Times New Roman" pitchFamily="18" charset="0"/>
                <a:cs typeface="Times New Roman" pitchFamily="18" charset="0"/>
              </a:rPr>
              <a:t>Псюхе</a:t>
            </a:r>
            <a:r>
              <a:rPr lang="ru-RU" sz="3200" b="1" dirty="0">
                <a:solidFill>
                  <a:schemeClr val="tx1"/>
                </a:solidFill>
                <a:latin typeface="Times New Roman" pitchFamily="18" charset="0"/>
                <a:cs typeface="Times New Roman" pitchFamily="18" charset="0"/>
              </a:rPr>
              <a:t>»  </a:t>
            </a:r>
            <a:r>
              <a:rPr lang="ru-RU" sz="3200" b="1" dirty="0" err="1">
                <a:solidFill>
                  <a:schemeClr val="tx1"/>
                </a:solidFill>
                <a:latin typeface="Times New Roman" pitchFamily="18" charset="0"/>
                <a:cs typeface="Times New Roman" pitchFamily="18" charset="0"/>
              </a:rPr>
              <a:t>жон</a:t>
            </a:r>
            <a:r>
              <a:rPr lang="ru-RU" sz="3200" b="1" dirty="0">
                <a:solidFill>
                  <a:schemeClr val="tx1"/>
                </a:solidFill>
                <a:latin typeface="Times New Roman" pitchFamily="18" charset="0"/>
                <a:cs typeface="Times New Roman" pitchFamily="18" charset="0"/>
              </a:rPr>
              <a:t>, </a:t>
            </a:r>
            <a:r>
              <a:rPr lang="ru-RU" sz="3200" b="1" dirty="0" err="1">
                <a:solidFill>
                  <a:schemeClr val="tx1"/>
                </a:solidFill>
                <a:latin typeface="Times New Roman" pitchFamily="18" charset="0"/>
                <a:cs typeface="Times New Roman" pitchFamily="18" charset="0"/>
              </a:rPr>
              <a:t>рух</a:t>
            </a:r>
            <a:endParaRPr lang="ru-RU" sz="3200" b="1" dirty="0">
              <a:solidFill>
                <a:schemeClr val="tx1"/>
              </a:solidFill>
              <a:latin typeface="Times New Roman" pitchFamily="18" charset="0"/>
              <a:cs typeface="Times New Roman" pitchFamily="18" charset="0"/>
            </a:endParaRPr>
          </a:p>
        </p:txBody>
      </p:sp>
      <p:sp>
        <p:nvSpPr>
          <p:cNvPr id="9" name="Овал 8"/>
          <p:cNvSpPr/>
          <p:nvPr/>
        </p:nvSpPr>
        <p:spPr>
          <a:xfrm>
            <a:off x="4932040" y="4124570"/>
            <a:ext cx="3816424" cy="2376264"/>
          </a:xfrm>
          <a:prstGeom prst="ellipse">
            <a:avLst/>
          </a:prstGeom>
          <a:solidFill>
            <a:srgbClr val="FFFF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3200" b="1" dirty="0">
                <a:solidFill>
                  <a:schemeClr val="tx1"/>
                </a:solidFill>
                <a:latin typeface="Times New Roman" pitchFamily="18" charset="0"/>
                <a:cs typeface="Times New Roman" pitchFamily="18" charset="0"/>
              </a:rPr>
              <a:t>«</a:t>
            </a:r>
            <a:r>
              <a:rPr lang="ru-RU" sz="3200" b="1" dirty="0">
                <a:solidFill>
                  <a:schemeClr val="tx1"/>
                </a:solidFill>
                <a:latin typeface="Times New Roman" pitchFamily="18" charset="0"/>
                <a:cs typeface="Times New Roman" pitchFamily="18" charset="0"/>
              </a:rPr>
              <a:t>Л</a:t>
            </a:r>
            <a:r>
              <a:rPr lang="uz-Latn-UZ" sz="3200" b="1" dirty="0">
                <a:solidFill>
                  <a:schemeClr val="tx1"/>
                </a:solidFill>
                <a:latin typeface="Times New Roman" pitchFamily="18" charset="0"/>
                <a:cs typeface="Times New Roman" pitchFamily="18" charset="0"/>
              </a:rPr>
              <a:t>огос»  таълимот, илм</a:t>
            </a:r>
            <a:endParaRPr lang="ru-RU" sz="3200" b="1" dirty="0">
              <a:solidFill>
                <a:schemeClr val="tx1"/>
              </a:solidFill>
              <a:latin typeface="Times New Roman" pitchFamily="18" charset="0"/>
              <a:cs typeface="Times New Roman" pitchFamily="18" charset="0"/>
            </a:endParaRPr>
          </a:p>
        </p:txBody>
      </p:sp>
      <p:sp>
        <p:nvSpPr>
          <p:cNvPr id="10" name="Прямоугольник 9"/>
          <p:cNvSpPr/>
          <p:nvPr/>
        </p:nvSpPr>
        <p:spPr>
          <a:xfrm>
            <a:off x="571472" y="714356"/>
            <a:ext cx="8010636" cy="707886"/>
          </a:xfrm>
          <a:prstGeom prst="rect">
            <a:avLst/>
          </a:prstGeom>
        </p:spPr>
        <p:txBody>
          <a:bodyPr wrap="square">
            <a:spAutoFit/>
          </a:bodyPr>
          <a:lstStyle/>
          <a:p>
            <a:pPr algn="ctr"/>
            <a:r>
              <a:rPr lang="uz-Latn-U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Психология </a:t>
            </a:r>
            <a:r>
              <a:rPr lang="ru-RU" sz="40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сўзининг</a:t>
            </a:r>
            <a:r>
              <a:rPr lang="uz-Latn-U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40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маъноси</a:t>
            </a:r>
            <a:endPar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308113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p:cNvSpPr/>
          <p:nvPr/>
        </p:nvSpPr>
        <p:spPr>
          <a:xfrm>
            <a:off x="571472" y="857232"/>
            <a:ext cx="8001056" cy="5500726"/>
          </a:xfrm>
          <a:prstGeom prst="stripedRightArrow">
            <a:avLst>
              <a:gd name="adj1" fmla="val 54156"/>
              <a:gd name="adj2" fmla="val 3584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ru-RU" sz="2600" b="1" dirty="0">
                <a:solidFill>
                  <a:schemeClr val="tx1"/>
                </a:solidFill>
                <a:latin typeface="Times New Roman" pitchFamily="18" charset="0"/>
                <a:cs typeface="Times New Roman" pitchFamily="18" charset="0"/>
              </a:rPr>
              <a:t>	</a:t>
            </a:r>
            <a:r>
              <a:rPr lang="uz-Latn-UZ" sz="2600" b="1" dirty="0">
                <a:solidFill>
                  <a:schemeClr val="tx1"/>
                </a:solidFill>
                <a:latin typeface="Times New Roman" pitchFamily="18" charset="0"/>
                <a:cs typeface="Times New Roman" pitchFamily="18" charset="0"/>
              </a:rPr>
              <a:t>Психика – бу инсон руҳиятининг шундай ҳолатики, у ташқи оламни (ички руҳий оламни ҳам) онгли (баъзан онгсиз ҳам) тарзда акс эттиришимизни, яъни билишимиз, ҳис қилишимиз, тасаввур қилиб, англашимизни таъминлайди.</a:t>
            </a:r>
            <a:endParaRPr lang="ru-RU" sz="2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6063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714348" y="1500174"/>
            <a:ext cx="7858180" cy="3214710"/>
          </a:xfrm>
        </p:spPr>
        <p:txBody>
          <a:bodyPr>
            <a:normAutofit/>
          </a:bodyPr>
          <a:lstStyle/>
          <a:p>
            <a:pPr algn="ctr">
              <a:buNone/>
            </a:pPr>
            <a:r>
              <a:rPr lang="ru-RU" sz="6600" b="1" dirty="0">
                <a:solidFill>
                  <a:srgbClr val="0000FF"/>
                </a:solidFill>
                <a:latin typeface="Times New Roman" pitchFamily="18" charset="0"/>
                <a:cs typeface="Times New Roman" pitchFamily="18" charset="0"/>
              </a:rPr>
              <a:t> </a:t>
            </a:r>
            <a:r>
              <a:rPr lang="ru-RU" sz="6600" b="1" dirty="0" err="1">
                <a:solidFill>
                  <a:srgbClr val="0000FF"/>
                </a:solidFill>
                <a:latin typeface="Times New Roman" pitchFamily="18" charset="0"/>
                <a:cs typeface="Times New Roman" pitchFamily="18" charset="0"/>
              </a:rPr>
              <a:t>Эътиборингиз</a:t>
            </a:r>
            <a:r>
              <a:rPr lang="ru-RU" sz="6600" b="1" dirty="0">
                <a:solidFill>
                  <a:srgbClr val="0000FF"/>
                </a:solidFill>
                <a:latin typeface="Times New Roman" pitchFamily="18" charset="0"/>
                <a:cs typeface="Times New Roman" pitchFamily="18" charset="0"/>
              </a:rPr>
              <a:t> </a:t>
            </a:r>
            <a:r>
              <a:rPr lang="ru-RU" sz="6600" b="1" dirty="0" err="1">
                <a:solidFill>
                  <a:srgbClr val="0000FF"/>
                </a:solidFill>
                <a:latin typeface="Times New Roman" pitchFamily="18" charset="0"/>
                <a:cs typeface="Times New Roman" pitchFamily="18" charset="0"/>
              </a:rPr>
              <a:t>учун</a:t>
            </a:r>
            <a:br>
              <a:rPr lang="en-US" sz="6600" b="1" dirty="0">
                <a:solidFill>
                  <a:srgbClr val="0000FF"/>
                </a:solidFill>
                <a:latin typeface="Times New Roman" pitchFamily="18" charset="0"/>
                <a:cs typeface="Times New Roman" pitchFamily="18" charset="0"/>
              </a:rPr>
            </a:br>
            <a:r>
              <a:rPr lang="ru-RU" sz="6600" b="1" dirty="0">
                <a:solidFill>
                  <a:srgbClr val="0000FF"/>
                </a:solidFill>
                <a:latin typeface="Times New Roman" pitchFamily="18" charset="0"/>
                <a:cs typeface="Times New Roman" pitchFamily="18" charset="0"/>
              </a:rPr>
              <a:t> </a:t>
            </a:r>
            <a:r>
              <a:rPr lang="ru-RU" sz="6600" b="1" dirty="0" err="1">
                <a:solidFill>
                  <a:srgbClr val="0000FF"/>
                </a:solidFill>
                <a:latin typeface="Times New Roman" pitchFamily="18" charset="0"/>
                <a:cs typeface="Times New Roman" pitchFamily="18" charset="0"/>
              </a:rPr>
              <a:t>раҳмат</a:t>
            </a:r>
            <a:endParaRPr lang="ru-RU" sz="6000" b="1" dirty="0">
              <a:solidFill>
                <a:srgbClr val="0000FF"/>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00034" y="928670"/>
            <a:ext cx="8229600" cy="1066800"/>
          </a:xfrm>
        </p:spPr>
        <p:txBody>
          <a:bodyPr>
            <a:normAutofit fontScale="90000"/>
          </a:bodyPr>
          <a:lstStyle/>
          <a:p>
            <a:pPr algn="ctr" eaLnBrk="1" hangingPunct="1">
              <a:defRPr/>
            </a:pPr>
            <a:r>
              <a:rPr lang="uz-Cyrl-UZ" sz="4000" b="1" dirty="0">
                <a:ln w="1905"/>
                <a:solidFill>
                  <a:schemeClr val="accent6">
                    <a:lumMod val="75000"/>
                  </a:schemeClr>
                </a:solidFill>
                <a:effectLst>
                  <a:innerShdw blurRad="69850" dist="43180" dir="5400000">
                    <a:srgbClr val="000000">
                      <a:alpha val="65000"/>
                    </a:srgbClr>
                  </a:innerShdw>
                </a:effectLst>
                <a:latin typeface="Times New Roman" pitchFamily="18" charset="0"/>
                <a:cs typeface="Times New Roman" pitchFamily="18" charset="0"/>
              </a:rPr>
              <a:t>Касбий психологиянинг илмий тадқиқот методлари.</a:t>
            </a:r>
            <a:r>
              <a:rPr lang="ru-RU" sz="4000" b="1" dirty="0">
                <a:ln w="1905"/>
                <a:solidFill>
                  <a:schemeClr val="accent6">
                    <a:lumMod val="75000"/>
                  </a:schemeClr>
                </a:solidFill>
                <a:effectLst>
                  <a:innerShdw blurRad="69850" dist="43180" dir="5400000">
                    <a:srgbClr val="000000">
                      <a:alpha val="65000"/>
                    </a:srgbClr>
                  </a:innerShdw>
                </a:effectLst>
                <a:latin typeface="Times New Roman" pitchFamily="18" charset="0"/>
                <a:cs typeface="Times New Roman" pitchFamily="18" charset="0"/>
              </a:rPr>
              <a:t> </a:t>
            </a:r>
          </a:p>
        </p:txBody>
      </p:sp>
      <p:sp>
        <p:nvSpPr>
          <p:cNvPr id="4099" name="Rectangle 3"/>
          <p:cNvSpPr>
            <a:spLocks noGrp="1" noChangeArrowheads="1"/>
          </p:cNvSpPr>
          <p:nvPr>
            <p:ph idx="1"/>
          </p:nvPr>
        </p:nvSpPr>
        <p:spPr>
          <a:xfrm>
            <a:off x="467544" y="2332037"/>
            <a:ext cx="8229600" cy="3311541"/>
          </a:xfrm>
          <a:prstGeom prst="rect">
            <a:avLst/>
          </a:prstGeom>
        </p:spPr>
        <p:txBody>
          <a:bodyPr/>
          <a:lstStyle/>
          <a:p>
            <a:pPr algn="ctr" eaLnBrk="1" hangingPunct="1">
              <a:buFont typeface="Wingdings" pitchFamily="2" charset="2"/>
              <a:buNone/>
              <a:defRPr/>
            </a:pPr>
            <a:r>
              <a:rPr lang="uz-Cyrl-UZ" b="1" dirty="0">
                <a:solidFill>
                  <a:srgbClr val="FF0000"/>
                </a:solidFill>
                <a:latin typeface="Times New Roman" pitchFamily="18" charset="0"/>
                <a:cs typeface="Times New Roman" pitchFamily="18" charset="0"/>
              </a:rPr>
              <a:t>Режа:</a:t>
            </a:r>
            <a:endParaRPr lang="uz-Cyrl-UZ" dirty="0">
              <a:solidFill>
                <a:srgbClr val="FF0000"/>
              </a:solidFill>
              <a:latin typeface="Times New Roman" pitchFamily="18" charset="0"/>
              <a:cs typeface="Times New Roman" pitchFamily="18" charset="0"/>
            </a:endParaRPr>
          </a:p>
          <a:p>
            <a:pPr eaLnBrk="1" hangingPunct="1">
              <a:buFont typeface="Wingdings" pitchFamily="2" charset="2"/>
              <a:buNone/>
              <a:defRPr/>
            </a:pPr>
            <a:r>
              <a:rPr lang="uz-Cyrl-UZ" dirty="0">
                <a:latin typeface="Times New Roman" pitchFamily="18" charset="0"/>
                <a:cs typeface="Times New Roman" pitchFamily="18" charset="0"/>
              </a:rPr>
              <a:t>1.Касбнинг психологик моҳиятини очишда фанлараро интеграциянинг моҳияти.</a:t>
            </a:r>
          </a:p>
          <a:p>
            <a:pPr eaLnBrk="1" hangingPunct="1">
              <a:buFont typeface="Wingdings" pitchFamily="2" charset="2"/>
              <a:buNone/>
              <a:defRPr/>
            </a:pPr>
            <a:r>
              <a:rPr lang="uz-Cyrl-UZ" dirty="0">
                <a:latin typeface="Times New Roman" pitchFamily="18" charset="0"/>
                <a:cs typeface="Times New Roman" pitchFamily="18" charset="0"/>
              </a:rPr>
              <a:t>2. Кузатиш, суҳбат, интервью</a:t>
            </a:r>
          </a:p>
          <a:p>
            <a:pPr eaLnBrk="1" hangingPunct="1">
              <a:buFont typeface="Wingdings" pitchFamily="2" charset="2"/>
              <a:buNone/>
              <a:defRPr/>
            </a:pPr>
            <a:r>
              <a:rPr lang="uz-Cyrl-UZ" dirty="0">
                <a:latin typeface="Times New Roman" pitchFamily="18" charset="0"/>
                <a:cs typeface="Times New Roman" pitchFamily="18" charset="0"/>
              </a:rPr>
              <a:t>3. Варақалар, тестлар, таржимаи ҳол</a:t>
            </a:r>
          </a:p>
          <a:p>
            <a:pPr eaLnBrk="1" hangingPunct="1">
              <a:buFont typeface="Wingdings" pitchFamily="2" charset="2"/>
              <a:buNone/>
              <a:defRPr/>
            </a:pPr>
            <a:r>
              <a:rPr lang="uz-Cyrl-UZ" dirty="0">
                <a:latin typeface="Times New Roman" pitchFamily="18" charset="0"/>
                <a:cs typeface="Times New Roman" pitchFamily="18" charset="0"/>
              </a:rPr>
              <a:t>4. Эксперимент, меҳнат маҳсулини таҳлил қилиш ва бошқалар.</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07558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71472" y="1785926"/>
            <a:ext cx="8215370" cy="3539430"/>
          </a:xfrm>
          <a:prstGeom prst="rect">
            <a:avLst/>
          </a:prstGeom>
        </p:spPr>
        <p:txBody>
          <a:bodyPr wrap="square">
            <a:spAutoFit/>
          </a:bodyPr>
          <a:lstStyle/>
          <a:p>
            <a:pPr algn="just"/>
            <a:r>
              <a:rPr lang="uz-Cyrl-UZ" sz="3200" b="1" dirty="0">
                <a:latin typeface="Times New Roman" pitchFamily="18" charset="0"/>
                <a:cs typeface="Times New Roman" pitchFamily="18" charset="0"/>
              </a:rPr>
              <a:t>	</a:t>
            </a:r>
            <a:r>
              <a:rPr lang="uz-Cyrl-UZ" sz="3200" b="1" dirty="0">
                <a:solidFill>
                  <a:srgbClr val="FF0000"/>
                </a:solidFill>
                <a:latin typeface="Times New Roman" pitchFamily="18" charset="0"/>
                <a:cs typeface="Times New Roman" pitchFamily="18" charset="0"/>
              </a:rPr>
              <a:t>К</a:t>
            </a:r>
            <a:r>
              <a:rPr lang="ru-RU" sz="3200" b="1" dirty="0" err="1">
                <a:solidFill>
                  <a:srgbClr val="FF0000"/>
                </a:solidFill>
                <a:latin typeface="Times New Roman" pitchFamily="18" charset="0"/>
                <a:cs typeface="Times New Roman" pitchFamily="18" charset="0"/>
              </a:rPr>
              <a:t>узатиш</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методи</a:t>
            </a:r>
            <a:r>
              <a:rPr lang="ru-RU" sz="3200" b="1" dirty="0">
                <a:latin typeface="Times New Roman" pitchFamily="18" charset="0"/>
                <a:cs typeface="Times New Roman" pitchFamily="18" charset="0"/>
              </a:rPr>
              <a:t> </a:t>
            </a:r>
            <a:r>
              <a:rPr lang="ru-RU" sz="3200" dirty="0">
                <a:latin typeface="Times New Roman" pitchFamily="18" charset="0"/>
                <a:cs typeface="Times New Roman" pitchFamily="18" charset="0"/>
              </a:rPr>
              <a:t>психология </a:t>
            </a:r>
            <a:r>
              <a:rPr lang="ru-RU" sz="3200" dirty="0" err="1">
                <a:latin typeface="Times New Roman" pitchFamily="18" charset="0"/>
                <a:cs typeface="Times New Roman" pitchFamily="18" charset="0"/>
              </a:rPr>
              <a:t>фанининг</a:t>
            </a:r>
            <a:r>
              <a:rPr lang="ru-RU" sz="3200" dirty="0">
                <a:latin typeface="Times New Roman" pitchFamily="18" charset="0"/>
                <a:cs typeface="Times New Roman" pitchFamily="18" charset="0"/>
              </a:rPr>
              <a:t> универсал </a:t>
            </a:r>
            <a:r>
              <a:rPr lang="ru-RU" sz="3200" dirty="0" err="1">
                <a:latin typeface="Times New Roman" pitchFamily="18" charset="0"/>
                <a:cs typeface="Times New Roman" pitchFamily="18" charset="0"/>
              </a:rPr>
              <a:t>тадқиқот методлари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қаторига киритилиб</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унинг</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барча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соҳаларида қўлланилмоқда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айниқса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татбиқийлик имкониятининг</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юксаклиги</a:t>
            </a:r>
            <a:r>
              <a:rPr lang="ru-RU" sz="3200" dirty="0">
                <a:latin typeface="Times New Roman" pitchFamily="18" charset="0"/>
                <a:cs typeface="Times New Roman" pitchFamily="18" charset="0"/>
              </a:rPr>
              <a:t>, статистик </a:t>
            </a:r>
            <a:r>
              <a:rPr lang="ru-RU" sz="3200" dirty="0" err="1">
                <a:latin typeface="Times New Roman" pitchFamily="18" charset="0"/>
                <a:cs typeface="Times New Roman" pitchFamily="18" charset="0"/>
              </a:rPr>
              <a:t>ҳисоблашга берилувчанлик</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хусусияти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билан</a:t>
            </a:r>
            <a:r>
              <a:rPr lang="en-US"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бошқа методлардан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ажралиб</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туради</a:t>
            </a:r>
            <a:r>
              <a:rPr lang="ru-RU" sz="3200" dirty="0">
                <a:latin typeface="Times New Roman" pitchFamily="18" charset="0"/>
                <a:cs typeface="Times New Roman" pitchFamily="18" charset="0"/>
              </a:rPr>
              <a:t>. </a:t>
            </a:r>
            <a:endParaRPr lang="ru-RU" sz="3200" dirty="0"/>
          </a:p>
        </p:txBody>
      </p:sp>
    </p:spTree>
    <p:extLst>
      <p:ext uri="{BB962C8B-B14F-4D97-AF65-F5344CB8AC3E}">
        <p14:creationId xmlns:p14="http://schemas.microsoft.com/office/powerpoint/2010/main" val="1775558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357422" y="1214422"/>
            <a:ext cx="4429156" cy="725488"/>
          </a:xfrm>
        </p:spPr>
        <p:txBody>
          <a:bodyPr>
            <a:noAutofit/>
          </a:bodyPr>
          <a:lstStyle/>
          <a:p>
            <a:pPr algn="ctr" eaLnBrk="1" hangingPunct="1">
              <a:defRPr/>
            </a:pPr>
            <a:r>
              <a:rPr lang="ru-RU"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Тест </a:t>
            </a:r>
            <a:r>
              <a:rPr lang="ru-RU" sz="44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методи</a:t>
            </a:r>
            <a:endParaRPr lang="ru-RU"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7891" name="Rectangle 3"/>
          <p:cNvSpPr>
            <a:spLocks noGrp="1" noChangeArrowheads="1"/>
          </p:cNvSpPr>
          <p:nvPr>
            <p:ph idx="1"/>
          </p:nvPr>
        </p:nvSpPr>
        <p:spPr>
          <a:xfrm>
            <a:off x="142844" y="2428868"/>
            <a:ext cx="8686800" cy="2609633"/>
          </a:xfrm>
          <a:prstGeom prst="rect">
            <a:avLst/>
          </a:prstGeom>
        </p:spPr>
        <p:txBody>
          <a:bodyPr/>
          <a:lstStyle/>
          <a:p>
            <a:pPr marL="109728" indent="0" algn="just" eaLnBrk="1" hangingPunct="1">
              <a:buNone/>
              <a:defRPr/>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Илмий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манбаларда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қайд қилинишига кўра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интеллект-лотинча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сўздан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олинган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бўлиб</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одатда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ақл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идрок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англаш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тушуниш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фаҳмлаш деган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маънони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англатади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Бизнингча</a:t>
            </a:r>
            <a:r>
              <a:rPr lang="ru-RU" dirty="0">
                <a:latin typeface="Times New Roman" pitchFamily="18" charset="0"/>
                <a:cs typeface="Times New Roman" pitchFamily="18" charset="0"/>
              </a:rPr>
              <a:t>, интеллект </a:t>
            </a:r>
            <a:r>
              <a:rPr lang="ru-RU" dirty="0" err="1">
                <a:latin typeface="Times New Roman" pitchFamily="18" charset="0"/>
                <a:cs typeface="Times New Roman" pitchFamily="18" charset="0"/>
              </a:rPr>
              <a:t>шахснинг</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муайян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даражада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мустаҳкам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барқарор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қобилиятлари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мажмуаси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тузилишидан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иборатдир</a:t>
            </a:r>
            <a:r>
              <a:rPr lang="ru-RU" dirty="0">
                <a:latin typeface="Times New Roman" pitchFamily="18" charset="0"/>
                <a:cs typeface="Times New Roman" pitchFamily="18" charset="0"/>
              </a:rPr>
              <a:t> </a:t>
            </a:r>
          </a:p>
        </p:txBody>
      </p:sp>
    </p:spTree>
    <p:extLst>
      <p:ext uri="{BB962C8B-B14F-4D97-AF65-F5344CB8AC3E}">
        <p14:creationId xmlns:p14="http://schemas.microsoft.com/office/powerpoint/2010/main" val="3830671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7544" y="857232"/>
            <a:ext cx="8229600" cy="1428760"/>
          </a:xfrm>
        </p:spPr>
        <p:txBody>
          <a:bodyPr>
            <a:normAutofit fontScale="90000"/>
          </a:bodyPr>
          <a:lstStyle/>
          <a:p>
            <a:pPr algn="ctr" eaLnBrk="1" hangingPunct="1">
              <a:defRPr/>
            </a:pPr>
            <a:r>
              <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Биография (</a:t>
            </a:r>
            <a:r>
              <a:rPr lang="ru-RU"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таржимаи</a:t>
            </a:r>
            <a:r>
              <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 </a:t>
            </a:r>
            <a:r>
              <a:rPr lang="ru-RU"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ҳол</a:t>
            </a:r>
            <a:r>
              <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 </a:t>
            </a:r>
            <a:r>
              <a:rPr lang="ru-RU"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rPr>
              <a:t>методи</a:t>
            </a:r>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endParaRPr>
          </a:p>
        </p:txBody>
      </p:sp>
      <p:sp>
        <p:nvSpPr>
          <p:cNvPr id="4" name="Прямоугольник 3"/>
          <p:cNvSpPr/>
          <p:nvPr/>
        </p:nvSpPr>
        <p:spPr>
          <a:xfrm>
            <a:off x="500034" y="3160471"/>
            <a:ext cx="8286808" cy="2554545"/>
          </a:xfrm>
          <a:prstGeom prst="rect">
            <a:avLst/>
          </a:prstGeom>
        </p:spPr>
        <p:txBody>
          <a:bodyPr wrap="square">
            <a:spAutoFit/>
          </a:bodyPr>
          <a:lstStyle/>
          <a:p>
            <a:pPr algn="just"/>
            <a:r>
              <a:rPr lang="uz-Cyrl-UZ"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Инсон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психикасини-руҳиятини  тадқиқ қилиш учун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унинг</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ҳаёти, фаолияти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ижодиёти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тўғрисидаги оғзаки ва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ёзма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маълумотлар</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одамларнинг</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таржимаи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ҳоли, кундаликлари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хатлари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эсдаликлари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муҳим аҳамиятига эга</a:t>
            </a:r>
            <a:r>
              <a:rPr lang="ru-RU" sz="3200" dirty="0">
                <a:latin typeface="Times New Roman" pitchFamily="18" charset="0"/>
                <a:cs typeface="Times New Roman" pitchFamily="18" charset="0"/>
              </a:rPr>
              <a:t>.</a:t>
            </a:r>
          </a:p>
        </p:txBody>
      </p:sp>
    </p:spTree>
    <p:extLst>
      <p:ext uri="{BB962C8B-B14F-4D97-AF65-F5344CB8AC3E}">
        <p14:creationId xmlns:p14="http://schemas.microsoft.com/office/powerpoint/2010/main" val="395843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42910" y="2357430"/>
            <a:ext cx="7858180" cy="2862322"/>
          </a:xfrm>
          <a:prstGeom prst="rect">
            <a:avLst/>
          </a:prstGeom>
        </p:spPr>
        <p:txBody>
          <a:bodyPr wrap="square">
            <a:spAutoFit/>
          </a:bodyPr>
          <a:lstStyle/>
          <a:p>
            <a:pPr marL="109728" algn="just">
              <a:defRPr/>
            </a:pPr>
            <a:r>
              <a:rPr lang="uz-Cyrl-UZ" sz="3600" dirty="0">
                <a:latin typeface="Times New Roman" pitchFamily="18" charset="0"/>
                <a:cs typeface="Times New Roman" pitchFamily="18" charset="0"/>
              </a:rPr>
              <a:t>	Умумий психологияда кенг қўлланиладиган методлардан бири бўлиб, унда одамларнинг психологик хусусиятлари нарса ва ҳодисаларга нисбатан муносабатлари ўрганилади. </a:t>
            </a:r>
            <a:endParaRPr lang="ru-RU" sz="3600" dirty="0">
              <a:latin typeface="Times New Roman" pitchFamily="18" charset="0"/>
              <a:cs typeface="Times New Roman" pitchFamily="18" charset="0"/>
            </a:endParaRPr>
          </a:p>
        </p:txBody>
      </p:sp>
      <p:sp>
        <p:nvSpPr>
          <p:cNvPr id="4" name="Прямоугольник 3"/>
          <p:cNvSpPr/>
          <p:nvPr/>
        </p:nvSpPr>
        <p:spPr>
          <a:xfrm>
            <a:off x="2714612" y="1142984"/>
            <a:ext cx="3731727" cy="707886"/>
          </a:xfrm>
          <a:prstGeom prst="rect">
            <a:avLst/>
          </a:prstGeom>
        </p:spPr>
        <p:txBody>
          <a:bodyPr wrap="none">
            <a:spAutoFit/>
          </a:bodyPr>
          <a:lstStyle/>
          <a:p>
            <a:pPr marL="109728" indent="0" algn="ctr">
              <a:buNone/>
              <a:defRPr/>
            </a:pPr>
            <a:r>
              <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Анкета </a:t>
            </a:r>
            <a:r>
              <a:rPr lang="ru-RU" sz="40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методи</a:t>
            </a:r>
            <a:endPar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048833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67544" y="647688"/>
            <a:ext cx="8229600" cy="1066800"/>
          </a:xfrm>
        </p:spPr>
        <p:txBody>
          <a:bodyPr/>
          <a:lstStyle/>
          <a:p>
            <a:pPr algn="ctr" eaLnBrk="1" hangingPunct="1">
              <a:defRPr/>
            </a:pPr>
            <a:r>
              <a:rPr lang="uz-Cyrl-UZ" b="1" u="sng"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Анкета одатда 3-хил бўлиб:</a:t>
            </a:r>
            <a:endParaRPr lang="ru-RU" b="1" u="sng"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56323" name="Rectangle 3"/>
          <p:cNvSpPr>
            <a:spLocks noGrp="1" noChangeArrowheads="1"/>
          </p:cNvSpPr>
          <p:nvPr>
            <p:ph idx="1"/>
          </p:nvPr>
        </p:nvSpPr>
        <p:spPr>
          <a:xfrm>
            <a:off x="357158" y="2204294"/>
            <a:ext cx="8572560" cy="3725036"/>
          </a:xfrm>
          <a:prstGeom prst="rect">
            <a:avLst/>
          </a:prstGeom>
        </p:spPr>
        <p:txBody>
          <a:bodyPr>
            <a:normAutofit lnSpcReduction="10000"/>
          </a:bodyPr>
          <a:lstStyle/>
          <a:p>
            <a:pPr algn="just" eaLnBrk="1" hangingPunct="1">
              <a:buFont typeface="Wingdings" pitchFamily="2" charset="2"/>
              <a:buChar char="v"/>
              <a:defRPr/>
            </a:pPr>
            <a:r>
              <a:rPr lang="uz-Cyrl-UZ" b="1" dirty="0">
                <a:solidFill>
                  <a:srgbClr val="FF0000"/>
                </a:solidFill>
                <a:latin typeface="Times New Roman" pitchFamily="18" charset="0"/>
                <a:cs typeface="Times New Roman" pitchFamily="18" charset="0"/>
              </a:rPr>
              <a:t> </a:t>
            </a:r>
            <a:r>
              <a:rPr lang="uz-Cyrl-UZ" b="1" u="sng" dirty="0">
                <a:solidFill>
                  <a:srgbClr val="FF0000"/>
                </a:solidFill>
                <a:latin typeface="Times New Roman" pitchFamily="18" charset="0"/>
                <a:cs typeface="Times New Roman" pitchFamily="18" charset="0"/>
              </a:rPr>
              <a:t>Б</a:t>
            </a:r>
            <a:r>
              <a:rPr lang="uz-Cyrl-UZ" sz="2800" b="1" u="sng" dirty="0">
                <a:solidFill>
                  <a:srgbClr val="FF0000"/>
                </a:solidFill>
                <a:latin typeface="Times New Roman" pitchFamily="18" charset="0"/>
                <a:cs typeface="Times New Roman" pitchFamily="18" charset="0"/>
              </a:rPr>
              <a:t>иринчи хилида</a:t>
            </a:r>
            <a:r>
              <a:rPr lang="uz-Cyrl-UZ" sz="2800" b="1"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англашилган мотивларни аниқлашга мўлжалланган саволлардан иборат бўлади</a:t>
            </a:r>
          </a:p>
          <a:p>
            <a:pPr algn="just" eaLnBrk="1" hangingPunct="1">
              <a:buFont typeface="Wingdings" pitchFamily="2" charset="2"/>
              <a:buChar char="v"/>
              <a:defRPr/>
            </a:pPr>
            <a:r>
              <a:rPr lang="uz-Cyrl-UZ" dirty="0">
                <a:latin typeface="Times New Roman" pitchFamily="18" charset="0"/>
                <a:cs typeface="Times New Roman" pitchFamily="18" charset="0"/>
              </a:rPr>
              <a:t> </a:t>
            </a:r>
            <a:r>
              <a:rPr lang="uz-Cyrl-UZ" b="1" u="sng" dirty="0">
                <a:solidFill>
                  <a:srgbClr val="FF0000"/>
                </a:solidFill>
                <a:latin typeface="Times New Roman" pitchFamily="18" charset="0"/>
                <a:cs typeface="Times New Roman" pitchFamily="18" charset="0"/>
              </a:rPr>
              <a:t>И</a:t>
            </a:r>
            <a:r>
              <a:rPr lang="uz-Cyrl-UZ" sz="2800" b="1" u="sng" dirty="0">
                <a:solidFill>
                  <a:srgbClr val="FF0000"/>
                </a:solidFill>
                <a:latin typeface="Times New Roman" pitchFamily="18" charset="0"/>
                <a:cs typeface="Times New Roman" pitchFamily="18" charset="0"/>
              </a:rPr>
              <a:t>ккинчи хилида</a:t>
            </a:r>
            <a:r>
              <a:rPr lang="uz-Cyrl-UZ" sz="2800" b="1"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эса фақат биттагина жавоб танлаш шарти билан ҳар бир саволга бир нечтадан тайёр жавоблар ҳам берилади. </a:t>
            </a:r>
          </a:p>
          <a:p>
            <a:pPr algn="just" eaLnBrk="1" hangingPunct="1">
              <a:buFont typeface="Wingdings" pitchFamily="2" charset="2"/>
              <a:buChar char="v"/>
              <a:defRPr/>
            </a:pPr>
            <a:r>
              <a:rPr lang="uz-Cyrl-UZ" sz="2800" dirty="0">
                <a:latin typeface="Times New Roman" pitchFamily="18" charset="0"/>
                <a:cs typeface="Times New Roman" pitchFamily="18" charset="0"/>
              </a:rPr>
              <a:t> </a:t>
            </a:r>
            <a:r>
              <a:rPr lang="uz-Cyrl-UZ" sz="2800" b="1" u="sng" dirty="0">
                <a:solidFill>
                  <a:srgbClr val="FF0000"/>
                </a:solidFill>
                <a:latin typeface="Times New Roman" pitchFamily="18" charset="0"/>
                <a:cs typeface="Times New Roman" pitchFamily="18" charset="0"/>
              </a:rPr>
              <a:t>Учинчи хил</a:t>
            </a:r>
            <a:r>
              <a:rPr lang="uz-Cyrl-UZ" sz="2800" b="1"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анкета синалувчига ҳавола қилинганда камида тўрт-беш тўғри жавоблари баллар ёрдамида баҳоланади.</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041445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28596" y="2228672"/>
            <a:ext cx="8215370" cy="3416320"/>
          </a:xfrm>
          <a:prstGeom prst="rect">
            <a:avLst/>
          </a:prstGeom>
        </p:spPr>
        <p:txBody>
          <a:bodyPr wrap="square">
            <a:spAutoFit/>
          </a:bodyPr>
          <a:lstStyle/>
          <a:p>
            <a:pPr marL="95250" indent="14288" algn="just">
              <a:defRPr/>
            </a:pP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Бу</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тадқиқот методига</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АҚШлик </a:t>
            </a:r>
            <a:r>
              <a:rPr lang="ru-RU" sz="3600" dirty="0">
                <a:latin typeface="Times New Roman" pitchFamily="18" charset="0"/>
                <a:cs typeface="Times New Roman" pitchFamily="18" charset="0"/>
              </a:rPr>
              <a:t>Джон Морено </a:t>
            </a:r>
            <a:r>
              <a:rPr lang="ru-RU" sz="3600" dirty="0" err="1">
                <a:latin typeface="Times New Roman" pitchFamily="18" charset="0"/>
                <a:cs typeface="Times New Roman" pitchFamily="18" charset="0"/>
              </a:rPr>
              <a:t>асос</a:t>
            </a:r>
            <a:r>
              <a:rPr lang="ru-RU" sz="3600" dirty="0">
                <a:latin typeface="Times New Roman" pitchFamily="18" charset="0"/>
                <a:cs typeface="Times New Roman" pitchFamily="18" charset="0"/>
              </a:rPr>
              <a:t> солган </a:t>
            </a:r>
            <a:r>
              <a:rPr lang="ru-RU" sz="3600" dirty="0" err="1">
                <a:latin typeface="Times New Roman" pitchFamily="18" charset="0"/>
                <a:cs typeface="Times New Roman" pitchFamily="18" charset="0"/>
              </a:rPr>
              <a:t>бўлиб</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кичик</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бирламчи</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гуруҳ аъзолари</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ўртасида</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эмоционал</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ҳиссий  муносабатларни</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бевосита</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ўрганиш</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ва</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даражасини</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ўлчашда</a:t>
            </a:r>
            <a:r>
              <a:rPr lang="ru-RU" sz="3600" dirty="0">
                <a:latin typeface="Times New Roman" pitchFamily="18" charset="0"/>
                <a:cs typeface="Times New Roman" pitchFamily="18" charset="0"/>
              </a:rPr>
              <a:t> </a:t>
            </a:r>
            <a:r>
              <a:rPr lang="ru-RU" sz="3600" dirty="0" err="1">
                <a:latin typeface="Times New Roman" pitchFamily="18" charset="0"/>
                <a:cs typeface="Times New Roman" pitchFamily="18" charset="0"/>
              </a:rPr>
              <a:t>қўлланилади</a:t>
            </a:r>
            <a:r>
              <a:rPr lang="ru-RU" sz="3600" dirty="0">
                <a:latin typeface="Times New Roman" pitchFamily="18" charset="0"/>
                <a:cs typeface="Times New Roman" pitchFamily="18" charset="0"/>
              </a:rPr>
              <a:t> </a:t>
            </a:r>
          </a:p>
        </p:txBody>
      </p:sp>
      <p:sp>
        <p:nvSpPr>
          <p:cNvPr id="4" name="Прямоугольник 3"/>
          <p:cNvSpPr/>
          <p:nvPr/>
        </p:nvSpPr>
        <p:spPr>
          <a:xfrm>
            <a:off x="1785918" y="1071546"/>
            <a:ext cx="5692520" cy="769441"/>
          </a:xfrm>
          <a:prstGeom prst="rect">
            <a:avLst/>
          </a:prstGeom>
        </p:spPr>
        <p:txBody>
          <a:bodyPr wrap="none">
            <a:spAutoFit/>
          </a:bodyPr>
          <a:lstStyle/>
          <a:p>
            <a:pPr marL="95250" indent="14288" algn="ctr">
              <a:defRPr/>
            </a:pPr>
            <a:r>
              <a:rPr lang="ru-RU"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Социометрия </a:t>
            </a:r>
            <a:r>
              <a:rPr lang="ru-RU" sz="44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методи</a:t>
            </a:r>
            <a:endParaRPr lang="ru-RU" sz="4400" b="1" u="sng"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171949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2136339"/>
            <a:ext cx="8215370" cy="3539430"/>
          </a:xfrm>
          <a:prstGeom prst="rect">
            <a:avLst/>
          </a:prstGeom>
        </p:spPr>
        <p:txBody>
          <a:bodyPr wrap="square">
            <a:spAutoFit/>
          </a:bodyPr>
          <a:lstStyle/>
          <a:p>
            <a:pPr marL="109728" algn="just">
              <a:defRPr/>
            </a:pPr>
            <a:r>
              <a:rPr lang="uz-Cyrl-UZ" sz="2800" dirty="0">
                <a:latin typeface="Times New Roman" pitchFamily="18" charset="0"/>
                <a:cs typeface="Times New Roman" pitchFamily="18" charset="0"/>
              </a:rPr>
              <a:t>	Гуруҳий табақаланишни кўрсатиш учун социограмма тўртта «майдон»га ажратилади. Қизлар доирача билан, ўғил болалар эса учбурчаклар билан белгиланади. Доирача ва учбурчаклар сони фамилиялар сонига тўғри келади. Гуруҳ аъзоларининг ўзаро муносабатлари доирача ва учбурчаклар стрелкалар билан боғланганида ўз ифодасини топади. </a:t>
            </a:r>
            <a:endParaRPr lang="ru-RU" sz="2800" dirty="0">
              <a:latin typeface="Times New Roman" pitchFamily="18" charset="0"/>
              <a:cs typeface="Times New Roman" pitchFamily="18" charset="0"/>
            </a:endParaRPr>
          </a:p>
        </p:txBody>
      </p:sp>
      <p:sp>
        <p:nvSpPr>
          <p:cNvPr id="5" name="Прямоугольник 4"/>
          <p:cNvSpPr/>
          <p:nvPr/>
        </p:nvSpPr>
        <p:spPr>
          <a:xfrm>
            <a:off x="1928794" y="1142984"/>
            <a:ext cx="5995424" cy="707886"/>
          </a:xfrm>
          <a:prstGeom prst="rect">
            <a:avLst/>
          </a:prstGeom>
        </p:spPr>
        <p:txBody>
          <a:bodyPr wrap="none">
            <a:spAutoFit/>
          </a:bodyPr>
          <a:lstStyle/>
          <a:p>
            <a:r>
              <a:rPr lang="uz-Cyrl-U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Интерпритацион жараён</a:t>
            </a:r>
            <a:endParaRPr lang="ru-RU" sz="4000" dirty="0"/>
          </a:p>
        </p:txBody>
      </p:sp>
    </p:spTree>
    <p:extLst>
      <p:ext uri="{BB962C8B-B14F-4D97-AF65-F5344CB8AC3E}">
        <p14:creationId xmlns:p14="http://schemas.microsoft.com/office/powerpoint/2010/main" val="31581876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TotalTime>
  <Words>450</Words>
  <Application>Microsoft Office PowerPoint</Application>
  <PresentationFormat>Экран (4:3)</PresentationFormat>
  <Paragraphs>30</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Calibri</vt:lpstr>
      <vt:lpstr>Constantia</vt:lpstr>
      <vt:lpstr>Times New Roman</vt:lpstr>
      <vt:lpstr>Wingdings</vt:lpstr>
      <vt:lpstr>Wingdings 2</vt:lpstr>
      <vt:lpstr>Поток</vt:lpstr>
      <vt:lpstr>Презентация PowerPoint</vt:lpstr>
      <vt:lpstr>Касбий психологиянинг илмий тадқиқот методлари. </vt:lpstr>
      <vt:lpstr>Презентация PowerPoint</vt:lpstr>
      <vt:lpstr>Тест методи</vt:lpstr>
      <vt:lpstr>Биография (таржимаи ҳол) методи</vt:lpstr>
      <vt:lpstr>Презентация PowerPoint</vt:lpstr>
      <vt:lpstr>Анкета одатда 3-хил бўлиб:</vt:lpstr>
      <vt:lpstr>Презентация PowerPoint</vt:lpstr>
      <vt:lpstr>Презентация PowerPoint</vt:lpstr>
      <vt:lpstr>Презентация PowerPoint</vt:lpstr>
      <vt:lpstr>Презентация PowerPoint</vt:lpstr>
      <vt:lpstr>Презентация PowerPoint</vt:lpstr>
      <vt:lpstr> Эътиборингиз учун  раҳмат</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Касбий психология фаниниг асосий методлари </dc:title>
  <dc:creator>panterr</dc:creator>
  <cp:lastModifiedBy>Nig'monxo'ja Najimov</cp:lastModifiedBy>
  <cp:revision>25</cp:revision>
  <dcterms:created xsi:type="dcterms:W3CDTF">2016-05-12T16:52:04Z</dcterms:created>
  <dcterms:modified xsi:type="dcterms:W3CDTF">2024-03-27T16:53:20Z</dcterms:modified>
</cp:coreProperties>
</file>