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51D080-0FA4-452C-BE9C-57B885F95115}" type="datetime1">
              <a:rPr lang="ru-RU" smtClean="0"/>
              <a:t>28.03.2024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8A2903-BD5A-4833-B0CA-AB5B8165171B}" type="datetime1">
              <a:rPr lang="ru-RU" smtClean="0"/>
              <a:t>28.03.2024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  <a:cs typeface="FreesiaUPC" panose="020B0502040204020203" pitchFamily="34" charset="-34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4DAEB3-2211-4CA3-9D23-0143FCF3926F}" type="datetime1">
              <a:rPr lang="ru-RU" smtClean="0"/>
              <a:t>28.03.2024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2E9B35-0826-45CC-9C2C-707B22DFAA83}" type="datetime1">
              <a:rPr lang="ru-RU" smtClean="0"/>
              <a:t>28.03.2024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C0063D-EDF2-4190-A726-B9B651F864E7}" type="datetime1">
              <a:rPr lang="ru-RU" smtClean="0"/>
              <a:t>28.03.2024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289488-0C23-4DC8-A9FA-240659547385}" type="datetime1">
              <a:rPr lang="ru-RU" smtClean="0"/>
              <a:t>28.03.2024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Дата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EFA117-2261-4A1D-8BE7-0B7E6A1366C0}" type="datetime1">
              <a:rPr lang="ru-RU" smtClean="0"/>
              <a:t>28.03.2024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9279E9-B6DA-4AB3-A7CE-B748E56BEA69}" type="datetime1">
              <a:rPr lang="ru-RU" smtClean="0"/>
              <a:t>28.03.2024</a:t>
            </a:fld>
            <a:endParaRPr lang="en-US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Номер слайда 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CF7452-61A3-4CDC-ACAB-74E5B4A7EF57}" type="datetime1">
              <a:rPr lang="ru-RU" smtClean="0"/>
              <a:t>28.03.2024</a:t>
            </a:fld>
            <a:endParaRPr lang="en-US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Номер слайда 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D00952-BE77-47A2-BE29-2226E2D6BB12}" type="datetime1">
              <a:rPr lang="ru-RU" smtClean="0"/>
              <a:t>28.03.2024</a:t>
            </a:fld>
            <a:endParaRPr lang="en-US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Номер слайда 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D5EF43-AECB-4459-AE90-3AFB54138C76}" type="datetime1">
              <a:rPr lang="ru-RU" smtClean="0"/>
              <a:t>28.03.2024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D0FAC8F-653F-479B-B209-9F30C9091843}" type="datetime1">
              <a:rPr lang="ru-RU" smtClean="0"/>
              <a:t>28.03.2024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6FD9FC9-5FD1-4E3B-B719-212F55599717}" type="datetime1">
              <a:rPr lang="ru-RU" smtClean="0"/>
              <a:t>28.03.2024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428A7F57-8526-4A03-89D8-FFB0245E6649}" type="datetime1">
              <a:rPr lang="ru-RU" smtClean="0"/>
              <a:t>28.03.2024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zir.org/sezgi-va-idrok-v3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1625" y="2155971"/>
            <a:ext cx="7021652" cy="2342954"/>
          </a:xfrm>
        </p:spPr>
        <p:txBody>
          <a:bodyPr rtlCol="0">
            <a:noAutofit/>
          </a:bodyPr>
          <a:lstStyle/>
          <a:p>
            <a:r>
              <a:rPr lang="en-US" sz="5400" dirty="0" err="1"/>
              <a:t>Quruvchilik</a:t>
            </a:r>
            <a:r>
              <a:rPr lang="en-US" sz="5400" dirty="0"/>
              <a:t> </a:t>
            </a:r>
            <a:r>
              <a:rPr lang="en-US" sz="5400" dirty="0" err="1"/>
              <a:t>kasbini</a:t>
            </a:r>
            <a:r>
              <a:rPr lang="en-US" sz="5400" dirty="0"/>
              <a:t> </a:t>
            </a:r>
            <a:r>
              <a:rPr lang="en-US" sz="5400" dirty="0" err="1"/>
              <a:t>shaxs</a:t>
            </a:r>
            <a:r>
              <a:rPr lang="en-US" sz="5400" dirty="0"/>
              <a:t> </a:t>
            </a:r>
            <a:r>
              <a:rPr lang="en-US" sz="5400" dirty="0" err="1"/>
              <a:t>diqqatiga</a:t>
            </a:r>
            <a:r>
              <a:rPr lang="en-US" sz="5400" dirty="0"/>
              <a:t> </a:t>
            </a:r>
            <a:r>
              <a:rPr lang="en-US" sz="5400" dirty="0" err="1"/>
              <a:t>qoyadigan</a:t>
            </a:r>
            <a:r>
              <a:rPr lang="en-US" sz="5400" dirty="0"/>
              <a:t> </a:t>
            </a:r>
            <a:r>
              <a:rPr lang="en-US" sz="5400" dirty="0" err="1"/>
              <a:t>talablari</a:t>
            </a:r>
            <a:endParaRPr lang="ru" sz="5400" dirty="0"/>
          </a:p>
        </p:txBody>
      </p:sp>
      <p:pic>
        <p:nvPicPr>
          <p:cNvPr id="5" name="Рисунок 4" descr="Изображение здания, места для сидения, скамейки, вид сбоку&#10;&#10;Автоматически созданное описание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93F437-C14A-4B9A-9940-4D707A437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098" y="0"/>
            <a:ext cx="4689285" cy="587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8FCF6-EE29-4705-A1C0-FDB9D04B4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121" y="899345"/>
            <a:ext cx="10058400" cy="1450757"/>
          </a:xfrm>
        </p:spPr>
        <p:txBody>
          <a:bodyPr/>
          <a:lstStyle/>
          <a:p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Boshqaruv</a:t>
            </a:r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ko'nikmalari</a:t>
            </a:r>
            <a:b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</a:b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ADB4E6-CC09-4793-B25B-AE5D3F299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28.03.2024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23273F-D4EE-4BB6-A5C5-8E46099EA711}"/>
              </a:ext>
            </a:extLst>
          </p:cNvPr>
          <p:cNvSpPr txBox="1"/>
          <p:nvPr/>
        </p:nvSpPr>
        <p:spPr>
          <a:xfrm>
            <a:off x="1182120" y="2090146"/>
            <a:ext cx="996036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Shubhasiz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,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barcha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qurilish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ishchilari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  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boshqaruv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 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yoki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  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yetakchilik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 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qobiliyatiga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muhtoj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emas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,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lekin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ularga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ega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bo'lish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,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albatta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,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ko'proq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yuksalish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imkoniyatlarini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beradi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. 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Ish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joylarini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boshqarish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,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smetalarni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ishlab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chiqish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va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narxlarni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muhokama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qilish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,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sifat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nazoratini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amalga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oshirish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va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bo'lajak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mijozlar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bilan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bog'lanish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qurilish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ishchilari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uchun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muhim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ko'nikmalardir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. 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Boshqaruv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qobiliyatlari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odatda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quyidagilarni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o'z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ichiga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oladi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: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Loyiha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boshqaruvi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C3C3C"/>
                </a:solidFill>
                <a:latin typeface="Rubik"/>
              </a:rPr>
              <a:t>Ye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takchilik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Jamoani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boshqarish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Ko'rsatmalar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berish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va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ularga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rioya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qilish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Jamoaviy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ish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Hamkorlik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Sifat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tekshiruvi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Nazorat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C3C3C"/>
                </a:solidFill>
                <a:latin typeface="Rubik"/>
              </a:rPr>
              <a:t>Muammolarni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hal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qilish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797C64-62F1-4318-AA8C-8C35E6130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890" y="3306107"/>
            <a:ext cx="2787683" cy="27562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75E6C9-0CF6-4D9A-8C38-21AB7339DBEA}"/>
              </a:ext>
            </a:extLst>
          </p:cNvPr>
          <p:cNvSpPr txBox="1"/>
          <p:nvPr/>
        </p:nvSpPr>
        <p:spPr>
          <a:xfrm>
            <a:off x="8474697" y="3836709"/>
            <a:ext cx="3365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Boshqaruv</a:t>
            </a:r>
            <a:r>
              <a:rPr lang="en-US" dirty="0"/>
              <a:t> </a:t>
            </a:r>
            <a:r>
              <a:rPr lang="en-US" dirty="0" err="1"/>
              <a:t>ko’nikmalari</a:t>
            </a:r>
            <a:r>
              <a:rPr lang="en-US" dirty="0"/>
              <a:t> </a:t>
            </a:r>
            <a:r>
              <a:rPr lang="en-US" dirty="0" err="1"/>
              <a:t>quruvchi</a:t>
            </a:r>
            <a:endParaRPr lang="en-US" dirty="0"/>
          </a:p>
          <a:p>
            <a:r>
              <a:rPr lang="en-US" dirty="0" err="1"/>
              <a:t>Menida</a:t>
            </a:r>
            <a:r>
              <a:rPr lang="en-US" dirty="0"/>
              <a:t>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qobliyatlarini</a:t>
            </a:r>
            <a:r>
              <a:rPr lang="en-US" dirty="0"/>
              <a:t> </a:t>
            </a:r>
            <a:r>
              <a:rPr lang="en-US" dirty="0" err="1"/>
              <a:t>kashf</a:t>
            </a:r>
            <a:r>
              <a:rPr lang="en-US" dirty="0"/>
              <a:t> </a:t>
            </a:r>
            <a:r>
              <a:rPr lang="en-US" dirty="0" err="1"/>
              <a:t>qilishda</a:t>
            </a:r>
            <a:r>
              <a:rPr lang="en-US" dirty="0"/>
              <a:t> </a:t>
            </a:r>
            <a:r>
              <a:rPr lang="en-US" dirty="0" err="1"/>
              <a:t>muhim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o’ynaydi</a:t>
            </a:r>
            <a:r>
              <a:rPr lang="en-US" dirty="0"/>
              <a:t>. </a:t>
            </a:r>
            <a:r>
              <a:rPr lang="en-US" dirty="0" err="1"/>
              <a:t>Rahbarlik</a:t>
            </a:r>
            <a:r>
              <a:rPr lang="en-US" dirty="0"/>
              <a:t>, </a:t>
            </a:r>
            <a:r>
              <a:rPr lang="en-US" dirty="0" err="1"/>
              <a:t>shaxsiy</a:t>
            </a:r>
            <a:r>
              <a:rPr lang="en-US" dirty="0"/>
              <a:t> </a:t>
            </a:r>
            <a:r>
              <a:rPr lang="en-US" dirty="0" err="1"/>
              <a:t>biznes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kompaniya</a:t>
            </a:r>
            <a:r>
              <a:rPr lang="en-US" dirty="0"/>
              <a:t> </a:t>
            </a:r>
            <a:r>
              <a:rPr lang="en-US" dirty="0" err="1"/>
              <a:t>qurish</a:t>
            </a:r>
            <a:r>
              <a:rPr lang="en-US" dirty="0"/>
              <a:t> </a:t>
            </a:r>
            <a:r>
              <a:rPr lang="en-US" dirty="0" err="1"/>
              <a:t>g’oyalari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hokazo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234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4EA602-30C7-4C42-8FA0-723A0B214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399" y="2281823"/>
            <a:ext cx="4506050" cy="406244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92E7C-4C10-4B00-BB2A-186BFF35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Qurilish</a:t>
            </a:r>
            <a:r>
              <a:rPr lang="en-US" dirty="0"/>
              <a:t> </a:t>
            </a:r>
            <a:r>
              <a:rPr lang="en-US" dirty="0" err="1"/>
              <a:t>ko’nikmalari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qobilyatning</a:t>
            </a:r>
            <a:r>
              <a:rPr lang="en-US" dirty="0"/>
              <a:t> </a:t>
            </a:r>
            <a:r>
              <a:rPr lang="en-US" dirty="0" err="1"/>
              <a:t>rivojlanish</a:t>
            </a:r>
            <a:r>
              <a:rPr lang="en-US" dirty="0"/>
              <a:t> </a:t>
            </a:r>
            <a:r>
              <a:rPr lang="en-US" dirty="0" err="1"/>
              <a:t>bosqichlari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8500817-D0DA-4D9A-8338-54FE92C3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28.03.2024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610A43-CBE8-48F5-97DD-364A3BBCAD11}"/>
              </a:ext>
            </a:extLst>
          </p:cNvPr>
          <p:cNvSpPr txBox="1"/>
          <p:nvPr/>
        </p:nvSpPr>
        <p:spPr>
          <a:xfrm>
            <a:off x="1097279" y="1994390"/>
            <a:ext cx="882914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Yuqorida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aytganimizdek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h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amma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qobiliyatlar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ko’nikmalar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orqali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,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ko’nikmalar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o’zlashtirish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orqali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,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o’zlashtirish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esa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harakat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qilish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orqali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va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hammasiqiziqish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orqali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boshlanadi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.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Inson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o’zidagi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qobiliyatlarini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kashf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etishi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uchun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avvalo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nimaga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chin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dildan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qiziqishi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,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nima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bilan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band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bo’lganida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zavqlanishini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bilib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olishi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lozim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.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Kimgadur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bu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uchu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yillar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kerak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bo’ladi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,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kimdadur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esa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bu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yoshlikdan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ayon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bo’ladi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.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Va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hammasi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qiziqishdan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boshlanadi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. </a:t>
            </a:r>
          </a:p>
          <a:p>
            <a:pPr algn="l" fontAlgn="base"/>
            <a:r>
              <a:rPr lang="en-US" dirty="0" err="1">
                <a:solidFill>
                  <a:srgbClr val="3C3C3C"/>
                </a:solidFill>
                <a:latin typeface="Rubik"/>
              </a:rPr>
              <a:t>Qurilish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sohasiga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qiziqish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kimdadur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bolaligida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,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kimgadur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ota-bobolaridan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meros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va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yana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kimgadur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shunchaki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qurish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(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yoki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buzish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)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ishtiyoqi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tufayli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paydo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bo’lishi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mumkin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.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Insonda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qobiliyatning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topilishi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qiziqishidan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,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uning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rivojlanishi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,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ko’nikmalarni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o’zlashtirishidan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boshlanadi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.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Qurilishda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ko’nikmalar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asosan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amaliy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ishlar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,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loyihalar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orqali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o’rganilinadi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va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rivojlanadi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. Shunga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ko’ra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qurilishda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ko’nikmalarning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rivojlanish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bosqichini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asosiy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3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qismga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bo’lsak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bo’ladi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:</a:t>
            </a:r>
          </a:p>
          <a:p>
            <a:pPr marL="342900" indent="-342900" algn="l" fontAlgn="base">
              <a:buAutoNum type="arabicPeriod"/>
            </a:pPr>
            <a:r>
              <a:rPr lang="en-US" dirty="0" err="1">
                <a:solidFill>
                  <a:srgbClr val="3C3C3C"/>
                </a:solidFill>
                <a:latin typeface="Rubik"/>
              </a:rPr>
              <a:t>Dastlabki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ko’nikmalar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: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eng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birinchi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bolg’a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ushlagan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paytlardan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tortib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,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uydagi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nosoz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narsalarni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ta’mirlashgacha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;</a:t>
            </a:r>
          </a:p>
          <a:p>
            <a:pPr marL="342900" indent="-342900" algn="l" fontAlgn="base">
              <a:buAutoNum type="arabicPeriod"/>
            </a:pPr>
            <a:r>
              <a:rPr lang="en-US" dirty="0" err="1">
                <a:solidFill>
                  <a:srgbClr val="3C3C3C"/>
                </a:solidFill>
                <a:latin typeface="Rubik"/>
              </a:rPr>
              <a:t>Asosiy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ko’nikmalar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: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o’rta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va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oliy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bilim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olish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;</a:t>
            </a:r>
          </a:p>
          <a:p>
            <a:pPr marL="342900" indent="-342900" algn="l" fontAlgn="base">
              <a:buAutoNum type="arabicPeriod"/>
            </a:pPr>
            <a:r>
              <a:rPr lang="en-US" dirty="0">
                <a:solidFill>
                  <a:srgbClr val="3C3C3C"/>
                </a:solidFill>
                <a:latin typeface="Rubik"/>
              </a:rPr>
              <a:t>Real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ko’nikmalar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: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dastlabki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loyihadan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boshlab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hozirgacha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63627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12487E-1402-4BB2-BA47-A3323DA421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8" b="20468"/>
          <a:stretch>
            <a:fillRect/>
          </a:stretch>
        </p:blipFill>
        <p:spPr>
          <a:xfrm>
            <a:off x="15" y="221012"/>
            <a:ext cx="12191985" cy="4578350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76DC6A3-1F17-4A38-8B94-2ACCC054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E’tiboringiz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raxmat</a:t>
            </a:r>
            <a:r>
              <a:rPr lang="en-US" dirty="0"/>
              <a:t>!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91FCE2-4513-4116-BECD-8FC931240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Anvarov</a:t>
            </a:r>
            <a:r>
              <a:rPr lang="en-US" dirty="0"/>
              <a:t> </a:t>
            </a:r>
            <a:r>
              <a:rPr lang="en-US" dirty="0" err="1"/>
              <a:t>Ismoil</a:t>
            </a:r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C7BC5A-34A3-41B3-9D2A-1E815A827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MuzaffarkhanKholmurodov</a:t>
            </a:r>
            <a:endParaRPr lang="ru-RU" dirty="0"/>
          </a:p>
          <a:p>
            <a:pPr rtl="0"/>
            <a:fld id="{36FD9FC9-5FD1-4E3B-B719-212F55599717}" type="datetime1">
              <a:rPr lang="ru-RU" smtClean="0"/>
              <a:t>28.03.2024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3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E9DCD-08BC-4B9A-A735-5983BDFFA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Foydalanilgan</a:t>
            </a:r>
            <a:r>
              <a:rPr lang="en-US" dirty="0"/>
              <a:t> </a:t>
            </a:r>
            <a:r>
              <a:rPr lang="en-US" dirty="0" err="1"/>
              <a:t>adabiyotlar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B42494-9EAC-411F-8740-BC86A8F9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28.03.2024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ACEF5-4B98-4D58-A0AB-B3D6EB2C67A5}"/>
              </a:ext>
            </a:extLst>
          </p:cNvPr>
          <p:cNvSpPr txBox="1"/>
          <p:nvPr/>
        </p:nvSpPr>
        <p:spPr>
          <a:xfrm>
            <a:off x="1776010" y="2965775"/>
            <a:ext cx="60944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“Builders” </a:t>
            </a:r>
            <a:r>
              <a:rPr lang="en-US" dirty="0" err="1"/>
              <a:t>jurnali</a:t>
            </a:r>
            <a:endParaRPr lang="en-US" dirty="0"/>
          </a:p>
          <a:p>
            <a:r>
              <a:rPr lang="en-US" dirty="0"/>
              <a:t>“Liveabout.com” </a:t>
            </a:r>
            <a:r>
              <a:rPr lang="en-US" dirty="0" err="1"/>
              <a:t>sayti</a:t>
            </a:r>
            <a:endParaRPr lang="en-US" dirty="0"/>
          </a:p>
          <a:p>
            <a:r>
              <a:rPr lang="en-US" dirty="0"/>
              <a:t>“Fayllar.org” </a:t>
            </a:r>
            <a:r>
              <a:rPr lang="en-US" dirty="0" err="1"/>
              <a:t>sayti</a:t>
            </a:r>
            <a:endParaRPr lang="en-US" dirty="0"/>
          </a:p>
          <a:p>
            <a:r>
              <a:rPr lang="en-US" dirty="0"/>
              <a:t>“Google” </a:t>
            </a:r>
            <a:r>
              <a:rPr lang="en-US" dirty="0" err="1"/>
              <a:t>platformasi</a:t>
            </a:r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Skillsbuilders</a:t>
            </a:r>
            <a:r>
              <a:rPr lang="en-US" dirty="0"/>
              <a:t>” </a:t>
            </a:r>
            <a:r>
              <a:rPr lang="en-US" dirty="0" err="1"/>
              <a:t>sayti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96BED0-6CDF-464A-8249-7BDA0B371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400" y="2563501"/>
            <a:ext cx="3349677" cy="228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8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rtlCol="0" anchor="ctr">
            <a:normAutofit fontScale="90000"/>
          </a:bodyPr>
          <a:lstStyle/>
          <a:p>
            <a:pPr lvl="0" rtl="0"/>
            <a:r>
              <a:rPr lang="en-US" sz="4800" i="1" dirty="0" err="1">
                <a:solidFill>
                  <a:srgbClr val="FFFFFF"/>
                </a:solidFill>
              </a:rPr>
              <a:t>Reja</a:t>
            </a:r>
            <a:r>
              <a:rPr lang="en-US" sz="4800" i="1" dirty="0">
                <a:solidFill>
                  <a:srgbClr val="FFFFFF"/>
                </a:solidFill>
              </a:rPr>
              <a:t>:</a:t>
            </a:r>
            <a:br>
              <a:rPr lang="en-US" sz="4800" i="1" dirty="0">
                <a:solidFill>
                  <a:srgbClr val="FFFFFF"/>
                </a:solidFill>
              </a:rPr>
            </a:br>
            <a:br>
              <a:rPr lang="en-US" sz="4800" i="1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1.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Qobiliyatlar</a:t>
            </a:r>
            <a:r>
              <a:rPr 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va</a:t>
            </a:r>
            <a:r>
              <a:rPr 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shaxsning</a:t>
            </a:r>
            <a:r>
              <a:rPr 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kasbiy</a:t>
            </a:r>
            <a:r>
              <a:rPr 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shakllanishi</a:t>
            </a:r>
            <a:r>
              <a:rPr lang="en-US" sz="360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.</a:t>
            </a:r>
            <a:br>
              <a:rPr lang="en-US" sz="320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</a:br>
            <a:r>
              <a:rPr lang="en-US" sz="320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</a:t>
            </a:r>
            <a:br>
              <a:rPr lang="en-US" sz="320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</a:br>
            <a:r>
              <a:rPr lang="en-US" sz="320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2.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</a:rPr>
              <a:t>Quruvchi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</a:rPr>
              <a:t>faoliyatiga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</a:rPr>
              <a:t>oid</a:t>
            </a:r>
            <a:r>
              <a:rPr lang="en-US" sz="320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 </a:t>
            </a:r>
            <a:r>
              <a:rPr lang="en-US" sz="320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qobiliyatlar</a:t>
            </a:r>
            <a:r>
              <a:rPr lang="en-US" sz="320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20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va</a:t>
            </a:r>
            <a:r>
              <a:rPr lang="en-US" sz="320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20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ularning</a:t>
            </a:r>
            <a:r>
              <a:rPr lang="en-US" sz="320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20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tabiiy</a:t>
            </a:r>
            <a:r>
              <a:rPr lang="en-US" sz="3200" i="0" dirty="0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sz="3200" i="0" dirty="0" err="1">
                <a:solidFill>
                  <a:schemeClr val="bg1"/>
                </a:solidFill>
                <a:effectLst/>
                <a:latin typeface="Tahoma" panose="020B0604030504040204" pitchFamily="34" charset="0"/>
              </a:rPr>
              <a:t>asoslari</a:t>
            </a:r>
            <a:b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b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</a:rPr>
              <a:t>3.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</a:rPr>
              <a:t>Quruvchi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</a:rPr>
              <a:t>faoliyatiga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</a:rPr>
              <a:t>oid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</a:rPr>
              <a:t>qobiliyatlarning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</a:rPr>
              <a:t>rivojlanish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</a:rPr>
              <a:t>bosqichlari</a:t>
            </a:r>
            <a:endParaRPr lang="ru" sz="3200" i="1" dirty="0">
              <a:solidFill>
                <a:schemeClr val="bg1"/>
              </a:solidFill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7E6270-29EF-459A-ABCF-7EFEBC2C0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28.03.2024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29DC85-33E0-42CC-AF9D-047FBABFA004}"/>
              </a:ext>
            </a:extLst>
          </p:cNvPr>
          <p:cNvSpPr txBox="1"/>
          <p:nvPr/>
        </p:nvSpPr>
        <p:spPr>
          <a:xfrm>
            <a:off x="992172" y="618077"/>
            <a:ext cx="1016916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Qobiliyatlar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kishining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shunday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psixologik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xususiyatlaridirki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bilim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ko`nikma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malakalar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orttirish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shu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xususiyatlarga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bog`liq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bo`ladi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Shu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xususiyatlar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mazkur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bilim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ko`nikma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malakalarga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taalluqli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bo`ladi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Malakalar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ko`nikma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bilimlarga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nisbatan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qobiliyatlari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qandaydir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imkoniyat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sifatida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namoyon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bo`ladi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Qobiliyatlar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faqat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faoliyatda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shunda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ham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amalga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oshirilishi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mumkin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bo`lmagan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faoliyatdagina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namoyon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bo`ladi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(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Rasm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solish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qobiliyati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yo`qligini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shu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faoliyatda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aniqlanadi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Masalan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Albert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Eynshteyn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o`rta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maktabda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uncha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yaxshi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o`qimagan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o`quvchi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uning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kelajakdagi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genialligidan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aftidan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hech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narsa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dalolat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bermas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Qobiliyatlar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bilim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malaka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ko`nikmalarning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o`zida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ko`rinmaydi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balki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ularni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egallash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dinamikasida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namoyon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bo`ladi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Qobiliyatlar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shaxsning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mazkur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faoliyatini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muvaffaqiyatli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amalga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oshirish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sharti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hisoblangan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1600" b="0" i="0" u="none" strike="noStrike" dirty="0" err="1">
                <a:effectLst/>
                <a:latin typeface="Times New Roman" panose="02020603050405020304" pitchFamily="18" charset="0"/>
                <a:hlinkClick r:id="rId2"/>
              </a:rPr>
              <a:t>va</a:t>
            </a:r>
            <a:r>
              <a:rPr lang="en-US" sz="1600" b="0" i="0" u="none" strike="noStrike" dirty="0">
                <a:effectLst/>
                <a:latin typeface="Times New Roman" panose="02020603050405020304" pitchFamily="18" charset="0"/>
                <a:hlinkClick r:id="rId2"/>
              </a:rPr>
              <a:t> </a:t>
            </a:r>
            <a:r>
              <a:rPr lang="en-US" sz="1600" b="0" i="0" u="none" strike="noStrike" dirty="0" err="1">
                <a:effectLst/>
                <a:latin typeface="Times New Roman" panose="02020603050405020304" pitchFamily="18" charset="0"/>
                <a:hlinkClick r:id="rId2"/>
              </a:rPr>
              <a:t>buning</a:t>
            </a:r>
            <a:r>
              <a:rPr lang="en-US" sz="1600" b="0" i="0" u="none" strike="noStrike" dirty="0">
                <a:effectLst/>
                <a:latin typeface="Times New Roman" panose="02020603050405020304" pitchFamily="18" charset="0"/>
                <a:hlinkClick r:id="rId2"/>
              </a:rPr>
              <a:t> </a:t>
            </a:r>
            <a:r>
              <a:rPr lang="en-US" sz="1600" b="0" i="0" u="none" strike="noStrike" dirty="0" err="1">
                <a:effectLst/>
                <a:latin typeface="Times New Roman" panose="02020603050405020304" pitchFamily="18" charset="0"/>
                <a:hlinkClick r:id="rId2"/>
              </a:rPr>
              <a:t>uchun</a:t>
            </a:r>
            <a:r>
              <a:rPr lang="en-US" sz="1600" b="0" i="0" u="none" strike="noStrike" dirty="0">
                <a:effectLst/>
                <a:latin typeface="Times New Roman" panose="02020603050405020304" pitchFamily="18" charset="0"/>
                <a:hlinkClick r:id="rId2"/>
              </a:rPr>
              <a:t> </a:t>
            </a:r>
            <a:r>
              <a:rPr lang="en-US" sz="1600" b="0" i="0" u="none" strike="noStrike" dirty="0" err="1">
                <a:effectLst/>
                <a:latin typeface="Times New Roman" panose="02020603050405020304" pitchFamily="18" charset="0"/>
                <a:hlinkClick r:id="rId2"/>
              </a:rPr>
              <a:t>zarur</a:t>
            </a:r>
            <a:r>
              <a:rPr lang="en-US" sz="1600" b="0" i="0" u="none" strike="noStrike" dirty="0">
                <a:effectLst/>
                <a:latin typeface="Times New Roman" panose="02020603050405020304" pitchFamily="18" charset="0"/>
                <a:hlinkClick r:id="rId2"/>
              </a:rPr>
              <a:t> </a:t>
            </a:r>
            <a:r>
              <a:rPr lang="en-US" sz="1600" b="0" i="0" u="none" strike="noStrike" dirty="0" err="1">
                <a:effectLst/>
                <a:latin typeface="Times New Roman" panose="02020603050405020304" pitchFamily="18" charset="0"/>
                <a:hlinkClick r:id="rId2"/>
              </a:rPr>
              <a:t>bilim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ko`nikma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malakalarni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egallash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dinamikasida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yuzaga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chiqadigan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farqlarda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namoyon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bo`ladigan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individual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psixologik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xususiyatdir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Shunday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qilib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qobiliyat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odamlarni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sifat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jihatidan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biridan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farqlaydigan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individual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psixologik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xususiyatdir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Qobiliyatlarni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sifat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xususiyati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deb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qarab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chiqadigan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bo`lsak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u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odamning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murakkab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psixologik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xossalari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sifatida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namoyon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bo`ladi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maqsadga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etish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uchun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juda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zarur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necha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yo`llarni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egallaganligini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bildiradi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Kishida u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yoki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faoliyatga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qobiliyat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bo`lib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boshqa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biriga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bo`lmasligi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mumkin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lekin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uning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o`rnini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to`ldirish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imkoniyati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borligidan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foydalanib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paydo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qilish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mumkin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Qobiliyatlarning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sifat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jihatidan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xarakteristikasi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insonga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mehnat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faoliyatining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qaysi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sohasida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quruvchilik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iqtisodchilik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sport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boshqalar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osonlik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bilan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o`zini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topa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oladi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katta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yutuqlarga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muvaffaqiyatlarga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erishadi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deyishga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imkon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beradi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qobiliyatlarning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sifat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xarakteristikasi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ularga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miqdoriy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xarakteristikasiga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uzviy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bog`liq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Qobiliyat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qator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darajalariga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ega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bo`lib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maxsus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iste'dod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faoliyat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turlari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bilan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mahorati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chaqqonligi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bilan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belgilanadi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Ilhomlanish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faoliyat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davomida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qo`l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keladigan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izchillik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tizimiga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ega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bo`lish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bilan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harakatlanadi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va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hokazo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br>
              <a:rPr lang="en-US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9106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0B7326-5759-4B7F-B371-1D7ADEA07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28.03.2024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BB8815-4603-47B3-87C0-97B53260E2B6}"/>
              </a:ext>
            </a:extLst>
          </p:cNvPr>
          <p:cNvSpPr txBox="1"/>
          <p:nvPr/>
        </p:nvSpPr>
        <p:spPr>
          <a:xfrm>
            <a:off x="831916" y="1036096"/>
            <a:ext cx="508811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Demak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kishining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ma’lum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sohada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qobilyatliligi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shu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sohada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qiziqishi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shuningdek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ko’nikmalarni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o’zlashtirishiga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aloqador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l"/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l"/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Quruvchi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faoliyatig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oid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qobiliyatlar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ham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ko’nikmalar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uzviy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bog’liq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l"/>
            <a:endParaRPr lang="en-US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Xo’sh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quruvchi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qobiliyati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zamirida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qanday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ko’nikmalar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yotadi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algn="l"/>
            <a:endParaRPr lang="en-US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Qurilish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ko'nikmalari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Boshqaruv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qobiliyati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qurilishda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qanchalik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8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D42FC8-B43E-46BE-B610-1B106513D5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68" y="949324"/>
            <a:ext cx="5294719" cy="49593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F20B59-9C52-4474-8E1D-EFCA6339C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16" y="4671062"/>
            <a:ext cx="1549531" cy="15495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2CC227-A8C1-4751-BD7E-73FC00BBA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01" y="4671061"/>
            <a:ext cx="1549531" cy="15495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5A7A43A-7155-4140-A141-F0000D1D2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532" y="4671061"/>
            <a:ext cx="1549531" cy="15495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495A81-7905-4E1B-B20E-C2F17A11B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234" y="4671061"/>
            <a:ext cx="1549531" cy="154953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5D967FA-23A1-40D6-BC9C-FBDEA8330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765" y="4671061"/>
            <a:ext cx="1549531" cy="154953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692FECF-091F-463A-9E97-9CD5C149A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467" y="4671061"/>
            <a:ext cx="1549531" cy="15495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6A4E939-0576-400E-AE2D-7DE0BD091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998" y="4679084"/>
            <a:ext cx="1549531" cy="154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5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66BF9-5478-4546-B87E-63391C24A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05077"/>
            <a:ext cx="10058400" cy="1450757"/>
          </a:xfrm>
        </p:spPr>
        <p:txBody>
          <a:bodyPr>
            <a:normAutofit fontScale="90000"/>
          </a:bodyPr>
          <a:lstStyle/>
          <a:p>
            <a:b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</a:br>
            <a:b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</a:br>
            <a:b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</a:br>
            <a:b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</a:br>
            <a:b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</a:br>
            <a:b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</a:br>
            <a:b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</a:br>
            <a:b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</a:br>
            <a:b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</a:br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Qurilish</a:t>
            </a:r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ko'nikmalari</a:t>
            </a:r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nima</a:t>
            </a:r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?</a:t>
            </a:r>
            <a:b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</a:b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B3DC6F-92F7-409E-8233-34B82D5AA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28.03.2024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CB2D7-51ED-4C12-BD3C-4B71BA15A55F}"/>
              </a:ext>
            </a:extLst>
          </p:cNvPr>
          <p:cNvSpPr txBox="1"/>
          <p:nvPr/>
        </p:nvSpPr>
        <p:spPr>
          <a:xfrm>
            <a:off x="1171280" y="2168413"/>
            <a:ext cx="100583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Atrofdagilar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nazdida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qobiliyatli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inson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bo’lish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uchun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juda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ko’plab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narsalarni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o’zlashtirish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kerak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bo’ladi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Aynan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qurilishda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mayda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detallardan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tortib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ulkan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konstruksiyalargacha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o’rganish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ko’nikmalari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mavjud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n-US" dirty="0"/>
          </a:p>
          <a:p>
            <a:r>
              <a:rPr lang="en-US" dirty="0" err="1"/>
              <a:t>Masalan</a:t>
            </a:r>
            <a:r>
              <a:rPr lang="en-US" dirty="0"/>
              <a:t>:</a:t>
            </a:r>
          </a:p>
          <a:p>
            <a:pPr algn="l" fontAlgn="base"/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6D33A-EA27-42A8-A847-D2EFB54FE606}"/>
              </a:ext>
            </a:extLst>
          </p:cNvPr>
          <p:cNvSpPr txBox="1"/>
          <p:nvPr/>
        </p:nvSpPr>
        <p:spPr>
          <a:xfrm>
            <a:off x="539993" y="3106726"/>
            <a:ext cx="32498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                         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C3C3C"/>
                </a:solidFill>
                <a:latin typeface="Rubik"/>
              </a:rPr>
              <a:t>Raqamli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texnika</a:t>
            </a:r>
            <a:endParaRPr lang="en-US" dirty="0">
              <a:solidFill>
                <a:srgbClr val="3C3C3C"/>
              </a:solidFill>
              <a:latin typeface="Rubik"/>
            </a:endParaRPr>
          </a:p>
          <a:p>
            <a:pPr algn="l" fontAlgn="base"/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muhandisligi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C3C3C"/>
                </a:solidFill>
                <a:latin typeface="Rubik"/>
              </a:rPr>
              <a:t>Texnika</a:t>
            </a:r>
            <a:r>
              <a:rPr lang="en-US" dirty="0">
                <a:solidFill>
                  <a:srgbClr val="3C3C3C"/>
                </a:solidFill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boshqarish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Elektr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asboblari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Santexnika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Ramkalash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Qurilish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obyekti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nazorati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Qurilishni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boshqarish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Qurilish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hisobotlari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BE1A11-7BB4-49C1-ACD6-B48407F8B7DA}"/>
              </a:ext>
            </a:extLst>
          </p:cNvPr>
          <p:cNvSpPr txBox="1"/>
          <p:nvPr/>
        </p:nvSpPr>
        <p:spPr>
          <a:xfrm>
            <a:off x="3379193" y="3428997"/>
            <a:ext cx="2123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Beton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Tom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yopish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Plitalar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bilan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ishlash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Buzib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tashlash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Ta'mirlash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ishlari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Loyihalash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Elektr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ta’minoti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Ekologik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yondashuv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5D2B84-B409-4A2B-94EB-58EFDE7D6F94}"/>
              </a:ext>
            </a:extLst>
          </p:cNvPr>
          <p:cNvSpPr txBox="1"/>
          <p:nvPr/>
        </p:nvSpPr>
        <p:spPr>
          <a:xfrm>
            <a:off x="5997797" y="3370092"/>
            <a:ext cx="350025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 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xavfsizlik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talablari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Chizmalarni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o'qish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va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talqin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qilish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Tekshirish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O'lchash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Qurilish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materiallarini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tashkil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qilish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C3C3C"/>
                </a:solidFill>
                <a:latin typeface="Rubik"/>
              </a:rPr>
              <a:t>Muhandislik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O'rnatish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Xavfli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materiallar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bilan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ishlash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/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98F403-9C3B-4089-AAF6-BDF667D62954}"/>
              </a:ext>
            </a:extLst>
          </p:cNvPr>
          <p:cNvSpPr txBox="1"/>
          <p:nvPr/>
        </p:nvSpPr>
        <p:spPr>
          <a:xfrm>
            <a:off x="10012809" y="3348879"/>
            <a:ext cx="210307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Temir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ishlari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Metall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torna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Quvurni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o'rnatish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Sovutish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tizimlari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Armatura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Kesish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Qurilish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uskunalari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Xizmat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ko’rsatish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va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pPr algn="l" fontAlgn="base"/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hokazo</a:t>
            </a:r>
            <a:endParaRPr lang="en-US" b="0" i="0" dirty="0">
              <a:solidFill>
                <a:srgbClr val="3C3C3C"/>
              </a:solidFill>
              <a:effectLst/>
              <a:latin typeface="Rubik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103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7BE125-0762-4C07-AE60-B28B03360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57" y="842741"/>
            <a:ext cx="7772910" cy="5172518"/>
          </a:xfrm>
          <a:prstGeom prst="rect">
            <a:avLst/>
          </a:prstGeom>
        </p:spPr>
      </p:pic>
      <p:sp>
        <p:nvSpPr>
          <p:cNvPr id="2" name="Дата 1">
            <a:extLst>
              <a:ext uri="{FF2B5EF4-FFF2-40B4-BE49-F238E27FC236}">
                <a16:creationId xmlns:a16="http://schemas.microsoft.com/office/drawing/2014/main" id="{4E0E0B64-5DD9-4A99-8C38-407BC7F5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D5EF43-AECB-4459-AE90-3AFB54138C76}" type="datetime1">
              <a:rPr lang="ru-RU" smtClean="0"/>
              <a:t>28.03.2024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43C63-76CF-40FC-96B6-C31DE9DE010F}"/>
              </a:ext>
            </a:extLst>
          </p:cNvPr>
          <p:cNvSpPr txBox="1"/>
          <p:nvPr/>
        </p:nvSpPr>
        <p:spPr>
          <a:xfrm>
            <a:off x="1388724" y="625654"/>
            <a:ext cx="6094428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Yuqorida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ko’rsatilgan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ko’nikmalar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qurilishda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xil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sohalarga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tegishli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bo’lib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beruvchilar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tomonidan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ko’p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talab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qilingan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sohalar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hisoblanadi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  Ammo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mahoratli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quruvchidan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talab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qilinadigan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umumiy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ko’nikmalar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ham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mavjud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Ularni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Standart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ko’nikmalar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desak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xató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bo’lmaydi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1.</a:t>
            </a:r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Jismoniy</a:t>
            </a:r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va</a:t>
            </a:r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aqliy</a:t>
            </a:r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mahorat</a:t>
            </a:r>
            <a:endParaRPr lang="en-US" b="0" i="0" dirty="0">
              <a:solidFill>
                <a:srgbClr val="3C3C3C"/>
              </a:solidFill>
              <a:effectLst/>
              <a:latin typeface="Space-mono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Texnika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ko’nikmalari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3.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Qoidalar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xavfsizlik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ko’nikmalari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4.</a:t>
            </a:r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Boshqaruv</a:t>
            </a:r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ko'nikmalari</a:t>
            </a:r>
            <a:endParaRPr lang="en-US" b="0" i="0" dirty="0">
              <a:solidFill>
                <a:srgbClr val="3C3C3C"/>
              </a:solidFill>
              <a:effectLst/>
              <a:latin typeface="Space-mono"/>
            </a:endParaRPr>
          </a:p>
          <a:p>
            <a:endParaRPr lang="en-US" dirty="0">
              <a:solidFill>
                <a:srgbClr val="3C3C3C"/>
              </a:solidFill>
              <a:latin typeface="Space-mono"/>
            </a:endParaRPr>
          </a:p>
          <a:p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K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o’pchilik</a:t>
            </a:r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qurilishda</a:t>
            </a:r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ma’lum</a:t>
            </a:r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bir</a:t>
            </a:r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maqsad</a:t>
            </a:r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uchun</a:t>
            </a:r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(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o’qishi</a:t>
            </a:r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uchun</a:t>
            </a:r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daromad</a:t>
            </a:r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topish</a:t>
            </a:r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yoki</a:t>
            </a:r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ro’zg’or</a:t>
            </a:r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Space-mono"/>
              </a:rPr>
              <a:t>tebratish</a:t>
            </a:r>
            <a:r>
              <a:rPr lang="en-US" b="0" i="0" dirty="0">
                <a:solidFill>
                  <a:srgbClr val="3C3C3C"/>
                </a:solidFill>
                <a:effectLst/>
                <a:latin typeface="Space-mono"/>
              </a:rPr>
              <a:t>)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qisqa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vaqt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qurilishda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ishlamoqchi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bo’lishadi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va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yetarli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ko’nikmalarga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ega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bo’lishmagani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uchun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jismoniy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jihatdan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og’ir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ishlarda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arzon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texnika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vazifasini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bajarishadi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.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Qurilishda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qobiliyatli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sanalgan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,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standart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ko’nikmlarga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ega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quruvchilar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asosan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yengil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va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daromadliroq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ishlarda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ishlashadi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.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Keling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Standart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ko’nikmalar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bilan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batafsil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tanishib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Space-mono"/>
              </a:rPr>
              <a:t>chiqamiz</a:t>
            </a:r>
            <a:r>
              <a:rPr lang="en-US" dirty="0">
                <a:solidFill>
                  <a:srgbClr val="3C3C3C"/>
                </a:solidFill>
                <a:latin typeface="Space-mono"/>
              </a:rPr>
              <a:t>.</a:t>
            </a:r>
            <a:endParaRPr lang="en-US" b="0" i="0" dirty="0">
              <a:solidFill>
                <a:srgbClr val="3C3C3C"/>
              </a:solidFill>
              <a:effectLst/>
              <a:latin typeface="Space-mono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6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3D78FB-A0E0-4250-99E2-F94D21453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410" y="1708955"/>
            <a:ext cx="4745521" cy="467894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471CF-1D8A-4806-9622-CB0173C4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Aqliy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Jismoniy</a:t>
            </a:r>
            <a:r>
              <a:rPr lang="en-US" dirty="0"/>
              <a:t> </a:t>
            </a:r>
            <a:r>
              <a:rPr lang="en-US" dirty="0" err="1"/>
              <a:t>mahorat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2F11AF2-2026-4662-8E90-709757F0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28.03.2024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F4F051-4AFE-4FEA-BC4E-3BB492D1108B}"/>
              </a:ext>
            </a:extLst>
          </p:cNvPr>
          <p:cNvSpPr txBox="1"/>
          <p:nvPr/>
        </p:nvSpPr>
        <p:spPr>
          <a:xfrm>
            <a:off x="1025131" y="2123887"/>
            <a:ext cx="609442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Qurilishda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beruvchi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nazdida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qobiliyatli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quruvchi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aqlli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quruvchidir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Shuning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uchun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ko’plab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qurilish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kompaniyalari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ishga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qbul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qilish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jarayonida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IQ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testi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ham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olishadi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Qurilish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ishchisi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sifatida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latin typeface="Rubik"/>
              </a:rPr>
              <a:t>inson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nafaqat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kuchli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va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epchil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bo'lishi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kerak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balki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tanadan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qanday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foydalanish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haqida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ham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ko’nikmalarga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ega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bo'lish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kerak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bo'ladi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.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To'g'ri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ergonomika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,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shu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jumladan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to'g'ri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ko'tarish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mahorati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va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xavfsizlikka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ehtiyotkorlik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bilan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e'tibor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berish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og'riqli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va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qimmat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baxtsiz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hodisalarning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oldini</a:t>
            </a:r>
            <a:r>
              <a:rPr lang="en-US" b="0" i="0" dirty="0">
                <a:solidFill>
                  <a:srgbClr val="3C3C3C"/>
                </a:solidFill>
                <a:effectLst/>
                <a:latin typeface="Rubik"/>
              </a:rPr>
              <a:t> </a:t>
            </a:r>
            <a:r>
              <a:rPr lang="en-US" b="0" i="0" dirty="0" err="1">
                <a:solidFill>
                  <a:srgbClr val="3C3C3C"/>
                </a:solidFill>
                <a:effectLst/>
                <a:latin typeface="Rubik"/>
              </a:rPr>
              <a:t>oladi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Tana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chiniqqan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bo’lishi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qurilishdagi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qator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sohalarda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ishchiga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ustunlik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beradi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0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F9043-4941-4B76-8610-002A3B999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Texnika</a:t>
            </a:r>
            <a:r>
              <a:rPr lang="en-US" dirty="0"/>
              <a:t> </a:t>
            </a:r>
            <a:r>
              <a:rPr lang="en-US" dirty="0" err="1"/>
              <a:t>ko’nikmalari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303F196-1631-4FF3-82D1-C3F5B7A8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28.03.2024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EDF5C1-F70E-470A-B706-8F89281AE716}"/>
              </a:ext>
            </a:extLst>
          </p:cNvPr>
          <p:cNvSpPr txBox="1"/>
          <p:nvPr/>
        </p:nvSpPr>
        <p:spPr>
          <a:xfrm>
            <a:off x="1097280" y="1997839"/>
            <a:ext cx="10058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Texnikani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boshqarish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yoki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ta’mirlash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kabi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ko’nikmalarga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bo’lish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juda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muhim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hislatlardan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sanaladi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Quruvchilikka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qiziqadigan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ammo,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yetarli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imkoniyati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masalan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jismoniy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bo’lmagan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odamlar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uchun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ajoyib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imkon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sanaladi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171FF3-9FF2-49A9-9E4F-994A7A5D5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2921169"/>
            <a:ext cx="5110411" cy="33163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B1B7E2-1615-4D18-8F25-4BD550F09E24}"/>
              </a:ext>
            </a:extLst>
          </p:cNvPr>
          <p:cNvSpPr txBox="1"/>
          <p:nvPr/>
        </p:nvSpPr>
        <p:spPr>
          <a:xfrm>
            <a:off x="6463637" y="2921169"/>
            <a:ext cx="448088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o’zlarida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ko’nikmnlarni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shakllantirib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qobiliyatlarini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namoyon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qilishlar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o’zlari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sevgan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ishda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ishlashlari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mumkin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Huddi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Andy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Nyuby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ga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o’xshab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necha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yillar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oldin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qurilishda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jarohatlangan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Natijada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doktorlar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unga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jismoniy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og’ir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mehnatni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taqiqlaydilar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jismoniy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zaiflikka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qaramay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qurilish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texnikasini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chuqur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o’rgandi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hozir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kranlarni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mohirlik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bilan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boshqaradi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860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79BA97-CAFE-486E-B605-ECB6C5A7A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229" y="974818"/>
            <a:ext cx="7873959" cy="535223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CB45D-8F49-4DC1-A723-7DD61C9E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Qoidalar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Xavfsizlik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CBD1941-0EA3-4B1D-B0AA-BA0626F61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4D00952-BE77-47A2-BE29-2226E2D6BB12}" type="datetime1">
              <a:rPr lang="ru-RU" smtClean="0"/>
              <a:t>28.03.2024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22BE8-64D0-4D18-9558-5148B12BFE73}"/>
              </a:ext>
            </a:extLst>
          </p:cNvPr>
          <p:cNvSpPr txBox="1"/>
          <p:nvPr/>
        </p:nvSpPr>
        <p:spPr>
          <a:xfrm>
            <a:off x="1299955" y="2186672"/>
            <a:ext cx="7961879" cy="175432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Qurilish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ishchisi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qurilish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qoidalari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,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atrof-muhitni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muhofaza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qilish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qoidalari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,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xavfsizlik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qoidalari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va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mehnat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shartnomalariga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bo'ysunadi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. 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Garchi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boshlang'ich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darajadagi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ishchilar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ushbu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qoidalarni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qo'llash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uchun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javobgar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bo'lmasalar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-da, agar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qoidalarni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bilishsa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,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barcha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ishlar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muammosiz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o'tadi</a:t>
            </a:r>
            <a:r>
              <a:rPr lang="en-US" i="0" dirty="0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. </a:t>
            </a:r>
            <a:r>
              <a:rPr lang="en-US" i="0" dirty="0" err="1">
                <a:solidFill>
                  <a:srgbClr val="3C3C3C"/>
                </a:solidFill>
                <a:effectLst/>
                <a:highlight>
                  <a:srgbClr val="C0C0C0"/>
                </a:highlight>
                <a:latin typeface="Rubik"/>
              </a:rPr>
              <a:t>Shuningdek</a:t>
            </a:r>
            <a:r>
              <a:rPr lang="en-US" dirty="0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, </a:t>
            </a:r>
            <a:r>
              <a:rPr lang="en-US" dirty="0" err="1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qoidalar</a:t>
            </a:r>
            <a:r>
              <a:rPr lang="en-US" dirty="0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va</a:t>
            </a:r>
            <a:r>
              <a:rPr lang="en-US" dirty="0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huquqiy</a:t>
            </a:r>
            <a:r>
              <a:rPr lang="en-US" dirty="0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masalarga</a:t>
            </a:r>
            <a:r>
              <a:rPr lang="en-US" dirty="0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e’tibor</a:t>
            </a:r>
            <a:r>
              <a:rPr lang="en-US" dirty="0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qaratish</a:t>
            </a:r>
            <a:r>
              <a:rPr lang="en-US" dirty="0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, </a:t>
            </a:r>
            <a:r>
              <a:rPr lang="en-US" dirty="0" err="1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idrok</a:t>
            </a:r>
            <a:r>
              <a:rPr lang="en-US" dirty="0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tomondan</a:t>
            </a:r>
            <a:r>
              <a:rPr lang="en-US" dirty="0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 ham </a:t>
            </a:r>
            <a:r>
              <a:rPr lang="en-US" dirty="0" err="1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qobiliyatlarni</a:t>
            </a:r>
            <a:r>
              <a:rPr lang="en-US" dirty="0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ochilishiga</a:t>
            </a:r>
            <a:r>
              <a:rPr lang="en-US" dirty="0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yordam</a:t>
            </a:r>
            <a:r>
              <a:rPr lang="en-US" dirty="0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 </a:t>
            </a:r>
            <a:r>
              <a:rPr lang="en-US" dirty="0" err="1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beradi</a:t>
            </a:r>
            <a:r>
              <a:rPr lang="en-US" dirty="0">
                <a:solidFill>
                  <a:srgbClr val="3C3C3C"/>
                </a:solidFill>
                <a:highlight>
                  <a:srgbClr val="C0C0C0"/>
                </a:highlight>
                <a:latin typeface="Rubik"/>
              </a:rPr>
              <a:t>. </a:t>
            </a:r>
            <a:endParaRPr lang="ru-RU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14641751"/>
      </p:ext>
    </p:extLst>
  </p:cSld>
  <p:clrMapOvr>
    <a:masterClrMapping/>
  </p:clrMapOvr>
</p:sld>
</file>

<file path=ppt/theme/theme1.xml><?xml version="1.0" encoding="utf-8"?>
<a:theme xmlns:a="http://schemas.openxmlformats.org/drawingml/2006/main" name="1_Ретроспектива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95_TF56160789" id="{E9416FAF-F856-40AC-9675-C9B0760B1290}" vid="{1EEFFE07-2D5A-4CA5-A479-4D088CDD8AD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{808A44DB-06EE-4C4F-B961-A391D7ED6EE2}tf56160789_win32</Template>
  <TotalTime>171</TotalTime>
  <Words>1196</Words>
  <Application>Microsoft Office PowerPoint</Application>
  <PresentationFormat>Широкоэкранный</PresentationFormat>
  <Paragraphs>114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Bookman Old Style</vt:lpstr>
      <vt:lpstr>Calibri</vt:lpstr>
      <vt:lpstr>Franklin Gothic Book</vt:lpstr>
      <vt:lpstr>Rubik</vt:lpstr>
      <vt:lpstr>Space-mono</vt:lpstr>
      <vt:lpstr>Tahoma</vt:lpstr>
      <vt:lpstr>Times New Roman</vt:lpstr>
      <vt:lpstr>1_РетроспективаVTI</vt:lpstr>
      <vt:lpstr>Quruvchilik kasbini shaxs diqqatiga qoyadigan talablari</vt:lpstr>
      <vt:lpstr>Reja:  1. Qobiliyatlar va shaxsning kasbiy shakllanishi.   2. Quruvchi faoliyatiga oid qobiliyatlar va ularning tabiiy asoslari  3. Quruvchi faoliyatiga oid qobiliyatlarning rivojlanish bosqichlari</vt:lpstr>
      <vt:lpstr>Презентация PowerPoint</vt:lpstr>
      <vt:lpstr>Презентация PowerPoint</vt:lpstr>
      <vt:lpstr>         Qurilish ko'nikmalari nima? </vt:lpstr>
      <vt:lpstr>Презентация PowerPoint</vt:lpstr>
      <vt:lpstr>Aqliy va Jismoniy mahorat</vt:lpstr>
      <vt:lpstr>Texnika ko’nikmalari</vt:lpstr>
      <vt:lpstr>Qoidalar va Xavfsizlik </vt:lpstr>
      <vt:lpstr>Boshqaruv ko'nikmalari </vt:lpstr>
      <vt:lpstr>Qurilish ko’nikmalari va qobilyatning rivojlanish bosqichlari</vt:lpstr>
      <vt:lpstr>E’tiboringiz uchun raxmat!</vt:lpstr>
      <vt:lpstr>Foydalanilgan adabiyotlar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Quruvchilik kasbini shaxs diqqatiga qoyadigan talablari</dc:title>
  <dc:creator>standart-it-texnolog@outlook.com</dc:creator>
  <cp:lastModifiedBy>Nig'monxo'ja Najimov</cp:lastModifiedBy>
  <cp:revision>4</cp:revision>
  <dcterms:created xsi:type="dcterms:W3CDTF">2022-09-19T13:49:30Z</dcterms:created>
  <dcterms:modified xsi:type="dcterms:W3CDTF">2024-03-28T15:11:08Z</dcterms:modified>
</cp:coreProperties>
</file>