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5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F80F99E-FC33-4C5E-BE02-A35DD384C614}" type="datetimeFigureOut">
              <a:rPr lang="ru-RU" smtClean="0"/>
              <a:pPr/>
              <a:t>28.03.2024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12A6F2-5777-4D2E-A995-9F4DC333492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80F99E-FC33-4C5E-BE02-A35DD384C614}" type="datetimeFigureOut">
              <a:rPr lang="ru-RU" smtClean="0"/>
              <a:pPr/>
              <a:t>28.03.2024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12A6F2-5777-4D2E-A995-9F4DC333492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693987"/>
            <a:ext cx="7772400" cy="1470025"/>
          </a:xfrm>
          <a:ln w="57150"/>
        </p:spPr>
        <p:style>
          <a:lnRef idx="2">
            <a:schemeClr val="accent4"/>
          </a:lnRef>
          <a:fillRef idx="1">
            <a:schemeClr val="lt1"/>
          </a:fillRef>
          <a:effectRef idx="0">
            <a:schemeClr val="accent4"/>
          </a:effectRef>
          <a:fontRef idx="minor">
            <a:schemeClr val="dk1"/>
          </a:fontRef>
        </p:style>
        <p:txBody>
          <a:bodyPr/>
          <a:lstStyle/>
          <a:p>
            <a:r>
              <a:rPr lang="en-US" b="1" dirty="0">
                <a:solidFill>
                  <a:srgbClr val="FF0000"/>
                </a:solidFill>
                <a:effectLst>
                  <a:outerShdw blurRad="38100" dist="38100" dir="2700000" algn="tl">
                    <a:srgbClr val="000000">
                      <a:alpha val="43137"/>
                    </a:srgbClr>
                  </a:outerShdw>
                </a:effectLst>
              </a:rPr>
              <a:t>C/C++ </a:t>
            </a:r>
            <a:r>
              <a:rPr lang="en-US" b="1" dirty="0" err="1">
                <a:solidFill>
                  <a:srgbClr val="FF0000"/>
                </a:solidFill>
                <a:effectLst>
                  <a:outerShdw blurRad="38100" dist="38100" dir="2700000" algn="tl">
                    <a:srgbClr val="000000">
                      <a:alpha val="43137"/>
                    </a:srgbClr>
                  </a:outerShdw>
                </a:effectLst>
              </a:rPr>
              <a:t>tilida</a:t>
            </a:r>
            <a:r>
              <a:rPr lang="en-US" b="1" dirty="0">
                <a:solidFill>
                  <a:srgbClr val="FF0000"/>
                </a:solidFill>
                <a:effectLst>
                  <a:outerShdw blurRad="38100" dist="38100" dir="2700000" algn="tl">
                    <a:srgbClr val="000000">
                      <a:alpha val="43137"/>
                    </a:srgbClr>
                  </a:outerShdw>
                </a:effectLst>
              </a:rPr>
              <a:t>  </a:t>
            </a:r>
            <a:r>
              <a:rPr lang="en-US" b="1" dirty="0" err="1">
                <a:solidFill>
                  <a:srgbClr val="FF0000"/>
                </a:solidFill>
                <a:effectLst>
                  <a:outerShdw blurRad="38100" dist="38100" dir="2700000" algn="tl">
                    <a:srgbClr val="000000">
                      <a:alpha val="43137"/>
                    </a:srgbClr>
                  </a:outerShdw>
                </a:effectLst>
              </a:rPr>
              <a:t>chiziqli</a:t>
            </a:r>
            <a:r>
              <a:rPr lang="en-US" b="1" dirty="0">
                <a:solidFill>
                  <a:srgbClr val="FF0000"/>
                </a:solidFill>
                <a:effectLst>
                  <a:outerShdw blurRad="38100" dist="38100" dir="2700000" algn="tl">
                    <a:srgbClr val="000000">
                      <a:alpha val="43137"/>
                    </a:srgbClr>
                  </a:outerShdw>
                </a:effectLst>
              </a:rPr>
              <a:t>  </a:t>
            </a:r>
            <a:r>
              <a:rPr lang="en-US" b="1" dirty="0" err="1">
                <a:solidFill>
                  <a:srgbClr val="FF0000"/>
                </a:solidFill>
                <a:effectLst>
                  <a:outerShdw blurRad="38100" dist="38100" dir="2700000" algn="tl">
                    <a:srgbClr val="000000">
                      <a:alpha val="43137"/>
                    </a:srgbClr>
                  </a:outerShdw>
                </a:effectLst>
              </a:rPr>
              <a:t>dastur</a:t>
            </a:r>
            <a:endParaRPr lang="ru-RU"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a:ln w="57150"/>
        </p:spPr>
        <p:style>
          <a:lnRef idx="2">
            <a:schemeClr val="accent2"/>
          </a:lnRef>
          <a:fillRef idx="1">
            <a:schemeClr val="lt1"/>
          </a:fillRef>
          <a:effectRef idx="0">
            <a:schemeClr val="accent2"/>
          </a:effectRef>
          <a:fontRef idx="minor">
            <a:schemeClr val="dk1"/>
          </a:fontRef>
        </p:style>
        <p:txBody>
          <a:bodyPr>
            <a:normAutofit fontScale="90000"/>
          </a:bodyPr>
          <a:lstStyle/>
          <a:p>
            <a:pPr algn="l"/>
            <a:r>
              <a:rPr lang="en-US" sz="2800"/>
              <a:t>Davomi:   (xatosini tuzatamiz)</a:t>
            </a:r>
            <a:br>
              <a:rPr lang="en-US" sz="2800"/>
            </a:br>
            <a:r>
              <a:rPr lang="en-US" sz="3200" b="1">
                <a:solidFill>
                  <a:srgbClr val="FF0000"/>
                </a:solidFill>
              </a:rPr>
              <a:t>s = a*b*sin(gam)/2;</a:t>
            </a:r>
            <a:br>
              <a:rPr lang="ru-RU" sz="3200" b="1">
                <a:solidFill>
                  <a:srgbClr val="FF0000"/>
                </a:solidFill>
              </a:rPr>
            </a:br>
            <a:r>
              <a:rPr lang="en-US" sz="3200" b="1">
                <a:solidFill>
                  <a:srgbClr val="FF0000"/>
                </a:solidFill>
              </a:rPr>
              <a:t>r = a*b*c / 4*s;</a:t>
            </a:r>
            <a:br>
              <a:rPr lang="ru-RU" sz="3200" b="1">
                <a:solidFill>
                  <a:srgbClr val="FF0000"/>
                </a:solidFill>
              </a:rPr>
            </a:br>
            <a:r>
              <a:rPr lang="en-US" sz="3200" b="1">
                <a:solidFill>
                  <a:srgbClr val="FF0000"/>
                </a:solidFill>
              </a:rPr>
              <a:t>R = 2*s / (a+b+c);</a:t>
            </a:r>
            <a:br>
              <a:rPr lang="ru-RU" sz="3200" b="1">
                <a:solidFill>
                  <a:srgbClr val="FF0000"/>
                </a:solidFill>
              </a:rPr>
            </a:br>
            <a:r>
              <a:rPr lang="en-US" sz="3200" b="1">
                <a:solidFill>
                  <a:srgbClr val="FF0000"/>
                </a:solidFill>
              </a:rPr>
              <a:t>x = b *sin(gam) / c;</a:t>
            </a:r>
            <a:br>
              <a:rPr lang="ru-RU" sz="3200" b="1">
                <a:solidFill>
                  <a:srgbClr val="FF0000"/>
                </a:solidFill>
              </a:rPr>
            </a:br>
            <a:r>
              <a:rPr lang="en-US" sz="3200" b="1">
                <a:solidFill>
                  <a:srgbClr val="FF0000"/>
                </a:solidFill>
              </a:rPr>
              <a:t>bet = atan (x</a:t>
            </a:r>
            <a:r>
              <a:rPr lang="ru-RU" sz="3200" b="1">
                <a:solidFill>
                  <a:srgbClr val="FF0000"/>
                </a:solidFill>
              </a:rPr>
              <a:t>)</a:t>
            </a:r>
            <a:r>
              <a:rPr lang="en-US" sz="3200" b="1">
                <a:solidFill>
                  <a:srgbClr val="FF0000"/>
                </a:solidFill>
              </a:rPr>
              <a:t>sqrt (1- x*x/x);</a:t>
            </a:r>
            <a:r>
              <a:rPr lang="ru-RU" sz="3200" b="1">
                <a:solidFill>
                  <a:srgbClr val="FF0000"/>
                </a:solidFill>
              </a:rPr>
              <a:t> </a:t>
            </a:r>
            <a:r>
              <a:rPr lang="en-US" sz="3200" b="1">
                <a:solidFill>
                  <a:srgbClr val="FF0000"/>
                </a:solidFill>
              </a:rPr>
              <a:t>alf = pi – bet – gam;</a:t>
            </a:r>
            <a:br>
              <a:rPr lang="ru-RU" sz="3200" b="1">
                <a:solidFill>
                  <a:srgbClr val="FF0000"/>
                </a:solidFill>
              </a:rPr>
            </a:br>
            <a:r>
              <a:rPr lang="en-US" sz="3200" b="1">
                <a:solidFill>
                  <a:srgbClr val="FF0000"/>
                </a:solidFill>
              </a:rPr>
              <a:t>cout &lt;&lt; “Natijalar:”;</a:t>
            </a:r>
            <a:br>
              <a:rPr lang="ru-RU" sz="3200" b="1">
                <a:solidFill>
                  <a:srgbClr val="FF0000"/>
                </a:solidFill>
              </a:rPr>
            </a:br>
            <a:r>
              <a:rPr lang="en-US" sz="3200" b="1">
                <a:solidFill>
                  <a:srgbClr val="FF0000"/>
                </a:solidFill>
              </a:rPr>
              <a:t>cout &lt;&lt; “c=”&lt;&lt; c &lt;&lt;endl;</a:t>
            </a:r>
            <a:br>
              <a:rPr lang="ru-RU" sz="3200" b="1">
                <a:solidFill>
                  <a:srgbClr val="FF0000"/>
                </a:solidFill>
              </a:rPr>
            </a:br>
            <a:r>
              <a:rPr lang="en-US" sz="3200" b="1">
                <a:solidFill>
                  <a:srgbClr val="FF0000"/>
                </a:solidFill>
              </a:rPr>
              <a:t>cout &lt;&lt; “r=”&lt;&lt; r &lt;&lt;endl;</a:t>
            </a:r>
            <a:br>
              <a:rPr lang="ru-RU" sz="3200" b="1">
                <a:solidFill>
                  <a:srgbClr val="FF0000"/>
                </a:solidFill>
              </a:rPr>
            </a:br>
            <a:r>
              <a:rPr lang="en-US" sz="3200" b="1">
                <a:solidFill>
                  <a:srgbClr val="FF0000"/>
                </a:solidFill>
              </a:rPr>
              <a:t>cout &lt;&lt; “R=”&lt;&lt; R &lt;&lt;endl;</a:t>
            </a:r>
            <a:br>
              <a:rPr lang="ru-RU" sz="3200" b="1">
                <a:solidFill>
                  <a:srgbClr val="FF0000"/>
                </a:solidFill>
              </a:rPr>
            </a:br>
            <a:r>
              <a:rPr lang="en-US" sz="3200" b="1">
                <a:solidFill>
                  <a:srgbClr val="FF0000"/>
                </a:solidFill>
              </a:rPr>
              <a:t>cout &lt;&lt; “s=”&lt;&lt; s &lt;&lt;endl;</a:t>
            </a:r>
            <a:br>
              <a:rPr lang="ru-RU" sz="3200" b="1">
                <a:solidFill>
                  <a:srgbClr val="FF0000"/>
                </a:solidFill>
              </a:rPr>
            </a:br>
            <a:r>
              <a:rPr lang="en-US" sz="3200" b="1">
                <a:solidFill>
                  <a:srgbClr val="FF0000"/>
                </a:solidFill>
              </a:rPr>
              <a:t>cout &lt;&lt; “alfa=”&lt;&lt; alf &lt;&lt;endl;</a:t>
            </a:r>
            <a:br>
              <a:rPr lang="ru-RU" sz="3200" b="1">
                <a:solidFill>
                  <a:srgbClr val="FF0000"/>
                </a:solidFill>
              </a:rPr>
            </a:br>
            <a:r>
              <a:rPr lang="en-US" sz="3200" b="1">
                <a:solidFill>
                  <a:srgbClr val="FF0000"/>
                </a:solidFill>
              </a:rPr>
              <a:t>cout &lt;&lt; “betta=”&lt;&lt; bet &lt;&lt;endl;     </a:t>
            </a:r>
            <a:br>
              <a:rPr lang="en-US" sz="3200" b="1">
                <a:solidFill>
                  <a:srgbClr val="FF0000"/>
                </a:solidFill>
              </a:rPr>
            </a:br>
            <a:r>
              <a:rPr lang="en-US" sz="3200" b="1">
                <a:solidFill>
                  <a:srgbClr val="FF0000"/>
                </a:solidFill>
              </a:rPr>
              <a:t>cout.precision(4);</a:t>
            </a:r>
            <a:endParaRPr lang="ru-RU" sz="3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8229600" cy="6154758"/>
          </a:xfrm>
          <a:ln w="57150"/>
        </p:spPr>
        <p:style>
          <a:lnRef idx="2">
            <a:schemeClr val="accent5"/>
          </a:lnRef>
          <a:fillRef idx="1">
            <a:schemeClr val="lt1"/>
          </a:fillRef>
          <a:effectRef idx="0">
            <a:schemeClr val="accent5"/>
          </a:effectRef>
          <a:fontRef idx="minor">
            <a:schemeClr val="dk1"/>
          </a:fontRef>
        </p:style>
        <p:txBody>
          <a:bodyPr>
            <a:normAutofit fontScale="90000"/>
          </a:bodyPr>
          <a:lstStyle/>
          <a:p>
            <a:pPr algn="l"/>
            <a:br>
              <a:rPr lang="en-US" sz="3200"/>
            </a:br>
            <a:r>
              <a:rPr lang="en-US" sz="3200"/>
              <a:t>Davomi:</a:t>
            </a:r>
            <a:br>
              <a:rPr lang="en-US" sz="3200"/>
            </a:br>
            <a:r>
              <a:rPr lang="en-US" sz="3300" b="1">
                <a:solidFill>
                  <a:srgbClr val="FF0000"/>
                </a:solidFill>
              </a:rPr>
              <a:t>s = a*b*sin(gam)/2;</a:t>
            </a:r>
            <a:br>
              <a:rPr lang="ru-RU" sz="3300" b="1">
                <a:solidFill>
                  <a:srgbClr val="FF0000"/>
                </a:solidFill>
              </a:rPr>
            </a:br>
            <a:r>
              <a:rPr lang="en-US" sz="3300" b="1">
                <a:solidFill>
                  <a:srgbClr val="FF0000"/>
                </a:solidFill>
              </a:rPr>
              <a:t>R = a*b*c / (4*s);</a:t>
            </a:r>
            <a:br>
              <a:rPr lang="ru-RU" sz="3300" b="1">
                <a:solidFill>
                  <a:srgbClr val="FF0000"/>
                </a:solidFill>
              </a:rPr>
            </a:br>
            <a:r>
              <a:rPr lang="en-US" sz="3300" b="1">
                <a:solidFill>
                  <a:srgbClr val="FF0000"/>
                </a:solidFill>
              </a:rPr>
              <a:t>r= 2*s / (a+b+c);</a:t>
            </a:r>
            <a:br>
              <a:rPr lang="ru-RU" sz="3300" b="1">
                <a:solidFill>
                  <a:srgbClr val="FF0000"/>
                </a:solidFill>
              </a:rPr>
            </a:br>
            <a:r>
              <a:rPr lang="en-US" sz="3300" b="1">
                <a:solidFill>
                  <a:srgbClr val="FF0000"/>
                </a:solidFill>
              </a:rPr>
              <a:t>x = b *sin(gam) / c;</a:t>
            </a:r>
            <a:br>
              <a:rPr lang="en-US" sz="3300" b="1">
                <a:solidFill>
                  <a:srgbClr val="FF0000"/>
                </a:solidFill>
              </a:rPr>
            </a:br>
            <a:r>
              <a:rPr lang="en-US" sz="3300" b="1">
                <a:solidFill>
                  <a:srgbClr val="FF0000"/>
                </a:solidFill>
              </a:rPr>
              <a:t>bet = atan (x/sqrt (1- x*x));</a:t>
            </a:r>
            <a:r>
              <a:rPr lang="ru-RU" sz="3300" b="1">
                <a:solidFill>
                  <a:srgbClr val="FF0000"/>
                </a:solidFill>
              </a:rPr>
              <a:t> </a:t>
            </a:r>
            <a:r>
              <a:rPr lang="en-US" sz="3300" b="1">
                <a:solidFill>
                  <a:srgbClr val="FF0000"/>
                </a:solidFill>
              </a:rPr>
              <a:t>alf = pi – bet – gam;</a:t>
            </a:r>
            <a:br>
              <a:rPr lang="ru-RU" sz="3300" b="1">
                <a:solidFill>
                  <a:srgbClr val="FF0000"/>
                </a:solidFill>
              </a:rPr>
            </a:br>
            <a:r>
              <a:rPr lang="en-US" sz="3300" b="1">
                <a:solidFill>
                  <a:srgbClr val="FF0000"/>
                </a:solidFill>
              </a:rPr>
              <a:t>cout.precision(4);</a:t>
            </a:r>
            <a:br>
              <a:rPr lang="en-US" sz="3300" b="1">
                <a:solidFill>
                  <a:srgbClr val="FF0000"/>
                </a:solidFill>
              </a:rPr>
            </a:br>
            <a:r>
              <a:rPr lang="en-US" sz="3300" b="1">
                <a:solidFill>
                  <a:srgbClr val="FF0000"/>
                </a:solidFill>
              </a:rPr>
              <a:t>cout &lt;&lt; “Natijalar:”&lt;&lt;endl;</a:t>
            </a:r>
            <a:br>
              <a:rPr lang="ru-RU" sz="3300" b="1">
                <a:solidFill>
                  <a:srgbClr val="FF0000"/>
                </a:solidFill>
              </a:rPr>
            </a:br>
            <a:r>
              <a:rPr lang="en-US" sz="3300" b="1">
                <a:solidFill>
                  <a:srgbClr val="FF0000"/>
                </a:solidFill>
              </a:rPr>
              <a:t>cout &lt;&lt; “c=”&lt;&lt; c &lt;&lt;endl;</a:t>
            </a:r>
            <a:br>
              <a:rPr lang="ru-RU" sz="3300" b="1">
                <a:solidFill>
                  <a:srgbClr val="FF0000"/>
                </a:solidFill>
              </a:rPr>
            </a:br>
            <a:r>
              <a:rPr lang="en-US" sz="3300" b="1">
                <a:solidFill>
                  <a:srgbClr val="FF0000"/>
                </a:solidFill>
              </a:rPr>
              <a:t>cout &lt;&lt; “r=”&lt;&lt; r &lt;&lt;endl;</a:t>
            </a:r>
            <a:br>
              <a:rPr lang="ru-RU" sz="3300" b="1">
                <a:solidFill>
                  <a:srgbClr val="FF0000"/>
                </a:solidFill>
              </a:rPr>
            </a:br>
            <a:r>
              <a:rPr lang="en-US" sz="3300" b="1">
                <a:solidFill>
                  <a:srgbClr val="FF0000"/>
                </a:solidFill>
              </a:rPr>
              <a:t>cout &lt;&lt; “R=”&lt;&lt; R &lt;&lt;endl;</a:t>
            </a:r>
            <a:br>
              <a:rPr lang="ru-RU" sz="3300" b="1">
                <a:solidFill>
                  <a:srgbClr val="FF0000"/>
                </a:solidFill>
              </a:rPr>
            </a:br>
            <a:r>
              <a:rPr lang="en-US" sz="3300" b="1">
                <a:solidFill>
                  <a:srgbClr val="FF0000"/>
                </a:solidFill>
              </a:rPr>
              <a:t>cout &lt;&lt; “s=”&lt;&lt; s &lt;&lt;endl;</a:t>
            </a:r>
            <a:br>
              <a:rPr lang="ru-RU" sz="3300" b="1">
                <a:solidFill>
                  <a:srgbClr val="FF0000"/>
                </a:solidFill>
              </a:rPr>
            </a:br>
            <a:r>
              <a:rPr lang="en-US" sz="3300" b="1">
                <a:solidFill>
                  <a:srgbClr val="FF0000"/>
                </a:solidFill>
              </a:rPr>
              <a:t>cout &lt;&lt; “alfa=”&lt;&lt; alf &lt;&lt;endl;</a:t>
            </a:r>
            <a:br>
              <a:rPr lang="ru-RU" sz="3300" b="1">
                <a:solidFill>
                  <a:srgbClr val="FF0000"/>
                </a:solidFill>
              </a:rPr>
            </a:br>
            <a:r>
              <a:rPr lang="en-US" sz="3300" b="1">
                <a:solidFill>
                  <a:srgbClr val="FF0000"/>
                </a:solidFill>
              </a:rPr>
              <a:t>cout &lt;&lt; “betta=”&lt;&lt; bet &lt;&lt;endl;    }</a:t>
            </a:r>
            <a:br>
              <a:rPr lang="ru-RU" sz="3200"/>
            </a:br>
            <a:endParaRPr lang="ru-RU" sz="3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5797568"/>
          </a:xfrm>
          <a:ln w="57150"/>
        </p:spPr>
        <p:style>
          <a:lnRef idx="2">
            <a:schemeClr val="accent5"/>
          </a:lnRef>
          <a:fillRef idx="1">
            <a:schemeClr val="lt1"/>
          </a:fillRef>
          <a:effectRef idx="0">
            <a:schemeClr val="accent5"/>
          </a:effectRef>
          <a:fontRef idx="minor">
            <a:schemeClr val="dk1"/>
          </a:fontRef>
        </p:style>
        <p:txBody>
          <a:bodyPr>
            <a:normAutofit fontScale="90000"/>
          </a:bodyPr>
          <a:lstStyle/>
          <a:p>
            <a:pPr algn="l"/>
            <a:r>
              <a:rPr lang="en-US" sz="3200"/>
              <a:t>Quyidagi dasturning natijasini toping:</a:t>
            </a:r>
            <a:br>
              <a:rPr lang="en-US" sz="3200"/>
            </a:br>
            <a:br>
              <a:rPr lang="en-US" sz="3200"/>
            </a:br>
            <a:r>
              <a:rPr lang="en-US" sz="3300" b="1">
                <a:solidFill>
                  <a:srgbClr val="FF0000"/>
                </a:solidFill>
              </a:rPr>
              <a:t># include &lt;iostream.h&gt;</a:t>
            </a:r>
            <a:br>
              <a:rPr lang="en-US" sz="3300" b="1">
                <a:solidFill>
                  <a:srgbClr val="FF0000"/>
                </a:solidFill>
              </a:rPr>
            </a:br>
            <a:r>
              <a:rPr lang="en-US" sz="3300" b="1">
                <a:solidFill>
                  <a:srgbClr val="FF0000"/>
                </a:solidFill>
              </a:rPr>
              <a:t>void main()</a:t>
            </a:r>
            <a:br>
              <a:rPr lang="en-US" sz="3300" b="1">
                <a:solidFill>
                  <a:srgbClr val="FF0000"/>
                </a:solidFill>
              </a:rPr>
            </a:br>
            <a:r>
              <a:rPr lang="en-US" sz="3300" b="1">
                <a:solidFill>
                  <a:srgbClr val="FF0000"/>
                </a:solidFill>
              </a:rPr>
              <a:t>{  int  a, b;</a:t>
            </a:r>
            <a:br>
              <a:rPr lang="en-US" sz="3300" b="1">
                <a:solidFill>
                  <a:srgbClr val="FF0000"/>
                </a:solidFill>
              </a:rPr>
            </a:br>
            <a:r>
              <a:rPr lang="en-US" sz="3300" b="1">
                <a:solidFill>
                  <a:srgbClr val="FF0000"/>
                </a:solidFill>
              </a:rPr>
              <a:t> a = 5;  b = a+2;</a:t>
            </a:r>
            <a:br>
              <a:rPr lang="en-US" sz="3300" b="1">
                <a:solidFill>
                  <a:srgbClr val="FF0000"/>
                </a:solidFill>
              </a:rPr>
            </a:br>
            <a:r>
              <a:rPr lang="en-US" sz="3300" b="1">
                <a:solidFill>
                  <a:srgbClr val="FF0000"/>
                </a:solidFill>
              </a:rPr>
              <a:t> a = (a + 2) * (b - 3);</a:t>
            </a:r>
            <a:br>
              <a:rPr lang="en-US" sz="3300" b="1">
                <a:solidFill>
                  <a:srgbClr val="FF0000"/>
                </a:solidFill>
              </a:rPr>
            </a:br>
            <a:r>
              <a:rPr lang="en-US" sz="3300" b="1">
                <a:solidFill>
                  <a:srgbClr val="FF0000"/>
                </a:solidFill>
              </a:rPr>
              <a:t> b = a / 5;</a:t>
            </a:r>
            <a:br>
              <a:rPr lang="en-US" sz="3300" b="1">
                <a:solidFill>
                  <a:srgbClr val="FF0000"/>
                </a:solidFill>
              </a:rPr>
            </a:br>
            <a:r>
              <a:rPr lang="en-US" sz="3300" b="1">
                <a:solidFill>
                  <a:srgbClr val="FF0000"/>
                </a:solidFill>
              </a:rPr>
              <a:t> a = a % b;</a:t>
            </a:r>
            <a:br>
              <a:rPr lang="en-US" sz="3300" b="1">
                <a:solidFill>
                  <a:srgbClr val="FF0000"/>
                </a:solidFill>
              </a:rPr>
            </a:br>
            <a:r>
              <a:rPr lang="en-US" sz="3300" b="1">
                <a:solidFill>
                  <a:srgbClr val="FF0000"/>
                </a:solidFill>
              </a:rPr>
              <a:t> a ++;</a:t>
            </a:r>
            <a:br>
              <a:rPr lang="en-US" sz="3300" b="1">
                <a:solidFill>
                  <a:srgbClr val="FF0000"/>
                </a:solidFill>
              </a:rPr>
            </a:br>
            <a:r>
              <a:rPr lang="en-US" sz="3300" b="1">
                <a:solidFill>
                  <a:srgbClr val="FF0000"/>
                </a:solidFill>
              </a:rPr>
              <a:t> b = (a + 14) % 7;</a:t>
            </a:r>
            <a:br>
              <a:rPr lang="en-US" sz="3300" b="1">
                <a:solidFill>
                  <a:srgbClr val="FF0000"/>
                </a:solidFill>
              </a:rPr>
            </a:br>
            <a:r>
              <a:rPr lang="en-US" sz="3300" b="1">
                <a:solidFill>
                  <a:srgbClr val="FF0000"/>
                </a:solidFill>
              </a:rPr>
              <a:t>cout &lt;&lt; “a=“&lt;&lt; a &lt;&lt; “\tb=“&lt;&lt; b &lt;&lt; endl;  }</a:t>
            </a:r>
            <a:endParaRPr lang="ru-RU" sz="3300" b="1">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28596" y="928670"/>
          <a:ext cx="8229600" cy="521497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651872">
                <a:tc>
                  <a:txBody>
                    <a:bodyPr/>
                    <a:lstStyle/>
                    <a:p>
                      <a:pPr algn="ctr"/>
                      <a:r>
                        <a:rPr lang="en-US" sz="3200"/>
                        <a:t>a</a:t>
                      </a:r>
                      <a:endParaRPr lang="ru-RU" sz="3200"/>
                    </a:p>
                  </a:txBody>
                  <a:tcPr/>
                </a:tc>
                <a:tc>
                  <a:txBody>
                    <a:bodyPr/>
                    <a:lstStyle/>
                    <a:p>
                      <a:pPr algn="ctr"/>
                      <a:r>
                        <a:rPr lang="en-US" sz="3200"/>
                        <a:t>b</a:t>
                      </a:r>
                      <a:endParaRPr lang="ru-RU" sz="3200"/>
                    </a:p>
                  </a:txBody>
                  <a:tcPr/>
                </a:tc>
                <a:extLst>
                  <a:ext uri="{0D108BD9-81ED-4DB2-BD59-A6C34878D82A}">
                    <a16:rowId xmlns:a16="http://schemas.microsoft.com/office/drawing/2014/main" val="10000"/>
                  </a:ext>
                </a:extLst>
              </a:tr>
              <a:tr h="651872">
                <a:tc>
                  <a:txBody>
                    <a:bodyPr/>
                    <a:lstStyle/>
                    <a:p>
                      <a:pPr algn="ctr"/>
                      <a:r>
                        <a:rPr lang="en-US" sz="2800"/>
                        <a:t>5</a:t>
                      </a:r>
                      <a:endParaRPr lang="ru-RU" sz="2800"/>
                    </a:p>
                  </a:txBody>
                  <a:tcPr/>
                </a:tc>
                <a:tc>
                  <a:txBody>
                    <a:bodyPr/>
                    <a:lstStyle/>
                    <a:p>
                      <a:pPr algn="ctr"/>
                      <a:endParaRPr lang="ru-RU" sz="2800"/>
                    </a:p>
                  </a:txBody>
                  <a:tcPr/>
                </a:tc>
                <a:extLst>
                  <a:ext uri="{0D108BD9-81ED-4DB2-BD59-A6C34878D82A}">
                    <a16:rowId xmlns:a16="http://schemas.microsoft.com/office/drawing/2014/main" val="10001"/>
                  </a:ext>
                </a:extLst>
              </a:tr>
              <a:tr h="651872">
                <a:tc>
                  <a:txBody>
                    <a:bodyPr/>
                    <a:lstStyle/>
                    <a:p>
                      <a:pPr algn="ctr"/>
                      <a:endParaRPr lang="ru-RU" sz="2800"/>
                    </a:p>
                  </a:txBody>
                  <a:tcPr/>
                </a:tc>
                <a:tc>
                  <a:txBody>
                    <a:bodyPr/>
                    <a:lstStyle/>
                    <a:p>
                      <a:pPr algn="ctr"/>
                      <a:r>
                        <a:rPr lang="en-US" sz="2800"/>
                        <a:t>7</a:t>
                      </a:r>
                      <a:endParaRPr lang="ru-RU" sz="2800"/>
                    </a:p>
                  </a:txBody>
                  <a:tcPr/>
                </a:tc>
                <a:extLst>
                  <a:ext uri="{0D108BD9-81ED-4DB2-BD59-A6C34878D82A}">
                    <a16:rowId xmlns:a16="http://schemas.microsoft.com/office/drawing/2014/main" val="10002"/>
                  </a:ext>
                </a:extLst>
              </a:tr>
              <a:tr h="651872">
                <a:tc>
                  <a:txBody>
                    <a:bodyPr/>
                    <a:lstStyle/>
                    <a:p>
                      <a:pPr algn="ctr"/>
                      <a:r>
                        <a:rPr lang="en-US" sz="2800"/>
                        <a:t>28</a:t>
                      </a:r>
                      <a:endParaRPr lang="ru-RU" sz="2800"/>
                    </a:p>
                  </a:txBody>
                  <a:tcPr/>
                </a:tc>
                <a:tc>
                  <a:txBody>
                    <a:bodyPr/>
                    <a:lstStyle/>
                    <a:p>
                      <a:pPr algn="ctr"/>
                      <a:endParaRPr lang="ru-RU" sz="2800"/>
                    </a:p>
                  </a:txBody>
                  <a:tcPr/>
                </a:tc>
                <a:extLst>
                  <a:ext uri="{0D108BD9-81ED-4DB2-BD59-A6C34878D82A}">
                    <a16:rowId xmlns:a16="http://schemas.microsoft.com/office/drawing/2014/main" val="10003"/>
                  </a:ext>
                </a:extLst>
              </a:tr>
              <a:tr h="651872">
                <a:tc>
                  <a:txBody>
                    <a:bodyPr/>
                    <a:lstStyle/>
                    <a:p>
                      <a:pPr algn="ctr"/>
                      <a:endParaRPr lang="ru-RU" sz="2800"/>
                    </a:p>
                  </a:txBody>
                  <a:tcPr/>
                </a:tc>
                <a:tc>
                  <a:txBody>
                    <a:bodyPr/>
                    <a:lstStyle/>
                    <a:p>
                      <a:pPr algn="ctr"/>
                      <a:r>
                        <a:rPr lang="en-US" sz="2800"/>
                        <a:t>5</a:t>
                      </a:r>
                      <a:endParaRPr lang="ru-RU" sz="2800"/>
                    </a:p>
                  </a:txBody>
                  <a:tcPr/>
                </a:tc>
                <a:extLst>
                  <a:ext uri="{0D108BD9-81ED-4DB2-BD59-A6C34878D82A}">
                    <a16:rowId xmlns:a16="http://schemas.microsoft.com/office/drawing/2014/main" val="10004"/>
                  </a:ext>
                </a:extLst>
              </a:tr>
              <a:tr h="651872">
                <a:tc>
                  <a:txBody>
                    <a:bodyPr/>
                    <a:lstStyle/>
                    <a:p>
                      <a:pPr algn="ctr"/>
                      <a:r>
                        <a:rPr lang="en-US" sz="2800"/>
                        <a:t>3</a:t>
                      </a:r>
                      <a:endParaRPr lang="ru-RU" sz="2800"/>
                    </a:p>
                  </a:txBody>
                  <a:tcPr/>
                </a:tc>
                <a:tc>
                  <a:txBody>
                    <a:bodyPr/>
                    <a:lstStyle/>
                    <a:p>
                      <a:pPr algn="ctr"/>
                      <a:endParaRPr lang="ru-RU" sz="2800"/>
                    </a:p>
                  </a:txBody>
                  <a:tcPr/>
                </a:tc>
                <a:extLst>
                  <a:ext uri="{0D108BD9-81ED-4DB2-BD59-A6C34878D82A}">
                    <a16:rowId xmlns:a16="http://schemas.microsoft.com/office/drawing/2014/main" val="10005"/>
                  </a:ext>
                </a:extLst>
              </a:tr>
              <a:tr h="651872">
                <a:tc>
                  <a:txBody>
                    <a:bodyPr/>
                    <a:lstStyle/>
                    <a:p>
                      <a:pPr algn="ctr"/>
                      <a:r>
                        <a:rPr lang="en-US" sz="2800"/>
                        <a:t>4</a:t>
                      </a:r>
                      <a:endParaRPr lang="ru-RU" sz="2800"/>
                    </a:p>
                  </a:txBody>
                  <a:tcPr/>
                </a:tc>
                <a:tc>
                  <a:txBody>
                    <a:bodyPr/>
                    <a:lstStyle/>
                    <a:p>
                      <a:pPr algn="ctr"/>
                      <a:endParaRPr lang="ru-RU" sz="2800"/>
                    </a:p>
                  </a:txBody>
                  <a:tcPr/>
                </a:tc>
                <a:extLst>
                  <a:ext uri="{0D108BD9-81ED-4DB2-BD59-A6C34878D82A}">
                    <a16:rowId xmlns:a16="http://schemas.microsoft.com/office/drawing/2014/main" val="10006"/>
                  </a:ext>
                </a:extLst>
              </a:tr>
              <a:tr h="651872">
                <a:tc>
                  <a:txBody>
                    <a:bodyPr/>
                    <a:lstStyle/>
                    <a:p>
                      <a:pPr algn="ctr"/>
                      <a:endParaRPr lang="ru-RU" sz="2800"/>
                    </a:p>
                  </a:txBody>
                  <a:tcPr/>
                </a:tc>
                <a:tc>
                  <a:txBody>
                    <a:bodyPr/>
                    <a:lstStyle/>
                    <a:p>
                      <a:pPr algn="ctr"/>
                      <a:r>
                        <a:rPr lang="en-US" sz="2800"/>
                        <a:t>4</a:t>
                      </a:r>
                      <a:endParaRPr lang="ru-RU" sz="2800"/>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1285860"/>
            <a:ext cx="7772400" cy="2143140"/>
          </a:xfrm>
          <a:ln w="57150"/>
        </p:spPr>
        <p:style>
          <a:lnRef idx="1">
            <a:schemeClr val="accent3"/>
          </a:lnRef>
          <a:fillRef idx="2">
            <a:schemeClr val="accent3"/>
          </a:fillRef>
          <a:effectRef idx="1">
            <a:schemeClr val="accent3"/>
          </a:effectRef>
          <a:fontRef idx="minor">
            <a:schemeClr val="dk1"/>
          </a:fontRef>
        </p:style>
        <p:txBody>
          <a:bodyPr/>
          <a:lstStyle/>
          <a:p>
            <a:r>
              <a:rPr lang="en-US">
                <a:solidFill>
                  <a:srgbClr val="FF0000"/>
                </a:solidFill>
                <a:effectLst>
                  <a:outerShdw blurRad="38100" dist="38100" dir="2700000" algn="tl">
                    <a:srgbClr val="000000">
                      <a:alpha val="43137"/>
                    </a:srgbClr>
                  </a:outerShdw>
                </a:effectLst>
              </a:rPr>
              <a:t>C/C++ tilida  tarmoqlanuvchi  dastur</a:t>
            </a:r>
            <a:endParaRPr lang="ru-RU">
              <a:solidFill>
                <a:srgbClr val="FF0000"/>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5940444"/>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Ko’p masalalarning echimi ma’lum bir shart yoki shartlarning qo’yilishiga  qarab bajariladi. Bunday  jarayonlarni tarmoqlanuvchi jarayonlar deyiladi. Tarmoqlanuvchi jarayon  ichida yana tarmoqlanish bo’lishi mumkin. Buni murakkab tarmoqlanish deyiladi. </a:t>
            </a:r>
            <a:endParaRPr lang="ru-RU" sz="3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797568"/>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Kattaliklarning  istalgan xossasi shu ondagi  qiymatlari  uchun  bajarilishi yoki bajarilmasligi  </a:t>
            </a:r>
            <a:r>
              <a:rPr lang="en-US" sz="3200" b="1">
                <a:solidFill>
                  <a:srgbClr val="FF0000"/>
                </a:solidFill>
              </a:rPr>
              <a:t>shart </a:t>
            </a:r>
            <a:r>
              <a:rPr lang="en-US" sz="3200"/>
              <a:t> deyiladi. Maslan: a = b holatida  a=3 va b=3.1 bo’lsa  shart bajarilmaydi. </a:t>
            </a:r>
            <a:br>
              <a:rPr lang="en-US" sz="3200"/>
            </a:br>
            <a:r>
              <a:rPr lang="en-US" sz="3200"/>
              <a:t>N tub son deyilsa,  N=19 – shart bajariladi, N=15 shart    bajarilmaydi. </a:t>
            </a:r>
            <a:endParaRPr lang="ru-RU" sz="3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797568"/>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Tarmoqlanuvchi  jarayonlarni    tashkil etishda  </a:t>
            </a:r>
            <a:r>
              <a:rPr lang="en-US" sz="3200">
                <a:solidFill>
                  <a:srgbClr val="FF0000"/>
                </a:solidFill>
              </a:rPr>
              <a:t>shartsiz  o’tish  va  shartli o’tish</a:t>
            </a:r>
            <a:r>
              <a:rPr lang="en-US" sz="3200"/>
              <a:t> operatorlari  ishlatiladi. </a:t>
            </a:r>
            <a:br>
              <a:rPr lang="en-US" sz="3200"/>
            </a:br>
            <a:r>
              <a:rPr lang="en-US" sz="3200"/>
              <a:t>1. Shartsiz o’tish operatori -  </a:t>
            </a:r>
            <a:r>
              <a:rPr lang="en-US" sz="3200" b="1">
                <a:solidFill>
                  <a:srgbClr val="FF0000"/>
                </a:solidFill>
              </a:rPr>
              <a:t>goto     n;</a:t>
            </a:r>
            <a:br>
              <a:rPr lang="en-US" sz="3200"/>
            </a:br>
            <a:r>
              <a:rPr lang="en-US" sz="3200"/>
              <a:t>  bu erda n – metka bo’lib, jarayon  o’tishi kerak bo’lgan joyni korsatadi.  Metka  harf, harf+son bo’lishi mumkin. Masalan: </a:t>
            </a:r>
            <a:br>
              <a:rPr lang="en-US" sz="3200"/>
            </a:br>
            <a:r>
              <a:rPr lang="en-US" sz="3200" b="1">
                <a:solidFill>
                  <a:srgbClr val="FF0000"/>
                </a:solidFill>
              </a:rPr>
              <a:t>goto  k1;</a:t>
            </a:r>
            <a:br>
              <a:rPr lang="en-US" sz="3200" b="1">
                <a:solidFill>
                  <a:srgbClr val="FF0000"/>
                </a:solidFill>
              </a:rPr>
            </a:br>
            <a:r>
              <a:rPr lang="en-US" sz="3200" b="1">
                <a:solidFill>
                  <a:srgbClr val="FF0000"/>
                </a:solidFill>
              </a:rPr>
              <a:t>goto d;</a:t>
            </a:r>
            <a:endParaRPr lang="ru-RU" sz="3200" b="1">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797568"/>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2. Shartli o’tish operatori (qisqa ko’rinish)</a:t>
            </a:r>
            <a:br>
              <a:rPr lang="en-US" sz="3200"/>
            </a:br>
            <a:r>
              <a:rPr lang="en-US" sz="3200" b="1">
                <a:solidFill>
                  <a:srgbClr val="FF0000"/>
                </a:solidFill>
              </a:rPr>
              <a:t>if  (shart) operator;</a:t>
            </a:r>
            <a:br>
              <a:rPr lang="en-US" sz="3200"/>
            </a:br>
            <a:r>
              <a:rPr lang="en-US" sz="3200"/>
              <a:t>Ishlasi quyidagicha: agar ko’rsatilgan shart rost bo’lsa, yozilgan operator bajariladi; agar shart yolg’on  bo’lsa, keyingi qatorga o’tiladi. Bu erda ko’pincha  </a:t>
            </a:r>
            <a:r>
              <a:rPr lang="en-US" sz="3200">
                <a:solidFill>
                  <a:srgbClr val="FF0000"/>
                </a:solidFill>
              </a:rPr>
              <a:t>goto</a:t>
            </a:r>
            <a:r>
              <a:rPr lang="en-US" sz="3200"/>
              <a:t> operatori qo’shib ishlatiladi. Agar if  operatoridan keyin bir nechta operatorlar kelsa, ularni alohida </a:t>
            </a:r>
            <a:r>
              <a:rPr lang="en-US" sz="3200">
                <a:solidFill>
                  <a:srgbClr val="FF0000"/>
                </a:solidFill>
              </a:rPr>
              <a:t>{ }</a:t>
            </a:r>
            <a:r>
              <a:rPr lang="en-US" sz="3200"/>
              <a:t> ichiga olinadi.</a:t>
            </a:r>
            <a:br>
              <a:rPr lang="en-US" sz="3200"/>
            </a:br>
            <a:endParaRPr lang="ru-RU" sz="3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42918"/>
            <a:ext cx="8229600" cy="5797568"/>
          </a:xfrm>
          <a:ln w="57150"/>
        </p:spPr>
        <p:style>
          <a:lnRef idx="1">
            <a:schemeClr val="accent3"/>
          </a:lnRef>
          <a:fillRef idx="2">
            <a:schemeClr val="accent3"/>
          </a:fillRef>
          <a:effectRef idx="1">
            <a:schemeClr val="accent3"/>
          </a:effectRef>
          <a:fontRef idx="minor">
            <a:schemeClr val="dk1"/>
          </a:fontRef>
        </p:style>
        <p:txBody>
          <a:bodyPr>
            <a:normAutofit/>
          </a:bodyPr>
          <a:lstStyle/>
          <a:p>
            <a:pPr algn="l"/>
            <a:r>
              <a:rPr lang="en-US" sz="3200"/>
              <a:t>Masalan:</a:t>
            </a:r>
            <a:br>
              <a:rPr lang="en-US" sz="3200"/>
            </a:br>
            <a:r>
              <a:rPr lang="en-US" sz="3200"/>
              <a:t> </a:t>
            </a:r>
            <a:br>
              <a:rPr lang="en-US" sz="3200"/>
            </a:br>
            <a:r>
              <a:rPr lang="en-US" sz="3200"/>
              <a:t>               </a:t>
            </a:r>
            <a:br>
              <a:rPr lang="en-US" sz="3200"/>
            </a:br>
            <a:r>
              <a:rPr lang="en-US" sz="3200"/>
              <a:t>         sin x,  agar  x&lt; 5;</a:t>
            </a:r>
            <a:br>
              <a:rPr lang="en-US" sz="3200"/>
            </a:br>
            <a:r>
              <a:rPr lang="en-US" sz="3200"/>
              <a:t>  Y =                </a:t>
            </a:r>
            <a:br>
              <a:rPr lang="en-US" sz="3200"/>
            </a:br>
            <a:r>
              <a:rPr lang="en-US" sz="3200"/>
              <a:t>          </a:t>
            </a:r>
            <a:br>
              <a:rPr lang="en-US" sz="3200"/>
            </a:br>
            <a:br>
              <a:rPr lang="en-US" sz="3200"/>
            </a:br>
            <a:r>
              <a:rPr lang="en-US" sz="3200"/>
              <a:t> </a:t>
            </a:r>
            <a:br>
              <a:rPr lang="en-US" sz="3200"/>
            </a:br>
            <a:endParaRPr lang="ru-RU" sz="3200"/>
          </a:p>
        </p:txBody>
      </p:sp>
      <p:sp>
        <p:nvSpPr>
          <p:cNvPr id="4" name="Левая фигурная скобка 3"/>
          <p:cNvSpPr/>
          <p:nvPr/>
        </p:nvSpPr>
        <p:spPr>
          <a:xfrm>
            <a:off x="1142976" y="2714620"/>
            <a:ext cx="285752" cy="15001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graphicFrame>
        <p:nvGraphicFramePr>
          <p:cNvPr id="5" name="Объект 4"/>
          <p:cNvGraphicFramePr>
            <a:graphicFrameLocks noChangeAspect="1"/>
          </p:cNvGraphicFramePr>
          <p:nvPr/>
        </p:nvGraphicFramePr>
        <p:xfrm>
          <a:off x="1500188" y="3500438"/>
          <a:ext cx="4606925" cy="749300"/>
        </p:xfrm>
        <a:graphic>
          <a:graphicData uri="http://schemas.openxmlformats.org/presentationml/2006/ole">
            <mc:AlternateContent xmlns:mc="http://schemas.openxmlformats.org/markup-compatibility/2006">
              <mc:Choice xmlns:v="urn:schemas-microsoft-com:vml" Requires="v">
                <p:oleObj spid="_x0000_s1028" name="Формула" r:id="rId3" imgW="1091880" imgH="266400" progId="Equation.3">
                  <p:embed/>
                </p:oleObj>
              </mc:Choice>
              <mc:Fallback>
                <p:oleObj name="Формула" r:id="rId3" imgW="1091880" imgH="2664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188" y="3500438"/>
                        <a:ext cx="4606925"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6011882"/>
          </a:xfrm>
          <a:ln w="57150"/>
        </p:spPr>
        <p:style>
          <a:lnRef idx="2">
            <a:schemeClr val="accent4"/>
          </a:lnRef>
          <a:fillRef idx="1">
            <a:schemeClr val="lt1"/>
          </a:fillRef>
          <a:effectRef idx="0">
            <a:schemeClr val="accent4"/>
          </a:effectRef>
          <a:fontRef idx="minor">
            <a:schemeClr val="dk1"/>
          </a:fontRef>
        </p:style>
        <p:txBody>
          <a:bodyPr>
            <a:normAutofit fontScale="90000"/>
          </a:bodyPr>
          <a:lstStyle/>
          <a:p>
            <a:pPr algn="l"/>
            <a:r>
              <a:rPr lang="en-US" sz="3200"/>
              <a:t>1-misol.</a:t>
            </a:r>
            <a:br>
              <a:rPr lang="en-US" sz="3200"/>
            </a:br>
            <a:r>
              <a:rPr lang="en-US" sz="3200"/>
              <a:t>Y = x² funksiyasini hisoblash uchun dastur tuzing. Bu erda x – ixtiyoriy  haqiqiy son.</a:t>
            </a:r>
            <a:br>
              <a:rPr lang="en-US" sz="3200"/>
            </a:br>
            <a:r>
              <a:rPr lang="en-US" sz="3200"/>
              <a:t>1-variant.</a:t>
            </a:r>
            <a:br>
              <a:rPr lang="en-US" sz="3200"/>
            </a:br>
            <a:br>
              <a:rPr lang="en-US" sz="3200"/>
            </a:br>
            <a:r>
              <a:rPr lang="en-US" sz="3600" b="1">
                <a:solidFill>
                  <a:srgbClr val="FF0000"/>
                </a:solidFill>
              </a:rPr>
              <a:t># include &lt;iostream.h&gt;</a:t>
            </a:r>
            <a:br>
              <a:rPr lang="en-US" sz="3600" b="1">
                <a:solidFill>
                  <a:srgbClr val="FF0000"/>
                </a:solidFill>
              </a:rPr>
            </a:br>
            <a:r>
              <a:rPr lang="en-US" sz="3600" b="1">
                <a:solidFill>
                  <a:srgbClr val="FF0000"/>
                </a:solidFill>
              </a:rPr>
              <a:t>void main( )</a:t>
            </a:r>
            <a:br>
              <a:rPr lang="en-US" sz="3600" b="1">
                <a:solidFill>
                  <a:srgbClr val="FF0000"/>
                </a:solidFill>
              </a:rPr>
            </a:br>
            <a:r>
              <a:rPr lang="en-US" sz="3600" b="1">
                <a:solidFill>
                  <a:srgbClr val="FF0000"/>
                </a:solidFill>
              </a:rPr>
              <a:t>{ float x, y;</a:t>
            </a:r>
            <a:br>
              <a:rPr lang="en-US" sz="3600" b="1">
                <a:solidFill>
                  <a:srgbClr val="FF0000"/>
                </a:solidFill>
              </a:rPr>
            </a:br>
            <a:r>
              <a:rPr lang="en-US" sz="3600" b="1">
                <a:solidFill>
                  <a:srgbClr val="FF0000"/>
                </a:solidFill>
              </a:rPr>
              <a:t>cin &gt;&gt; x;</a:t>
            </a:r>
            <a:br>
              <a:rPr lang="en-US" sz="3600" b="1">
                <a:solidFill>
                  <a:srgbClr val="FF0000"/>
                </a:solidFill>
              </a:rPr>
            </a:br>
            <a:r>
              <a:rPr lang="en-US" sz="3600" b="1">
                <a:solidFill>
                  <a:srgbClr val="FF0000"/>
                </a:solidFill>
              </a:rPr>
              <a:t>y = x*x;</a:t>
            </a:r>
            <a:br>
              <a:rPr lang="en-US" sz="3600" b="1">
                <a:solidFill>
                  <a:srgbClr val="FF0000"/>
                </a:solidFill>
              </a:rPr>
            </a:br>
            <a:r>
              <a:rPr lang="en-US" sz="3600" b="1">
                <a:solidFill>
                  <a:srgbClr val="FF0000"/>
                </a:solidFill>
              </a:rPr>
              <a:t>cout &lt;&lt; “y=“&lt;&lt; y &lt;&lt; endl;</a:t>
            </a:r>
            <a:br>
              <a:rPr lang="en-US" sz="3600" b="1">
                <a:solidFill>
                  <a:srgbClr val="FF0000"/>
                </a:solidFill>
              </a:rPr>
            </a:br>
            <a:r>
              <a:rPr lang="en-US" sz="3600" b="1">
                <a:solidFill>
                  <a:srgbClr val="FF0000"/>
                </a:solidFill>
              </a:rPr>
              <a:t>}</a:t>
            </a:r>
            <a:br>
              <a:rPr lang="en-US" sz="3600" b="1">
                <a:solidFill>
                  <a:srgbClr val="FF0000"/>
                </a:solidFill>
              </a:rPr>
            </a:br>
            <a:endParaRPr lang="ru-RU" sz="3600" b="1">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5940444"/>
          </a:xfrm>
          <a:ln w="57150"/>
        </p:spPr>
        <p:style>
          <a:lnRef idx="1">
            <a:schemeClr val="accent3"/>
          </a:lnRef>
          <a:fillRef idx="2">
            <a:schemeClr val="accent3"/>
          </a:fillRef>
          <a:effectRef idx="1">
            <a:schemeClr val="accent3"/>
          </a:effectRef>
          <a:fontRef idx="minor">
            <a:schemeClr val="dk1"/>
          </a:fontRef>
        </p:style>
        <p:txBody>
          <a:bodyPr>
            <a:normAutofit/>
          </a:bodyPr>
          <a:lstStyle/>
          <a:p>
            <a:pPr algn="l"/>
            <a:r>
              <a:rPr lang="en-US" sz="3400" b="1">
                <a:solidFill>
                  <a:srgbClr val="FF0000"/>
                </a:solidFill>
              </a:rPr>
              <a:t># include &lt;iostream.h&gt;</a:t>
            </a:r>
            <a:br>
              <a:rPr lang="en-US" sz="3400" b="1">
                <a:solidFill>
                  <a:srgbClr val="FF0000"/>
                </a:solidFill>
              </a:rPr>
            </a:br>
            <a:r>
              <a:rPr lang="en-US" sz="3400" b="1">
                <a:solidFill>
                  <a:srgbClr val="FF0000"/>
                </a:solidFill>
              </a:rPr>
              <a:t># include &lt;math.h&gt;</a:t>
            </a:r>
            <a:br>
              <a:rPr lang="en-US" sz="3400" b="1">
                <a:solidFill>
                  <a:srgbClr val="FF0000"/>
                </a:solidFill>
              </a:rPr>
            </a:br>
            <a:r>
              <a:rPr lang="en-US" sz="3400" b="1">
                <a:solidFill>
                  <a:srgbClr val="FF0000"/>
                </a:solidFill>
              </a:rPr>
              <a:t># include &lt;conio.h&gt;</a:t>
            </a:r>
            <a:br>
              <a:rPr lang="en-US" sz="3400" b="1">
                <a:solidFill>
                  <a:srgbClr val="FF0000"/>
                </a:solidFill>
              </a:rPr>
            </a:br>
            <a:r>
              <a:rPr lang="en-US" sz="3400" b="1">
                <a:solidFill>
                  <a:srgbClr val="FF0000"/>
                </a:solidFill>
              </a:rPr>
              <a:t>void main ( )</a:t>
            </a:r>
            <a:br>
              <a:rPr lang="en-US" sz="3400" b="1">
                <a:solidFill>
                  <a:srgbClr val="FF0000"/>
                </a:solidFill>
              </a:rPr>
            </a:br>
            <a:r>
              <a:rPr lang="en-US" sz="3400" b="1">
                <a:solidFill>
                  <a:srgbClr val="FF0000"/>
                </a:solidFill>
              </a:rPr>
              <a:t>{  float x, y;</a:t>
            </a:r>
            <a:br>
              <a:rPr lang="en-US" sz="3400" b="1">
                <a:solidFill>
                  <a:srgbClr val="FF0000"/>
                </a:solidFill>
              </a:rPr>
            </a:br>
            <a:r>
              <a:rPr lang="en-US" sz="3400" b="1">
                <a:solidFill>
                  <a:srgbClr val="FF0000"/>
                </a:solidFill>
              </a:rPr>
              <a:t>cin &gt;&gt; x;</a:t>
            </a:r>
            <a:br>
              <a:rPr lang="en-US" sz="3400" b="1">
                <a:solidFill>
                  <a:srgbClr val="FF0000"/>
                </a:solidFill>
              </a:rPr>
            </a:br>
            <a:r>
              <a:rPr lang="en-US" sz="3400" b="1">
                <a:solidFill>
                  <a:srgbClr val="FF0000"/>
                </a:solidFill>
              </a:rPr>
              <a:t>if  (x &lt;5)  {  y=sin ( x );  goto  cc;  }</a:t>
            </a:r>
            <a:br>
              <a:rPr lang="en-US" sz="3400" b="1">
                <a:solidFill>
                  <a:srgbClr val="FF0000"/>
                </a:solidFill>
              </a:rPr>
            </a:br>
            <a:r>
              <a:rPr lang="en-US" sz="3400" b="1">
                <a:solidFill>
                  <a:srgbClr val="FF0000"/>
                </a:solidFill>
              </a:rPr>
              <a:t>y = pow (x, 2/3.);</a:t>
            </a:r>
            <a:br>
              <a:rPr lang="en-US" sz="3400" b="1">
                <a:solidFill>
                  <a:srgbClr val="FF0000"/>
                </a:solidFill>
              </a:rPr>
            </a:br>
            <a:r>
              <a:rPr lang="en-US" sz="3400" b="1">
                <a:solidFill>
                  <a:srgbClr val="FF0000"/>
                </a:solidFill>
              </a:rPr>
              <a:t>cc : cout &lt;&lt; “y=“&lt;&lt; y &lt;&lt; endl;</a:t>
            </a:r>
            <a:br>
              <a:rPr lang="en-US" sz="3400" b="1">
                <a:solidFill>
                  <a:srgbClr val="FF0000"/>
                </a:solidFill>
              </a:rPr>
            </a:br>
            <a:r>
              <a:rPr lang="en-US" sz="3400" b="1">
                <a:solidFill>
                  <a:srgbClr val="FF0000"/>
                </a:solidFill>
              </a:rPr>
              <a:t> getch ( )  ;   }</a:t>
            </a:r>
            <a:endParaRPr lang="ru-RU" sz="3400" b="1">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869006"/>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en-US" sz="3000"/>
              <a:t>3. Shartli  o’tish  operatori (to’liq  ko’rinishi)</a:t>
            </a:r>
            <a:br>
              <a:rPr lang="en-US" sz="3000"/>
            </a:br>
            <a:r>
              <a:rPr lang="en-US" sz="3000" b="1">
                <a:solidFill>
                  <a:srgbClr val="FF0000"/>
                </a:solidFill>
              </a:rPr>
              <a:t>if  ( shart)</a:t>
            </a:r>
            <a:r>
              <a:rPr lang="en-US" sz="3000"/>
              <a:t>  </a:t>
            </a:r>
            <a:r>
              <a:rPr lang="en-US" sz="3000" b="1">
                <a:solidFill>
                  <a:srgbClr val="FF0000"/>
                </a:solidFill>
              </a:rPr>
              <a:t>1-operator(lar);  else  2-operator(lar);</a:t>
            </a:r>
            <a:br>
              <a:rPr lang="en-US" sz="3000" b="1">
                <a:solidFill>
                  <a:srgbClr val="FF0000"/>
                </a:solidFill>
              </a:rPr>
            </a:br>
            <a:r>
              <a:rPr lang="en-US" sz="3000">
                <a:solidFill>
                  <a:schemeClr val="tx1"/>
                </a:solidFill>
              </a:rPr>
              <a:t>Agar operatorlar  ishtirok etsa, ular alohida  { } olinadi.</a:t>
            </a:r>
            <a:br>
              <a:rPr lang="ru-RU" sz="3000" b="1">
                <a:solidFill>
                  <a:srgbClr val="FF0000"/>
                </a:solidFill>
              </a:rPr>
            </a:br>
            <a:r>
              <a:rPr lang="en-US" sz="3000"/>
              <a:t>Masalan: yuqoridagi misolning dasturini  tuzamiz.</a:t>
            </a:r>
            <a:br>
              <a:rPr lang="en-US" sz="3000"/>
            </a:br>
            <a:r>
              <a:rPr lang="en-US" sz="3300" b="1">
                <a:solidFill>
                  <a:srgbClr val="FF0000"/>
                </a:solidFill>
              </a:rPr>
              <a:t># include &lt;iostream.h&gt;</a:t>
            </a:r>
            <a:br>
              <a:rPr lang="en-US" sz="3300" b="1">
                <a:solidFill>
                  <a:srgbClr val="FF0000"/>
                </a:solidFill>
              </a:rPr>
            </a:br>
            <a:r>
              <a:rPr lang="en-US" sz="3300" b="1">
                <a:solidFill>
                  <a:srgbClr val="FF0000"/>
                </a:solidFill>
              </a:rPr>
              <a:t># include &lt;math.h&gt;</a:t>
            </a:r>
            <a:br>
              <a:rPr lang="en-US" sz="3300" b="1">
                <a:solidFill>
                  <a:srgbClr val="FF0000"/>
                </a:solidFill>
              </a:rPr>
            </a:br>
            <a:r>
              <a:rPr lang="en-US" sz="3300" b="1">
                <a:solidFill>
                  <a:srgbClr val="FF0000"/>
                </a:solidFill>
              </a:rPr>
              <a:t># include  &lt;conio.h&gt;</a:t>
            </a:r>
            <a:br>
              <a:rPr lang="en-US" sz="3300" b="1">
                <a:solidFill>
                  <a:srgbClr val="FF0000"/>
                </a:solidFill>
              </a:rPr>
            </a:br>
            <a:r>
              <a:rPr lang="en-US" sz="3300" b="1">
                <a:solidFill>
                  <a:srgbClr val="FF0000"/>
                </a:solidFill>
              </a:rPr>
              <a:t>void main ( )</a:t>
            </a:r>
            <a:br>
              <a:rPr lang="en-US" sz="3300" b="1">
                <a:solidFill>
                  <a:srgbClr val="FF0000"/>
                </a:solidFill>
              </a:rPr>
            </a:br>
            <a:r>
              <a:rPr lang="en-US" sz="3300" b="1">
                <a:solidFill>
                  <a:srgbClr val="FF0000"/>
                </a:solidFill>
              </a:rPr>
              <a:t>{  float x, y;  clrscr ( ); </a:t>
            </a:r>
            <a:br>
              <a:rPr lang="en-US" sz="3300" b="1">
                <a:solidFill>
                  <a:srgbClr val="FF0000"/>
                </a:solidFill>
              </a:rPr>
            </a:br>
            <a:r>
              <a:rPr lang="en-US" sz="3300" b="1">
                <a:solidFill>
                  <a:srgbClr val="FF0000"/>
                </a:solidFill>
              </a:rPr>
              <a:t>cin &gt;&gt; x;</a:t>
            </a:r>
            <a:br>
              <a:rPr lang="en-US" sz="3300" b="1">
                <a:solidFill>
                  <a:srgbClr val="FF0000"/>
                </a:solidFill>
              </a:rPr>
            </a:br>
            <a:r>
              <a:rPr lang="en-US" sz="3300" b="1">
                <a:solidFill>
                  <a:srgbClr val="FF0000"/>
                </a:solidFill>
              </a:rPr>
              <a:t>if  (x &lt;5)    y=sin ( x );  else  y = pow (x, 2/3.);</a:t>
            </a:r>
            <a:br>
              <a:rPr lang="en-US" sz="3300" b="1">
                <a:solidFill>
                  <a:srgbClr val="FF0000"/>
                </a:solidFill>
              </a:rPr>
            </a:br>
            <a:r>
              <a:rPr lang="en-US" sz="3300" b="1">
                <a:solidFill>
                  <a:srgbClr val="FF0000"/>
                </a:solidFill>
              </a:rPr>
              <a:t> cout &lt;&lt; “y=“&lt;&lt; y &lt;&lt; endl;</a:t>
            </a:r>
            <a:br>
              <a:rPr lang="en-US" sz="3300" b="1">
                <a:solidFill>
                  <a:srgbClr val="FF0000"/>
                </a:solidFill>
              </a:rPr>
            </a:br>
            <a:r>
              <a:rPr lang="en-US" sz="3300" b="1">
                <a:solidFill>
                  <a:srgbClr val="FF0000"/>
                </a:solidFill>
              </a:rPr>
              <a:t> getch ( ) ;       }</a:t>
            </a:r>
            <a:r>
              <a:rPr lang="en-US" sz="3300"/>
              <a:t> </a:t>
            </a:r>
            <a:endParaRPr lang="ru-RU" sz="33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br>
              <a:rPr lang="en-US" sz="3200"/>
            </a:br>
            <a:r>
              <a:rPr lang="en-US" sz="3200"/>
              <a:t>4.  </a:t>
            </a:r>
            <a:r>
              <a:rPr lang="en-US" sz="3200" b="1">
                <a:solidFill>
                  <a:srgbClr val="C00000"/>
                </a:solidFill>
                <a:effectLst>
                  <a:outerShdw blurRad="38100" dist="38100" dir="2700000" algn="tl">
                    <a:srgbClr val="000000">
                      <a:alpha val="43137"/>
                    </a:srgbClr>
                  </a:outerShdw>
                </a:effectLst>
              </a:rPr>
              <a:t>?</a:t>
            </a:r>
            <a:r>
              <a:rPr lang="en-US" sz="3200"/>
              <a:t> Belgisi orqali shartni tekshirish. </a:t>
            </a:r>
            <a:br>
              <a:rPr lang="en-US" sz="3200"/>
            </a:br>
            <a:r>
              <a:rPr lang="en-US" sz="3200"/>
              <a:t>Uning ko’rinish quyidagicha:</a:t>
            </a:r>
            <a:br>
              <a:rPr lang="en-US" sz="3200"/>
            </a:br>
            <a:r>
              <a:rPr lang="en-US" sz="3200" b="1">
                <a:solidFill>
                  <a:srgbClr val="FF0000"/>
                </a:solidFill>
              </a:rPr>
              <a:t> shart ? 1-operator (lar) :  2-operator (lar);</a:t>
            </a:r>
            <a:br>
              <a:rPr lang="en-US" sz="3200" b="1">
                <a:solidFill>
                  <a:srgbClr val="FF0000"/>
                </a:solidFill>
              </a:rPr>
            </a:br>
            <a:r>
              <a:rPr lang="en-US" sz="3200">
                <a:solidFill>
                  <a:schemeClr val="tx1"/>
                </a:solidFill>
              </a:rPr>
              <a:t>Masalan:</a:t>
            </a:r>
            <a:br>
              <a:rPr lang="en-US" sz="3200">
                <a:solidFill>
                  <a:schemeClr val="tx1"/>
                </a:solidFill>
              </a:rPr>
            </a:br>
            <a:r>
              <a:rPr lang="en-US" sz="3200" b="1">
                <a:solidFill>
                  <a:srgbClr val="FF0000"/>
                </a:solidFill>
              </a:rPr>
              <a:t># include &lt;iostream.h&gt;</a:t>
            </a:r>
            <a:br>
              <a:rPr lang="en-US" sz="3200" b="1">
                <a:solidFill>
                  <a:srgbClr val="FF0000"/>
                </a:solidFill>
              </a:rPr>
            </a:br>
            <a:r>
              <a:rPr lang="en-US" sz="3200" b="1">
                <a:solidFill>
                  <a:srgbClr val="FF0000"/>
                </a:solidFill>
              </a:rPr>
              <a:t># include &lt;math.h&gt;</a:t>
            </a:r>
            <a:br>
              <a:rPr lang="en-US" sz="3200" b="1">
                <a:solidFill>
                  <a:srgbClr val="FF0000"/>
                </a:solidFill>
              </a:rPr>
            </a:br>
            <a:r>
              <a:rPr lang="en-US" sz="3200" b="1">
                <a:solidFill>
                  <a:srgbClr val="FF0000"/>
                </a:solidFill>
              </a:rPr>
              <a:t># include &lt;conio.h&gt;</a:t>
            </a:r>
            <a:br>
              <a:rPr lang="en-US" sz="3200" b="1">
                <a:solidFill>
                  <a:srgbClr val="FF0000"/>
                </a:solidFill>
              </a:rPr>
            </a:br>
            <a:r>
              <a:rPr lang="en-US" sz="3200" b="1">
                <a:solidFill>
                  <a:srgbClr val="FF0000"/>
                </a:solidFill>
              </a:rPr>
              <a:t>void main ( )</a:t>
            </a:r>
            <a:br>
              <a:rPr lang="en-US" sz="3200" b="1">
                <a:solidFill>
                  <a:srgbClr val="FF0000"/>
                </a:solidFill>
              </a:rPr>
            </a:br>
            <a:r>
              <a:rPr lang="en-US" sz="3200" b="1">
                <a:solidFill>
                  <a:srgbClr val="FF0000"/>
                </a:solidFill>
              </a:rPr>
              <a:t>{  float x, y;</a:t>
            </a:r>
            <a:br>
              <a:rPr lang="en-US" sz="3200" b="1">
                <a:solidFill>
                  <a:srgbClr val="FF0000"/>
                </a:solidFill>
              </a:rPr>
            </a:br>
            <a:r>
              <a:rPr lang="en-US" sz="3200" b="1">
                <a:solidFill>
                  <a:srgbClr val="FF0000"/>
                </a:solidFill>
              </a:rPr>
              <a:t>cin &gt;&gt; x;  clrscr ( );</a:t>
            </a:r>
            <a:br>
              <a:rPr lang="en-US" sz="3200" b="1">
                <a:solidFill>
                  <a:srgbClr val="FF0000"/>
                </a:solidFill>
              </a:rPr>
            </a:br>
            <a:r>
              <a:rPr lang="en-US" sz="3200" b="1">
                <a:solidFill>
                  <a:srgbClr val="FF0000"/>
                </a:solidFill>
              </a:rPr>
              <a:t> x &lt;5 ?  y=sin ( x ) : y = pow (x, 2/3.);</a:t>
            </a:r>
            <a:br>
              <a:rPr lang="en-US" sz="3200" b="1">
                <a:solidFill>
                  <a:srgbClr val="FF0000"/>
                </a:solidFill>
              </a:rPr>
            </a:br>
            <a:r>
              <a:rPr lang="en-US" sz="3200" b="1">
                <a:solidFill>
                  <a:srgbClr val="FF0000"/>
                </a:solidFill>
              </a:rPr>
              <a:t> cout &lt;&lt; “y=“&lt;&lt; y &lt;&lt; endl;</a:t>
            </a:r>
            <a:br>
              <a:rPr lang="en-US" sz="3200" b="1">
                <a:solidFill>
                  <a:srgbClr val="FF0000"/>
                </a:solidFill>
              </a:rPr>
            </a:br>
            <a:r>
              <a:rPr lang="en-US" sz="3200" b="1">
                <a:solidFill>
                  <a:srgbClr val="FF0000"/>
                </a:solidFill>
              </a:rPr>
              <a:t>  getch ( );     }</a:t>
            </a:r>
            <a:r>
              <a:rPr lang="en-US" sz="3200"/>
              <a:t> </a:t>
            </a:r>
            <a:br>
              <a:rPr lang="en-US" sz="3200" b="1">
                <a:solidFill>
                  <a:srgbClr val="FF0000"/>
                </a:solidFill>
              </a:rPr>
            </a:br>
            <a:endParaRPr lang="ru-RU" sz="3200" b="1">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Misollar:</a:t>
            </a:r>
            <a:br>
              <a:rPr lang="en-US" sz="3200"/>
            </a:br>
            <a:r>
              <a:rPr lang="en-US" sz="3200"/>
              <a:t>1.  ax² + bx +c =0  ko’rinishidagi kvadrat tenglamani echish algoritmini tuzing.</a:t>
            </a:r>
            <a:br>
              <a:rPr lang="en-US" sz="3200"/>
            </a:br>
            <a:r>
              <a:rPr lang="en-US" sz="3200"/>
              <a:t>Bu erda a, b, c ≠ 0 deb qaralsin.</a:t>
            </a:r>
            <a:br>
              <a:rPr lang="en-US" sz="3200"/>
            </a:br>
            <a:r>
              <a:rPr lang="en-US" sz="3200"/>
              <a:t>Algoritmning  blok sxemasini tuzamiz.</a:t>
            </a:r>
            <a:endParaRPr lang="ru-RU" sz="3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339975" y="0"/>
            <a:ext cx="4700588" cy="517525"/>
          </a:xfrm>
          <a:prstGeom prst="rect">
            <a:avLst/>
          </a:prstGeom>
          <a:noFill/>
          <a:ln w="9525">
            <a:noFill/>
            <a:miter lim="800000"/>
            <a:headEnd/>
            <a:tailEnd/>
          </a:ln>
        </p:spPr>
        <p:txBody>
          <a:bodyPr>
            <a:spAutoFit/>
          </a:bodyPr>
          <a:lstStyle/>
          <a:p>
            <a:pPr algn="ctr"/>
            <a:r>
              <a:rPr lang="en-US" sz="1400"/>
              <a:t>TARMOQLANUVCHI ALGORITM. KVADRAT TENGLAMANI YECHISH</a:t>
            </a:r>
            <a:endParaRPr lang="ru-RU" sz="1400"/>
          </a:p>
        </p:txBody>
      </p:sp>
      <p:sp>
        <p:nvSpPr>
          <p:cNvPr id="3" name="Text Box 9"/>
          <p:cNvSpPr txBox="1">
            <a:spLocks noChangeArrowheads="1"/>
          </p:cNvSpPr>
          <p:nvPr/>
        </p:nvSpPr>
        <p:spPr bwMode="auto">
          <a:xfrm>
            <a:off x="735013" y="447675"/>
            <a:ext cx="2108200" cy="336550"/>
          </a:xfrm>
          <a:prstGeom prst="rect">
            <a:avLst/>
          </a:prstGeom>
          <a:noFill/>
          <a:ln w="9525">
            <a:noFill/>
            <a:miter lim="800000"/>
            <a:headEnd/>
            <a:tailEnd/>
          </a:ln>
        </p:spPr>
        <p:txBody>
          <a:bodyPr>
            <a:spAutoFit/>
          </a:bodyPr>
          <a:lstStyle/>
          <a:p>
            <a:r>
              <a:rPr lang="en-US" sz="1600" u="sng"/>
              <a:t>Berilishi:</a:t>
            </a:r>
            <a:r>
              <a:rPr lang="en-US" sz="1600"/>
              <a:t> </a:t>
            </a:r>
            <a:r>
              <a:rPr lang="en-US" sz="1600" i="1"/>
              <a:t>ax</a:t>
            </a:r>
            <a:r>
              <a:rPr lang="en-US" sz="1600" i="1" baseline="30000"/>
              <a:t>2</a:t>
            </a:r>
            <a:r>
              <a:rPr lang="en-US" sz="1600" i="1"/>
              <a:t>+bx+c=0</a:t>
            </a:r>
            <a:endParaRPr lang="ru-RU" sz="1600" i="1"/>
          </a:p>
        </p:txBody>
      </p:sp>
      <p:sp>
        <p:nvSpPr>
          <p:cNvPr id="4" name="AutoShape 10"/>
          <p:cNvSpPr>
            <a:spLocks noChangeArrowheads="1"/>
          </p:cNvSpPr>
          <p:nvPr/>
        </p:nvSpPr>
        <p:spPr bwMode="auto">
          <a:xfrm>
            <a:off x="3203575" y="692150"/>
            <a:ext cx="1512888" cy="504825"/>
          </a:xfrm>
          <a:prstGeom prst="flowChartAlternateProcess">
            <a:avLst/>
          </a:prstGeom>
          <a:solidFill>
            <a:schemeClr val="accent1"/>
          </a:solidFill>
          <a:ln w="9525">
            <a:solidFill>
              <a:schemeClr val="tx1"/>
            </a:solidFill>
            <a:miter lim="800000"/>
            <a:headEnd/>
            <a:tailEnd/>
          </a:ln>
        </p:spPr>
        <p:txBody>
          <a:bodyPr wrap="none" anchor="ctr"/>
          <a:lstStyle/>
          <a:p>
            <a:pPr algn="ctr"/>
            <a:r>
              <a:rPr lang="en-US" sz="1400"/>
              <a:t>BOSHLANDI</a:t>
            </a:r>
            <a:endParaRPr lang="ru-RU" sz="1400"/>
          </a:p>
        </p:txBody>
      </p:sp>
      <p:sp>
        <p:nvSpPr>
          <p:cNvPr id="5" name="AutoShape 11"/>
          <p:cNvSpPr>
            <a:spLocks noChangeArrowheads="1"/>
          </p:cNvSpPr>
          <p:nvPr/>
        </p:nvSpPr>
        <p:spPr bwMode="auto">
          <a:xfrm>
            <a:off x="3132138" y="1412875"/>
            <a:ext cx="1655762" cy="431800"/>
          </a:xfrm>
          <a:prstGeom prst="flowChartInputOutput">
            <a:avLst/>
          </a:prstGeom>
          <a:solidFill>
            <a:schemeClr val="accent1"/>
          </a:solidFill>
          <a:ln w="9525">
            <a:solidFill>
              <a:schemeClr val="tx1"/>
            </a:solidFill>
            <a:miter lim="800000"/>
            <a:headEnd/>
            <a:tailEnd/>
          </a:ln>
        </p:spPr>
        <p:txBody>
          <a:bodyPr wrap="none" anchor="ctr"/>
          <a:lstStyle/>
          <a:p>
            <a:pPr algn="ctr"/>
            <a:r>
              <a:rPr lang="en-US"/>
              <a:t>a, b, c</a:t>
            </a:r>
            <a:endParaRPr lang="ru-RU"/>
          </a:p>
        </p:txBody>
      </p:sp>
      <p:sp>
        <p:nvSpPr>
          <p:cNvPr id="6" name="Line 13"/>
          <p:cNvSpPr>
            <a:spLocks noChangeShapeType="1"/>
          </p:cNvSpPr>
          <p:nvPr/>
        </p:nvSpPr>
        <p:spPr bwMode="auto">
          <a:xfrm>
            <a:off x="3995738" y="1196975"/>
            <a:ext cx="0" cy="214313"/>
          </a:xfrm>
          <a:prstGeom prst="line">
            <a:avLst/>
          </a:prstGeom>
          <a:noFill/>
          <a:ln w="9525">
            <a:solidFill>
              <a:schemeClr val="tx1"/>
            </a:solidFill>
            <a:round/>
            <a:headEnd/>
            <a:tailEnd type="triangle" w="med" len="med"/>
          </a:ln>
        </p:spPr>
        <p:txBody>
          <a:bodyPr/>
          <a:lstStyle/>
          <a:p>
            <a:endParaRPr lang="ru-RU"/>
          </a:p>
        </p:txBody>
      </p:sp>
      <p:sp>
        <p:nvSpPr>
          <p:cNvPr id="7" name="AutoShape 14"/>
          <p:cNvSpPr>
            <a:spLocks noChangeArrowheads="1"/>
          </p:cNvSpPr>
          <p:nvPr/>
        </p:nvSpPr>
        <p:spPr bwMode="auto">
          <a:xfrm>
            <a:off x="3203575" y="2060575"/>
            <a:ext cx="1511300" cy="504825"/>
          </a:xfrm>
          <a:prstGeom prst="flowChartProcess">
            <a:avLst/>
          </a:prstGeom>
          <a:solidFill>
            <a:schemeClr val="accent1"/>
          </a:solidFill>
          <a:ln w="9525">
            <a:solidFill>
              <a:schemeClr val="tx1"/>
            </a:solidFill>
            <a:miter lim="800000"/>
            <a:headEnd/>
            <a:tailEnd/>
          </a:ln>
        </p:spPr>
        <p:txBody>
          <a:bodyPr wrap="none" anchor="ctr"/>
          <a:lstStyle/>
          <a:p>
            <a:pPr algn="ctr"/>
            <a:r>
              <a:rPr lang="en-US"/>
              <a:t>D=b</a:t>
            </a:r>
            <a:r>
              <a:rPr lang="en-US" baseline="30000"/>
              <a:t>2</a:t>
            </a:r>
            <a:r>
              <a:rPr lang="en-US"/>
              <a:t>-4ac</a:t>
            </a:r>
            <a:endParaRPr lang="ru-RU"/>
          </a:p>
        </p:txBody>
      </p:sp>
      <p:sp>
        <p:nvSpPr>
          <p:cNvPr id="8" name="Line 15"/>
          <p:cNvSpPr>
            <a:spLocks noChangeShapeType="1"/>
          </p:cNvSpPr>
          <p:nvPr/>
        </p:nvSpPr>
        <p:spPr bwMode="auto">
          <a:xfrm>
            <a:off x="3995738" y="1844675"/>
            <a:ext cx="0" cy="215900"/>
          </a:xfrm>
          <a:prstGeom prst="line">
            <a:avLst/>
          </a:prstGeom>
          <a:noFill/>
          <a:ln w="9525">
            <a:solidFill>
              <a:schemeClr val="tx1"/>
            </a:solidFill>
            <a:round/>
            <a:headEnd/>
            <a:tailEnd type="triangle" w="med" len="med"/>
          </a:ln>
        </p:spPr>
        <p:txBody>
          <a:bodyPr/>
          <a:lstStyle/>
          <a:p>
            <a:endParaRPr lang="ru-RU"/>
          </a:p>
        </p:txBody>
      </p:sp>
      <p:sp>
        <p:nvSpPr>
          <p:cNvPr id="9" name="AutoShape 16"/>
          <p:cNvSpPr>
            <a:spLocks noChangeArrowheads="1"/>
          </p:cNvSpPr>
          <p:nvPr/>
        </p:nvSpPr>
        <p:spPr bwMode="auto">
          <a:xfrm>
            <a:off x="3132138" y="2781300"/>
            <a:ext cx="1657350" cy="647700"/>
          </a:xfrm>
          <a:prstGeom prst="flowChartDecision">
            <a:avLst/>
          </a:prstGeom>
          <a:solidFill>
            <a:schemeClr val="accent1"/>
          </a:solidFill>
          <a:ln w="9525">
            <a:solidFill>
              <a:schemeClr val="tx1"/>
            </a:solidFill>
            <a:miter lim="800000"/>
            <a:headEnd/>
            <a:tailEnd/>
          </a:ln>
        </p:spPr>
        <p:txBody>
          <a:bodyPr wrap="none" anchor="ctr"/>
          <a:lstStyle/>
          <a:p>
            <a:pPr algn="ctr"/>
            <a:r>
              <a:rPr lang="en-US"/>
              <a:t>D=0</a:t>
            </a:r>
            <a:endParaRPr lang="ru-RU"/>
          </a:p>
        </p:txBody>
      </p:sp>
      <p:sp>
        <p:nvSpPr>
          <p:cNvPr id="10" name="Text Box 19"/>
          <p:cNvSpPr txBox="1">
            <a:spLocks noChangeArrowheads="1"/>
          </p:cNvSpPr>
          <p:nvPr/>
        </p:nvSpPr>
        <p:spPr bwMode="auto">
          <a:xfrm>
            <a:off x="2987675" y="2708275"/>
            <a:ext cx="288925" cy="457200"/>
          </a:xfrm>
          <a:prstGeom prst="rect">
            <a:avLst/>
          </a:prstGeom>
          <a:noFill/>
          <a:ln w="9525">
            <a:noFill/>
            <a:miter lim="800000"/>
            <a:headEnd/>
            <a:tailEnd/>
          </a:ln>
        </p:spPr>
        <p:txBody>
          <a:bodyPr>
            <a:spAutoFit/>
          </a:bodyPr>
          <a:lstStyle/>
          <a:p>
            <a:pPr>
              <a:spcBef>
                <a:spcPct val="50000"/>
              </a:spcBef>
            </a:pPr>
            <a:r>
              <a:rPr lang="en-US" sz="2400"/>
              <a:t>+</a:t>
            </a:r>
            <a:endParaRPr lang="ru-RU" sz="2400"/>
          </a:p>
        </p:txBody>
      </p:sp>
      <p:sp>
        <p:nvSpPr>
          <p:cNvPr id="11" name="Rectangle 21"/>
          <p:cNvSpPr>
            <a:spLocks noChangeArrowheads="1"/>
          </p:cNvSpPr>
          <p:nvPr/>
        </p:nvSpPr>
        <p:spPr bwMode="auto">
          <a:xfrm>
            <a:off x="971550" y="3500438"/>
            <a:ext cx="1439863" cy="504825"/>
          </a:xfrm>
          <a:prstGeom prst="rect">
            <a:avLst/>
          </a:prstGeom>
          <a:solidFill>
            <a:schemeClr val="accent1"/>
          </a:solidFill>
          <a:ln w="9525">
            <a:solidFill>
              <a:schemeClr val="tx1"/>
            </a:solidFill>
            <a:miter lim="800000"/>
            <a:headEnd/>
            <a:tailEnd/>
          </a:ln>
        </p:spPr>
        <p:txBody>
          <a:bodyPr wrap="none" anchor="ctr"/>
          <a:lstStyle/>
          <a:p>
            <a:pPr algn="ctr"/>
            <a:r>
              <a:rPr lang="en-US"/>
              <a:t>x=-b/2a</a:t>
            </a:r>
            <a:endParaRPr lang="ru-RU"/>
          </a:p>
        </p:txBody>
      </p:sp>
      <p:cxnSp>
        <p:nvCxnSpPr>
          <p:cNvPr id="12" name="AutoShape 33"/>
          <p:cNvCxnSpPr>
            <a:cxnSpLocks noChangeShapeType="1"/>
            <a:stCxn id="9" idx="1"/>
            <a:endCxn id="11" idx="0"/>
          </p:cNvCxnSpPr>
          <p:nvPr/>
        </p:nvCxnSpPr>
        <p:spPr bwMode="auto">
          <a:xfrm rot="10800000" flipV="1">
            <a:off x="1692275" y="3105150"/>
            <a:ext cx="1439863" cy="395288"/>
          </a:xfrm>
          <a:prstGeom prst="bentConnector2">
            <a:avLst/>
          </a:prstGeom>
          <a:noFill/>
          <a:ln w="9525">
            <a:solidFill>
              <a:schemeClr val="tx1"/>
            </a:solidFill>
            <a:miter lim="800000"/>
            <a:headEnd/>
            <a:tailEnd type="triangle" w="med" len="med"/>
          </a:ln>
        </p:spPr>
      </p:cxnSp>
      <p:sp>
        <p:nvSpPr>
          <p:cNvPr id="13" name="AutoShape 35"/>
          <p:cNvSpPr>
            <a:spLocks noChangeArrowheads="1"/>
          </p:cNvSpPr>
          <p:nvPr/>
        </p:nvSpPr>
        <p:spPr bwMode="auto">
          <a:xfrm>
            <a:off x="5003800" y="3429000"/>
            <a:ext cx="1655763" cy="647700"/>
          </a:xfrm>
          <a:prstGeom prst="flowChartDecision">
            <a:avLst/>
          </a:prstGeom>
          <a:solidFill>
            <a:schemeClr val="accent1"/>
          </a:solidFill>
          <a:ln w="9525">
            <a:solidFill>
              <a:schemeClr val="tx1"/>
            </a:solidFill>
            <a:miter lim="800000"/>
            <a:headEnd/>
            <a:tailEnd/>
          </a:ln>
        </p:spPr>
        <p:txBody>
          <a:bodyPr wrap="none" anchor="ctr"/>
          <a:lstStyle/>
          <a:p>
            <a:pPr algn="ctr"/>
            <a:r>
              <a:rPr lang="en-US"/>
              <a:t>D&lt;0</a:t>
            </a:r>
            <a:endParaRPr lang="ru-RU"/>
          </a:p>
        </p:txBody>
      </p:sp>
      <p:sp>
        <p:nvSpPr>
          <p:cNvPr id="14" name="AutoShape 41"/>
          <p:cNvSpPr>
            <a:spLocks noChangeArrowheads="1"/>
          </p:cNvSpPr>
          <p:nvPr/>
        </p:nvSpPr>
        <p:spPr bwMode="auto">
          <a:xfrm>
            <a:off x="900113" y="4221163"/>
            <a:ext cx="1584325" cy="431800"/>
          </a:xfrm>
          <a:prstGeom prst="flowChartInputOutput">
            <a:avLst/>
          </a:prstGeom>
          <a:solidFill>
            <a:schemeClr val="accent1"/>
          </a:solidFill>
          <a:ln w="9525">
            <a:solidFill>
              <a:schemeClr val="tx1"/>
            </a:solidFill>
            <a:miter lim="800000"/>
            <a:headEnd/>
            <a:tailEnd/>
          </a:ln>
        </p:spPr>
        <p:txBody>
          <a:bodyPr wrap="none" anchor="ctr"/>
          <a:lstStyle/>
          <a:p>
            <a:pPr algn="ctr"/>
            <a:r>
              <a:rPr lang="en-US" sz="2400"/>
              <a:t>x</a:t>
            </a:r>
            <a:endParaRPr lang="ru-RU" sz="2400"/>
          </a:p>
        </p:txBody>
      </p:sp>
      <p:sp>
        <p:nvSpPr>
          <p:cNvPr id="15" name="Line 43"/>
          <p:cNvSpPr>
            <a:spLocks noChangeShapeType="1"/>
          </p:cNvSpPr>
          <p:nvPr/>
        </p:nvSpPr>
        <p:spPr bwMode="auto">
          <a:xfrm>
            <a:off x="1692275" y="4005263"/>
            <a:ext cx="0" cy="215900"/>
          </a:xfrm>
          <a:prstGeom prst="line">
            <a:avLst/>
          </a:prstGeom>
          <a:noFill/>
          <a:ln w="9525">
            <a:solidFill>
              <a:schemeClr val="tx1"/>
            </a:solidFill>
            <a:round/>
            <a:headEnd/>
            <a:tailEnd type="triangle" w="med" len="med"/>
          </a:ln>
        </p:spPr>
        <p:txBody>
          <a:bodyPr/>
          <a:lstStyle/>
          <a:p>
            <a:endParaRPr lang="ru-RU"/>
          </a:p>
        </p:txBody>
      </p:sp>
      <p:sp>
        <p:nvSpPr>
          <p:cNvPr id="16" name="AutoShape 44"/>
          <p:cNvSpPr>
            <a:spLocks noChangeArrowheads="1"/>
          </p:cNvSpPr>
          <p:nvPr/>
        </p:nvSpPr>
        <p:spPr bwMode="auto">
          <a:xfrm>
            <a:off x="3203575" y="4221163"/>
            <a:ext cx="1655763" cy="431800"/>
          </a:xfrm>
          <a:prstGeom prst="flowChartInputOutput">
            <a:avLst/>
          </a:prstGeom>
          <a:solidFill>
            <a:schemeClr val="accent1"/>
          </a:solidFill>
          <a:ln w="9525">
            <a:solidFill>
              <a:schemeClr val="tx1"/>
            </a:solidFill>
            <a:miter lim="800000"/>
            <a:headEnd/>
            <a:tailEnd/>
          </a:ln>
        </p:spPr>
        <p:txBody>
          <a:bodyPr wrap="none" anchor="ctr"/>
          <a:lstStyle/>
          <a:p>
            <a:pPr algn="ctr"/>
            <a:r>
              <a:rPr lang="en-US" sz="1600"/>
              <a:t>Yechim yo`q</a:t>
            </a:r>
            <a:endParaRPr lang="ru-RU" sz="1600"/>
          </a:p>
        </p:txBody>
      </p:sp>
      <p:sp>
        <p:nvSpPr>
          <p:cNvPr id="17" name="AutoShape 45"/>
          <p:cNvSpPr>
            <a:spLocks noChangeArrowheads="1"/>
          </p:cNvSpPr>
          <p:nvPr/>
        </p:nvSpPr>
        <p:spPr bwMode="auto">
          <a:xfrm>
            <a:off x="6877050" y="4868863"/>
            <a:ext cx="1655763" cy="431800"/>
          </a:xfrm>
          <a:prstGeom prst="flowChartInputOutput">
            <a:avLst/>
          </a:prstGeom>
          <a:solidFill>
            <a:schemeClr val="accent1"/>
          </a:solidFill>
          <a:ln w="9525">
            <a:solidFill>
              <a:schemeClr val="tx1"/>
            </a:solidFill>
            <a:miter lim="800000"/>
            <a:headEnd/>
            <a:tailEnd/>
          </a:ln>
        </p:spPr>
        <p:txBody>
          <a:bodyPr wrap="none" anchor="ctr"/>
          <a:lstStyle/>
          <a:p>
            <a:pPr algn="ctr"/>
            <a:r>
              <a:rPr lang="en-US" sz="1600"/>
              <a:t>x</a:t>
            </a:r>
            <a:r>
              <a:rPr lang="en-US" sz="1600" baseline="-25000"/>
              <a:t>1</a:t>
            </a:r>
            <a:r>
              <a:rPr lang="en-US" sz="1600"/>
              <a:t>, x</a:t>
            </a:r>
            <a:r>
              <a:rPr lang="en-US" sz="1600" baseline="-25000"/>
              <a:t>2</a:t>
            </a:r>
            <a:endParaRPr lang="ru-RU" sz="1600"/>
          </a:p>
        </p:txBody>
      </p:sp>
      <p:sp>
        <p:nvSpPr>
          <p:cNvPr id="18" name="AutoShape 46"/>
          <p:cNvSpPr>
            <a:spLocks noChangeArrowheads="1"/>
          </p:cNvSpPr>
          <p:nvPr/>
        </p:nvSpPr>
        <p:spPr bwMode="auto">
          <a:xfrm>
            <a:off x="6877050" y="4149725"/>
            <a:ext cx="1655763" cy="503238"/>
          </a:xfrm>
          <a:prstGeom prst="flowChartProcess">
            <a:avLst/>
          </a:prstGeom>
          <a:solidFill>
            <a:schemeClr val="accent1"/>
          </a:solidFill>
          <a:ln w="9525">
            <a:solidFill>
              <a:schemeClr val="tx1"/>
            </a:solidFill>
            <a:miter lim="800000"/>
            <a:headEnd/>
            <a:tailEnd/>
          </a:ln>
        </p:spPr>
        <p:txBody>
          <a:bodyPr wrap="none" anchor="ctr"/>
          <a:lstStyle/>
          <a:p>
            <a:pPr algn="ctr"/>
            <a:r>
              <a:rPr lang="en-US" sz="1400"/>
              <a:t>x</a:t>
            </a:r>
            <a:r>
              <a:rPr lang="en-US" sz="1400" baseline="-25000"/>
              <a:t>1</a:t>
            </a:r>
            <a:r>
              <a:rPr lang="en-US" sz="1400"/>
              <a:t>=(-b+sqrt(d))/2a</a:t>
            </a:r>
          </a:p>
          <a:p>
            <a:pPr algn="ctr"/>
            <a:r>
              <a:rPr lang="en-US" sz="1400"/>
              <a:t>x</a:t>
            </a:r>
            <a:r>
              <a:rPr lang="en-US" sz="1400" baseline="-25000"/>
              <a:t>2</a:t>
            </a:r>
            <a:r>
              <a:rPr lang="en-US" sz="1400"/>
              <a:t>=(-b-sqrt(d))/2a</a:t>
            </a:r>
            <a:endParaRPr lang="ru-RU" sz="1400"/>
          </a:p>
        </p:txBody>
      </p:sp>
      <p:sp>
        <p:nvSpPr>
          <p:cNvPr id="19" name="Line 48"/>
          <p:cNvSpPr>
            <a:spLocks noChangeShapeType="1"/>
          </p:cNvSpPr>
          <p:nvPr/>
        </p:nvSpPr>
        <p:spPr bwMode="auto">
          <a:xfrm>
            <a:off x="3995738" y="2565400"/>
            <a:ext cx="0" cy="215900"/>
          </a:xfrm>
          <a:prstGeom prst="line">
            <a:avLst/>
          </a:prstGeom>
          <a:noFill/>
          <a:ln w="9525">
            <a:solidFill>
              <a:schemeClr val="tx1"/>
            </a:solidFill>
            <a:round/>
            <a:headEnd/>
            <a:tailEnd type="triangle" w="med" len="med"/>
          </a:ln>
        </p:spPr>
        <p:txBody>
          <a:bodyPr/>
          <a:lstStyle/>
          <a:p>
            <a:endParaRPr lang="ru-RU"/>
          </a:p>
        </p:txBody>
      </p:sp>
      <p:sp>
        <p:nvSpPr>
          <p:cNvPr id="20" name="Text Box 49"/>
          <p:cNvSpPr txBox="1">
            <a:spLocks noChangeArrowheads="1"/>
          </p:cNvSpPr>
          <p:nvPr/>
        </p:nvSpPr>
        <p:spPr bwMode="auto">
          <a:xfrm>
            <a:off x="4643438" y="2708275"/>
            <a:ext cx="288925" cy="457200"/>
          </a:xfrm>
          <a:prstGeom prst="rect">
            <a:avLst/>
          </a:prstGeom>
          <a:noFill/>
          <a:ln w="9525">
            <a:noFill/>
            <a:miter lim="800000"/>
            <a:headEnd/>
            <a:tailEnd/>
          </a:ln>
        </p:spPr>
        <p:txBody>
          <a:bodyPr>
            <a:spAutoFit/>
          </a:bodyPr>
          <a:lstStyle/>
          <a:p>
            <a:pPr>
              <a:spcBef>
                <a:spcPct val="50000"/>
              </a:spcBef>
            </a:pPr>
            <a:r>
              <a:rPr lang="en-US" sz="2400"/>
              <a:t>-</a:t>
            </a:r>
            <a:endParaRPr lang="ru-RU" sz="2400"/>
          </a:p>
        </p:txBody>
      </p:sp>
      <p:cxnSp>
        <p:nvCxnSpPr>
          <p:cNvPr id="21" name="AutoShape 51"/>
          <p:cNvCxnSpPr>
            <a:cxnSpLocks noChangeShapeType="1"/>
            <a:stCxn id="9" idx="3"/>
            <a:endCxn id="13" idx="0"/>
          </p:cNvCxnSpPr>
          <p:nvPr/>
        </p:nvCxnSpPr>
        <p:spPr bwMode="auto">
          <a:xfrm>
            <a:off x="4789488" y="3105150"/>
            <a:ext cx="1042987" cy="323850"/>
          </a:xfrm>
          <a:prstGeom prst="bentConnector2">
            <a:avLst/>
          </a:prstGeom>
          <a:noFill/>
          <a:ln w="9525">
            <a:solidFill>
              <a:schemeClr val="tx1"/>
            </a:solidFill>
            <a:miter lim="800000"/>
            <a:headEnd/>
            <a:tailEnd type="triangle" w="med" len="med"/>
          </a:ln>
        </p:spPr>
      </p:cxnSp>
      <p:cxnSp>
        <p:nvCxnSpPr>
          <p:cNvPr id="22" name="AutoShape 52"/>
          <p:cNvCxnSpPr>
            <a:cxnSpLocks noChangeShapeType="1"/>
            <a:stCxn id="13" idx="1"/>
            <a:endCxn id="16" idx="1"/>
          </p:cNvCxnSpPr>
          <p:nvPr/>
        </p:nvCxnSpPr>
        <p:spPr bwMode="auto">
          <a:xfrm rot="10800000" flipV="1">
            <a:off x="4032250" y="3752850"/>
            <a:ext cx="971550" cy="468313"/>
          </a:xfrm>
          <a:prstGeom prst="bentConnector2">
            <a:avLst/>
          </a:prstGeom>
          <a:noFill/>
          <a:ln w="9525">
            <a:solidFill>
              <a:schemeClr val="tx1"/>
            </a:solidFill>
            <a:miter lim="800000"/>
            <a:headEnd/>
            <a:tailEnd type="triangle" w="med" len="med"/>
          </a:ln>
        </p:spPr>
      </p:cxnSp>
      <p:cxnSp>
        <p:nvCxnSpPr>
          <p:cNvPr id="23" name="AutoShape 53"/>
          <p:cNvCxnSpPr>
            <a:cxnSpLocks noChangeShapeType="1"/>
            <a:stCxn id="13" idx="3"/>
            <a:endCxn id="18" idx="0"/>
          </p:cNvCxnSpPr>
          <p:nvPr/>
        </p:nvCxnSpPr>
        <p:spPr bwMode="auto">
          <a:xfrm>
            <a:off x="6659563" y="3752850"/>
            <a:ext cx="1046162" cy="396875"/>
          </a:xfrm>
          <a:prstGeom prst="bentConnector2">
            <a:avLst/>
          </a:prstGeom>
          <a:noFill/>
          <a:ln w="9525">
            <a:solidFill>
              <a:schemeClr val="tx1"/>
            </a:solidFill>
            <a:miter lim="800000"/>
            <a:headEnd/>
            <a:tailEnd type="triangle" w="med" len="med"/>
          </a:ln>
        </p:spPr>
      </p:cxnSp>
      <p:sp>
        <p:nvSpPr>
          <p:cNvPr id="24" name="Line 55"/>
          <p:cNvSpPr>
            <a:spLocks noChangeShapeType="1"/>
          </p:cNvSpPr>
          <p:nvPr/>
        </p:nvSpPr>
        <p:spPr bwMode="auto">
          <a:xfrm>
            <a:off x="7740650" y="4652963"/>
            <a:ext cx="0" cy="215900"/>
          </a:xfrm>
          <a:prstGeom prst="line">
            <a:avLst/>
          </a:prstGeom>
          <a:noFill/>
          <a:ln w="9525">
            <a:solidFill>
              <a:schemeClr val="tx1"/>
            </a:solidFill>
            <a:round/>
            <a:headEnd/>
            <a:tailEnd type="triangle" w="med" len="med"/>
          </a:ln>
        </p:spPr>
        <p:txBody>
          <a:bodyPr/>
          <a:lstStyle/>
          <a:p>
            <a:endParaRPr lang="ru-RU"/>
          </a:p>
        </p:txBody>
      </p:sp>
      <p:sp>
        <p:nvSpPr>
          <p:cNvPr id="25" name="Line 56"/>
          <p:cNvSpPr>
            <a:spLocks noChangeShapeType="1"/>
          </p:cNvSpPr>
          <p:nvPr/>
        </p:nvSpPr>
        <p:spPr bwMode="auto">
          <a:xfrm>
            <a:off x="1692275" y="4652963"/>
            <a:ext cx="0" cy="1081087"/>
          </a:xfrm>
          <a:prstGeom prst="line">
            <a:avLst/>
          </a:prstGeom>
          <a:noFill/>
          <a:ln w="9525">
            <a:solidFill>
              <a:schemeClr val="tx1"/>
            </a:solidFill>
            <a:round/>
            <a:headEnd/>
            <a:tailEnd/>
          </a:ln>
        </p:spPr>
        <p:txBody>
          <a:bodyPr/>
          <a:lstStyle/>
          <a:p>
            <a:endParaRPr lang="ru-RU"/>
          </a:p>
        </p:txBody>
      </p:sp>
      <p:sp>
        <p:nvSpPr>
          <p:cNvPr id="26" name="Line 62"/>
          <p:cNvSpPr>
            <a:spLocks noChangeShapeType="1"/>
          </p:cNvSpPr>
          <p:nvPr/>
        </p:nvSpPr>
        <p:spPr bwMode="auto">
          <a:xfrm>
            <a:off x="7740650" y="5300663"/>
            <a:ext cx="0" cy="433387"/>
          </a:xfrm>
          <a:prstGeom prst="line">
            <a:avLst/>
          </a:prstGeom>
          <a:noFill/>
          <a:ln w="9525">
            <a:solidFill>
              <a:schemeClr val="tx1"/>
            </a:solidFill>
            <a:round/>
            <a:headEnd/>
            <a:tailEnd/>
          </a:ln>
        </p:spPr>
        <p:txBody>
          <a:bodyPr/>
          <a:lstStyle/>
          <a:p>
            <a:endParaRPr lang="ru-RU"/>
          </a:p>
        </p:txBody>
      </p:sp>
      <p:sp>
        <p:nvSpPr>
          <p:cNvPr id="27" name="Line 63"/>
          <p:cNvSpPr>
            <a:spLocks noChangeShapeType="1"/>
          </p:cNvSpPr>
          <p:nvPr/>
        </p:nvSpPr>
        <p:spPr bwMode="auto">
          <a:xfrm>
            <a:off x="1692275" y="5734050"/>
            <a:ext cx="2303463" cy="0"/>
          </a:xfrm>
          <a:prstGeom prst="line">
            <a:avLst/>
          </a:prstGeom>
          <a:noFill/>
          <a:ln w="9525">
            <a:solidFill>
              <a:schemeClr val="tx1"/>
            </a:solidFill>
            <a:round/>
            <a:headEnd/>
            <a:tailEnd type="triangle" w="med" len="med"/>
          </a:ln>
        </p:spPr>
        <p:txBody>
          <a:bodyPr/>
          <a:lstStyle/>
          <a:p>
            <a:endParaRPr lang="ru-RU"/>
          </a:p>
        </p:txBody>
      </p:sp>
      <p:sp>
        <p:nvSpPr>
          <p:cNvPr id="28" name="Line 65"/>
          <p:cNvSpPr>
            <a:spLocks noChangeShapeType="1"/>
          </p:cNvSpPr>
          <p:nvPr/>
        </p:nvSpPr>
        <p:spPr bwMode="auto">
          <a:xfrm>
            <a:off x="3995738" y="4652963"/>
            <a:ext cx="0" cy="1081087"/>
          </a:xfrm>
          <a:prstGeom prst="line">
            <a:avLst/>
          </a:prstGeom>
          <a:noFill/>
          <a:ln w="9525">
            <a:solidFill>
              <a:schemeClr val="tx1"/>
            </a:solidFill>
            <a:round/>
            <a:headEnd/>
            <a:tailEnd type="triangle" w="med" len="med"/>
          </a:ln>
        </p:spPr>
        <p:txBody>
          <a:bodyPr/>
          <a:lstStyle/>
          <a:p>
            <a:endParaRPr lang="ru-RU"/>
          </a:p>
        </p:txBody>
      </p:sp>
      <p:sp>
        <p:nvSpPr>
          <p:cNvPr id="29" name="Line 66"/>
          <p:cNvSpPr>
            <a:spLocks noChangeShapeType="1"/>
          </p:cNvSpPr>
          <p:nvPr/>
        </p:nvSpPr>
        <p:spPr bwMode="auto">
          <a:xfrm flipH="1">
            <a:off x="3995738" y="5734050"/>
            <a:ext cx="3744912" cy="0"/>
          </a:xfrm>
          <a:prstGeom prst="line">
            <a:avLst/>
          </a:prstGeom>
          <a:noFill/>
          <a:ln w="9525">
            <a:solidFill>
              <a:schemeClr val="tx1"/>
            </a:solidFill>
            <a:round/>
            <a:headEnd/>
            <a:tailEnd type="triangle" w="med" len="med"/>
          </a:ln>
        </p:spPr>
        <p:txBody>
          <a:bodyPr/>
          <a:lstStyle/>
          <a:p>
            <a:endParaRPr lang="ru-RU"/>
          </a:p>
        </p:txBody>
      </p:sp>
      <p:sp>
        <p:nvSpPr>
          <p:cNvPr id="30" name="Line 67"/>
          <p:cNvSpPr>
            <a:spLocks noChangeShapeType="1"/>
          </p:cNvSpPr>
          <p:nvPr/>
        </p:nvSpPr>
        <p:spPr bwMode="auto">
          <a:xfrm>
            <a:off x="3995738" y="5734050"/>
            <a:ext cx="0" cy="287338"/>
          </a:xfrm>
          <a:prstGeom prst="line">
            <a:avLst/>
          </a:prstGeom>
          <a:noFill/>
          <a:ln w="9525">
            <a:solidFill>
              <a:schemeClr val="tx1"/>
            </a:solidFill>
            <a:round/>
            <a:headEnd/>
            <a:tailEnd type="triangle" w="med" len="med"/>
          </a:ln>
        </p:spPr>
        <p:txBody>
          <a:bodyPr/>
          <a:lstStyle/>
          <a:p>
            <a:endParaRPr lang="ru-RU"/>
          </a:p>
        </p:txBody>
      </p:sp>
      <p:sp>
        <p:nvSpPr>
          <p:cNvPr id="31" name="AutoShape 68"/>
          <p:cNvSpPr>
            <a:spLocks noChangeArrowheads="1"/>
          </p:cNvSpPr>
          <p:nvPr/>
        </p:nvSpPr>
        <p:spPr bwMode="auto">
          <a:xfrm>
            <a:off x="3203575" y="6021388"/>
            <a:ext cx="1512888" cy="504825"/>
          </a:xfrm>
          <a:prstGeom prst="flowChartAlternateProcess">
            <a:avLst/>
          </a:prstGeom>
          <a:solidFill>
            <a:schemeClr val="accent1"/>
          </a:solidFill>
          <a:ln w="9525">
            <a:solidFill>
              <a:schemeClr val="tx1"/>
            </a:solidFill>
            <a:miter lim="800000"/>
            <a:headEnd/>
            <a:tailEnd/>
          </a:ln>
        </p:spPr>
        <p:txBody>
          <a:bodyPr wrap="none" anchor="ctr"/>
          <a:lstStyle/>
          <a:p>
            <a:pPr algn="ctr"/>
            <a:r>
              <a:rPr lang="en-US" sz="1400"/>
              <a:t>TAMOM</a:t>
            </a:r>
            <a:endParaRPr lang="ru-RU" sz="1400"/>
          </a:p>
        </p:txBody>
      </p:sp>
      <p:sp>
        <p:nvSpPr>
          <p:cNvPr id="32" name="Прямоугольник 31"/>
          <p:cNvSpPr>
            <a:spLocks noChangeArrowheads="1"/>
          </p:cNvSpPr>
          <p:nvPr/>
        </p:nvSpPr>
        <p:spPr bwMode="auto">
          <a:xfrm>
            <a:off x="4857750" y="3357563"/>
            <a:ext cx="363538" cy="461962"/>
          </a:xfrm>
          <a:prstGeom prst="rect">
            <a:avLst/>
          </a:prstGeom>
          <a:noFill/>
          <a:ln w="9525">
            <a:noFill/>
            <a:miter lim="800000"/>
            <a:headEnd/>
            <a:tailEnd/>
          </a:ln>
        </p:spPr>
        <p:txBody>
          <a:bodyPr wrap="none">
            <a:spAutoFit/>
          </a:bodyPr>
          <a:lstStyle/>
          <a:p>
            <a:pPr>
              <a:spcBef>
                <a:spcPct val="50000"/>
              </a:spcBef>
            </a:pPr>
            <a:r>
              <a:rPr lang="en-US" sz="2400"/>
              <a:t>+</a:t>
            </a:r>
            <a:endParaRPr lang="ru-RU" sz="2400"/>
          </a:p>
        </p:txBody>
      </p:sp>
      <p:sp>
        <p:nvSpPr>
          <p:cNvPr id="33" name="Прямоугольник 32"/>
          <p:cNvSpPr>
            <a:spLocks noChangeArrowheads="1"/>
          </p:cNvSpPr>
          <p:nvPr/>
        </p:nvSpPr>
        <p:spPr bwMode="auto">
          <a:xfrm>
            <a:off x="6429375" y="3357563"/>
            <a:ext cx="287338" cy="461962"/>
          </a:xfrm>
          <a:prstGeom prst="rect">
            <a:avLst/>
          </a:prstGeom>
          <a:noFill/>
          <a:ln w="9525">
            <a:noFill/>
            <a:miter lim="800000"/>
            <a:headEnd/>
            <a:tailEnd/>
          </a:ln>
        </p:spPr>
        <p:txBody>
          <a:bodyPr wrap="none">
            <a:spAutoFit/>
          </a:bodyPr>
          <a:lstStyle/>
          <a:p>
            <a:pPr>
              <a:spcBef>
                <a:spcPct val="50000"/>
              </a:spcBef>
            </a:pPr>
            <a:r>
              <a:rPr lang="en-US" sz="2400"/>
              <a:t>-</a:t>
            </a:r>
            <a:endParaRPr lang="ru-RU"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4"/>
                                        </p:tgtEl>
                                        <p:attrNameLst>
                                          <p:attrName>style.visibility</p:attrName>
                                        </p:attrNameLst>
                                      </p:cBhvr>
                                      <p:to>
                                        <p:strVal val="visible"/>
                                      </p:to>
                                    </p:set>
                                    <p:anim calcmode="discrete" valueType="clr">
                                      <p:cBhvr override="childStyle">
                                        <p:cTn id="1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
                                        </p:tgtEl>
                                        <p:attrNameLst>
                                          <p:attrName>fillcolor</p:attrName>
                                        </p:attrNameLst>
                                      </p:cBhvr>
                                      <p:tavLst>
                                        <p:tav tm="0">
                                          <p:val>
                                            <p:clrVal>
                                              <a:schemeClr val="accent2"/>
                                            </p:clrVal>
                                          </p:val>
                                        </p:tav>
                                        <p:tav tm="50000">
                                          <p:val>
                                            <p:clrVal>
                                              <a:schemeClr val="hlink"/>
                                            </p:clrVal>
                                          </p:val>
                                        </p:tav>
                                      </p:tavLst>
                                    </p:anim>
                                    <p:set>
                                      <p:cBhvr>
                                        <p:cTn id="19" dur="80"/>
                                        <p:tgtEl>
                                          <p:spTgt spid="4"/>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ppt_x</p:attrName>
                                        </p:attrNameLst>
                                      </p:cBhvr>
                                      <p:tavLst>
                                        <p:tav tm="0">
                                          <p:val>
                                            <p:strVal val="#ppt_x-.2"/>
                                          </p:val>
                                        </p:tav>
                                        <p:tav tm="100000">
                                          <p:val>
                                            <p:strVal val="#ppt_x"/>
                                          </p:val>
                                        </p:tav>
                                      </p:tavLst>
                                    </p:anim>
                                    <p:anim calcmode="lin" valueType="num">
                                      <p:cBhvr>
                                        <p:cTn id="25"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6" dur="1000"/>
                                        <p:tgtEl>
                                          <p:spTgt spid="6"/>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ppt_x</p:attrName>
                                        </p:attrNameLst>
                                      </p:cBhvr>
                                      <p:tavLst>
                                        <p:tav tm="0">
                                          <p:val>
                                            <p:strVal val="#ppt_x-.2"/>
                                          </p:val>
                                        </p:tav>
                                        <p:tav tm="100000">
                                          <p:val>
                                            <p:strVal val="#ppt_x"/>
                                          </p:val>
                                        </p:tav>
                                      </p:tavLst>
                                    </p:anim>
                                    <p:anim calcmode="lin" valueType="num">
                                      <p:cBhvr>
                                        <p:cTn id="30"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1" dur="10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linds(horizontal)">
                                      <p:cBhvr>
                                        <p:cTn id="36" dur="500"/>
                                        <p:tgtEl>
                                          <p:spTgt spid="8"/>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linds(horizont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blinds(horizontal)">
                                      <p:cBhvr>
                                        <p:cTn id="44" dur="500"/>
                                        <p:tgtEl>
                                          <p:spTgt spid="10"/>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linds(horizontal)">
                                      <p:cBhvr>
                                        <p:cTn id="47" dur="500"/>
                                        <p:tgtEl>
                                          <p:spTgt spid="20"/>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linds(horizontal)">
                                      <p:cBhvr>
                                        <p:cTn id="50" dur="500"/>
                                        <p:tgtEl>
                                          <p:spTgt spid="19"/>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blinds(horizontal)">
                                      <p:cBhvr>
                                        <p:cTn id="53" dur="500"/>
                                        <p:tgtEl>
                                          <p:spTgt spid="9"/>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blinds(horizontal)">
                                      <p:cBhvr>
                                        <p:cTn id="58" dur="500"/>
                                        <p:tgtEl>
                                          <p:spTgt spid="12"/>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blinds(horizontal)">
                                      <p:cBhvr>
                                        <p:cTn id="61" dur="500"/>
                                        <p:tgtEl>
                                          <p:spTgt spid="11"/>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blinds(horizontal)">
                                      <p:cBhvr>
                                        <p:cTn id="66" dur="500"/>
                                        <p:tgtEl>
                                          <p:spTgt spid="15"/>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blinds(horizontal)">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5" presetClass="entr" presetSubtype="1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checkerboard(across)">
                                      <p:cBhvr>
                                        <p:cTn id="74" dur="500"/>
                                        <p:tgtEl>
                                          <p:spTgt spid="25"/>
                                        </p:tgtEl>
                                      </p:cBhvr>
                                    </p:animEffect>
                                  </p:childTnLst>
                                </p:cTn>
                              </p:par>
                              <p:par>
                                <p:cTn id="75" presetID="5" presetClass="entr" presetSubtype="10" fill="hold" grpId="0" nodeType="with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checkerboard(across)">
                                      <p:cBhvr>
                                        <p:cTn id="77" dur="500"/>
                                        <p:tgtEl>
                                          <p:spTgt spid="27"/>
                                        </p:tgtEl>
                                      </p:cBhvr>
                                    </p:animEffect>
                                  </p:childTnLst>
                                </p:cTn>
                              </p:par>
                              <p:par>
                                <p:cTn id="78" presetID="5" presetClass="entr" presetSubtype="10" fill="hold" grpId="0" nodeType="with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checkerboard(across)">
                                      <p:cBhvr>
                                        <p:cTn id="80" dur="500"/>
                                        <p:tgtEl>
                                          <p:spTgt spid="30"/>
                                        </p:tgtEl>
                                      </p:cBhvr>
                                    </p:animEffect>
                                  </p:childTnLst>
                                </p:cTn>
                              </p:par>
                              <p:par>
                                <p:cTn id="81" presetID="5" presetClass="entr" presetSubtype="10"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checkerboard(across)">
                                      <p:cBhvr>
                                        <p:cTn id="83" dur="500"/>
                                        <p:tgtEl>
                                          <p:spTgt spid="31"/>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blinds(horizontal)">
                                      <p:cBhvr>
                                        <p:cTn id="88" dur="500"/>
                                        <p:tgtEl>
                                          <p:spTgt spid="21"/>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blinds(horizontal)">
                                      <p:cBhvr>
                                        <p:cTn id="91" dur="500"/>
                                        <p:tgtEl>
                                          <p:spTgt spid="33"/>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blinds(horizontal)">
                                      <p:cBhvr>
                                        <p:cTn id="94" dur="500"/>
                                        <p:tgtEl>
                                          <p:spTgt spid="32"/>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blinds(horizontal)">
                                      <p:cBhvr>
                                        <p:cTn id="97" dur="500"/>
                                        <p:tgtEl>
                                          <p:spTgt spid="13"/>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blinds(horizontal)">
                                      <p:cBhvr>
                                        <p:cTn id="102" dur="500"/>
                                        <p:tgtEl>
                                          <p:spTgt spid="22"/>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16"/>
                                        </p:tgtEl>
                                        <p:attrNameLst>
                                          <p:attrName>style.visibility</p:attrName>
                                        </p:attrNameLst>
                                      </p:cBhvr>
                                      <p:to>
                                        <p:strVal val="visible"/>
                                      </p:to>
                                    </p:set>
                                    <p:animEffect transition="in" filter="blinds(horizontal)">
                                      <p:cBhvr>
                                        <p:cTn id="105" dur="500"/>
                                        <p:tgtEl>
                                          <p:spTgt spid="16"/>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28"/>
                                        </p:tgtEl>
                                        <p:attrNameLst>
                                          <p:attrName>style.visibility</p:attrName>
                                        </p:attrNameLst>
                                      </p:cBhvr>
                                      <p:to>
                                        <p:strVal val="visible"/>
                                      </p:to>
                                    </p:set>
                                    <p:animEffect transition="in" filter="blinds(horizontal)">
                                      <p:cBhvr>
                                        <p:cTn id="108" dur="500"/>
                                        <p:tgtEl>
                                          <p:spTgt spid="28"/>
                                        </p:tgtEl>
                                      </p:cBhvr>
                                    </p:animEffect>
                                  </p:childTnLst>
                                </p:cTn>
                              </p:par>
                            </p:childTnLst>
                          </p:cTn>
                        </p:par>
                      </p:childTnLst>
                    </p:cTn>
                  </p:par>
                  <p:par>
                    <p:cTn id="109" fill="hold">
                      <p:stCondLst>
                        <p:cond delay="indefinite"/>
                      </p:stCondLst>
                      <p:childTnLst>
                        <p:par>
                          <p:cTn id="110" fill="hold">
                            <p:stCondLst>
                              <p:cond delay="0"/>
                            </p:stCondLst>
                            <p:childTnLst>
                              <p:par>
                                <p:cTn id="111" presetID="3" presetClass="entr" presetSubtype="10" fill="hold" nodeType="clickEffect">
                                  <p:stCondLst>
                                    <p:cond delay="0"/>
                                  </p:stCondLst>
                                  <p:childTnLst>
                                    <p:set>
                                      <p:cBhvr>
                                        <p:cTn id="112" dur="1" fill="hold">
                                          <p:stCondLst>
                                            <p:cond delay="0"/>
                                          </p:stCondLst>
                                        </p:cTn>
                                        <p:tgtEl>
                                          <p:spTgt spid="23"/>
                                        </p:tgtEl>
                                        <p:attrNameLst>
                                          <p:attrName>style.visibility</p:attrName>
                                        </p:attrNameLst>
                                      </p:cBhvr>
                                      <p:to>
                                        <p:strVal val="visible"/>
                                      </p:to>
                                    </p:set>
                                    <p:animEffect transition="in" filter="blinds(horizontal)">
                                      <p:cBhvr>
                                        <p:cTn id="113" dur="500"/>
                                        <p:tgtEl>
                                          <p:spTgt spid="23"/>
                                        </p:tgtEl>
                                      </p:cBhvr>
                                    </p:animEffect>
                                  </p:childTnLst>
                                </p:cTn>
                              </p:par>
                              <p:par>
                                <p:cTn id="114" presetID="3" presetClass="entr" presetSubtype="10" fill="hold" grpId="0" nodeType="withEffect">
                                  <p:stCondLst>
                                    <p:cond delay="0"/>
                                  </p:stCondLst>
                                  <p:childTnLst>
                                    <p:set>
                                      <p:cBhvr>
                                        <p:cTn id="115" dur="1" fill="hold">
                                          <p:stCondLst>
                                            <p:cond delay="0"/>
                                          </p:stCondLst>
                                        </p:cTn>
                                        <p:tgtEl>
                                          <p:spTgt spid="18"/>
                                        </p:tgtEl>
                                        <p:attrNameLst>
                                          <p:attrName>style.visibility</p:attrName>
                                        </p:attrNameLst>
                                      </p:cBhvr>
                                      <p:to>
                                        <p:strVal val="visible"/>
                                      </p:to>
                                    </p:set>
                                    <p:animEffect transition="in" filter="blinds(horizontal)">
                                      <p:cBhvr>
                                        <p:cTn id="116" dur="500"/>
                                        <p:tgtEl>
                                          <p:spTgt spid="18"/>
                                        </p:tgtEl>
                                      </p:cBhvr>
                                    </p:animEffect>
                                  </p:childTnLst>
                                </p:cTn>
                              </p:par>
                            </p:childTnLst>
                          </p:cTn>
                        </p:par>
                      </p:childTnLst>
                    </p:cTn>
                  </p:par>
                  <p:par>
                    <p:cTn id="117" fill="hold">
                      <p:stCondLst>
                        <p:cond delay="indefinite"/>
                      </p:stCondLst>
                      <p:childTnLst>
                        <p:par>
                          <p:cTn id="118" fill="hold">
                            <p:stCondLst>
                              <p:cond delay="0"/>
                            </p:stCondLst>
                            <p:childTnLst>
                              <p:par>
                                <p:cTn id="119" presetID="3" presetClass="entr" presetSubtype="10"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blinds(horizontal)">
                                      <p:cBhvr>
                                        <p:cTn id="121" dur="500"/>
                                        <p:tgtEl>
                                          <p:spTgt spid="24"/>
                                        </p:tgtEl>
                                      </p:cBhvr>
                                    </p:animEffect>
                                  </p:childTnLst>
                                </p:cTn>
                              </p:par>
                              <p:par>
                                <p:cTn id="122" presetID="3" presetClass="entr" presetSubtype="10" fill="hold" grpId="0" nodeType="withEffect">
                                  <p:stCondLst>
                                    <p:cond delay="0"/>
                                  </p:stCondLst>
                                  <p:childTnLst>
                                    <p:set>
                                      <p:cBhvr>
                                        <p:cTn id="123" dur="1" fill="hold">
                                          <p:stCondLst>
                                            <p:cond delay="0"/>
                                          </p:stCondLst>
                                        </p:cTn>
                                        <p:tgtEl>
                                          <p:spTgt spid="17"/>
                                        </p:tgtEl>
                                        <p:attrNameLst>
                                          <p:attrName>style.visibility</p:attrName>
                                        </p:attrNameLst>
                                      </p:cBhvr>
                                      <p:to>
                                        <p:strVal val="visible"/>
                                      </p:to>
                                    </p:set>
                                    <p:animEffect transition="in" filter="blinds(horizontal)">
                                      <p:cBhvr>
                                        <p:cTn id="124" dur="500"/>
                                        <p:tgtEl>
                                          <p:spTgt spid="17"/>
                                        </p:tgtEl>
                                      </p:cBhvr>
                                    </p:animEffect>
                                  </p:childTnLst>
                                </p:cTn>
                              </p:par>
                              <p:par>
                                <p:cTn id="125" presetID="3" presetClass="entr" presetSubtype="10" fill="hold" grpId="0" nodeType="withEffect">
                                  <p:stCondLst>
                                    <p:cond delay="0"/>
                                  </p:stCondLst>
                                  <p:childTnLst>
                                    <p:set>
                                      <p:cBhvr>
                                        <p:cTn id="126" dur="1" fill="hold">
                                          <p:stCondLst>
                                            <p:cond delay="0"/>
                                          </p:stCondLst>
                                        </p:cTn>
                                        <p:tgtEl>
                                          <p:spTgt spid="26"/>
                                        </p:tgtEl>
                                        <p:attrNameLst>
                                          <p:attrName>style.visibility</p:attrName>
                                        </p:attrNameLst>
                                      </p:cBhvr>
                                      <p:to>
                                        <p:strVal val="visible"/>
                                      </p:to>
                                    </p:set>
                                    <p:animEffect transition="in" filter="blinds(horizontal)">
                                      <p:cBhvr>
                                        <p:cTn id="127" dur="500"/>
                                        <p:tgtEl>
                                          <p:spTgt spid="26"/>
                                        </p:tgtEl>
                                      </p:cBhvr>
                                    </p:animEffect>
                                  </p:childTnLst>
                                </p:cTn>
                              </p:par>
                              <p:par>
                                <p:cTn id="128" presetID="3" presetClass="entr" presetSubtype="10" fill="hold" grpId="0" nodeType="withEffect">
                                  <p:stCondLst>
                                    <p:cond delay="0"/>
                                  </p:stCondLst>
                                  <p:childTnLst>
                                    <p:set>
                                      <p:cBhvr>
                                        <p:cTn id="129" dur="1" fill="hold">
                                          <p:stCondLst>
                                            <p:cond delay="0"/>
                                          </p:stCondLst>
                                        </p:cTn>
                                        <p:tgtEl>
                                          <p:spTgt spid="29"/>
                                        </p:tgtEl>
                                        <p:attrNameLst>
                                          <p:attrName>style.visibility</p:attrName>
                                        </p:attrNameLst>
                                      </p:cBhvr>
                                      <p:to>
                                        <p:strVal val="visible"/>
                                      </p:to>
                                    </p:set>
                                    <p:animEffect transition="in" filter="blinds(horizontal)">
                                      <p:cBhvr>
                                        <p:cTn id="1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P spid="10" grpId="0"/>
      <p:bldP spid="11" grpId="0" animBg="1"/>
      <p:bldP spid="13" grpId="0" animBg="1"/>
      <p:bldP spid="14" grpId="0" animBg="1"/>
      <p:bldP spid="15" grpId="0" animBg="1"/>
      <p:bldP spid="16" grpId="0" animBg="1"/>
      <p:bldP spid="17" grpId="0" animBg="1"/>
      <p:bldP spid="18" grpId="0" animBg="1"/>
      <p:bldP spid="19" grpId="0" animBg="1"/>
      <p:bldP spid="20" grpId="0"/>
      <p:bldP spid="24" grpId="0" animBg="1"/>
      <p:bldP spid="25" grpId="0" animBg="1"/>
      <p:bldP spid="26" grpId="0" animBg="1"/>
      <p:bldP spid="27" grpId="0" animBg="1"/>
      <p:bldP spid="28" grpId="0" animBg="1"/>
      <p:bldP spid="29" grpId="0" animBg="1"/>
      <p:bldP spid="30" grpId="0" animBg="1"/>
      <p:bldP spid="31" grpId="0" animBg="1"/>
      <p:bldP spid="32" grpId="0"/>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17514"/>
            <a:ext cx="8229600" cy="6154758"/>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br>
              <a:rPr lang="en-US" sz="2700"/>
            </a:br>
            <a:br>
              <a:rPr lang="en-US" sz="2700"/>
            </a:br>
            <a:br>
              <a:rPr lang="en-US" sz="2700"/>
            </a:br>
            <a:r>
              <a:rPr lang="en-US" sz="2700"/>
              <a:t>1-variant:   (goto bilan yozilgan)</a:t>
            </a:r>
            <a:br>
              <a:rPr lang="en-US" sz="2700"/>
            </a:br>
            <a:r>
              <a:rPr lang="en-US" sz="2700" b="1">
                <a:solidFill>
                  <a:srgbClr val="C00000"/>
                </a:solidFill>
              </a:rPr>
              <a:t># include &lt;iostream.h&gt;</a:t>
            </a:r>
            <a:br>
              <a:rPr lang="ru-RU" sz="2700" b="1">
                <a:solidFill>
                  <a:srgbClr val="C00000"/>
                </a:solidFill>
              </a:rPr>
            </a:br>
            <a:r>
              <a:rPr lang="en-US" sz="2700" b="1">
                <a:solidFill>
                  <a:srgbClr val="C00000"/>
                </a:solidFill>
              </a:rPr>
              <a:t># include &lt;math.h&gt;</a:t>
            </a:r>
            <a:br>
              <a:rPr lang="ru-RU" sz="2700" b="1">
                <a:solidFill>
                  <a:srgbClr val="C00000"/>
                </a:solidFill>
              </a:rPr>
            </a:br>
            <a:r>
              <a:rPr lang="en-US" sz="2700" b="1">
                <a:solidFill>
                  <a:srgbClr val="C00000"/>
                </a:solidFill>
              </a:rPr>
              <a:t>void main ( )</a:t>
            </a:r>
            <a:br>
              <a:rPr lang="ru-RU" sz="2700" b="1">
                <a:solidFill>
                  <a:srgbClr val="C00000"/>
                </a:solidFill>
              </a:rPr>
            </a:br>
            <a:r>
              <a:rPr lang="en-US" sz="2700" b="1">
                <a:solidFill>
                  <a:srgbClr val="C00000"/>
                </a:solidFill>
              </a:rPr>
              <a:t>{     float a, b, c, d, x, x1, x2;</a:t>
            </a:r>
            <a:br>
              <a:rPr lang="ru-RU" sz="2700" b="1">
                <a:solidFill>
                  <a:srgbClr val="C00000"/>
                </a:solidFill>
              </a:rPr>
            </a:br>
            <a:r>
              <a:rPr lang="en-US" sz="2700" b="1">
                <a:solidFill>
                  <a:srgbClr val="C00000"/>
                </a:solidFill>
              </a:rPr>
              <a:t>cout &lt;&lt; “Tenglamaning koeffisientlarini kiriting: ”;</a:t>
            </a:r>
            <a:br>
              <a:rPr lang="ru-RU" sz="2700" b="1">
                <a:solidFill>
                  <a:srgbClr val="C00000"/>
                </a:solidFill>
              </a:rPr>
            </a:br>
            <a:r>
              <a:rPr lang="en-US" sz="2700" b="1">
                <a:solidFill>
                  <a:srgbClr val="C00000"/>
                </a:solidFill>
              </a:rPr>
              <a:t>cin &gt;&gt; a&gt;&gt;b&gt;&gt;c;</a:t>
            </a:r>
            <a:br>
              <a:rPr lang="ru-RU" sz="2700" b="1">
                <a:solidFill>
                  <a:srgbClr val="C00000"/>
                </a:solidFill>
              </a:rPr>
            </a:br>
            <a:r>
              <a:rPr lang="en-US" sz="2700" b="1">
                <a:solidFill>
                  <a:srgbClr val="C00000"/>
                </a:solidFill>
              </a:rPr>
              <a:t>d = b*b - 4*a*c;</a:t>
            </a:r>
            <a:br>
              <a:rPr lang="ru-RU" sz="2700" b="1">
                <a:solidFill>
                  <a:srgbClr val="C00000"/>
                </a:solidFill>
              </a:rPr>
            </a:br>
            <a:r>
              <a:rPr lang="en-US" sz="2700" b="1">
                <a:solidFill>
                  <a:srgbClr val="C00000"/>
                </a:solidFill>
              </a:rPr>
              <a:t>if  ( d == 0 )  { x=- b / (2*a);  </a:t>
            </a:r>
            <a:br>
              <a:rPr lang="ru-RU" sz="2700" b="1">
                <a:solidFill>
                  <a:srgbClr val="C00000"/>
                </a:solidFill>
              </a:rPr>
            </a:br>
            <a:r>
              <a:rPr lang="en-US" sz="2700" b="1">
                <a:solidFill>
                  <a:srgbClr val="C00000"/>
                </a:solidFill>
              </a:rPr>
              <a:t>cout &lt;&lt;”x=”&lt;&lt; x &lt;&lt; endl;   goto  b15; }</a:t>
            </a:r>
            <a:br>
              <a:rPr lang="ru-RU" sz="2700" b="1">
                <a:solidFill>
                  <a:srgbClr val="C00000"/>
                </a:solidFill>
              </a:rPr>
            </a:br>
            <a:r>
              <a:rPr lang="en-US" sz="2700" b="1">
                <a:solidFill>
                  <a:srgbClr val="C00000"/>
                </a:solidFill>
              </a:rPr>
              <a:t>if  ( d &gt; 0 )  </a:t>
            </a:r>
            <a:br>
              <a:rPr lang="ru-RU" sz="2700" b="1">
                <a:solidFill>
                  <a:srgbClr val="C00000"/>
                </a:solidFill>
              </a:rPr>
            </a:br>
            <a:r>
              <a:rPr lang="en-US" sz="2700" b="1">
                <a:solidFill>
                  <a:srgbClr val="C00000"/>
                </a:solidFill>
              </a:rPr>
              <a:t>{ x1 = (- b + sqrt(d)) / (2*a);</a:t>
            </a:r>
            <a:br>
              <a:rPr lang="ru-RU" sz="2700" b="1">
                <a:solidFill>
                  <a:srgbClr val="C00000"/>
                </a:solidFill>
              </a:rPr>
            </a:br>
            <a:r>
              <a:rPr lang="en-US" sz="2700" b="1">
                <a:solidFill>
                  <a:srgbClr val="C00000"/>
                </a:solidFill>
              </a:rPr>
              <a:t>   x2 = (- b - sqrt(d)) / (2*a);  </a:t>
            </a:r>
            <a:br>
              <a:rPr lang="ru-RU" sz="2700" b="1">
                <a:solidFill>
                  <a:srgbClr val="C00000"/>
                </a:solidFill>
              </a:rPr>
            </a:br>
            <a:r>
              <a:rPr lang="en-US" sz="2700" b="1">
                <a:solidFill>
                  <a:srgbClr val="C00000"/>
                </a:solidFill>
              </a:rPr>
              <a:t>cout &lt;&lt;”x1=”&lt;&lt; x1 &lt;&lt;” x2=” &lt;&lt; x2 &lt;&lt; endl; }</a:t>
            </a:r>
            <a:br>
              <a:rPr lang="ru-RU" sz="2700" b="1">
                <a:solidFill>
                  <a:srgbClr val="C00000"/>
                </a:solidFill>
              </a:rPr>
            </a:br>
            <a:r>
              <a:rPr lang="en-US" sz="2700" b="1">
                <a:solidFill>
                  <a:srgbClr val="C00000"/>
                </a:solidFill>
              </a:rPr>
              <a:t>else  cout &lt;&lt;”</a:t>
            </a:r>
            <a:r>
              <a:rPr lang="ru-RU" sz="2700" b="1">
                <a:solidFill>
                  <a:srgbClr val="C00000"/>
                </a:solidFill>
              </a:rPr>
              <a:t>е</a:t>
            </a:r>
            <a:r>
              <a:rPr lang="en-US" sz="2700" b="1">
                <a:solidFill>
                  <a:srgbClr val="C00000"/>
                </a:solidFill>
              </a:rPr>
              <a:t>chimi yo’q!!!!”&lt;&lt; endl; </a:t>
            </a:r>
            <a:br>
              <a:rPr lang="ru-RU" sz="2700" b="1">
                <a:solidFill>
                  <a:srgbClr val="C00000"/>
                </a:solidFill>
              </a:rPr>
            </a:br>
            <a:r>
              <a:rPr lang="en-US" sz="2700" b="1">
                <a:solidFill>
                  <a:srgbClr val="C00000"/>
                </a:solidFill>
              </a:rPr>
              <a:t>b15 : }</a:t>
            </a:r>
            <a:br>
              <a:rPr lang="ru-RU" sz="3200" b="1">
                <a:solidFill>
                  <a:srgbClr val="C00000"/>
                </a:solidFill>
              </a:rPr>
            </a:br>
            <a:r>
              <a:rPr lang="en-US" sz="3200"/>
              <a:t> </a:t>
            </a:r>
            <a:br>
              <a:rPr lang="ru-RU" sz="3200"/>
            </a:br>
            <a:endParaRPr lang="ru-RU" sz="3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br>
              <a:rPr lang="en-US" sz="2800"/>
            </a:br>
            <a:br>
              <a:rPr lang="en-US" sz="2800"/>
            </a:br>
            <a:br>
              <a:rPr lang="en-US" sz="2800"/>
            </a:br>
            <a:r>
              <a:rPr lang="en-US" sz="2800"/>
              <a:t>2-variant. </a:t>
            </a:r>
            <a:br>
              <a:rPr lang="en-US" sz="2800"/>
            </a:br>
            <a:r>
              <a:rPr lang="en-US" sz="2800" b="1">
                <a:solidFill>
                  <a:srgbClr val="C00000"/>
                </a:solidFill>
              </a:rPr>
              <a:t># include &lt;iostream.h&gt;</a:t>
            </a:r>
            <a:br>
              <a:rPr lang="ru-RU" sz="2800" b="1">
                <a:solidFill>
                  <a:srgbClr val="C00000"/>
                </a:solidFill>
              </a:rPr>
            </a:br>
            <a:r>
              <a:rPr lang="en-US" sz="2800" b="1">
                <a:solidFill>
                  <a:srgbClr val="C00000"/>
                </a:solidFill>
              </a:rPr>
              <a:t># include &lt;math.h&gt;</a:t>
            </a:r>
            <a:br>
              <a:rPr lang="ru-RU" sz="2800" b="1">
                <a:solidFill>
                  <a:srgbClr val="C00000"/>
                </a:solidFill>
              </a:rPr>
            </a:br>
            <a:r>
              <a:rPr lang="en-US" sz="2800" b="1">
                <a:solidFill>
                  <a:srgbClr val="C00000"/>
                </a:solidFill>
              </a:rPr>
              <a:t>void main ( )</a:t>
            </a:r>
            <a:br>
              <a:rPr lang="ru-RU" sz="2800" b="1">
                <a:solidFill>
                  <a:srgbClr val="C00000"/>
                </a:solidFill>
              </a:rPr>
            </a:br>
            <a:r>
              <a:rPr lang="en-US" sz="2800" b="1">
                <a:solidFill>
                  <a:srgbClr val="C00000"/>
                </a:solidFill>
              </a:rPr>
              <a:t>float a, b, c, d, x, x1, x2;</a:t>
            </a:r>
            <a:br>
              <a:rPr lang="ru-RU" sz="2800" b="1">
                <a:solidFill>
                  <a:srgbClr val="C00000"/>
                </a:solidFill>
              </a:rPr>
            </a:br>
            <a:r>
              <a:rPr lang="en-US" sz="2800" b="1">
                <a:solidFill>
                  <a:srgbClr val="C00000"/>
                </a:solidFill>
              </a:rPr>
              <a:t>cout &lt;&lt; “Tenglamaning koeffisientlarini kiriting: \n”;</a:t>
            </a:r>
            <a:br>
              <a:rPr lang="ru-RU" sz="2800" b="1">
                <a:solidFill>
                  <a:srgbClr val="C00000"/>
                </a:solidFill>
              </a:rPr>
            </a:br>
            <a:r>
              <a:rPr lang="en-US" sz="2800" b="1">
                <a:solidFill>
                  <a:srgbClr val="C00000"/>
                </a:solidFill>
              </a:rPr>
              <a:t>cin &gt;&gt; a&gt;&gt;b&gt;&gt;c;</a:t>
            </a:r>
            <a:br>
              <a:rPr lang="ru-RU" sz="2800" b="1">
                <a:solidFill>
                  <a:srgbClr val="C00000"/>
                </a:solidFill>
              </a:rPr>
            </a:br>
            <a:r>
              <a:rPr lang="en-US" sz="2800" b="1">
                <a:solidFill>
                  <a:srgbClr val="C00000"/>
                </a:solidFill>
              </a:rPr>
              <a:t>d = b*b - 4*a*c;</a:t>
            </a:r>
            <a:br>
              <a:rPr lang="ru-RU" sz="2800" b="1">
                <a:solidFill>
                  <a:srgbClr val="C00000"/>
                </a:solidFill>
              </a:rPr>
            </a:br>
            <a:r>
              <a:rPr lang="en-US" sz="2800" b="1">
                <a:solidFill>
                  <a:srgbClr val="C00000"/>
                </a:solidFill>
              </a:rPr>
              <a:t>if  ( d == 0 )  { x=- b / (2*a);  </a:t>
            </a:r>
            <a:br>
              <a:rPr lang="ru-RU" sz="2800" b="1">
                <a:solidFill>
                  <a:srgbClr val="C00000"/>
                </a:solidFill>
              </a:rPr>
            </a:br>
            <a:r>
              <a:rPr lang="en-US" sz="2800" b="1">
                <a:solidFill>
                  <a:srgbClr val="C00000"/>
                </a:solidFill>
              </a:rPr>
              <a:t>cout &lt;&lt;”\n  \t x=”&lt;&lt; x &lt;&lt;endl;  }</a:t>
            </a:r>
            <a:br>
              <a:rPr lang="ru-RU" sz="2800" b="1">
                <a:solidFill>
                  <a:srgbClr val="C00000"/>
                </a:solidFill>
              </a:rPr>
            </a:br>
            <a:r>
              <a:rPr lang="en-US" sz="2800" b="1">
                <a:solidFill>
                  <a:srgbClr val="C00000"/>
                </a:solidFill>
              </a:rPr>
              <a:t>else   if  ( d &gt; 0 )  </a:t>
            </a:r>
            <a:br>
              <a:rPr lang="ru-RU" sz="2800" b="1">
                <a:solidFill>
                  <a:srgbClr val="C00000"/>
                </a:solidFill>
              </a:rPr>
            </a:br>
            <a:r>
              <a:rPr lang="en-US" sz="2800" b="1">
                <a:solidFill>
                  <a:srgbClr val="C00000"/>
                </a:solidFill>
              </a:rPr>
              <a:t>{ x1 = (- b + sqrt(d)) / (2*a);</a:t>
            </a:r>
            <a:br>
              <a:rPr lang="ru-RU" sz="2800" b="1">
                <a:solidFill>
                  <a:srgbClr val="C00000"/>
                </a:solidFill>
              </a:rPr>
            </a:br>
            <a:r>
              <a:rPr lang="en-US" sz="2800" b="1">
                <a:solidFill>
                  <a:srgbClr val="C00000"/>
                </a:solidFill>
              </a:rPr>
              <a:t>   x2 = (- b - sqrt(d)) / (2*a);  </a:t>
            </a:r>
            <a:br>
              <a:rPr lang="ru-RU" sz="2800" b="1">
                <a:solidFill>
                  <a:srgbClr val="C00000"/>
                </a:solidFill>
              </a:rPr>
            </a:br>
            <a:r>
              <a:rPr lang="en-US" sz="2800" b="1">
                <a:solidFill>
                  <a:srgbClr val="C00000"/>
                </a:solidFill>
              </a:rPr>
              <a:t>cout &lt;&lt;” \n \t x1=”&lt;&lt;x1&lt;&lt;”\t x2=”&lt;&lt;  x2 &lt;&lt;endl; }</a:t>
            </a:r>
            <a:br>
              <a:rPr lang="ru-RU" sz="2800" b="1">
                <a:solidFill>
                  <a:srgbClr val="C00000"/>
                </a:solidFill>
              </a:rPr>
            </a:br>
            <a:r>
              <a:rPr lang="en-US" sz="2800" b="1">
                <a:solidFill>
                  <a:srgbClr val="C00000"/>
                </a:solidFill>
              </a:rPr>
              <a:t>else  cout &lt;&lt;” \n tenglamaning  echimi  yo’q!!!! ”&lt;&lt; endl;    }</a:t>
            </a:r>
            <a:br>
              <a:rPr lang="ru-RU" sz="3600" b="1">
                <a:solidFill>
                  <a:srgbClr val="C00000"/>
                </a:solidFill>
              </a:rPr>
            </a:br>
            <a:r>
              <a:rPr lang="en-US" sz="3600"/>
              <a:t> </a:t>
            </a:r>
            <a:br>
              <a:rPr lang="ru-RU" sz="3600"/>
            </a:br>
            <a:endParaRPr lang="ru-RU" sz="2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5940444"/>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2- misol.  3ta haqiqiy sonlar berilgan. (x,y,z&gt;0) Shu sonlar uzunliklaridan uchburchak yasab bo’ladimi? Agar yasab bo’lsa, qanday uchburchak hosil bo’ladi? (o’tkir burchakli, o’tmas burchakli, to’g’ri burchakli) </a:t>
            </a:r>
            <a:endParaRPr lang="ru-RU" sz="3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940444"/>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en-US" sz="3200" b="1">
                <a:solidFill>
                  <a:srgbClr val="C00000"/>
                </a:solidFill>
              </a:rPr>
              <a:t># include &lt;iostream.h&gt;</a:t>
            </a:r>
            <a:br>
              <a:rPr lang="en-US" sz="3200" b="1">
                <a:solidFill>
                  <a:srgbClr val="C00000"/>
                </a:solidFill>
              </a:rPr>
            </a:br>
            <a:r>
              <a:rPr lang="en-US" sz="3200" b="1">
                <a:solidFill>
                  <a:srgbClr val="C00000"/>
                </a:solidFill>
              </a:rPr>
              <a:t># include &lt;conio.h&gt;</a:t>
            </a:r>
            <a:br>
              <a:rPr lang="en-US" sz="3200" b="1">
                <a:solidFill>
                  <a:srgbClr val="C00000"/>
                </a:solidFill>
              </a:rPr>
            </a:br>
            <a:r>
              <a:rPr lang="en-US" sz="3200" b="1">
                <a:solidFill>
                  <a:srgbClr val="C00000"/>
                </a:solidFill>
              </a:rPr>
              <a:t>void main ( )</a:t>
            </a:r>
            <a:br>
              <a:rPr lang="en-US" sz="3200" b="1">
                <a:solidFill>
                  <a:srgbClr val="C00000"/>
                </a:solidFill>
              </a:rPr>
            </a:br>
            <a:r>
              <a:rPr lang="en-US" sz="3200" b="1">
                <a:solidFill>
                  <a:srgbClr val="C00000"/>
                </a:solidFill>
              </a:rPr>
              <a:t>{  float x, y, z, max, d;   cin &gt;&gt; x &gt;&gt; y &gt;&gt; z;</a:t>
            </a:r>
            <a:br>
              <a:rPr lang="en-US" sz="3200" b="1">
                <a:solidFill>
                  <a:srgbClr val="C00000"/>
                </a:solidFill>
              </a:rPr>
            </a:br>
            <a:r>
              <a:rPr lang="en-US" sz="3200" b="1">
                <a:solidFill>
                  <a:srgbClr val="C00000"/>
                </a:solidFill>
              </a:rPr>
              <a:t>if (x&gt;y)  max =x; else max = y;</a:t>
            </a:r>
            <a:br>
              <a:rPr lang="en-US" sz="3200" b="1">
                <a:solidFill>
                  <a:srgbClr val="C00000"/>
                </a:solidFill>
              </a:rPr>
            </a:br>
            <a:r>
              <a:rPr lang="en-US" sz="3200" b="1">
                <a:solidFill>
                  <a:srgbClr val="C00000"/>
                </a:solidFill>
              </a:rPr>
              <a:t>if (z&gt;max)  max = z;</a:t>
            </a:r>
            <a:br>
              <a:rPr lang="en-US" sz="3200" b="1">
                <a:solidFill>
                  <a:srgbClr val="C00000"/>
                </a:solidFill>
              </a:rPr>
            </a:br>
            <a:r>
              <a:rPr lang="en-US" sz="3200" b="1">
                <a:solidFill>
                  <a:srgbClr val="C00000"/>
                </a:solidFill>
              </a:rPr>
              <a:t>if (2*max &lt; x+ y + z) </a:t>
            </a:r>
            <a:br>
              <a:rPr lang="en-US" sz="3200" b="1">
                <a:solidFill>
                  <a:srgbClr val="C00000"/>
                </a:solidFill>
              </a:rPr>
            </a:br>
            <a:r>
              <a:rPr lang="en-US" sz="3200" b="1">
                <a:solidFill>
                  <a:srgbClr val="C00000"/>
                </a:solidFill>
              </a:rPr>
              <a:t>{ d = x*x + y*y + z*z – 2*max *max;</a:t>
            </a:r>
            <a:br>
              <a:rPr lang="en-US" sz="3200" b="1">
                <a:solidFill>
                  <a:srgbClr val="C00000"/>
                </a:solidFill>
              </a:rPr>
            </a:br>
            <a:r>
              <a:rPr lang="en-US" sz="3200" b="1">
                <a:solidFill>
                  <a:srgbClr val="C00000"/>
                </a:solidFill>
              </a:rPr>
              <a:t>if (d&gt;0) cout &lt;&lt; “o’tkir burchakli uchburchak”;</a:t>
            </a:r>
            <a:br>
              <a:rPr lang="en-US" sz="3200" b="1">
                <a:solidFill>
                  <a:srgbClr val="C00000"/>
                </a:solidFill>
              </a:rPr>
            </a:br>
            <a:r>
              <a:rPr lang="en-US" sz="3200" b="1">
                <a:solidFill>
                  <a:srgbClr val="C00000"/>
                </a:solidFill>
              </a:rPr>
              <a:t>if ( d = =0) cout &lt;&lt; “to’g’ri burchakli uchburchak”;</a:t>
            </a:r>
            <a:br>
              <a:rPr lang="en-US" sz="3200" b="1">
                <a:solidFill>
                  <a:srgbClr val="C00000"/>
                </a:solidFill>
              </a:rPr>
            </a:br>
            <a:r>
              <a:rPr lang="en-US" sz="3200" b="1">
                <a:solidFill>
                  <a:srgbClr val="C00000"/>
                </a:solidFill>
              </a:rPr>
              <a:t> if (d&lt; 0) cout &lt;&lt; “o’tmas burchakli uchburchak”;  }</a:t>
            </a:r>
            <a:br>
              <a:rPr lang="en-US" sz="3200" b="1">
                <a:solidFill>
                  <a:srgbClr val="C00000"/>
                </a:solidFill>
              </a:rPr>
            </a:br>
            <a:r>
              <a:rPr lang="en-US" sz="3200" b="1">
                <a:solidFill>
                  <a:srgbClr val="C00000"/>
                </a:solidFill>
              </a:rPr>
              <a:t>else  cout &lt;&lt; “uchburchak yasab bo’lmaydi!!!!”;</a:t>
            </a:r>
            <a:br>
              <a:rPr lang="en-US" sz="3200" b="1">
                <a:solidFill>
                  <a:srgbClr val="C00000"/>
                </a:solidFill>
              </a:rPr>
            </a:br>
            <a:r>
              <a:rPr lang="en-US" sz="3200" b="1">
                <a:solidFill>
                  <a:srgbClr val="C00000"/>
                </a:solidFill>
              </a:rPr>
              <a:t>getch ( );  }</a:t>
            </a:r>
            <a:endParaRPr lang="ru-RU" sz="3200" b="1">
              <a:solidFill>
                <a:srgbClr val="C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5929354"/>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3-misol.</a:t>
            </a:r>
            <a:br>
              <a:rPr lang="en-US" sz="3200"/>
            </a:br>
            <a:r>
              <a:rPr lang="en-US" sz="3200"/>
              <a:t>3 honali ixtiyoriy butun son berilgan. Shu sonning raqamlari yig’indisi 3 ga qoldiqsiz bo’linadimi?</a:t>
            </a:r>
            <a:endParaRPr lang="ru-RU" sz="3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940444"/>
          </a:xfrm>
          <a:ln w="57150"/>
        </p:spPr>
        <p:style>
          <a:lnRef idx="2">
            <a:schemeClr val="accent5"/>
          </a:lnRef>
          <a:fillRef idx="1">
            <a:schemeClr val="lt1"/>
          </a:fillRef>
          <a:effectRef idx="0">
            <a:schemeClr val="accent5"/>
          </a:effectRef>
          <a:fontRef idx="minor">
            <a:schemeClr val="dk1"/>
          </a:fontRef>
        </p:style>
        <p:txBody>
          <a:bodyPr>
            <a:noAutofit/>
          </a:bodyPr>
          <a:lstStyle/>
          <a:p>
            <a:pPr algn="l"/>
            <a:r>
              <a:rPr lang="en-US" sz="4000"/>
              <a:t>2-variant.</a:t>
            </a:r>
            <a:br>
              <a:rPr lang="en-US" sz="4000"/>
            </a:br>
            <a:br>
              <a:rPr lang="en-US" sz="4000"/>
            </a:br>
            <a:r>
              <a:rPr lang="en-US" sz="4000" b="1">
                <a:solidFill>
                  <a:srgbClr val="FF0000"/>
                </a:solidFill>
              </a:rPr>
              <a:t># include &lt; iostream. h &gt;</a:t>
            </a:r>
            <a:br>
              <a:rPr lang="en-US" sz="4000" b="1">
                <a:solidFill>
                  <a:srgbClr val="FF0000"/>
                </a:solidFill>
              </a:rPr>
            </a:br>
            <a:r>
              <a:rPr lang="en-US" sz="4000" b="1">
                <a:solidFill>
                  <a:srgbClr val="FF0000"/>
                </a:solidFill>
              </a:rPr>
              <a:t># include &lt; math. h &gt;</a:t>
            </a:r>
            <a:br>
              <a:rPr lang="en-US" sz="4000" b="1">
                <a:solidFill>
                  <a:srgbClr val="FF0000"/>
                </a:solidFill>
              </a:rPr>
            </a:br>
            <a:r>
              <a:rPr lang="en-US" sz="4000" b="1">
                <a:solidFill>
                  <a:srgbClr val="FF0000"/>
                </a:solidFill>
              </a:rPr>
              <a:t>void main( )</a:t>
            </a:r>
            <a:br>
              <a:rPr lang="en-US" sz="4000" b="1">
                <a:solidFill>
                  <a:srgbClr val="FF0000"/>
                </a:solidFill>
              </a:rPr>
            </a:br>
            <a:r>
              <a:rPr lang="en-US" sz="4000" b="1">
                <a:solidFill>
                  <a:srgbClr val="FF0000"/>
                </a:solidFill>
              </a:rPr>
              <a:t>{ float x = 3.26, y;</a:t>
            </a:r>
            <a:br>
              <a:rPr lang="en-US" sz="4000" b="1">
                <a:solidFill>
                  <a:srgbClr val="FF0000"/>
                </a:solidFill>
              </a:rPr>
            </a:br>
            <a:r>
              <a:rPr lang="en-US" sz="4000" b="1">
                <a:solidFill>
                  <a:srgbClr val="FF0000"/>
                </a:solidFill>
              </a:rPr>
              <a:t>y = pow ( x, 2);</a:t>
            </a:r>
            <a:br>
              <a:rPr lang="en-US" sz="4000" b="1">
                <a:solidFill>
                  <a:srgbClr val="FF0000"/>
                </a:solidFill>
              </a:rPr>
            </a:br>
            <a:r>
              <a:rPr lang="en-US" sz="4000" b="1">
                <a:solidFill>
                  <a:srgbClr val="FF0000"/>
                </a:solidFill>
              </a:rPr>
              <a:t>cout &lt;&lt; “y=“&lt;&lt; y &lt;&lt; endl;</a:t>
            </a:r>
            <a:br>
              <a:rPr lang="en-US" sz="4000" b="1">
                <a:solidFill>
                  <a:srgbClr val="FF0000"/>
                </a:solidFill>
              </a:rPr>
            </a:br>
            <a:r>
              <a:rPr lang="en-US" sz="4000" b="1">
                <a:solidFill>
                  <a:srgbClr val="FF0000"/>
                </a:solidFill>
              </a:rPr>
              <a:t>}</a:t>
            </a:r>
            <a:br>
              <a:rPr lang="en-US" sz="4000" b="1">
                <a:solidFill>
                  <a:srgbClr val="FF0000"/>
                </a:solidFill>
              </a:rPr>
            </a:br>
            <a:endParaRPr lang="ru-RU" sz="4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a:ln w="57150"/>
        </p:spPr>
        <p:style>
          <a:lnRef idx="1">
            <a:schemeClr val="accent3"/>
          </a:lnRef>
          <a:fillRef idx="2">
            <a:schemeClr val="accent3"/>
          </a:fillRef>
          <a:effectRef idx="1">
            <a:schemeClr val="accent3"/>
          </a:effectRef>
          <a:fontRef idx="minor">
            <a:schemeClr val="dk1"/>
          </a:fontRef>
        </p:style>
        <p:txBody>
          <a:bodyPr>
            <a:noAutofit/>
          </a:bodyPr>
          <a:lstStyle/>
          <a:p>
            <a:pPr algn="l"/>
            <a:r>
              <a:rPr lang="en-US" sz="3000" u="sng">
                <a:solidFill>
                  <a:srgbClr val="FF0000"/>
                </a:solidFill>
              </a:rPr>
              <a:t>(xatosini tuzatamiz)</a:t>
            </a:r>
            <a:br>
              <a:rPr lang="en-US" sz="3000"/>
            </a:br>
            <a:r>
              <a:rPr lang="en-US" sz="3000"/>
              <a:t># include &lt;iostream.h&gt;</a:t>
            </a:r>
            <a:br>
              <a:rPr lang="en-US" sz="3000"/>
            </a:br>
            <a:r>
              <a:rPr lang="en-US" sz="3000"/>
              <a:t>void  main ( )</a:t>
            </a:r>
            <a:br>
              <a:rPr lang="en-US" sz="3000"/>
            </a:br>
            <a:r>
              <a:rPr lang="en-US" sz="3000"/>
              <a:t>{ int  a, a1, a2, a3; </a:t>
            </a:r>
            <a:br>
              <a:rPr lang="en-US" sz="3000"/>
            </a:br>
            <a:r>
              <a:rPr lang="en-US" sz="3000"/>
              <a:t>cin &gt;&gt; a;</a:t>
            </a:r>
            <a:br>
              <a:rPr lang="en-US" sz="3000"/>
            </a:br>
            <a:r>
              <a:rPr lang="en-US" sz="3000"/>
              <a:t>a1= a % 10;   //  birlik raqamini ajratildi</a:t>
            </a:r>
            <a:br>
              <a:rPr lang="en-US" sz="3000"/>
            </a:br>
            <a:r>
              <a:rPr lang="en-US" sz="3000"/>
              <a:t>a2=(a/10)% 10;   // o’nlik raqamini ajratildi </a:t>
            </a:r>
            <a:br>
              <a:rPr lang="en-US" sz="3000"/>
            </a:br>
            <a:r>
              <a:rPr lang="en-US" sz="3000"/>
              <a:t>a3=(a/10) %10;  // yuzlik raqamini ajratildi </a:t>
            </a:r>
            <a:br>
              <a:rPr lang="en-US" sz="3000"/>
            </a:br>
            <a:r>
              <a:rPr lang="en-US" sz="3000"/>
              <a:t>s = a1+a2+a3;</a:t>
            </a:r>
            <a:br>
              <a:rPr lang="en-US" sz="3000"/>
            </a:br>
            <a:r>
              <a:rPr lang="en-US" sz="3000"/>
              <a:t>if (s % 3=0) </a:t>
            </a:r>
            <a:br>
              <a:rPr lang="en-US" sz="3000"/>
            </a:br>
            <a:r>
              <a:rPr lang="en-US" sz="3000"/>
              <a:t>cout &lt;&lt; “ qoldiqsiz bo’linadi\n”    else </a:t>
            </a:r>
            <a:br>
              <a:rPr lang="en-US" sz="3000"/>
            </a:br>
            <a:r>
              <a:rPr lang="en-US" sz="3000"/>
              <a:t>cout &lt;&lt; “ qoldiqli bo’linadi\n”;  </a:t>
            </a:r>
            <a:br>
              <a:rPr lang="en-US" sz="3000"/>
            </a:br>
            <a:r>
              <a:rPr lang="en-US" sz="3000"/>
              <a:t>getch {};   }</a:t>
            </a:r>
            <a:endParaRPr lang="ru-RU" sz="3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en-US" sz="3200" b="1">
                <a:solidFill>
                  <a:srgbClr val="C00000"/>
                </a:solidFill>
              </a:rPr>
              <a:t># include &lt;iostream.h&gt;</a:t>
            </a:r>
            <a:br>
              <a:rPr lang="en-US" sz="3200" b="1">
                <a:solidFill>
                  <a:srgbClr val="C00000"/>
                </a:solidFill>
              </a:rPr>
            </a:br>
            <a:r>
              <a:rPr lang="en-US" sz="3200" b="1">
                <a:solidFill>
                  <a:srgbClr val="C00000"/>
                </a:solidFill>
              </a:rPr>
              <a:t># include &lt;conio.h&gt;</a:t>
            </a:r>
            <a:br>
              <a:rPr lang="en-US" sz="3200" b="1">
                <a:solidFill>
                  <a:srgbClr val="C00000"/>
                </a:solidFill>
              </a:rPr>
            </a:br>
            <a:r>
              <a:rPr lang="en-US" sz="3200" b="1">
                <a:solidFill>
                  <a:srgbClr val="C00000"/>
                </a:solidFill>
              </a:rPr>
              <a:t>void  main ( )</a:t>
            </a:r>
            <a:br>
              <a:rPr lang="en-US" sz="3200" b="1">
                <a:solidFill>
                  <a:srgbClr val="C00000"/>
                </a:solidFill>
              </a:rPr>
            </a:br>
            <a:r>
              <a:rPr lang="en-US" sz="3200" b="1">
                <a:solidFill>
                  <a:srgbClr val="C00000"/>
                </a:solidFill>
              </a:rPr>
              <a:t>{ int  a, a1, a2, a3, s; </a:t>
            </a:r>
            <a:br>
              <a:rPr lang="en-US" sz="3200" b="1">
                <a:solidFill>
                  <a:srgbClr val="C00000"/>
                </a:solidFill>
              </a:rPr>
            </a:br>
            <a:r>
              <a:rPr lang="en-US" sz="3200" b="1">
                <a:solidFill>
                  <a:srgbClr val="C00000"/>
                </a:solidFill>
              </a:rPr>
              <a:t>cin &gt;&gt; a;</a:t>
            </a:r>
            <a:br>
              <a:rPr lang="en-US" sz="3200" b="1">
                <a:solidFill>
                  <a:srgbClr val="C00000"/>
                </a:solidFill>
              </a:rPr>
            </a:br>
            <a:r>
              <a:rPr lang="en-US" sz="3200" b="1">
                <a:solidFill>
                  <a:srgbClr val="C00000"/>
                </a:solidFill>
              </a:rPr>
              <a:t>a1= a % 10;  // birlik raqami ajratildi </a:t>
            </a:r>
            <a:br>
              <a:rPr lang="en-US" sz="3200" b="1">
                <a:solidFill>
                  <a:srgbClr val="C00000"/>
                </a:solidFill>
              </a:rPr>
            </a:br>
            <a:r>
              <a:rPr lang="en-US" sz="3200" b="1">
                <a:solidFill>
                  <a:srgbClr val="C00000"/>
                </a:solidFill>
              </a:rPr>
              <a:t>a2=(a/10)% 10;    // o’nlik raqami ajratildi </a:t>
            </a:r>
            <a:br>
              <a:rPr lang="en-US" sz="3200" b="1">
                <a:solidFill>
                  <a:srgbClr val="C00000"/>
                </a:solidFill>
              </a:rPr>
            </a:br>
            <a:r>
              <a:rPr lang="en-US" sz="3200" b="1">
                <a:solidFill>
                  <a:srgbClr val="C00000"/>
                </a:solidFill>
              </a:rPr>
              <a:t>a3=(a/10) /10;  // yuzlik raqami ajratildi </a:t>
            </a:r>
            <a:br>
              <a:rPr lang="en-US" sz="3200" b="1">
                <a:solidFill>
                  <a:srgbClr val="C00000"/>
                </a:solidFill>
              </a:rPr>
            </a:br>
            <a:r>
              <a:rPr lang="en-US" sz="3200" b="1">
                <a:solidFill>
                  <a:srgbClr val="C00000"/>
                </a:solidFill>
              </a:rPr>
              <a:t>s = a1+a2+a3;</a:t>
            </a:r>
            <a:br>
              <a:rPr lang="en-US" sz="3200" b="1">
                <a:solidFill>
                  <a:srgbClr val="C00000"/>
                </a:solidFill>
              </a:rPr>
            </a:br>
            <a:r>
              <a:rPr lang="en-US" sz="3200" b="1">
                <a:solidFill>
                  <a:srgbClr val="C00000"/>
                </a:solidFill>
              </a:rPr>
              <a:t>if (s %3==0) </a:t>
            </a:r>
            <a:br>
              <a:rPr lang="en-US" sz="3200" b="1">
                <a:solidFill>
                  <a:srgbClr val="C00000"/>
                </a:solidFill>
              </a:rPr>
            </a:br>
            <a:r>
              <a:rPr lang="en-US" sz="3200" b="1">
                <a:solidFill>
                  <a:srgbClr val="C00000"/>
                </a:solidFill>
              </a:rPr>
              <a:t>cout &lt;&lt; “ qoldiqsiz bo’linadi\n”;  else </a:t>
            </a:r>
            <a:br>
              <a:rPr lang="en-US" sz="3200" b="1">
                <a:solidFill>
                  <a:srgbClr val="C00000"/>
                </a:solidFill>
              </a:rPr>
            </a:br>
            <a:r>
              <a:rPr lang="en-US" sz="3200" b="1">
                <a:solidFill>
                  <a:srgbClr val="C00000"/>
                </a:solidFill>
              </a:rPr>
              <a:t>cout &lt;&lt; “ qoldiqli bo’linadi\n”;  </a:t>
            </a:r>
            <a:br>
              <a:rPr lang="en-US" sz="3200" b="1">
                <a:solidFill>
                  <a:srgbClr val="C00000"/>
                </a:solidFill>
              </a:rPr>
            </a:br>
            <a:r>
              <a:rPr lang="en-US" sz="3200" b="1">
                <a:solidFill>
                  <a:srgbClr val="C00000"/>
                </a:solidFill>
              </a:rPr>
              <a:t>getch ( ); }</a:t>
            </a:r>
            <a:endParaRPr lang="ru-RU" sz="3200" b="1">
              <a:solidFill>
                <a:srgbClr val="C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71472" y="1714488"/>
            <a:ext cx="7772400" cy="3929090"/>
          </a:xfrm>
        </p:spPr>
        <p:txBody>
          <a:bodyPr>
            <a:normAutofit/>
          </a:bodyPr>
          <a:lstStyle/>
          <a:p>
            <a:pPr algn="ctr"/>
            <a:r>
              <a:rPr lang="en-US" sz="3200"/>
              <a:t>Agar tarmoqlar ko’p bo’lsa va o’zgaruvchining qiymatiga qarab bittasi tanlanadigan  holatda  tanlash operatori ishlatiladi. Uning ko’rinishi quyidagicha: </a:t>
            </a:r>
            <a:endParaRPr lang="ru-RU" sz="3200"/>
          </a:p>
        </p:txBody>
      </p:sp>
      <p:sp>
        <p:nvSpPr>
          <p:cNvPr id="4" name="Текст 3"/>
          <p:cNvSpPr>
            <a:spLocks noGrp="1"/>
          </p:cNvSpPr>
          <p:nvPr>
            <p:ph type="body" idx="1"/>
          </p:nvPr>
        </p:nvSpPr>
        <p:spPr>
          <a:xfrm>
            <a:off x="571472" y="500043"/>
            <a:ext cx="7772400" cy="928694"/>
          </a:xfrm>
        </p:spPr>
        <p:txBody>
          <a:bodyPr>
            <a:normAutofit/>
          </a:bodyPr>
          <a:lstStyle/>
          <a:p>
            <a:pPr algn="ctr"/>
            <a:r>
              <a:rPr lang="en-US" sz="4000" b="1">
                <a:solidFill>
                  <a:srgbClr val="C00000"/>
                </a:solidFill>
                <a:effectLst>
                  <a:outerShdw blurRad="38100" dist="38100" dir="2700000" algn="tl">
                    <a:srgbClr val="000000">
                      <a:alpha val="43137"/>
                    </a:srgbClr>
                  </a:outerShdw>
                </a:effectLst>
              </a:rPr>
              <a:t>Tanlash  operatori</a:t>
            </a:r>
            <a:endParaRPr lang="ru-RU" sz="4000" b="1">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726130"/>
          </a:xfrm>
          <a:ln w="57150"/>
        </p:spPr>
        <p:style>
          <a:lnRef idx="1">
            <a:schemeClr val="accent3"/>
          </a:lnRef>
          <a:fillRef idx="2">
            <a:schemeClr val="accent3"/>
          </a:fillRef>
          <a:effectRef idx="1">
            <a:schemeClr val="accent3"/>
          </a:effectRef>
          <a:fontRef idx="minor">
            <a:schemeClr val="dk1"/>
          </a:fontRef>
        </p:style>
        <p:txBody>
          <a:bodyPr>
            <a:normAutofit/>
          </a:bodyPr>
          <a:lstStyle/>
          <a:p>
            <a:pPr algn="l"/>
            <a:r>
              <a:rPr lang="en-US" sz="3200" b="1">
                <a:solidFill>
                  <a:srgbClr val="C00000"/>
                </a:solidFill>
              </a:rPr>
              <a:t>switch  ( ifoda yoki o’zgaruvchi)</a:t>
            </a:r>
            <a:br>
              <a:rPr lang="en-US" sz="3200" b="1">
                <a:solidFill>
                  <a:srgbClr val="C00000"/>
                </a:solidFill>
              </a:rPr>
            </a:br>
            <a:r>
              <a:rPr lang="en-US" sz="3200" b="1">
                <a:solidFill>
                  <a:srgbClr val="C00000"/>
                </a:solidFill>
              </a:rPr>
              <a:t>{  case 1-qiymat : operator(lar); break;</a:t>
            </a:r>
            <a:br>
              <a:rPr lang="en-US" sz="3200" b="1">
                <a:solidFill>
                  <a:srgbClr val="C00000"/>
                </a:solidFill>
              </a:rPr>
            </a:br>
            <a:r>
              <a:rPr lang="en-US" sz="3200" b="1">
                <a:solidFill>
                  <a:srgbClr val="C00000"/>
                </a:solidFill>
              </a:rPr>
              <a:t> case 2-qiymat : operator(lar); break;</a:t>
            </a:r>
            <a:br>
              <a:rPr lang="en-US" sz="3200" b="1">
                <a:solidFill>
                  <a:srgbClr val="C00000"/>
                </a:solidFill>
              </a:rPr>
            </a:br>
            <a:r>
              <a:rPr lang="en-US" sz="3200" b="1">
                <a:solidFill>
                  <a:srgbClr val="C00000"/>
                </a:solidFill>
              </a:rPr>
              <a:t>…………………………………………………..</a:t>
            </a:r>
            <a:br>
              <a:rPr lang="en-US" sz="3200" b="1">
                <a:solidFill>
                  <a:srgbClr val="C00000"/>
                </a:solidFill>
              </a:rPr>
            </a:br>
            <a:r>
              <a:rPr lang="en-US" sz="3200" b="1">
                <a:solidFill>
                  <a:srgbClr val="C00000"/>
                </a:solidFill>
              </a:rPr>
              <a:t> case n-qiymat : operator(lar); break;</a:t>
            </a:r>
            <a:br>
              <a:rPr lang="en-US" sz="3200" b="1">
                <a:solidFill>
                  <a:srgbClr val="C00000"/>
                </a:solidFill>
              </a:rPr>
            </a:br>
            <a:r>
              <a:rPr lang="en-US" sz="3200" b="1">
                <a:solidFill>
                  <a:srgbClr val="C00000"/>
                </a:solidFill>
              </a:rPr>
              <a:t>default :  operator(lar);    }</a:t>
            </a:r>
            <a:br>
              <a:rPr lang="en-US" sz="3200" b="1">
                <a:solidFill>
                  <a:srgbClr val="C00000"/>
                </a:solidFill>
              </a:rPr>
            </a:br>
            <a:br>
              <a:rPr lang="en-US" sz="3200" b="1">
                <a:solidFill>
                  <a:srgbClr val="C00000"/>
                </a:solidFill>
              </a:rPr>
            </a:br>
            <a:r>
              <a:rPr lang="en-US" sz="3200" b="1"/>
              <a:t>default </a:t>
            </a:r>
            <a:r>
              <a:rPr lang="en-US" sz="3200"/>
              <a:t>so’zi aks holda ishlaydigan operatorlarni ifodalaydi.</a:t>
            </a:r>
            <a:endParaRPr lang="ru-RU" sz="3200" b="1">
              <a:solidFill>
                <a:srgbClr val="C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797568"/>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600"/>
              <a:t>Qoida:</a:t>
            </a:r>
            <a:br>
              <a:rPr lang="en-US" sz="3600"/>
            </a:br>
            <a:r>
              <a:rPr lang="en-US" sz="3600"/>
              <a:t>1.</a:t>
            </a:r>
            <a:r>
              <a:rPr lang="en-US" sz="3600" b="1">
                <a:solidFill>
                  <a:srgbClr val="C00000"/>
                </a:solidFill>
              </a:rPr>
              <a:t> switch</a:t>
            </a:r>
            <a:r>
              <a:rPr lang="en-US" sz="3600"/>
              <a:t> operatoridagi ifoda yoki o’zgaruvchi  </a:t>
            </a:r>
            <a:r>
              <a:rPr lang="en-US" sz="3600" b="1">
                <a:solidFill>
                  <a:srgbClr val="C00000"/>
                </a:solidFill>
              </a:rPr>
              <a:t>int</a:t>
            </a:r>
            <a:r>
              <a:rPr lang="en-US" sz="3600"/>
              <a:t>  yoki </a:t>
            </a:r>
            <a:r>
              <a:rPr lang="en-US" sz="3600" b="1">
                <a:solidFill>
                  <a:srgbClr val="C00000"/>
                </a:solidFill>
                <a:effectLst>
                  <a:outerShdw blurRad="38100" dist="38100" dir="2700000" algn="tl">
                    <a:srgbClr val="000000">
                      <a:alpha val="43137"/>
                    </a:srgbClr>
                  </a:outerShdw>
                </a:effectLst>
              </a:rPr>
              <a:t>char </a:t>
            </a:r>
            <a:r>
              <a:rPr lang="en-US" sz="3600"/>
              <a:t>tipiga mos bo’lishi kerak!</a:t>
            </a:r>
            <a:br>
              <a:rPr lang="en-US" sz="3600"/>
            </a:br>
            <a:r>
              <a:rPr lang="en-US" sz="3600"/>
              <a:t>2. Agar </a:t>
            </a:r>
            <a:r>
              <a:rPr lang="en-US" sz="3600" b="1">
                <a:solidFill>
                  <a:srgbClr val="C00000"/>
                </a:solidFill>
              </a:rPr>
              <a:t>break</a:t>
            </a:r>
            <a:r>
              <a:rPr lang="en-US" sz="3600"/>
              <a:t> so’zi tushib qolsa, keyingi </a:t>
            </a:r>
            <a:r>
              <a:rPr lang="en-US" sz="3600" b="1">
                <a:solidFill>
                  <a:srgbClr val="C00000"/>
                </a:solidFill>
              </a:rPr>
              <a:t>case</a:t>
            </a:r>
            <a:r>
              <a:rPr lang="en-US" sz="3600"/>
              <a:t> bloklari ichidagi operatorlar ham ishlayveradi </a:t>
            </a:r>
            <a:endParaRPr lang="ru-RU" sz="36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5726130"/>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Masalan:</a:t>
            </a:r>
            <a:br>
              <a:rPr lang="en-US" sz="3200"/>
            </a:br>
            <a:br>
              <a:rPr lang="en-US" sz="3200"/>
            </a:br>
            <a:r>
              <a:rPr lang="en-US" sz="3200"/>
              <a:t>          sin x,  agar  x=1</a:t>
            </a:r>
            <a:br>
              <a:rPr lang="en-US" sz="3200"/>
            </a:br>
            <a:r>
              <a:rPr lang="en-US" sz="3200"/>
              <a:t>y  =    cos x , agar  x=2</a:t>
            </a:r>
            <a:br>
              <a:rPr lang="en-US" sz="3200"/>
            </a:br>
            <a:r>
              <a:rPr lang="en-US" sz="3200"/>
              <a:t>       tg x, agar x=3</a:t>
            </a:r>
            <a:br>
              <a:rPr lang="en-US" sz="3200"/>
            </a:br>
            <a:br>
              <a:rPr lang="en-US" sz="3200"/>
            </a:br>
            <a:r>
              <a:rPr lang="en-US" sz="3200"/>
              <a:t>                                            qolgan barcha hollarda</a:t>
            </a:r>
            <a:br>
              <a:rPr lang="en-US" sz="3200"/>
            </a:br>
            <a:endParaRPr lang="ru-RU" sz="3200"/>
          </a:p>
        </p:txBody>
      </p:sp>
      <p:graphicFrame>
        <p:nvGraphicFramePr>
          <p:cNvPr id="3" name="Объект 2"/>
          <p:cNvGraphicFramePr>
            <a:graphicFrameLocks noChangeAspect="1"/>
          </p:cNvGraphicFramePr>
          <p:nvPr/>
        </p:nvGraphicFramePr>
        <p:xfrm>
          <a:off x="3714744" y="4000504"/>
          <a:ext cx="1071562" cy="571500"/>
        </p:xfrm>
        <a:graphic>
          <a:graphicData uri="http://schemas.openxmlformats.org/presentationml/2006/ole">
            <mc:AlternateContent xmlns:mc="http://schemas.openxmlformats.org/markup-compatibility/2006">
              <mc:Choice xmlns:v="urn:schemas-microsoft-com:vml" Requires="v">
                <p:oleObj spid="_x0000_s2052" name="Формула" r:id="rId3" imgW="241200" imgH="228600" progId="Equation.3">
                  <p:embed/>
                </p:oleObj>
              </mc:Choice>
              <mc:Fallback>
                <p:oleObj name="Формула" r:id="rId3" imgW="241200" imgH="2286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44" y="4000504"/>
                        <a:ext cx="1071562" cy="57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Левая фигурная скобка 3"/>
          <p:cNvSpPr/>
          <p:nvPr/>
        </p:nvSpPr>
        <p:spPr>
          <a:xfrm>
            <a:off x="3357554" y="2214554"/>
            <a:ext cx="285752" cy="24288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5940444"/>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en-US" sz="3200"/>
              <a:t>2-misol.</a:t>
            </a:r>
            <a:br>
              <a:rPr lang="en-US" sz="3200"/>
            </a:br>
            <a:br>
              <a:rPr lang="en-US" sz="3200"/>
            </a:br>
            <a:r>
              <a:rPr lang="en-US" sz="3200" b="1">
                <a:solidFill>
                  <a:srgbClr val="FF0000"/>
                </a:solidFill>
              </a:rPr>
              <a:t># include &lt;iostream.h&gt;</a:t>
            </a:r>
            <a:br>
              <a:rPr lang="en-US" sz="3200" b="1">
                <a:solidFill>
                  <a:srgbClr val="FF0000"/>
                </a:solidFill>
              </a:rPr>
            </a:br>
            <a:r>
              <a:rPr lang="en-US" sz="3200" b="1">
                <a:solidFill>
                  <a:srgbClr val="FF0000"/>
                </a:solidFill>
              </a:rPr>
              <a:t>void main ( )</a:t>
            </a:r>
            <a:br>
              <a:rPr lang="en-US" sz="3200" b="1">
                <a:solidFill>
                  <a:srgbClr val="FF0000"/>
                </a:solidFill>
              </a:rPr>
            </a:br>
            <a:r>
              <a:rPr lang="en-US" sz="3200" b="1">
                <a:solidFill>
                  <a:srgbClr val="FF0000"/>
                </a:solidFill>
              </a:rPr>
              <a:t>{ char a;  float  x, y, z; </a:t>
            </a:r>
            <a:br>
              <a:rPr lang="en-US" sz="3200" b="1">
                <a:solidFill>
                  <a:srgbClr val="FF0000"/>
                </a:solidFill>
              </a:rPr>
            </a:br>
            <a:r>
              <a:rPr lang="en-US" sz="3200" b="1">
                <a:solidFill>
                  <a:srgbClr val="FF0000"/>
                </a:solidFill>
              </a:rPr>
              <a:t>cin &gt;&gt; a;  cin &gt;&gt; x &gt;&gt; y;</a:t>
            </a:r>
            <a:br>
              <a:rPr lang="en-US" sz="3200" b="1">
                <a:solidFill>
                  <a:srgbClr val="FF0000"/>
                </a:solidFill>
              </a:rPr>
            </a:br>
            <a:r>
              <a:rPr lang="en-US" sz="3200" b="1">
                <a:solidFill>
                  <a:srgbClr val="FF0000"/>
                </a:solidFill>
              </a:rPr>
              <a:t>switch (a)</a:t>
            </a:r>
            <a:br>
              <a:rPr lang="en-US" sz="3200" b="1">
                <a:solidFill>
                  <a:srgbClr val="FF0000"/>
                </a:solidFill>
              </a:rPr>
            </a:br>
            <a:r>
              <a:rPr lang="en-US" sz="3200" b="1">
                <a:solidFill>
                  <a:srgbClr val="FF0000"/>
                </a:solidFill>
              </a:rPr>
              <a:t>{ case ‘+’ : z= x+y;  break;</a:t>
            </a:r>
            <a:br>
              <a:rPr lang="en-US" sz="3200" b="1">
                <a:solidFill>
                  <a:srgbClr val="FF0000"/>
                </a:solidFill>
              </a:rPr>
            </a:br>
            <a:r>
              <a:rPr lang="en-US" sz="3200" b="1">
                <a:solidFill>
                  <a:srgbClr val="FF0000"/>
                </a:solidFill>
              </a:rPr>
              <a:t>  case ‘ – ‘ : z= x – y;  break;</a:t>
            </a:r>
            <a:br>
              <a:rPr lang="en-US" sz="3200" b="1">
                <a:solidFill>
                  <a:srgbClr val="FF0000"/>
                </a:solidFill>
              </a:rPr>
            </a:br>
            <a:r>
              <a:rPr lang="en-US" sz="3200" b="1">
                <a:solidFill>
                  <a:srgbClr val="FF0000"/>
                </a:solidFill>
              </a:rPr>
              <a:t>  case ‘ * ‘ : z = x*y; break;</a:t>
            </a:r>
            <a:br>
              <a:rPr lang="en-US" sz="3200" b="1">
                <a:solidFill>
                  <a:srgbClr val="FF0000"/>
                </a:solidFill>
              </a:rPr>
            </a:br>
            <a:r>
              <a:rPr lang="en-US" sz="3200" b="1">
                <a:solidFill>
                  <a:srgbClr val="FF0000"/>
                </a:solidFill>
              </a:rPr>
              <a:t>  case ‘/ ’ : z = x / y;  break;</a:t>
            </a:r>
            <a:br>
              <a:rPr lang="en-US" sz="3200" b="1">
                <a:solidFill>
                  <a:srgbClr val="FF0000"/>
                </a:solidFill>
              </a:rPr>
            </a:br>
            <a:r>
              <a:rPr lang="en-US" sz="3200" b="1">
                <a:solidFill>
                  <a:srgbClr val="FF0000"/>
                </a:solidFill>
              </a:rPr>
              <a:t>  default :  cout &lt;&lt;“bunday amal belgisi yo’q”;  }  </a:t>
            </a:r>
            <a:br>
              <a:rPr lang="en-US" sz="3200" b="1">
                <a:solidFill>
                  <a:srgbClr val="FF0000"/>
                </a:solidFill>
              </a:rPr>
            </a:br>
            <a:r>
              <a:rPr lang="en-US" sz="3200" b="1">
                <a:solidFill>
                  <a:srgbClr val="FF0000"/>
                </a:solidFill>
              </a:rPr>
              <a:t>cout &lt;&lt;“z=“&lt;&lt;z&lt;&lt;endl;  }</a:t>
            </a:r>
            <a:endParaRPr lang="ru-RU" sz="3200" b="1">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797568"/>
          </a:xfrm>
          <a:ln w="57150"/>
        </p:spPr>
        <p:style>
          <a:lnRef idx="1">
            <a:schemeClr val="accent3"/>
          </a:lnRef>
          <a:fillRef idx="2">
            <a:schemeClr val="accent3"/>
          </a:fillRef>
          <a:effectRef idx="1">
            <a:schemeClr val="accent3"/>
          </a:effectRef>
          <a:fontRef idx="minor">
            <a:schemeClr val="dk1"/>
          </a:fontRef>
        </p:style>
        <p:txBody>
          <a:bodyPr>
            <a:normAutofit/>
          </a:bodyPr>
          <a:lstStyle/>
          <a:p>
            <a:r>
              <a:rPr lang="en-US" sz="3200"/>
              <a:t>Tekshirilayotgan shartlar bir nechta bo’lishi mumkin. Bunday hollarni murakkab shartlar deyiladi va ularni mantiqiy amallar orqali ifoda etiladi.  ( &amp;&amp;, ||, ! )</a:t>
            </a:r>
            <a:br>
              <a:rPr lang="en-US" sz="3200"/>
            </a:br>
            <a:r>
              <a:rPr lang="en-US" sz="3200"/>
              <a:t>Masalan:</a:t>
            </a:r>
            <a:br>
              <a:rPr lang="en-US" sz="3200"/>
            </a:br>
            <a:r>
              <a:rPr lang="en-US" sz="3200"/>
              <a:t>6 ≤ x ≤ 10 yoki  x € [6; 10] bo’lsa</a:t>
            </a:r>
            <a:br>
              <a:rPr lang="en-US" sz="3200"/>
            </a:br>
            <a:r>
              <a:rPr lang="en-US" sz="3200" b="1">
                <a:solidFill>
                  <a:srgbClr val="FF0000"/>
                </a:solidFill>
              </a:rPr>
              <a:t>if ( x&gt;=6 &amp;&amp; x &lt;=10)</a:t>
            </a:r>
            <a:r>
              <a:rPr lang="en-US" sz="3200"/>
              <a:t> deb yoziladi.</a:t>
            </a:r>
            <a:endParaRPr lang="ru-RU" sz="3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a:noFill/>
          </a:ln>
        </p:spPr>
        <p:style>
          <a:lnRef idx="1">
            <a:schemeClr val="accent3"/>
          </a:lnRef>
          <a:fillRef idx="2">
            <a:schemeClr val="accent3"/>
          </a:fillRef>
          <a:effectRef idx="1">
            <a:schemeClr val="accent3"/>
          </a:effectRef>
          <a:fontRef idx="minor">
            <a:schemeClr val="dk1"/>
          </a:fontRef>
        </p:style>
        <p:txBody>
          <a:bodyPr/>
          <a:lstStyle/>
          <a:p>
            <a:r>
              <a:rPr lang="en-US" sz="3200"/>
              <a:t>Mantiqiy amallar bajarilganda quyidagi natijalar olinadi: </a:t>
            </a:r>
            <a:endParaRPr lang="ru-RU" sz="3200"/>
          </a:p>
        </p:txBody>
      </p:sp>
      <p:graphicFrame>
        <p:nvGraphicFramePr>
          <p:cNvPr id="4" name="Содержимое 3"/>
          <p:cNvGraphicFramePr>
            <a:graphicFrameLocks noGrp="1"/>
          </p:cNvGraphicFramePr>
          <p:nvPr>
            <p:ph idx="1"/>
          </p:nvPr>
        </p:nvGraphicFramePr>
        <p:xfrm>
          <a:off x="457200" y="1600200"/>
          <a:ext cx="8229600" cy="4472005"/>
        </p:xfrm>
        <a:graphic>
          <a:graphicData uri="http://schemas.openxmlformats.org/drawingml/2006/table">
            <a:tbl>
              <a:tblPr firstRow="1" bandRow="1">
                <a:tableStyleId>{5C22544A-7EE6-4342-B048-85BDC9FD1C3A}</a:tableStyleId>
              </a:tblPr>
              <a:tblGrid>
                <a:gridCol w="1257280">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gridCol w="1500198">
                  <a:extLst>
                    <a:ext uri="{9D8B030D-6E8A-4147-A177-3AD203B41FA5}">
                      <a16:colId xmlns:a16="http://schemas.microsoft.com/office/drawing/2014/main" val="20002"/>
                    </a:ext>
                  </a:extLst>
                </a:gridCol>
                <a:gridCol w="1214446">
                  <a:extLst>
                    <a:ext uri="{9D8B030D-6E8A-4147-A177-3AD203B41FA5}">
                      <a16:colId xmlns:a16="http://schemas.microsoft.com/office/drawing/2014/main" val="20003"/>
                    </a:ext>
                  </a:extLst>
                </a:gridCol>
                <a:gridCol w="1528754">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894401">
                <a:tc>
                  <a:txBody>
                    <a:bodyPr/>
                    <a:lstStyle/>
                    <a:p>
                      <a:pPr algn="ctr"/>
                      <a:r>
                        <a:rPr lang="en-US" sz="3200"/>
                        <a:t>A</a:t>
                      </a:r>
                      <a:endParaRPr lang="ru-RU" sz="3200"/>
                    </a:p>
                  </a:txBody>
                  <a:tcPr/>
                </a:tc>
                <a:tc>
                  <a:txBody>
                    <a:bodyPr/>
                    <a:lstStyle/>
                    <a:p>
                      <a:pPr algn="ctr"/>
                      <a:r>
                        <a:rPr lang="en-US" sz="3200"/>
                        <a:t>B</a:t>
                      </a:r>
                      <a:endParaRPr lang="ru-RU" sz="3200"/>
                    </a:p>
                  </a:txBody>
                  <a:tcPr/>
                </a:tc>
                <a:tc>
                  <a:txBody>
                    <a:bodyPr/>
                    <a:lstStyle/>
                    <a:p>
                      <a:pPr algn="ctr"/>
                      <a:r>
                        <a:rPr lang="en-US" sz="3200"/>
                        <a:t>!A</a:t>
                      </a:r>
                      <a:endParaRPr lang="ru-RU" sz="3200"/>
                    </a:p>
                  </a:txBody>
                  <a:tcPr/>
                </a:tc>
                <a:tc>
                  <a:txBody>
                    <a:bodyPr/>
                    <a:lstStyle/>
                    <a:p>
                      <a:pPr algn="ctr"/>
                      <a:r>
                        <a:rPr lang="en-US" sz="3200"/>
                        <a:t>!B</a:t>
                      </a:r>
                      <a:endParaRPr lang="ru-RU" sz="3200"/>
                    </a:p>
                  </a:txBody>
                  <a:tcPr/>
                </a:tc>
                <a:tc>
                  <a:txBody>
                    <a:bodyPr/>
                    <a:lstStyle/>
                    <a:p>
                      <a:pPr algn="ctr"/>
                      <a:r>
                        <a:rPr lang="en-US" sz="3200"/>
                        <a:t>A &amp;&amp; B</a:t>
                      </a:r>
                      <a:endParaRPr lang="ru-RU" sz="3200"/>
                    </a:p>
                  </a:txBody>
                  <a:tcPr/>
                </a:tc>
                <a:tc>
                  <a:txBody>
                    <a:bodyPr/>
                    <a:lstStyle/>
                    <a:p>
                      <a:pPr algn="ctr"/>
                      <a:r>
                        <a:rPr lang="en-US" sz="3200"/>
                        <a:t>A||B</a:t>
                      </a:r>
                      <a:endParaRPr lang="ru-RU" sz="3200"/>
                    </a:p>
                  </a:txBody>
                  <a:tcPr/>
                </a:tc>
                <a:extLst>
                  <a:ext uri="{0D108BD9-81ED-4DB2-BD59-A6C34878D82A}">
                    <a16:rowId xmlns:a16="http://schemas.microsoft.com/office/drawing/2014/main" val="10000"/>
                  </a:ext>
                </a:extLst>
              </a:tr>
              <a:tr h="894401">
                <a:tc>
                  <a:txBody>
                    <a:bodyPr/>
                    <a:lstStyle/>
                    <a:p>
                      <a:pPr algn="ctr"/>
                      <a:r>
                        <a:rPr lang="en-US" sz="3200"/>
                        <a:t>1</a:t>
                      </a:r>
                      <a:endParaRPr lang="ru-RU" sz="3200"/>
                    </a:p>
                  </a:txBody>
                  <a:tcPr/>
                </a:tc>
                <a:tc>
                  <a:txBody>
                    <a:bodyPr/>
                    <a:lstStyle/>
                    <a:p>
                      <a:pPr algn="ctr"/>
                      <a:r>
                        <a:rPr lang="en-US" sz="3200"/>
                        <a:t>1</a:t>
                      </a:r>
                      <a:endParaRPr lang="ru-RU" sz="3200"/>
                    </a:p>
                  </a:txBody>
                  <a:tcPr/>
                </a:tc>
                <a:tc>
                  <a:txBody>
                    <a:bodyPr/>
                    <a:lstStyle/>
                    <a:p>
                      <a:pPr algn="ctr"/>
                      <a:r>
                        <a:rPr lang="en-US" sz="3200"/>
                        <a:t>0</a:t>
                      </a:r>
                      <a:endParaRPr lang="ru-RU" sz="3200"/>
                    </a:p>
                  </a:txBody>
                  <a:tcPr/>
                </a:tc>
                <a:tc>
                  <a:txBody>
                    <a:bodyPr/>
                    <a:lstStyle/>
                    <a:p>
                      <a:pPr algn="ctr"/>
                      <a:r>
                        <a:rPr lang="en-US" sz="3200"/>
                        <a:t>0</a:t>
                      </a:r>
                      <a:endParaRPr lang="ru-RU" sz="3200"/>
                    </a:p>
                  </a:txBody>
                  <a:tcPr/>
                </a:tc>
                <a:tc>
                  <a:txBody>
                    <a:bodyPr/>
                    <a:lstStyle/>
                    <a:p>
                      <a:pPr algn="ctr"/>
                      <a:r>
                        <a:rPr lang="en-US" sz="3200"/>
                        <a:t>1</a:t>
                      </a:r>
                      <a:endParaRPr lang="ru-RU" sz="3200"/>
                    </a:p>
                  </a:txBody>
                  <a:tcPr/>
                </a:tc>
                <a:tc>
                  <a:txBody>
                    <a:bodyPr/>
                    <a:lstStyle/>
                    <a:p>
                      <a:pPr algn="ctr"/>
                      <a:r>
                        <a:rPr lang="en-US" sz="3200"/>
                        <a:t>1</a:t>
                      </a:r>
                      <a:endParaRPr lang="ru-RU" sz="3200"/>
                    </a:p>
                  </a:txBody>
                  <a:tcPr/>
                </a:tc>
                <a:extLst>
                  <a:ext uri="{0D108BD9-81ED-4DB2-BD59-A6C34878D82A}">
                    <a16:rowId xmlns:a16="http://schemas.microsoft.com/office/drawing/2014/main" val="10001"/>
                  </a:ext>
                </a:extLst>
              </a:tr>
              <a:tr h="894401">
                <a:tc>
                  <a:txBody>
                    <a:bodyPr/>
                    <a:lstStyle/>
                    <a:p>
                      <a:pPr algn="ctr"/>
                      <a:r>
                        <a:rPr lang="en-US" sz="3200"/>
                        <a:t>1</a:t>
                      </a:r>
                      <a:endParaRPr lang="ru-RU" sz="3200"/>
                    </a:p>
                  </a:txBody>
                  <a:tcPr/>
                </a:tc>
                <a:tc>
                  <a:txBody>
                    <a:bodyPr/>
                    <a:lstStyle/>
                    <a:p>
                      <a:pPr algn="ctr"/>
                      <a:r>
                        <a:rPr lang="en-US" sz="3200"/>
                        <a:t>0</a:t>
                      </a:r>
                      <a:endParaRPr lang="ru-RU" sz="3200"/>
                    </a:p>
                  </a:txBody>
                  <a:tcPr/>
                </a:tc>
                <a:tc>
                  <a:txBody>
                    <a:bodyPr/>
                    <a:lstStyle/>
                    <a:p>
                      <a:pPr algn="ctr"/>
                      <a:r>
                        <a:rPr lang="en-US" sz="3200"/>
                        <a:t>0</a:t>
                      </a:r>
                      <a:endParaRPr lang="ru-RU" sz="3200"/>
                    </a:p>
                  </a:txBody>
                  <a:tcPr/>
                </a:tc>
                <a:tc>
                  <a:txBody>
                    <a:bodyPr/>
                    <a:lstStyle/>
                    <a:p>
                      <a:pPr algn="ctr"/>
                      <a:r>
                        <a:rPr lang="en-US" sz="3200"/>
                        <a:t>1</a:t>
                      </a:r>
                      <a:endParaRPr lang="ru-RU" sz="3200"/>
                    </a:p>
                  </a:txBody>
                  <a:tcPr/>
                </a:tc>
                <a:tc>
                  <a:txBody>
                    <a:bodyPr/>
                    <a:lstStyle/>
                    <a:p>
                      <a:pPr algn="ctr"/>
                      <a:r>
                        <a:rPr lang="en-US" sz="3200"/>
                        <a:t>0</a:t>
                      </a:r>
                      <a:endParaRPr lang="ru-RU" sz="3200"/>
                    </a:p>
                  </a:txBody>
                  <a:tcPr/>
                </a:tc>
                <a:tc>
                  <a:txBody>
                    <a:bodyPr/>
                    <a:lstStyle/>
                    <a:p>
                      <a:pPr algn="ctr"/>
                      <a:r>
                        <a:rPr lang="en-US" sz="3200"/>
                        <a:t>1</a:t>
                      </a:r>
                      <a:endParaRPr lang="ru-RU" sz="3200"/>
                    </a:p>
                  </a:txBody>
                  <a:tcPr/>
                </a:tc>
                <a:extLst>
                  <a:ext uri="{0D108BD9-81ED-4DB2-BD59-A6C34878D82A}">
                    <a16:rowId xmlns:a16="http://schemas.microsoft.com/office/drawing/2014/main" val="10002"/>
                  </a:ext>
                </a:extLst>
              </a:tr>
              <a:tr h="894401">
                <a:tc>
                  <a:txBody>
                    <a:bodyPr/>
                    <a:lstStyle/>
                    <a:p>
                      <a:pPr algn="ctr"/>
                      <a:r>
                        <a:rPr lang="en-US" sz="3200"/>
                        <a:t>0</a:t>
                      </a:r>
                      <a:endParaRPr lang="ru-RU" sz="3200"/>
                    </a:p>
                  </a:txBody>
                  <a:tcPr/>
                </a:tc>
                <a:tc>
                  <a:txBody>
                    <a:bodyPr/>
                    <a:lstStyle/>
                    <a:p>
                      <a:pPr algn="ctr"/>
                      <a:r>
                        <a:rPr lang="en-US" sz="3200"/>
                        <a:t>1</a:t>
                      </a:r>
                      <a:endParaRPr lang="ru-RU" sz="3200"/>
                    </a:p>
                  </a:txBody>
                  <a:tcPr/>
                </a:tc>
                <a:tc>
                  <a:txBody>
                    <a:bodyPr/>
                    <a:lstStyle/>
                    <a:p>
                      <a:pPr algn="ctr"/>
                      <a:r>
                        <a:rPr lang="en-US" sz="3200"/>
                        <a:t>1</a:t>
                      </a:r>
                      <a:endParaRPr lang="ru-RU" sz="3200"/>
                    </a:p>
                  </a:txBody>
                  <a:tcPr/>
                </a:tc>
                <a:tc>
                  <a:txBody>
                    <a:bodyPr/>
                    <a:lstStyle/>
                    <a:p>
                      <a:pPr algn="ctr"/>
                      <a:r>
                        <a:rPr lang="en-US" sz="3200"/>
                        <a:t>0</a:t>
                      </a:r>
                      <a:endParaRPr lang="ru-RU" sz="3200"/>
                    </a:p>
                  </a:txBody>
                  <a:tcPr/>
                </a:tc>
                <a:tc>
                  <a:txBody>
                    <a:bodyPr/>
                    <a:lstStyle/>
                    <a:p>
                      <a:pPr algn="ctr"/>
                      <a:r>
                        <a:rPr lang="en-US" sz="3200"/>
                        <a:t>0</a:t>
                      </a:r>
                      <a:endParaRPr lang="ru-RU" sz="3200"/>
                    </a:p>
                  </a:txBody>
                  <a:tcPr/>
                </a:tc>
                <a:tc>
                  <a:txBody>
                    <a:bodyPr/>
                    <a:lstStyle/>
                    <a:p>
                      <a:pPr algn="ctr"/>
                      <a:r>
                        <a:rPr lang="en-US" sz="3200"/>
                        <a:t>1</a:t>
                      </a:r>
                      <a:endParaRPr lang="ru-RU" sz="3200"/>
                    </a:p>
                  </a:txBody>
                  <a:tcPr/>
                </a:tc>
                <a:extLst>
                  <a:ext uri="{0D108BD9-81ED-4DB2-BD59-A6C34878D82A}">
                    <a16:rowId xmlns:a16="http://schemas.microsoft.com/office/drawing/2014/main" val="10003"/>
                  </a:ext>
                </a:extLst>
              </a:tr>
              <a:tr h="894401">
                <a:tc>
                  <a:txBody>
                    <a:bodyPr/>
                    <a:lstStyle/>
                    <a:p>
                      <a:pPr algn="ctr"/>
                      <a:r>
                        <a:rPr lang="en-US" sz="3200"/>
                        <a:t>0</a:t>
                      </a:r>
                      <a:endParaRPr lang="ru-RU" sz="3200"/>
                    </a:p>
                  </a:txBody>
                  <a:tcPr/>
                </a:tc>
                <a:tc>
                  <a:txBody>
                    <a:bodyPr/>
                    <a:lstStyle/>
                    <a:p>
                      <a:pPr algn="ctr"/>
                      <a:r>
                        <a:rPr lang="en-US" sz="3200"/>
                        <a:t>0</a:t>
                      </a:r>
                      <a:endParaRPr lang="ru-RU" sz="3200"/>
                    </a:p>
                  </a:txBody>
                  <a:tcPr/>
                </a:tc>
                <a:tc>
                  <a:txBody>
                    <a:bodyPr/>
                    <a:lstStyle/>
                    <a:p>
                      <a:pPr algn="ctr"/>
                      <a:r>
                        <a:rPr lang="en-US" sz="3200"/>
                        <a:t>1</a:t>
                      </a:r>
                      <a:endParaRPr lang="ru-RU" sz="3200"/>
                    </a:p>
                  </a:txBody>
                  <a:tcPr/>
                </a:tc>
                <a:tc>
                  <a:txBody>
                    <a:bodyPr/>
                    <a:lstStyle/>
                    <a:p>
                      <a:pPr algn="ctr"/>
                      <a:r>
                        <a:rPr lang="en-US" sz="3200"/>
                        <a:t>1</a:t>
                      </a:r>
                      <a:endParaRPr lang="ru-RU" sz="3200"/>
                    </a:p>
                  </a:txBody>
                  <a:tcPr/>
                </a:tc>
                <a:tc>
                  <a:txBody>
                    <a:bodyPr/>
                    <a:lstStyle/>
                    <a:p>
                      <a:pPr algn="ctr"/>
                      <a:r>
                        <a:rPr lang="en-US" sz="3200"/>
                        <a:t>0</a:t>
                      </a:r>
                      <a:endParaRPr lang="ru-RU" sz="3200"/>
                    </a:p>
                  </a:txBody>
                  <a:tcPr/>
                </a:tc>
                <a:tc>
                  <a:txBody>
                    <a:bodyPr/>
                    <a:lstStyle/>
                    <a:p>
                      <a:pPr algn="ctr"/>
                      <a:r>
                        <a:rPr lang="en-US" sz="3200"/>
                        <a:t>0</a:t>
                      </a:r>
                      <a:endParaRPr lang="ru-RU" sz="3200"/>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7224" y="571480"/>
            <a:ext cx="7215238" cy="1815882"/>
          </a:xfrm>
          <a:prstGeom prst="rect">
            <a:avLst/>
          </a:prstGeom>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a:t>Mantiqiy  masala</a:t>
            </a:r>
          </a:p>
          <a:p>
            <a:pPr algn="ctr"/>
            <a:r>
              <a:rPr lang="en-US" sz="2800"/>
              <a:t>Ixtiyoriy M(x,y) nuqta y=x² va x²+y²=4 aylana bilan kesishgan sohaga yoki shu aylananing 4-choragi tashqarisiga tegishliligini tekshiring.</a:t>
            </a:r>
            <a:endParaRPr lang="ru-RU" sz="2800"/>
          </a:p>
        </p:txBody>
      </p:sp>
      <p:cxnSp>
        <p:nvCxnSpPr>
          <p:cNvPr id="5" name="Прямая со стрелкой 4"/>
          <p:cNvCxnSpPr/>
          <p:nvPr/>
        </p:nvCxnSpPr>
        <p:spPr>
          <a:xfrm>
            <a:off x="2143108" y="4643446"/>
            <a:ext cx="41434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rot="16200000" flipV="1">
            <a:off x="2464579" y="4107661"/>
            <a:ext cx="3429024"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Овал 7"/>
          <p:cNvSpPr/>
          <p:nvPr/>
        </p:nvSpPr>
        <p:spPr>
          <a:xfrm>
            <a:off x="3071802" y="3643314"/>
            <a:ext cx="2143140" cy="192882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Дуга 10"/>
          <p:cNvSpPr/>
          <p:nvPr/>
        </p:nvSpPr>
        <p:spPr>
          <a:xfrm rot="5400000">
            <a:off x="2464579" y="2178835"/>
            <a:ext cx="3357586" cy="1571636"/>
          </a:xfrm>
          <a:prstGeom prst="arc">
            <a:avLst>
              <a:gd name="adj1" fmla="val 15000546"/>
              <a:gd name="adj2" fmla="val 6215898"/>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a:ln w="57150"/>
        </p:spPr>
        <p:style>
          <a:lnRef idx="2">
            <a:schemeClr val="accent5"/>
          </a:lnRef>
          <a:fillRef idx="1">
            <a:schemeClr val="lt1"/>
          </a:fillRef>
          <a:effectRef idx="0">
            <a:schemeClr val="accent5"/>
          </a:effectRef>
          <a:fontRef idx="minor">
            <a:schemeClr val="dk1"/>
          </a:fontRef>
        </p:style>
        <p:txBody>
          <a:bodyPr>
            <a:normAutofit/>
          </a:bodyPr>
          <a:lstStyle/>
          <a:p>
            <a:pPr algn="l"/>
            <a:r>
              <a:rPr lang="en-US" sz="4000"/>
              <a:t>3-variant.</a:t>
            </a:r>
            <a:br>
              <a:rPr lang="en-US" sz="4000"/>
            </a:br>
            <a:br>
              <a:rPr lang="en-US" sz="4000"/>
            </a:br>
            <a:r>
              <a:rPr lang="en-US" b="1">
                <a:solidFill>
                  <a:srgbClr val="FF0000"/>
                </a:solidFill>
              </a:rPr>
              <a:t># include &lt;iostream.h&gt;</a:t>
            </a:r>
            <a:br>
              <a:rPr lang="en-US" b="1">
                <a:solidFill>
                  <a:srgbClr val="FF0000"/>
                </a:solidFill>
              </a:rPr>
            </a:br>
            <a:r>
              <a:rPr lang="en-US" b="1">
                <a:solidFill>
                  <a:srgbClr val="FF0000"/>
                </a:solidFill>
              </a:rPr>
              <a:t>void main( )</a:t>
            </a:r>
            <a:br>
              <a:rPr lang="en-US" b="1">
                <a:solidFill>
                  <a:srgbClr val="FF0000"/>
                </a:solidFill>
              </a:rPr>
            </a:br>
            <a:r>
              <a:rPr lang="en-US" b="1">
                <a:solidFill>
                  <a:srgbClr val="FF0000"/>
                </a:solidFill>
              </a:rPr>
              <a:t>{ float x=5.6, y;</a:t>
            </a:r>
            <a:br>
              <a:rPr lang="en-US" b="1">
                <a:solidFill>
                  <a:srgbClr val="FF0000"/>
                </a:solidFill>
              </a:rPr>
            </a:br>
            <a:r>
              <a:rPr lang="en-US" b="1">
                <a:solidFill>
                  <a:srgbClr val="FF0000"/>
                </a:solidFill>
              </a:rPr>
              <a:t>cout &lt;&lt; “y=“&lt;&lt; x*x &lt;&lt; endl;</a:t>
            </a:r>
            <a:br>
              <a:rPr lang="en-US" b="1">
                <a:solidFill>
                  <a:srgbClr val="FF0000"/>
                </a:solidFill>
              </a:rPr>
            </a:br>
            <a:r>
              <a:rPr lang="en-US" b="1">
                <a:solidFill>
                  <a:srgbClr val="FF0000"/>
                </a:solidFill>
              </a:rPr>
              <a:t>}</a:t>
            </a:r>
            <a:br>
              <a:rPr lang="en-US" b="1">
                <a:solidFill>
                  <a:srgbClr val="FF0000"/>
                </a:solidFill>
              </a:rPr>
            </a:br>
            <a:endParaRPr lang="ru-RU"/>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5869006"/>
          </a:xfrm>
          <a:ln w="57150"/>
        </p:spPr>
        <p:style>
          <a:lnRef idx="1">
            <a:schemeClr val="accent3"/>
          </a:lnRef>
          <a:fillRef idx="2">
            <a:schemeClr val="accent3"/>
          </a:fillRef>
          <a:effectRef idx="1">
            <a:schemeClr val="accent3"/>
          </a:effectRef>
          <a:fontRef idx="minor">
            <a:schemeClr val="dk1"/>
          </a:fontRef>
        </p:style>
        <p:txBody>
          <a:bodyPr>
            <a:noAutofit/>
          </a:bodyPr>
          <a:lstStyle/>
          <a:p>
            <a:pPr algn="l"/>
            <a:br>
              <a:rPr lang="en-US" sz="3200"/>
            </a:br>
            <a:r>
              <a:rPr lang="en-US" sz="3200" u="sng">
                <a:solidFill>
                  <a:srgbClr val="FF0000"/>
                </a:solidFill>
              </a:rPr>
              <a:t>(xatosini  tuzatamiz)</a:t>
            </a:r>
            <a:br>
              <a:rPr lang="en-US" sz="3200"/>
            </a:br>
            <a:r>
              <a:rPr lang="en-US" sz="3200"/>
              <a:t># include   &lt;iostream. h&gt;</a:t>
            </a:r>
            <a:br>
              <a:rPr lang="ru-RU" sz="3200"/>
            </a:br>
            <a:r>
              <a:rPr lang="en-US" sz="3200"/>
              <a:t>void main ( )</a:t>
            </a:r>
            <a:br>
              <a:rPr lang="ru-RU" sz="3200"/>
            </a:br>
            <a:r>
              <a:rPr lang="en-US" sz="3200"/>
              <a:t>{   float x, y;   int n;  clrscr ( ); </a:t>
            </a:r>
            <a:br>
              <a:rPr lang="ru-RU" sz="3200"/>
            </a:br>
            <a:r>
              <a:rPr lang="en-US" sz="3200"/>
              <a:t>cout &lt;&lt; “nuqtaning koordinatalarini kiriting:”;  </a:t>
            </a:r>
            <a:br>
              <a:rPr lang="ru-RU" sz="3200"/>
            </a:br>
            <a:r>
              <a:rPr lang="ru-RU" sz="3200"/>
              <a:t> </a:t>
            </a:r>
            <a:r>
              <a:rPr lang="en-US" sz="3200"/>
              <a:t>cin &gt;&gt; x&gt;&gt;y; </a:t>
            </a:r>
            <a:br>
              <a:rPr lang="ru-RU" sz="3200"/>
            </a:br>
            <a:r>
              <a:rPr lang="en-US" sz="3200"/>
              <a:t>if   (y&gt;=x*x  || x*x+y*y&lt;=4) || </a:t>
            </a:r>
            <a:br>
              <a:rPr lang="ru-RU" sz="3200"/>
            </a:br>
            <a:r>
              <a:rPr lang="en-US" sz="3200"/>
              <a:t>(x&gt;0 ||  y&lt;0  &amp;&amp;  x*x+y*y&gt;=4)  </a:t>
            </a:r>
            <a:br>
              <a:rPr lang="en-US" sz="3200"/>
            </a:br>
            <a:r>
              <a:rPr lang="en-US" sz="3200"/>
              <a:t> n=0   else   n=1;</a:t>
            </a:r>
            <a:br>
              <a:rPr lang="ru-RU" sz="3200"/>
            </a:br>
            <a:r>
              <a:rPr lang="en-US" sz="3200"/>
              <a:t>cout &lt;&lt; “x=”&lt;&lt;x&lt;&lt;&lt; “y=”&lt;&lt;y&lt; “  n=”&lt;&lt;n&lt;&lt; endl; </a:t>
            </a:r>
            <a:br>
              <a:rPr lang="en-US" sz="3200"/>
            </a:br>
            <a:r>
              <a:rPr lang="en-US" sz="3200"/>
              <a:t> }</a:t>
            </a:r>
            <a:br>
              <a:rPr lang="ru-RU" sz="3200"/>
            </a:br>
            <a:endParaRPr lang="ru-RU" sz="3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6000792"/>
          </a:xfrm>
          <a:ln w="57150"/>
        </p:spPr>
        <p:style>
          <a:lnRef idx="1">
            <a:schemeClr val="accent3"/>
          </a:lnRef>
          <a:fillRef idx="2">
            <a:schemeClr val="accent3"/>
          </a:fillRef>
          <a:effectRef idx="1">
            <a:schemeClr val="accent3"/>
          </a:effectRef>
          <a:fontRef idx="minor">
            <a:schemeClr val="dk1"/>
          </a:fontRef>
        </p:style>
        <p:txBody>
          <a:bodyPr>
            <a:noAutofit/>
          </a:bodyPr>
          <a:lstStyle/>
          <a:p>
            <a:pPr algn="l"/>
            <a:br>
              <a:rPr lang="en-US" sz="3200" b="1">
                <a:solidFill>
                  <a:srgbClr val="FF0000"/>
                </a:solidFill>
              </a:rPr>
            </a:br>
            <a:r>
              <a:rPr lang="en-US" sz="3200" b="1">
                <a:solidFill>
                  <a:srgbClr val="FF0000"/>
                </a:solidFill>
              </a:rPr>
              <a:t># include   &lt;iostream. h&gt;</a:t>
            </a:r>
            <a:br>
              <a:rPr lang="en-US" sz="3200" b="1">
                <a:solidFill>
                  <a:srgbClr val="FF0000"/>
                </a:solidFill>
              </a:rPr>
            </a:br>
            <a:r>
              <a:rPr lang="en-US" sz="3200" b="1">
                <a:solidFill>
                  <a:srgbClr val="FF0000"/>
                </a:solidFill>
              </a:rPr>
              <a:t># include &lt; conio.h&gt;</a:t>
            </a:r>
            <a:br>
              <a:rPr lang="ru-RU" sz="3200" b="1">
                <a:solidFill>
                  <a:srgbClr val="FF0000"/>
                </a:solidFill>
              </a:rPr>
            </a:br>
            <a:r>
              <a:rPr lang="en-US" sz="3200" b="1">
                <a:solidFill>
                  <a:srgbClr val="FF0000"/>
                </a:solidFill>
              </a:rPr>
              <a:t>void main ( )</a:t>
            </a:r>
            <a:br>
              <a:rPr lang="ru-RU" sz="3200" b="1">
                <a:solidFill>
                  <a:srgbClr val="FF0000"/>
                </a:solidFill>
              </a:rPr>
            </a:br>
            <a:r>
              <a:rPr lang="en-US" sz="3200" b="1">
                <a:solidFill>
                  <a:srgbClr val="FF0000"/>
                </a:solidFill>
              </a:rPr>
              <a:t>{   float x, y;   int n;  clrscr ( );</a:t>
            </a:r>
            <a:br>
              <a:rPr lang="ru-RU" sz="3200" b="1">
                <a:solidFill>
                  <a:srgbClr val="FF0000"/>
                </a:solidFill>
              </a:rPr>
            </a:br>
            <a:r>
              <a:rPr lang="en-US" sz="3200" b="1">
                <a:solidFill>
                  <a:srgbClr val="FF0000"/>
                </a:solidFill>
              </a:rPr>
              <a:t>cout &lt;&lt; “nuqtaning koordinatalarini kiriting:”;  </a:t>
            </a:r>
            <a:br>
              <a:rPr lang="ru-RU" sz="3200" b="1">
                <a:solidFill>
                  <a:srgbClr val="FF0000"/>
                </a:solidFill>
              </a:rPr>
            </a:br>
            <a:r>
              <a:rPr lang="ru-RU" sz="3200" b="1">
                <a:solidFill>
                  <a:srgbClr val="FF0000"/>
                </a:solidFill>
              </a:rPr>
              <a:t> </a:t>
            </a:r>
            <a:r>
              <a:rPr lang="en-US" sz="3200" b="1">
                <a:solidFill>
                  <a:srgbClr val="FF0000"/>
                </a:solidFill>
              </a:rPr>
              <a:t>cin &gt;&gt; x&gt;&gt;y;</a:t>
            </a:r>
            <a:br>
              <a:rPr lang="ru-RU" sz="3200" b="1">
                <a:solidFill>
                  <a:srgbClr val="FF0000"/>
                </a:solidFill>
              </a:rPr>
            </a:br>
            <a:r>
              <a:rPr lang="en-US" sz="3200" b="1">
                <a:solidFill>
                  <a:srgbClr val="FF0000"/>
                </a:solidFill>
              </a:rPr>
              <a:t>if  ((y&gt;=x*x  &amp;&amp; x*x+y*y&lt;=4) || </a:t>
            </a:r>
            <a:br>
              <a:rPr lang="ru-RU" sz="3200" b="1">
                <a:solidFill>
                  <a:srgbClr val="FF0000"/>
                </a:solidFill>
              </a:rPr>
            </a:br>
            <a:r>
              <a:rPr lang="en-US" sz="3200" b="1">
                <a:solidFill>
                  <a:srgbClr val="FF0000"/>
                </a:solidFill>
              </a:rPr>
              <a:t>(x&gt;0 &amp;&amp; y&lt;0  &amp;&amp;  x*x+y*y&gt;=4)) </a:t>
            </a:r>
            <a:br>
              <a:rPr lang="en-US" sz="3200" b="1">
                <a:solidFill>
                  <a:srgbClr val="FF0000"/>
                </a:solidFill>
              </a:rPr>
            </a:br>
            <a:r>
              <a:rPr lang="en-US" sz="3200" b="1">
                <a:solidFill>
                  <a:srgbClr val="FF0000"/>
                </a:solidFill>
              </a:rPr>
              <a:t>n=1;  else  n=0;</a:t>
            </a:r>
            <a:br>
              <a:rPr lang="ru-RU" sz="3200" b="1">
                <a:solidFill>
                  <a:srgbClr val="FF0000"/>
                </a:solidFill>
              </a:rPr>
            </a:br>
            <a:r>
              <a:rPr lang="en-US" sz="3200" b="1">
                <a:solidFill>
                  <a:srgbClr val="FF0000"/>
                </a:solidFill>
              </a:rPr>
              <a:t>cout &lt;&lt; “x=”&lt;&lt;x&lt;&lt;“</a:t>
            </a:r>
            <a:r>
              <a:rPr lang="ru-RU" sz="3200" b="1">
                <a:solidFill>
                  <a:srgbClr val="FF0000"/>
                </a:solidFill>
              </a:rPr>
              <a:t>\</a:t>
            </a:r>
            <a:r>
              <a:rPr lang="en-US" sz="3200" b="1">
                <a:solidFill>
                  <a:srgbClr val="FF0000"/>
                </a:solidFill>
              </a:rPr>
              <a:t>ty=”&lt;&lt;y&lt;&lt;“\tn=”&lt;&lt;n&lt;&lt; endl;  </a:t>
            </a:r>
            <a:br>
              <a:rPr lang="en-US" sz="3200" b="1">
                <a:solidFill>
                  <a:srgbClr val="FF0000"/>
                </a:solidFill>
              </a:rPr>
            </a:br>
            <a:r>
              <a:rPr lang="en-US" sz="3200" b="1">
                <a:solidFill>
                  <a:srgbClr val="FF0000"/>
                </a:solidFill>
              </a:rPr>
              <a:t>}</a:t>
            </a:r>
            <a:br>
              <a:rPr lang="ru-RU" sz="3200" b="1">
                <a:solidFill>
                  <a:srgbClr val="FF0000"/>
                </a:solidFill>
              </a:rPr>
            </a:br>
            <a:endParaRPr lang="ru-RU" sz="3200" b="1">
              <a:solidFill>
                <a:srgbClr val="FF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5797568"/>
          </a:xfrm>
          <a:ln w="57150"/>
        </p:spPr>
        <p:style>
          <a:lnRef idx="1">
            <a:schemeClr val="accent3"/>
          </a:lnRef>
          <a:fillRef idx="2">
            <a:schemeClr val="accent3"/>
          </a:fillRef>
          <a:effectRef idx="1">
            <a:schemeClr val="accent3"/>
          </a:effectRef>
          <a:fontRef idx="minor">
            <a:schemeClr val="dk1"/>
          </a:fontRef>
        </p:style>
        <p:txBody>
          <a:bodyPr>
            <a:noAutofit/>
          </a:bodyPr>
          <a:lstStyle/>
          <a:p>
            <a:br>
              <a:rPr lang="en-US" sz="2800"/>
            </a:br>
            <a:r>
              <a:rPr lang="en-US" sz="2800"/>
              <a:t>Tarmoqlanuvchi  algoritmlarda  to’plam  o’zgarmaslar ham ishlatiladi. Bunday o’zgarmaslarni hosil qilish uchun ayni bir tipga mos keladigan o’zgarmas qiymatlar to’plami chegarali qilib aniqlanadi va ko’rsatiladi. Ular </a:t>
            </a:r>
            <a:r>
              <a:rPr lang="en-US" sz="2800" b="1">
                <a:solidFill>
                  <a:srgbClr val="FF0000"/>
                </a:solidFill>
              </a:rPr>
              <a:t>enum</a:t>
            </a:r>
            <a:r>
              <a:rPr lang="en-US" sz="2800"/>
              <a:t> so’zi bilan boshlanib, ixtiyoriy nom va </a:t>
            </a:r>
            <a:r>
              <a:rPr lang="en-US" sz="2800" b="1">
                <a:solidFill>
                  <a:srgbClr val="FF0000"/>
                </a:solidFill>
              </a:rPr>
              <a:t>{ }</a:t>
            </a:r>
            <a:r>
              <a:rPr lang="en-US" sz="2800"/>
              <a:t> ichida qiymatlar ro’yxati  keltiriladi.</a:t>
            </a:r>
            <a:br>
              <a:rPr lang="en-US" sz="2800"/>
            </a:br>
            <a:r>
              <a:rPr lang="en-US" sz="2800"/>
              <a:t>Masalan:</a:t>
            </a:r>
            <a:br>
              <a:rPr lang="en-US" sz="2800"/>
            </a:br>
            <a:r>
              <a:rPr lang="en-US" sz="2800" b="1">
                <a:solidFill>
                  <a:srgbClr val="FF0000"/>
                </a:solidFill>
              </a:rPr>
              <a:t>enum  rang {oq, qizil, qora, yashil, kok};</a:t>
            </a:r>
            <a:br>
              <a:rPr lang="en-US" sz="2800" b="1">
                <a:solidFill>
                  <a:srgbClr val="FF0000"/>
                </a:solidFill>
              </a:rPr>
            </a:br>
            <a:r>
              <a:rPr lang="en-US" sz="2800"/>
              <a:t>bu erda avtomatik ravishda oq=0; qizil=1; qora=2; yashil=3; kok=4  butun qiymatlar mos keladi.</a:t>
            </a:r>
            <a:br>
              <a:rPr lang="en-US" sz="2800"/>
            </a:br>
            <a:r>
              <a:rPr lang="en-US" sz="2800"/>
              <a:t>Umuman olganda, bu o’zgarmaslarga ixtiyoriy butun sonlarni berish mumkin. Masalan:</a:t>
            </a:r>
            <a:br>
              <a:rPr lang="en-US" sz="2800"/>
            </a:br>
            <a:r>
              <a:rPr lang="en-US" sz="2800" b="1">
                <a:solidFill>
                  <a:srgbClr val="FF0000"/>
                </a:solidFill>
              </a:rPr>
              <a:t>enum  rang { oq=100, qizil, qora=300, yashil, kok=310}</a:t>
            </a:r>
            <a:br>
              <a:rPr lang="en-US" sz="2800" b="1">
                <a:solidFill>
                  <a:srgbClr val="FF0000"/>
                </a:solidFill>
              </a:rPr>
            </a:br>
            <a:endParaRPr lang="ru-RU" sz="2800" b="1">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00042"/>
            <a:ext cx="8572560" cy="5869006"/>
          </a:xfrm>
          <a:ln w="57150"/>
        </p:spPr>
        <p:style>
          <a:lnRef idx="1">
            <a:schemeClr val="accent3"/>
          </a:lnRef>
          <a:fillRef idx="2">
            <a:schemeClr val="accent3"/>
          </a:fillRef>
          <a:effectRef idx="1">
            <a:schemeClr val="accent3"/>
          </a:effectRef>
          <a:fontRef idx="minor">
            <a:schemeClr val="dk1"/>
          </a:fontRef>
        </p:style>
        <p:txBody>
          <a:bodyPr>
            <a:normAutofit fontScale="90000"/>
          </a:bodyPr>
          <a:lstStyle/>
          <a:p>
            <a:pPr algn="l"/>
            <a:br>
              <a:rPr lang="en-US" sz="3200" b="1">
                <a:solidFill>
                  <a:srgbClr val="FF0000"/>
                </a:solidFill>
              </a:rPr>
            </a:br>
            <a:r>
              <a:rPr lang="en-US" sz="3200">
                <a:solidFill>
                  <a:schemeClr val="tx1"/>
                </a:solidFill>
              </a:rPr>
              <a:t>Masalan:</a:t>
            </a:r>
            <a:br>
              <a:rPr lang="en-US" sz="3200" b="1">
                <a:solidFill>
                  <a:srgbClr val="FF0000"/>
                </a:solidFill>
              </a:rPr>
            </a:br>
            <a:r>
              <a:rPr lang="en-US" sz="3200" b="1">
                <a:solidFill>
                  <a:srgbClr val="FF0000"/>
                </a:solidFill>
              </a:rPr>
              <a:t># include &lt;iostream.h&gt;</a:t>
            </a:r>
            <a:br>
              <a:rPr lang="en-US" sz="3200" b="1">
                <a:solidFill>
                  <a:srgbClr val="FF0000"/>
                </a:solidFill>
              </a:rPr>
            </a:br>
            <a:r>
              <a:rPr lang="en-US" sz="3200" b="1">
                <a:solidFill>
                  <a:srgbClr val="FF0000"/>
                </a:solidFill>
              </a:rPr>
              <a:t># include &lt;conio.h&gt;</a:t>
            </a:r>
            <a:br>
              <a:rPr lang="en-US" sz="3200" b="1">
                <a:solidFill>
                  <a:srgbClr val="FF0000"/>
                </a:solidFill>
              </a:rPr>
            </a:br>
            <a:r>
              <a:rPr lang="en-US" sz="3200" b="1">
                <a:solidFill>
                  <a:srgbClr val="FF0000"/>
                </a:solidFill>
              </a:rPr>
              <a:t>int main ( )</a:t>
            </a:r>
            <a:br>
              <a:rPr lang="en-US" sz="3200" b="1">
                <a:solidFill>
                  <a:srgbClr val="FF0000"/>
                </a:solidFill>
              </a:rPr>
            </a:br>
            <a:r>
              <a:rPr lang="en-US" sz="3200" b="1">
                <a:solidFill>
                  <a:srgbClr val="FF0000"/>
                </a:solidFill>
              </a:rPr>
              <a:t>{  enum kunlar { dushanba=1, seshanba, chorshanba, payshanba, juma, shanba, yakshanba};</a:t>
            </a:r>
            <a:br>
              <a:rPr lang="en-US" sz="3200" b="1">
                <a:solidFill>
                  <a:srgbClr val="FF0000"/>
                </a:solidFill>
              </a:rPr>
            </a:br>
            <a:r>
              <a:rPr lang="en-US" sz="3200" b="1">
                <a:solidFill>
                  <a:srgbClr val="FF0000"/>
                </a:solidFill>
              </a:rPr>
              <a:t>int  kun;</a:t>
            </a:r>
            <a:br>
              <a:rPr lang="en-US" sz="3200" b="1">
                <a:solidFill>
                  <a:srgbClr val="FF0000"/>
                </a:solidFill>
              </a:rPr>
            </a:br>
            <a:r>
              <a:rPr lang="en-US" sz="3200" b="1">
                <a:solidFill>
                  <a:srgbClr val="FF0000"/>
                </a:solidFill>
              </a:rPr>
              <a:t>cout &lt;&lt; “Kun nomerini kiriting!\n”;</a:t>
            </a:r>
            <a:br>
              <a:rPr lang="en-US" sz="3200" b="1">
                <a:solidFill>
                  <a:srgbClr val="FF0000"/>
                </a:solidFill>
              </a:rPr>
            </a:br>
            <a:r>
              <a:rPr lang="en-US" sz="3200" b="1">
                <a:solidFill>
                  <a:srgbClr val="FF0000"/>
                </a:solidFill>
              </a:rPr>
              <a:t>cin &gt;&gt; kun;</a:t>
            </a:r>
            <a:br>
              <a:rPr lang="en-US" sz="3200" b="1">
                <a:solidFill>
                  <a:srgbClr val="FF0000"/>
                </a:solidFill>
              </a:rPr>
            </a:br>
            <a:r>
              <a:rPr lang="en-US" sz="3200" b="1">
                <a:solidFill>
                  <a:srgbClr val="FF0000"/>
                </a:solidFill>
              </a:rPr>
              <a:t>if ( kun == shanba || kun == yakshanba)</a:t>
            </a:r>
            <a:br>
              <a:rPr lang="en-US" sz="3200" b="1">
                <a:solidFill>
                  <a:srgbClr val="FF0000"/>
                </a:solidFill>
              </a:rPr>
            </a:br>
            <a:r>
              <a:rPr lang="en-US" sz="3200" b="1">
                <a:solidFill>
                  <a:srgbClr val="FF0000"/>
                </a:solidFill>
              </a:rPr>
              <a:t>cout &lt;&lt; “\n Bugun dam olish kuni\n”;</a:t>
            </a:r>
            <a:br>
              <a:rPr lang="en-US" sz="3200" b="1">
                <a:solidFill>
                  <a:srgbClr val="FF0000"/>
                </a:solidFill>
              </a:rPr>
            </a:br>
            <a:r>
              <a:rPr lang="en-US" sz="3200" b="1">
                <a:solidFill>
                  <a:srgbClr val="FF0000"/>
                </a:solidFill>
              </a:rPr>
              <a:t>else cout &lt;&lt; “\n Bugun ish kuni\n”;</a:t>
            </a:r>
            <a:br>
              <a:rPr lang="en-US" sz="3200" b="1">
                <a:solidFill>
                  <a:srgbClr val="FF0000"/>
                </a:solidFill>
              </a:rPr>
            </a:br>
            <a:r>
              <a:rPr lang="en-US" sz="3200" b="1">
                <a:solidFill>
                  <a:srgbClr val="FF0000"/>
                </a:solidFill>
              </a:rPr>
              <a:t>return 0;   getch ( );    } </a:t>
            </a:r>
            <a:br>
              <a:rPr lang="en-US" sz="3200" b="1">
                <a:solidFill>
                  <a:srgbClr val="FF0000"/>
                </a:solidFill>
              </a:rPr>
            </a:br>
            <a:endParaRPr lang="ru-RU" sz="3200" b="1">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5869006"/>
          </a:xfrm>
          <a:ln w="57150"/>
        </p:spPr>
        <p:style>
          <a:lnRef idx="2">
            <a:schemeClr val="accent5"/>
          </a:lnRef>
          <a:fillRef idx="1">
            <a:schemeClr val="lt1"/>
          </a:fillRef>
          <a:effectRef idx="0">
            <a:schemeClr val="accent5"/>
          </a:effectRef>
          <a:fontRef idx="minor">
            <a:schemeClr val="dk1"/>
          </a:fontRef>
        </p:style>
        <p:txBody>
          <a:bodyPr>
            <a:normAutofit/>
          </a:bodyPr>
          <a:lstStyle/>
          <a:p>
            <a:r>
              <a:rPr lang="en-US" sz="3600">
                <a:solidFill>
                  <a:srgbClr val="FF0000"/>
                </a:solidFill>
              </a:rPr>
              <a:t>Qoida: </a:t>
            </a:r>
            <a:r>
              <a:rPr lang="en-US" sz="3600"/>
              <a:t>agar o’zgaruvchi butun tipli deb e’lon qilinsa va unga haqiqiy qiymat berilsa, natija  noto’g’ri  bo’ladi. </a:t>
            </a:r>
            <a:br>
              <a:rPr lang="en-US" sz="3600"/>
            </a:br>
            <a:r>
              <a:rPr lang="en-US" sz="3600"/>
              <a:t>Agar o’zgaruvch   haqiqiy deb  e’lon qilinsa va unga  butun son berilsa, natija  ozgarmaydi.</a:t>
            </a:r>
            <a:endParaRPr lang="ru-RU" sz="3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a:t>Masalan:</a:t>
            </a:r>
            <a:endParaRPr lang="ru-RU" sz="3200"/>
          </a:p>
        </p:txBody>
      </p:sp>
      <p:graphicFrame>
        <p:nvGraphicFramePr>
          <p:cNvPr id="4" name="Содержимое 3"/>
          <p:cNvGraphicFramePr>
            <a:graphicFrameLocks noGrp="1"/>
          </p:cNvGraphicFramePr>
          <p:nvPr>
            <p:ph idx="1"/>
          </p:nvPr>
        </p:nvGraphicFramePr>
        <p:xfrm>
          <a:off x="285720" y="1785926"/>
          <a:ext cx="8572560" cy="4572000"/>
        </p:xfrm>
        <a:graphic>
          <a:graphicData uri="http://schemas.openxmlformats.org/drawingml/2006/table">
            <a:tbl>
              <a:tblPr firstRow="1" bandRow="1">
                <a:tableStyleId>{5C22544A-7EE6-4342-B048-85BDC9FD1C3A}</a:tableStyleId>
              </a:tblPr>
              <a:tblGrid>
                <a:gridCol w="2428893">
                  <a:extLst>
                    <a:ext uri="{9D8B030D-6E8A-4147-A177-3AD203B41FA5}">
                      <a16:colId xmlns:a16="http://schemas.microsoft.com/office/drawing/2014/main" val="20000"/>
                    </a:ext>
                  </a:extLst>
                </a:gridCol>
                <a:gridCol w="2857520">
                  <a:extLst>
                    <a:ext uri="{9D8B030D-6E8A-4147-A177-3AD203B41FA5}">
                      <a16:colId xmlns:a16="http://schemas.microsoft.com/office/drawing/2014/main" val="20001"/>
                    </a:ext>
                  </a:extLst>
                </a:gridCol>
                <a:gridCol w="3286147">
                  <a:extLst>
                    <a:ext uri="{9D8B030D-6E8A-4147-A177-3AD203B41FA5}">
                      <a16:colId xmlns:a16="http://schemas.microsoft.com/office/drawing/2014/main" val="20002"/>
                    </a:ext>
                  </a:extLst>
                </a:gridCol>
              </a:tblGrid>
              <a:tr h="370840">
                <a:tc>
                  <a:txBody>
                    <a:bodyPr/>
                    <a:lstStyle/>
                    <a:p>
                      <a:r>
                        <a:rPr lang="en-US" sz="3200"/>
                        <a:t>int  x=1.2, y;</a:t>
                      </a:r>
                    </a:p>
                    <a:p>
                      <a:r>
                        <a:rPr lang="en-US" sz="3200"/>
                        <a:t>y=x+5;</a:t>
                      </a:r>
                    </a:p>
                    <a:p>
                      <a:r>
                        <a:rPr lang="en-US" sz="3200"/>
                        <a:t>cout &lt;&lt; y;</a:t>
                      </a:r>
                    </a:p>
                    <a:p>
                      <a:r>
                        <a:rPr lang="en-US" sz="3200"/>
                        <a:t>Natija:  6  (-)</a:t>
                      </a:r>
                      <a:endParaRPr lang="ru-RU" sz="3200"/>
                    </a:p>
                  </a:txBody>
                  <a:tcPr>
                    <a:solidFill>
                      <a:schemeClr val="accent3"/>
                    </a:solidFill>
                  </a:tcPr>
                </a:tc>
                <a:tc>
                  <a:txBody>
                    <a:bodyPr/>
                    <a:lstStyle/>
                    <a:p>
                      <a:r>
                        <a:rPr lang="en-US" sz="3200"/>
                        <a:t>float   x=1.2,y;</a:t>
                      </a:r>
                    </a:p>
                    <a:p>
                      <a:r>
                        <a:rPr lang="en-US" sz="3200"/>
                        <a:t>y=x+5;</a:t>
                      </a:r>
                    </a:p>
                    <a:p>
                      <a:r>
                        <a:rPr lang="en-US" sz="3200"/>
                        <a:t>cout&lt;&lt; y;</a:t>
                      </a:r>
                    </a:p>
                    <a:p>
                      <a:r>
                        <a:rPr lang="en-US" sz="3200"/>
                        <a:t>Natila:    6.2 (+)</a:t>
                      </a:r>
                      <a:endParaRPr lang="ru-RU" sz="3200"/>
                    </a:p>
                  </a:txBody>
                  <a:tcPr>
                    <a:solidFill>
                      <a:schemeClr val="accent3"/>
                    </a:solidFill>
                  </a:tcPr>
                </a:tc>
                <a:tc>
                  <a:txBody>
                    <a:bodyPr/>
                    <a:lstStyle/>
                    <a:p>
                      <a:r>
                        <a:rPr lang="en-US" sz="3200"/>
                        <a:t>float  y; int x=1.2;</a:t>
                      </a:r>
                    </a:p>
                    <a:p>
                      <a:r>
                        <a:rPr lang="en-US" sz="3200"/>
                        <a:t>y=x+5;</a:t>
                      </a:r>
                    </a:p>
                    <a:p>
                      <a:r>
                        <a:rPr lang="en-US" sz="3200"/>
                        <a:t>cout&lt;&lt; y;</a:t>
                      </a:r>
                    </a:p>
                    <a:p>
                      <a:r>
                        <a:rPr lang="en-US" sz="3200"/>
                        <a:t>Natila:   6 (-)</a:t>
                      </a:r>
                      <a:endParaRPr lang="ru-RU" sz="3200"/>
                    </a:p>
                  </a:txBody>
                  <a:tcPr>
                    <a:solidFill>
                      <a:schemeClr val="accent3"/>
                    </a:solidFill>
                  </a:tcPr>
                </a:tc>
                <a:extLst>
                  <a:ext uri="{0D108BD9-81ED-4DB2-BD59-A6C34878D82A}">
                    <a16:rowId xmlns:a16="http://schemas.microsoft.com/office/drawing/2014/main" val="10000"/>
                  </a:ext>
                </a:extLst>
              </a:tr>
              <a:tr h="370840">
                <a:tc>
                  <a:txBody>
                    <a:bodyPr/>
                    <a:lstStyle/>
                    <a:p>
                      <a:r>
                        <a:rPr lang="en-US" sz="3200"/>
                        <a:t>int   x=1.2,y;</a:t>
                      </a:r>
                    </a:p>
                    <a:p>
                      <a:r>
                        <a:rPr lang="en-US" sz="3200"/>
                        <a:t>y=sin(x)+5;</a:t>
                      </a:r>
                    </a:p>
                    <a:p>
                      <a:r>
                        <a:rPr lang="en-US" sz="3200"/>
                        <a:t>cout&lt;&lt; y;</a:t>
                      </a:r>
                    </a:p>
                    <a:p>
                      <a:r>
                        <a:rPr lang="en-US" sz="3200"/>
                        <a:t>Natila:  6 (-)</a:t>
                      </a:r>
                      <a:endParaRPr lang="ru-RU" sz="3200"/>
                    </a:p>
                    <a:p>
                      <a:endParaRPr lang="ru-RU" sz="3200"/>
                    </a:p>
                  </a:txBody>
                  <a:tcPr/>
                </a:tc>
                <a:tc>
                  <a:txBody>
                    <a:bodyPr/>
                    <a:lstStyle/>
                    <a:p>
                      <a:r>
                        <a:rPr lang="en-US" sz="3200"/>
                        <a:t>float   x=1.2,y;</a:t>
                      </a:r>
                    </a:p>
                    <a:p>
                      <a:r>
                        <a:rPr lang="en-US" sz="3200"/>
                        <a:t>y=sin(x)+5;</a:t>
                      </a:r>
                    </a:p>
                    <a:p>
                      <a:r>
                        <a:rPr lang="en-US" sz="3200"/>
                        <a:t>cout&lt;&lt; y;</a:t>
                      </a:r>
                    </a:p>
                    <a:p>
                      <a:r>
                        <a:rPr lang="en-US" sz="3200"/>
                        <a:t>Natila:5.932 (+)</a:t>
                      </a:r>
                      <a:endParaRPr lang="ru-RU" sz="3200"/>
                    </a:p>
                    <a:p>
                      <a:endParaRPr lang="ru-RU" sz="3200"/>
                    </a:p>
                  </a:txBody>
                  <a:tcPr/>
                </a:tc>
                <a:tc>
                  <a:txBody>
                    <a:bodyPr/>
                    <a:lstStyle/>
                    <a:p>
                      <a:r>
                        <a:rPr lang="en-US" sz="3200"/>
                        <a:t>float  y; int x=1.2;</a:t>
                      </a:r>
                    </a:p>
                    <a:p>
                      <a:r>
                        <a:rPr lang="en-US" sz="3200"/>
                        <a:t>y=sin(x)+5;</a:t>
                      </a:r>
                    </a:p>
                    <a:p>
                      <a:r>
                        <a:rPr lang="en-US" sz="3200"/>
                        <a:t>cout&lt;&lt; y;</a:t>
                      </a:r>
                    </a:p>
                    <a:p>
                      <a:r>
                        <a:rPr lang="en-US" sz="3200"/>
                        <a:t>Natila:5.841 (-)</a:t>
                      </a:r>
                      <a:endParaRPr lang="ru-RU" sz="3200"/>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a:ln w="57150"/>
        </p:spPr>
        <p:style>
          <a:lnRef idx="2">
            <a:schemeClr val="accent5"/>
          </a:lnRef>
          <a:fillRef idx="1">
            <a:schemeClr val="lt1"/>
          </a:fillRef>
          <a:effectRef idx="0">
            <a:schemeClr val="accent5"/>
          </a:effectRef>
          <a:fontRef idx="minor">
            <a:schemeClr val="dk1"/>
          </a:fontRef>
        </p:style>
        <p:txBody>
          <a:bodyPr>
            <a:normAutofit/>
          </a:bodyPr>
          <a:lstStyle/>
          <a:p>
            <a:r>
              <a:rPr lang="en-US" sz="3200"/>
              <a:t>O’zgaruvchilarni  bevosita ishlatishdan oldin e’lon qilsa ham bo’ladi. Bunday holatda o’zgaruvchining tipi qavslarda yoziladi. </a:t>
            </a:r>
            <a:br>
              <a:rPr lang="en-US" sz="3200"/>
            </a:br>
            <a:r>
              <a:rPr lang="en-US" sz="3200"/>
              <a:t>Masalan:</a:t>
            </a:r>
            <a:br>
              <a:rPr lang="en-US" sz="3200"/>
            </a:br>
            <a:br>
              <a:rPr lang="en-US" sz="3200"/>
            </a:br>
            <a:r>
              <a:rPr lang="en-US" sz="3200" b="1">
                <a:solidFill>
                  <a:srgbClr val="FF0000"/>
                </a:solidFill>
                <a:effectLst>
                  <a:outerShdw blurRad="38100" dist="38100" dir="2700000" algn="tl">
                    <a:srgbClr val="000000">
                      <a:alpha val="43137"/>
                    </a:srgbClr>
                  </a:outerShdw>
                </a:effectLst>
              </a:rPr>
              <a:t>(float)  b= 2+sin(a*a);</a:t>
            </a:r>
            <a:br>
              <a:rPr lang="en-US" sz="3200" b="1">
                <a:solidFill>
                  <a:srgbClr val="FF0000"/>
                </a:solidFill>
                <a:effectLst>
                  <a:outerShdw blurRad="38100" dist="38100" dir="2700000" algn="tl">
                    <a:srgbClr val="000000">
                      <a:alpha val="43137"/>
                    </a:srgbClr>
                  </a:outerShdw>
                </a:effectLst>
              </a:rPr>
            </a:br>
            <a:r>
              <a:rPr lang="en-US" sz="3200" b="1">
                <a:solidFill>
                  <a:srgbClr val="FF0000"/>
                </a:solidFill>
                <a:effectLst>
                  <a:outerShdw blurRad="38100" dist="38100" dir="2700000" algn="tl">
                    <a:srgbClr val="000000">
                      <a:alpha val="43137"/>
                    </a:srgbClr>
                  </a:outerShdw>
                </a:effectLst>
              </a:rPr>
              <a:t>(double) p=5.5e-7/exp(x-3);</a:t>
            </a:r>
            <a:br>
              <a:rPr lang="en-US" sz="3200" b="1">
                <a:solidFill>
                  <a:srgbClr val="FF0000"/>
                </a:solidFill>
                <a:effectLst>
                  <a:outerShdw blurRad="38100" dist="38100" dir="2700000" algn="tl">
                    <a:srgbClr val="000000">
                      <a:alpha val="43137"/>
                    </a:srgbClr>
                  </a:outerShdw>
                </a:effectLst>
              </a:rPr>
            </a:br>
            <a:r>
              <a:rPr lang="en-US" sz="3200"/>
              <a:t>  </a:t>
            </a:r>
            <a:endParaRPr lang="ru-RU" sz="3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a:ln w="57150"/>
        </p:spPr>
        <p:style>
          <a:lnRef idx="2">
            <a:schemeClr val="accent5"/>
          </a:lnRef>
          <a:fillRef idx="1">
            <a:schemeClr val="lt1"/>
          </a:fillRef>
          <a:effectRef idx="0">
            <a:schemeClr val="accent5"/>
          </a:effectRef>
          <a:fontRef idx="minor">
            <a:schemeClr val="dk1"/>
          </a:fontRef>
        </p:style>
        <p:txBody>
          <a:bodyPr>
            <a:normAutofit fontScale="90000"/>
          </a:bodyPr>
          <a:lstStyle/>
          <a:p>
            <a:pPr algn="l"/>
            <a:br>
              <a:rPr lang="en-US" sz="3200"/>
            </a:br>
            <a:r>
              <a:rPr lang="en-US" sz="3200"/>
              <a:t>2-misol.</a:t>
            </a:r>
            <a:br>
              <a:rPr lang="en-US" sz="3200"/>
            </a:br>
            <a:r>
              <a:rPr lang="en-US" sz="3200"/>
              <a:t>Uchburchakning 2ta tomoni va ular orasidagi burchagi berilgan. Qolgan parametrlarini topish uchun dastur tuzing.</a:t>
            </a:r>
            <a:br>
              <a:rPr lang="en-US" sz="3200"/>
            </a:br>
            <a:r>
              <a:rPr lang="en-US" sz="3200"/>
              <a:t>(xatosini tuzatamiz)</a:t>
            </a:r>
            <a:br>
              <a:rPr lang="en-US" sz="3200"/>
            </a:br>
            <a:br>
              <a:rPr lang="en-US" sz="3200"/>
            </a:br>
            <a:r>
              <a:rPr lang="en-US" sz="3600" b="1">
                <a:solidFill>
                  <a:srgbClr val="FF0000"/>
                </a:solidFill>
              </a:rPr>
              <a:t># include &lt;iostream.h&gt;</a:t>
            </a:r>
            <a:br>
              <a:rPr lang="ru-RU" sz="3600" b="1">
                <a:solidFill>
                  <a:srgbClr val="FF0000"/>
                </a:solidFill>
              </a:rPr>
            </a:br>
            <a:r>
              <a:rPr lang="en-US" sz="3600" b="1">
                <a:solidFill>
                  <a:srgbClr val="FF0000"/>
                </a:solidFill>
              </a:rPr>
              <a:t>void main ( )</a:t>
            </a:r>
            <a:br>
              <a:rPr lang="ru-RU" sz="3600" b="1">
                <a:solidFill>
                  <a:srgbClr val="FF0000"/>
                </a:solidFill>
              </a:rPr>
            </a:br>
            <a:r>
              <a:rPr lang="en-US" sz="3600" b="1">
                <a:solidFill>
                  <a:srgbClr val="FF0000"/>
                </a:solidFill>
              </a:rPr>
              <a:t>{  float  a, b, c, r, R, s, alf, bet, gam, x, pi;</a:t>
            </a:r>
            <a:br>
              <a:rPr lang="ru-RU" sz="3600" b="1">
                <a:solidFill>
                  <a:srgbClr val="FF0000"/>
                </a:solidFill>
              </a:rPr>
            </a:br>
            <a:r>
              <a:rPr lang="en-US" sz="3600" b="1">
                <a:solidFill>
                  <a:srgbClr val="FF0000"/>
                </a:solidFill>
              </a:rPr>
              <a:t>cout &lt;&lt; ‘uchburchak tomonlarini kiriting:\n’;</a:t>
            </a:r>
            <a:br>
              <a:rPr lang="ru-RU" sz="3600" b="1">
                <a:solidFill>
                  <a:srgbClr val="FF0000"/>
                </a:solidFill>
              </a:rPr>
            </a:br>
            <a:r>
              <a:rPr lang="en-US" sz="3600" b="1">
                <a:solidFill>
                  <a:srgbClr val="FF0000"/>
                </a:solidFill>
              </a:rPr>
              <a:t>cin &gt;a&gt;b;</a:t>
            </a:r>
            <a:br>
              <a:rPr lang="ru-RU" sz="3600" b="1">
                <a:solidFill>
                  <a:srgbClr val="FF0000"/>
                </a:solidFill>
              </a:rPr>
            </a:br>
            <a:r>
              <a:rPr lang="en-US" sz="3600" b="1">
                <a:solidFill>
                  <a:srgbClr val="FF0000"/>
                </a:solidFill>
              </a:rPr>
              <a:t> gam=pi/3; c = sqrt (a*a+b*b-2*a*b*cos(gam);</a:t>
            </a:r>
            <a:br>
              <a:rPr lang="ru-RU" sz="3600" b="1">
                <a:solidFill>
                  <a:srgbClr val="FF0000"/>
                </a:solidFill>
              </a:rPr>
            </a:br>
            <a:endParaRPr lang="ru-RU" sz="3600" b="1">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5869006"/>
          </a:xfrm>
          <a:ln w="57150"/>
        </p:spPr>
        <p:style>
          <a:lnRef idx="2">
            <a:schemeClr val="accent5"/>
          </a:lnRef>
          <a:fillRef idx="1">
            <a:schemeClr val="lt1"/>
          </a:fillRef>
          <a:effectRef idx="0">
            <a:schemeClr val="accent5"/>
          </a:effectRef>
          <a:fontRef idx="minor">
            <a:schemeClr val="dk1"/>
          </a:fontRef>
        </p:style>
        <p:txBody>
          <a:bodyPr>
            <a:normAutofit/>
          </a:bodyPr>
          <a:lstStyle/>
          <a:p>
            <a:pPr algn="l"/>
            <a:r>
              <a:rPr lang="en-US" sz="3200" b="1" u="sng">
                <a:solidFill>
                  <a:schemeClr val="tx1"/>
                </a:solidFill>
              </a:rPr>
              <a:t>(to’g’ri  varianti)</a:t>
            </a:r>
            <a:br>
              <a:rPr lang="en-US" sz="3200" b="1" u="sng">
                <a:solidFill>
                  <a:schemeClr val="tx1"/>
                </a:solidFill>
              </a:rPr>
            </a:br>
            <a:br>
              <a:rPr lang="en-US" sz="3200" b="1">
                <a:solidFill>
                  <a:srgbClr val="FF0000"/>
                </a:solidFill>
              </a:rPr>
            </a:br>
            <a:r>
              <a:rPr lang="en-US" sz="3200" b="1">
                <a:solidFill>
                  <a:srgbClr val="FF0000"/>
                </a:solidFill>
              </a:rPr>
              <a:t># include &lt;iostream.h&gt;</a:t>
            </a:r>
            <a:br>
              <a:rPr lang="ru-RU" sz="3200" b="1">
                <a:solidFill>
                  <a:srgbClr val="FF0000"/>
                </a:solidFill>
              </a:rPr>
            </a:br>
            <a:r>
              <a:rPr lang="en-US" sz="3200" b="1">
                <a:solidFill>
                  <a:srgbClr val="FF0000"/>
                </a:solidFill>
              </a:rPr>
              <a:t># include &lt;math.h&gt;</a:t>
            </a:r>
            <a:br>
              <a:rPr lang="ru-RU" sz="3200" b="1">
                <a:solidFill>
                  <a:srgbClr val="FF0000"/>
                </a:solidFill>
              </a:rPr>
            </a:br>
            <a:r>
              <a:rPr lang="en-US" sz="3200" b="1">
                <a:solidFill>
                  <a:srgbClr val="FF0000"/>
                </a:solidFill>
              </a:rPr>
              <a:t>void main ( )</a:t>
            </a:r>
            <a:br>
              <a:rPr lang="ru-RU" sz="3200" b="1">
                <a:solidFill>
                  <a:srgbClr val="FF0000"/>
                </a:solidFill>
              </a:rPr>
            </a:br>
            <a:r>
              <a:rPr lang="en-US" sz="3200" b="1">
                <a:solidFill>
                  <a:srgbClr val="FF0000"/>
                </a:solidFill>
              </a:rPr>
              <a:t>{  float  a, b, c, r, R, s, alf, bet, gam, x, pi=3.14;</a:t>
            </a:r>
            <a:br>
              <a:rPr lang="ru-RU" sz="3200" b="1">
                <a:solidFill>
                  <a:srgbClr val="FF0000"/>
                </a:solidFill>
              </a:rPr>
            </a:br>
            <a:r>
              <a:rPr lang="en-US" sz="3200" b="1">
                <a:solidFill>
                  <a:srgbClr val="FF0000"/>
                </a:solidFill>
              </a:rPr>
              <a:t>cout &lt;&lt; “uchburchak tomonlarini kiriting:\n”;</a:t>
            </a:r>
            <a:br>
              <a:rPr lang="ru-RU" sz="3200" b="1">
                <a:solidFill>
                  <a:srgbClr val="FF0000"/>
                </a:solidFill>
              </a:rPr>
            </a:br>
            <a:r>
              <a:rPr lang="en-US" sz="3200" b="1">
                <a:solidFill>
                  <a:srgbClr val="FF0000"/>
                </a:solidFill>
              </a:rPr>
              <a:t>cin &gt;&gt;a&gt;&gt;b;</a:t>
            </a:r>
            <a:br>
              <a:rPr lang="ru-RU" sz="3200" b="1">
                <a:solidFill>
                  <a:srgbClr val="FF0000"/>
                </a:solidFill>
              </a:rPr>
            </a:br>
            <a:r>
              <a:rPr lang="en-US" sz="3200" b="1">
                <a:solidFill>
                  <a:srgbClr val="FF0000"/>
                </a:solidFill>
              </a:rPr>
              <a:t> gam=pi/3; c = sqrt (a*a+b*b-2*a*b*cos(gam));</a:t>
            </a:r>
            <a:br>
              <a:rPr lang="ru-RU" sz="3200" b="1">
                <a:solidFill>
                  <a:srgbClr val="FF0000"/>
                </a:solidFill>
              </a:rPr>
            </a:br>
            <a:endParaRPr lang="ru-RU" sz="320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3376</Words>
  <Application>Microsoft Office PowerPoint</Application>
  <PresentationFormat>Экран (4:3)</PresentationFormat>
  <Paragraphs>124</Paragraphs>
  <Slides>43</Slides>
  <Notes>0</Notes>
  <HiddenSlides>0</HiddenSlides>
  <MMClips>0</MMClips>
  <ScaleCrop>false</ScaleCrop>
  <HeadingPairs>
    <vt:vector size="8" baseType="variant">
      <vt:variant>
        <vt:lpstr>Использованные шрифты</vt:lpstr>
      </vt:variant>
      <vt:variant>
        <vt:i4>2</vt:i4>
      </vt:variant>
      <vt:variant>
        <vt:lpstr>Тема</vt:lpstr>
      </vt:variant>
      <vt:variant>
        <vt:i4>1</vt:i4>
      </vt:variant>
      <vt:variant>
        <vt:lpstr>Внедренные серверы OLE</vt:lpstr>
      </vt:variant>
      <vt:variant>
        <vt:i4>1</vt:i4>
      </vt:variant>
      <vt:variant>
        <vt:lpstr>Заголовки слайдов</vt:lpstr>
      </vt:variant>
      <vt:variant>
        <vt:i4>43</vt:i4>
      </vt:variant>
    </vt:vector>
  </HeadingPairs>
  <TitlesOfParts>
    <vt:vector size="47" baseType="lpstr">
      <vt:lpstr>Arial</vt:lpstr>
      <vt:lpstr>Calibri</vt:lpstr>
      <vt:lpstr>Тема Office</vt:lpstr>
      <vt:lpstr>Формула</vt:lpstr>
      <vt:lpstr>C/C++ tilida  chiziqli  dastur</vt:lpstr>
      <vt:lpstr>1-misol. Y = x² funksiyasini hisoblash uchun dastur tuzing. Bu erda x – ixtiyoriy  haqiqiy son. 1-variant.  # include &lt;iostream.h&gt; void main( ) { float x, y; cin &gt;&gt; x; y = x*x; cout &lt;&lt; “y=“&lt;&lt; y &lt;&lt; endl; } </vt:lpstr>
      <vt:lpstr>2-variant.  # include &lt; iostream. h &gt; # include &lt; math. h &gt; void main( ) { float x = 3.26, y; y = pow ( x, 2); cout &lt;&lt; “y=“&lt;&lt; y &lt;&lt; endl; } </vt:lpstr>
      <vt:lpstr>3-variant.  # include &lt;iostream.h&gt; void main( ) { float x=5.6, y; cout &lt;&lt; “y=“&lt;&lt; x*x &lt;&lt; endl; } </vt:lpstr>
      <vt:lpstr>Qoida: agar o’zgaruvchi butun tipli deb e’lon qilinsa va unga haqiqiy qiymat berilsa, natija  noto’g’ri  bo’ladi.  Agar o’zgaruvch   haqiqiy deb  e’lon qilinsa va unga  butun son berilsa, natija  ozgarmaydi.</vt:lpstr>
      <vt:lpstr>Masalan:</vt:lpstr>
      <vt:lpstr>O’zgaruvchilarni  bevosita ishlatishdan oldin e’lon qilsa ham bo’ladi. Bunday holatda o’zgaruvchining tipi qavslarda yoziladi.  Masalan:  (float)  b= 2+sin(a*a); (double) p=5.5e-7/exp(x-3);   </vt:lpstr>
      <vt:lpstr> 2-misol. Uchburchakning 2ta tomoni va ular orasidagi burchagi berilgan. Qolgan parametrlarini topish uchun dastur tuzing. (xatosini tuzatamiz)  # include &lt;iostream.h&gt; void main ( ) {  float  a, b, c, r, R, s, alf, bet, gam, x, pi; cout &lt;&lt; ‘uchburchak tomonlarini kiriting:\n’; cin &gt;a&gt;b;  gam=pi/3; c = sqrt (a*a+b*b-2*a*b*cos(gam); </vt:lpstr>
      <vt:lpstr>(to’g’ri  varianti)  # include &lt;iostream.h&gt; # include &lt;math.h&gt; void main ( ) {  float  a, b, c, r, R, s, alf, bet, gam, x, pi=3.14; cout &lt;&lt; “uchburchak tomonlarini kiriting:\n”; cin &gt;&gt;a&gt;&gt;b;  gam=pi/3; c = sqrt (a*a+b*b-2*a*b*cos(gam)); </vt:lpstr>
      <vt:lpstr>Davomi:   (xatosini tuzatamiz) s = a*b*sin(gam)/2; r = a*b*c / 4*s; R = 2*s / (a+b+c); x = b *sin(gam) / c; bet = atan (x)sqrt (1- x*x/x); alf = pi – bet – gam; cout &lt;&lt; “Natijalar:”; cout &lt;&lt; “c=”&lt;&lt; c &lt;&lt;endl; cout &lt;&lt; “r=”&lt;&lt; r &lt;&lt;endl; cout &lt;&lt; “R=”&lt;&lt; R &lt;&lt;endl; cout &lt;&lt; “s=”&lt;&lt; s &lt;&lt;endl; cout &lt;&lt; “alfa=”&lt;&lt; alf &lt;&lt;endl; cout &lt;&lt; “betta=”&lt;&lt; bet &lt;&lt;endl;      cout.precision(4);</vt:lpstr>
      <vt:lpstr> Davomi: s = a*b*sin(gam)/2; R = a*b*c / (4*s); r= 2*s / (a+b+c); x = b *sin(gam) / c; bet = atan (x/sqrt (1- x*x)); alf = pi – bet – gam; cout.precision(4); cout &lt;&lt; “Natijalar:”&lt;&lt;endl; cout &lt;&lt; “c=”&lt;&lt; c &lt;&lt;endl; cout &lt;&lt; “r=”&lt;&lt; r &lt;&lt;endl; cout &lt;&lt; “R=”&lt;&lt; R &lt;&lt;endl; cout &lt;&lt; “s=”&lt;&lt; s &lt;&lt;endl; cout &lt;&lt; “alfa=”&lt;&lt; alf &lt;&lt;endl; cout &lt;&lt; “betta=”&lt;&lt; bet &lt;&lt;endl;    } </vt:lpstr>
      <vt:lpstr>Quyidagi dasturning natijasini toping:  # include &lt;iostream.h&gt; void main() {  int  a, b;  a = 5;  b = a+2;  a = (a + 2) * (b - 3);  b = a / 5;  a = a % b;  a ++;  b = (a + 14) % 7; cout &lt;&lt; “a=“&lt;&lt; a &lt;&lt; “\tb=“&lt;&lt; b &lt;&lt; endl;  }</vt:lpstr>
      <vt:lpstr>Презентация PowerPoint</vt:lpstr>
      <vt:lpstr>C/C++ tilida  tarmoqlanuvchi  dastur</vt:lpstr>
      <vt:lpstr>Ko’p masalalarning echimi ma’lum bir shart yoki shartlarning qo’yilishiga  qarab bajariladi. Bunday  jarayonlarni tarmoqlanuvchi jarayonlar deyiladi. Tarmoqlanuvchi jarayon  ichida yana tarmoqlanish bo’lishi mumkin. Buni murakkab tarmoqlanish deyiladi. </vt:lpstr>
      <vt:lpstr>Kattaliklarning  istalgan xossasi shu ondagi  qiymatlari  uchun  bajarilishi yoki bajarilmasligi  shart  deyiladi. Maslan: a = b holatida  a=3 va b=3.1 bo’lsa  shart bajarilmaydi.  N tub son deyilsa,  N=19 – shart bajariladi, N=15 shart    bajarilmaydi. </vt:lpstr>
      <vt:lpstr>Tarmoqlanuvchi  jarayonlarni    tashkil etishda  shartsiz  o’tish  va  shartli o’tish operatorlari  ishlatiladi.  1. Shartsiz o’tish operatori -  goto     n;   bu erda n – metka bo’lib, jarayon  o’tishi kerak bo’lgan joyni korsatadi.  Metka  harf, harf+son bo’lishi mumkin. Masalan:  goto  k1; goto d;</vt:lpstr>
      <vt:lpstr>2. Shartli o’tish operatori (qisqa ko’rinish) if  (shart) operator; Ishlasi quyidagicha: agar ko’rsatilgan shart rost bo’lsa, yozilgan operator bajariladi; agar shart yolg’on  bo’lsa, keyingi qatorga o’tiladi. Bu erda ko’pincha  goto operatori qo’shib ishlatiladi. Agar if  operatoridan keyin bir nechta operatorlar kelsa, ularni alohida { } ichiga olinadi. </vt:lpstr>
      <vt:lpstr>Masalan:                            sin x,  agar  x&lt; 5;   Y =                               </vt:lpstr>
      <vt:lpstr># include &lt;iostream.h&gt; # include &lt;math.h&gt; # include &lt;conio.h&gt; void main ( ) {  float x, y; cin &gt;&gt; x; if  (x &lt;5)  {  y=sin ( x );  goto  cc;  } y = pow (x, 2/3.); cc : cout &lt;&lt; “y=“&lt;&lt; y &lt;&lt; endl;  getch ( )  ;   }</vt:lpstr>
      <vt:lpstr>3. Shartli  o’tish  operatori (to’liq  ko’rinishi) if  ( shart)  1-operator(lar);  else  2-operator(lar); Agar operatorlar  ishtirok etsa, ular alohida  { } olinadi. Masalan: yuqoridagi misolning dasturini  tuzamiz. # include &lt;iostream.h&gt; # include &lt;math.h&gt; # include  &lt;conio.h&gt; void main ( ) {  float x, y;  clrscr ( );  cin &gt;&gt; x; if  (x &lt;5)    y=sin ( x );  else  y = pow (x, 2/3.);  cout &lt;&lt; “y=“&lt;&lt; y &lt;&lt; endl;  getch ( ) ;       } </vt:lpstr>
      <vt:lpstr> 4.  ? Belgisi orqali shartni tekshirish.  Uning ko’rinish quyidagicha:  shart ? 1-operator (lar) :  2-operator (lar); Masalan: # include &lt;iostream.h&gt; # include &lt;math.h&gt; # include &lt;conio.h&gt; void main ( ) {  float x, y; cin &gt;&gt; x;  clrscr ( );  x &lt;5 ?  y=sin ( x ) : y = pow (x, 2/3.);  cout &lt;&lt; “y=“&lt;&lt; y &lt;&lt; endl;   getch ( );     }  </vt:lpstr>
      <vt:lpstr>Misollar: 1.  ax² + bx +c =0  ko’rinishidagi kvadrat tenglamani echish algoritmini tuzing. Bu erda a, b, c ≠ 0 deb qaralsin. Algoritmning  blok sxemasini tuzamiz.</vt:lpstr>
      <vt:lpstr>Презентация PowerPoint</vt:lpstr>
      <vt:lpstr>   1-variant:   (goto bilan yozilgan) # include &lt;iostream.h&gt; # include &lt;math.h&gt; void main ( ) {     float a, b, c, d, x, x1, x2; cout &lt;&lt; “Tenglamaning koeffisientlarini kiriting: ”; cin &gt;&gt; a&gt;&gt;b&gt;&gt;c; d = b*b - 4*a*c; if  ( d == 0 )  { x=- b / (2*a);   cout &lt;&lt;”x=”&lt;&lt; x &lt;&lt; endl;   goto  b15; } if  ( d &gt; 0 )   { x1 = (- b + sqrt(d)) / (2*a);    x2 = (- b - sqrt(d)) / (2*a);   cout &lt;&lt;”x1=”&lt;&lt; x1 &lt;&lt;” x2=” &lt;&lt; x2 &lt;&lt; endl; } else  cout &lt;&lt;”еchimi yo’q!!!!”&lt;&lt; endl;  b15 : }   </vt:lpstr>
      <vt:lpstr>   2-variant.  # include &lt;iostream.h&gt; # include &lt;math.h&gt; void main ( ) float a, b, c, d, x, x1, x2; cout &lt;&lt; “Tenglamaning koeffisientlarini kiriting: \n”; cin &gt;&gt; a&gt;&gt;b&gt;&gt;c; d = b*b - 4*a*c; if  ( d == 0 )  { x=- b / (2*a);   cout &lt;&lt;”\n  \t x=”&lt;&lt; x &lt;&lt;endl;  } else   if  ( d &gt; 0 )   { x1 = (- b + sqrt(d)) / (2*a);    x2 = (- b - sqrt(d)) / (2*a);   cout &lt;&lt;” \n \t x1=”&lt;&lt;x1&lt;&lt;”\t x2=”&lt;&lt;  x2 &lt;&lt;endl; } else  cout &lt;&lt;” \n tenglamaning  echimi  yo’q!!!! ”&lt;&lt; endl;    }   </vt:lpstr>
      <vt:lpstr>2- misol.  3ta haqiqiy sonlar berilgan. (x,y,z&gt;0) Shu sonlar uzunliklaridan uchburchak yasab bo’ladimi? Agar yasab bo’lsa, qanday uchburchak hosil bo’ladi? (o’tkir burchakli, o’tmas burchakli, to’g’ri burchakli) </vt:lpstr>
      <vt:lpstr># include &lt;iostream.h&gt; # include &lt;conio.h&gt; void main ( ) {  float x, y, z, max, d;   cin &gt;&gt; x &gt;&gt; y &gt;&gt; z; if (x&gt;y)  max =x; else max = y; if (z&gt;max)  max = z; if (2*max &lt; x+ y + z)  { d = x*x + y*y + z*z – 2*max *max; if (d&gt;0) cout &lt;&lt; “o’tkir burchakli uchburchak”; if ( d = =0) cout &lt;&lt; “to’g’ri burchakli uchburchak”;  if (d&lt; 0) cout &lt;&lt; “o’tmas burchakli uchburchak”;  } else  cout &lt;&lt; “uchburchak yasab bo’lmaydi!!!!”; getch ( );  }</vt:lpstr>
      <vt:lpstr>3-misol. 3 honali ixtiyoriy butun son berilgan. Shu sonning raqamlari yig’indisi 3 ga qoldiqsiz bo’linadimi?</vt:lpstr>
      <vt:lpstr>(xatosini tuzatamiz) # include &lt;iostream.h&gt; void  main ( ) { int  a, a1, a2, a3;  cin &gt;&gt; a; a1= a % 10;   //  birlik raqamini ajratildi a2=(a/10)% 10;   // o’nlik raqamini ajratildi  a3=(a/10) %10;  // yuzlik raqamini ajratildi  s = a1+a2+a3; if (s % 3=0)  cout &lt;&lt; “ qoldiqsiz bo’linadi\n”    else  cout &lt;&lt; “ qoldiqli bo’linadi\n”;   getch {};   }</vt:lpstr>
      <vt:lpstr># include &lt;iostream.h&gt; # include &lt;conio.h&gt; void  main ( ) { int  a, a1, a2, a3, s;  cin &gt;&gt; a; a1= a % 10;  // birlik raqami ajratildi  a2=(a/10)% 10;    // o’nlik raqami ajratildi  a3=(a/10) /10;  // yuzlik raqami ajratildi  s = a1+a2+a3; if (s %3==0)  cout &lt;&lt; “ qoldiqsiz bo’linadi\n”;  else  cout &lt;&lt; “ qoldiqli bo’linadi\n”;   getch ( ); }</vt:lpstr>
      <vt:lpstr>Agar tarmoqlar ko’p bo’lsa va o’zgaruvchining qiymatiga qarab bittasi tanlanadigan  holatda  tanlash operatori ishlatiladi. Uning ko’rinishi quyidagicha: </vt:lpstr>
      <vt:lpstr>switch  ( ifoda yoki o’zgaruvchi) {  case 1-qiymat : operator(lar); break;  case 2-qiymat : operator(lar); break; …………………………………………………..  case n-qiymat : operator(lar); break; default :  operator(lar);    }  default so’zi aks holda ishlaydigan operatorlarni ifodalaydi.</vt:lpstr>
      <vt:lpstr>Qoida: 1. switch operatoridagi ifoda yoki o’zgaruvchi  int  yoki char tipiga mos bo’lishi kerak! 2. Agar break so’zi tushib qolsa, keyingi case bloklari ichidagi operatorlar ham ishlayveradi </vt:lpstr>
      <vt:lpstr>Masalan:            sin x,  agar  x=1 y  =    cos x , agar  x=2        tg x, agar x=3                                              qolgan barcha hollarda </vt:lpstr>
      <vt:lpstr>2-misol.  # include &lt;iostream.h&gt; void main ( ) { char a;  float  x, y, z;  cin &gt;&gt; a;  cin &gt;&gt; x &gt;&gt; y; switch (a) { case ‘+’ : z= x+y;  break;   case ‘ – ‘ : z= x – y;  break;   case ‘ * ‘ : z = x*y; break;   case ‘/ ’ : z = x / y;  break;   default :  cout &lt;&lt;“bunday amal belgisi yo’q”;  }   cout &lt;&lt;“z=“&lt;&lt;z&lt;&lt;endl;  }</vt:lpstr>
      <vt:lpstr>Tekshirilayotgan shartlar bir nechta bo’lishi mumkin. Bunday hollarni murakkab shartlar deyiladi va ularni mantiqiy amallar orqali ifoda etiladi.  ( &amp;&amp;, ||, ! ) Masalan: 6 ≤ x ≤ 10 yoki  x € [6; 10] bo’lsa if ( x&gt;=6 &amp;&amp; x &lt;=10) deb yoziladi.</vt:lpstr>
      <vt:lpstr>Mantiqiy amallar bajarilganda quyidagi natijalar olinadi: </vt:lpstr>
      <vt:lpstr>Презентация PowerPoint</vt:lpstr>
      <vt:lpstr> (xatosini  tuzatamiz) # include   &lt;iostream. h&gt; void main ( ) {   float x, y;   int n;  clrscr ( );  cout &lt;&lt; “nuqtaning koordinatalarini kiriting:”;    cin &gt;&gt; x&gt;&gt;y;  if   (y&gt;=x*x  || x*x+y*y&lt;=4) ||  (x&gt;0 ||  y&lt;0  &amp;&amp;  x*x+y*y&gt;=4)    n=0   else   n=1; cout &lt;&lt; “x=”&lt;&lt;x&lt;&lt;&lt; “y=”&lt;&lt;y&lt; “  n=”&lt;&lt;n&lt;&lt; endl;   } </vt:lpstr>
      <vt:lpstr> # include   &lt;iostream. h&gt; # include &lt; conio.h&gt; void main ( ) {   float x, y;   int n;  clrscr ( ); cout &lt;&lt; “nuqtaning koordinatalarini kiriting:”;    cin &gt;&gt; x&gt;&gt;y; if  ((y&gt;=x*x  &amp;&amp; x*x+y*y&lt;=4) ||  (x&gt;0 &amp;&amp; y&lt;0  &amp;&amp;  x*x+y*y&gt;=4))  n=1;  else  n=0; cout &lt;&lt; “x=”&lt;&lt;x&lt;&lt;“\ty=”&lt;&lt;y&lt;&lt;“\tn=”&lt;&lt;n&lt;&lt; endl;   } </vt:lpstr>
      <vt:lpstr> Tarmoqlanuvchi  algoritmlarda  to’plam  o’zgarmaslar ham ishlatiladi. Bunday o’zgarmaslarni hosil qilish uchun ayni bir tipga mos keladigan o’zgarmas qiymatlar to’plami chegarali qilib aniqlanadi va ko’rsatiladi. Ular enum so’zi bilan boshlanib, ixtiyoriy nom va { } ichida qiymatlar ro’yxati  keltiriladi. Masalan: enum  rang {oq, qizil, qora, yashil, kok}; bu erda avtomatik ravishda oq=0; qizil=1; qora=2; yashil=3; kok=4  butun qiymatlar mos keladi. Umuman olganda, bu o’zgarmaslarga ixtiyoriy butun sonlarni berish mumkin. Masalan: enum  rang { oq=100, qizil, qora=300, yashil, kok=310} </vt:lpstr>
      <vt:lpstr> Masalan: # include &lt;iostream.h&gt; # include &lt;conio.h&gt; int main ( ) {  enum kunlar { dushanba=1, seshanba, chorshanba, payshanba, juma, shanba, yakshanba}; int  kun; cout &lt;&lt; “Kun nomerini kiriting!\n”; cin &gt;&gt; kun; if ( kun == shanba || kun == yakshanba) cout &lt;&lt; “\n Bugun dam olish kuni\n”; else cout &lt;&lt; “\n Bugun ish kuni\n”; return 0;   getch ( );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 tilida  chiziqli  dastur</dc:title>
  <dc:creator>Acer5544</dc:creator>
  <cp:lastModifiedBy>Nig'monxo'ja Najimov</cp:lastModifiedBy>
  <cp:revision>21</cp:revision>
  <dcterms:created xsi:type="dcterms:W3CDTF">2011-10-02T06:34:58Z</dcterms:created>
  <dcterms:modified xsi:type="dcterms:W3CDTF">2024-03-28T15:33:29Z</dcterms:modified>
</cp:coreProperties>
</file>