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91" d="100"/>
          <a:sy n="91" d="100"/>
        </p:scale>
        <p:origin x="36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9F2BFB9-0B85-4369-A1FE-77867660D9C9}" type="datetimeFigureOut">
              <a:rPr lang="ru-RU" smtClean="0"/>
              <a:t>02.04.2024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3570753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9F2BFB9-0B85-4369-A1FE-77867660D9C9}" type="datetimeFigureOut">
              <a:rPr lang="ru-RU" smtClean="0"/>
              <a:t>02.04.2024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513474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9F2BFB9-0B85-4369-A1FE-77867660D9C9}" type="datetimeFigureOut">
              <a:rPr lang="ru-RU" smtClean="0"/>
              <a:t>02.04.2024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156326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Заголовок и два объекта над текс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Содержимое 2"/>
          <p:cNvSpPr>
            <a:spLocks noGrp="1"/>
          </p:cNvSpPr>
          <p:nvPr>
            <p:ph sz="quarter" idx="1"/>
          </p:nvPr>
        </p:nvSpPr>
        <p:spPr>
          <a:xfrm>
            <a:off x="609600" y="1600200"/>
            <a:ext cx="53848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197600" y="1600200"/>
            <a:ext cx="53848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half" idx="3"/>
          </p:nvPr>
        </p:nvSpPr>
        <p:spPr>
          <a:xfrm>
            <a:off x="609600" y="3938589"/>
            <a:ext cx="109728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70D91BBE-3E31-43CF-9368-6DBC98170306}" type="slidenum">
              <a:rPr lang="ru-RU"/>
              <a:pPr>
                <a:defRPr/>
              </a:pPr>
              <a:t>‹#›</a:t>
            </a:fld>
            <a:endParaRPr lang="ru-RU"/>
          </a:p>
        </p:txBody>
      </p:sp>
    </p:spTree>
    <p:extLst>
      <p:ext uri="{BB962C8B-B14F-4D97-AF65-F5344CB8AC3E}">
        <p14:creationId xmlns:p14="http://schemas.microsoft.com/office/powerpoint/2010/main" val="1604768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Содержимое 2"/>
          <p:cNvSpPr>
            <a:spLocks noGrp="1"/>
          </p:cNvSpPr>
          <p:nvPr>
            <p:ph sz="quarter" idx="1"/>
          </p:nvPr>
        </p:nvSpPr>
        <p:spPr>
          <a:xfrm>
            <a:off x="609600" y="1600200"/>
            <a:ext cx="53848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09600" y="3938589"/>
            <a:ext cx="53848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half" idx="3"/>
          </p:nvPr>
        </p:nvSpPr>
        <p:spPr>
          <a:xfrm>
            <a:off x="6197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5"/>
          <p:cNvSpPr>
            <a:spLocks noGrp="1"/>
          </p:cNvSpPr>
          <p:nvPr>
            <p:ph type="dt" sz="half" idx="10"/>
          </p:nvPr>
        </p:nvSpPr>
        <p:spPr>
          <a:xfrm>
            <a:off x="609600" y="6245225"/>
            <a:ext cx="2844800" cy="476250"/>
          </a:xfrm>
        </p:spPr>
        <p:txBody>
          <a:bodyPr/>
          <a:lstStyle>
            <a:lvl1pPr>
              <a:defRPr/>
            </a:lvl1pPr>
          </a:lstStyle>
          <a:p>
            <a:endParaRPr lang="ru-RU"/>
          </a:p>
        </p:txBody>
      </p:sp>
      <p:sp>
        <p:nvSpPr>
          <p:cNvPr id="7" name="Нижний колонтитул 6"/>
          <p:cNvSpPr>
            <a:spLocks noGrp="1"/>
          </p:cNvSpPr>
          <p:nvPr>
            <p:ph type="ftr" sz="quarter" idx="11"/>
          </p:nvPr>
        </p:nvSpPr>
        <p:spPr>
          <a:xfrm>
            <a:off x="4165600" y="6245225"/>
            <a:ext cx="3860800" cy="476250"/>
          </a:xfrm>
        </p:spPr>
        <p:txBody>
          <a:bodyPr/>
          <a:lstStyle>
            <a:lvl1pPr>
              <a:defRPr/>
            </a:lvl1pPr>
          </a:lstStyle>
          <a:p>
            <a:endParaRPr lang="ru-RU"/>
          </a:p>
        </p:txBody>
      </p:sp>
      <p:sp>
        <p:nvSpPr>
          <p:cNvPr id="8" name="Номер слайда 7"/>
          <p:cNvSpPr>
            <a:spLocks noGrp="1"/>
          </p:cNvSpPr>
          <p:nvPr>
            <p:ph type="sldNum" sz="quarter" idx="12"/>
          </p:nvPr>
        </p:nvSpPr>
        <p:spPr>
          <a:xfrm>
            <a:off x="8737600" y="6245225"/>
            <a:ext cx="2844800" cy="476250"/>
          </a:xfrm>
        </p:spPr>
        <p:txBody>
          <a:bodyPr/>
          <a:lstStyle>
            <a:lvl1pPr>
              <a:defRPr/>
            </a:lvl1pPr>
          </a:lstStyle>
          <a:p>
            <a:fld id="{6F8A10A1-63F2-41AB-AAA2-1329F6083700}" type="slidenum">
              <a:rPr lang="ru-RU"/>
              <a:pPr/>
              <a:t>‹#›</a:t>
            </a:fld>
            <a:endParaRPr lang="ru-RU"/>
          </a:p>
        </p:txBody>
      </p:sp>
    </p:spTree>
    <p:extLst>
      <p:ext uri="{BB962C8B-B14F-4D97-AF65-F5344CB8AC3E}">
        <p14:creationId xmlns:p14="http://schemas.microsoft.com/office/powerpoint/2010/main" val="2908276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9F2BFB9-0B85-4369-A1FE-77867660D9C9}" type="datetimeFigureOut">
              <a:rPr lang="ru-RU" smtClean="0"/>
              <a:t>02.04.2024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399393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9F2BFB9-0B85-4369-A1FE-77867660D9C9}" type="datetimeFigureOut">
              <a:rPr lang="ru-RU" smtClean="0"/>
              <a:t>02.04.2024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532788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9F2BFB9-0B85-4369-A1FE-77867660D9C9}" type="datetimeFigureOut">
              <a:rPr lang="ru-RU" smtClean="0"/>
              <a:t>02.04.2024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851549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9F2BFB9-0B85-4369-A1FE-77867660D9C9}" type="datetimeFigureOut">
              <a:rPr lang="ru-RU" smtClean="0"/>
              <a:t>02.04.2024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2388133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9F2BFB9-0B85-4369-A1FE-77867660D9C9}" type="datetimeFigureOut">
              <a:rPr lang="ru-RU" smtClean="0"/>
              <a:t>02.04.2024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267448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9F2BFB9-0B85-4369-A1FE-77867660D9C9}" type="datetimeFigureOut">
              <a:rPr lang="ru-RU" smtClean="0"/>
              <a:t>02.04.2024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3954590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9F2BFB9-0B85-4369-A1FE-77867660D9C9}" type="datetimeFigureOut">
              <a:rPr lang="ru-RU" smtClean="0"/>
              <a:t>02.04.2024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1405737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9F2BFB9-0B85-4369-A1FE-77867660D9C9}" type="datetimeFigureOut">
              <a:rPr lang="ru-RU" smtClean="0"/>
              <a:t>02.04.2024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66140-3CEE-4491-89B0-EEC197CCC4DA}" type="slidenum">
              <a:rPr lang="ru-RU" smtClean="0"/>
              <a:t>‹#›</a:t>
            </a:fld>
            <a:endParaRPr lang="ru-RU"/>
          </a:p>
        </p:txBody>
      </p:sp>
    </p:spTree>
    <p:extLst>
      <p:ext uri="{BB962C8B-B14F-4D97-AF65-F5344CB8AC3E}">
        <p14:creationId xmlns:p14="http://schemas.microsoft.com/office/powerpoint/2010/main" val="291376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F2BFB9-0B85-4369-A1FE-77867660D9C9}" type="datetimeFigureOut">
              <a:rPr lang="ru-RU" smtClean="0"/>
              <a:t>02.04.2024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66140-3CEE-4491-89B0-EEC197CCC4DA}" type="slidenum">
              <a:rPr lang="ru-RU" smtClean="0"/>
              <a:t>‹#›</a:t>
            </a:fld>
            <a:endParaRPr lang="ru-RU"/>
          </a:p>
        </p:txBody>
      </p:sp>
    </p:spTree>
    <p:extLst>
      <p:ext uri="{BB962C8B-B14F-4D97-AF65-F5344CB8AC3E}">
        <p14:creationId xmlns:p14="http://schemas.microsoft.com/office/powerpoint/2010/main" val="3913844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err="1">
                <a:solidFill>
                  <a:srgbClr val="FF0000"/>
                </a:solidFill>
              </a:rPr>
              <a:t>To'g'ri</a:t>
            </a:r>
            <a:r>
              <a:rPr lang="en-US" b="1" dirty="0">
                <a:solidFill>
                  <a:srgbClr val="FF0000"/>
                </a:solidFill>
              </a:rPr>
              <a:t> </a:t>
            </a:r>
            <a:r>
              <a:rPr lang="en-US" b="1" dirty="0" err="1">
                <a:solidFill>
                  <a:srgbClr val="FF0000"/>
                </a:solidFill>
              </a:rPr>
              <a:t>chiziqning</a:t>
            </a:r>
            <a:r>
              <a:rPr lang="en-US" b="1" dirty="0">
                <a:solidFill>
                  <a:srgbClr val="FF0000"/>
                </a:solidFill>
              </a:rPr>
              <a:t> </a:t>
            </a:r>
            <a:r>
              <a:rPr lang="en-US" b="1" dirty="0" err="1">
                <a:solidFill>
                  <a:srgbClr val="FF0000"/>
                </a:solidFill>
              </a:rPr>
              <a:t>izlari</a:t>
            </a:r>
            <a:r>
              <a:rPr lang="en-US" b="1" dirty="0">
                <a:solidFill>
                  <a:srgbClr val="FF0000"/>
                </a:solidFill>
              </a:rPr>
              <a:t>.</a:t>
            </a:r>
            <a:endParaRPr lang="ru-RU" dirty="0">
              <a:solidFill>
                <a:srgbClr val="FF0000"/>
              </a:solidFill>
            </a:endParaRPr>
          </a:p>
        </p:txBody>
      </p:sp>
      <p:sp>
        <p:nvSpPr>
          <p:cNvPr id="6" name="Прямоугольник 5"/>
          <p:cNvSpPr/>
          <p:nvPr/>
        </p:nvSpPr>
        <p:spPr>
          <a:xfrm>
            <a:off x="2738414" y="1428737"/>
            <a:ext cx="7000924" cy="5109091"/>
          </a:xfrm>
          <a:prstGeom prst="rect">
            <a:avLst/>
          </a:prstGeom>
        </p:spPr>
        <p:txBody>
          <a:bodyPr wrap="square">
            <a:spAutoFit/>
          </a:bodyPr>
          <a:lstStyle/>
          <a:p>
            <a:r>
              <a:rPr lang="en-US" sz="2800" b="1" dirty="0">
                <a:solidFill>
                  <a:schemeClr val="accent1"/>
                </a:solidFill>
              </a:rPr>
              <a:t>-</a:t>
            </a:r>
            <a:r>
              <a:rPr lang="en-US" sz="2800" b="1" dirty="0" err="1">
                <a:solidFill>
                  <a:schemeClr val="accent1"/>
                </a:solidFill>
              </a:rPr>
              <a:t>To'g'ri</a:t>
            </a:r>
            <a:r>
              <a:rPr lang="en-US" sz="2800" b="1" dirty="0">
                <a:solidFill>
                  <a:schemeClr val="accent1"/>
                </a:solidFill>
              </a:rPr>
              <a:t> </a:t>
            </a:r>
            <a:r>
              <a:rPr lang="en-US" sz="2800" b="1" dirty="0" err="1">
                <a:solidFill>
                  <a:schemeClr val="accent1"/>
                </a:solidFill>
              </a:rPr>
              <a:t>chiziqning</a:t>
            </a:r>
            <a:r>
              <a:rPr lang="en-US" sz="2800" b="1" dirty="0">
                <a:solidFill>
                  <a:schemeClr val="accent1"/>
                </a:solidFill>
              </a:rPr>
              <a:t> </a:t>
            </a:r>
            <a:r>
              <a:rPr lang="en-US" sz="2800" b="1" dirty="0" err="1">
                <a:solidFill>
                  <a:schemeClr val="accent1"/>
                </a:solidFill>
              </a:rPr>
              <a:t>izlari</a:t>
            </a:r>
            <a:r>
              <a:rPr lang="en-US" sz="2800" b="1" dirty="0">
                <a:solidFill>
                  <a:schemeClr val="accent1"/>
                </a:solidFill>
              </a:rPr>
              <a:t> </a:t>
            </a:r>
          </a:p>
          <a:p>
            <a:r>
              <a:rPr lang="en-US" sz="2800" b="1" dirty="0">
                <a:solidFill>
                  <a:schemeClr val="accent1"/>
                </a:solidFill>
              </a:rPr>
              <a:t>-</a:t>
            </a:r>
            <a:r>
              <a:rPr lang="en-US" sz="2800" b="1" dirty="0" err="1">
                <a:solidFill>
                  <a:schemeClr val="accent1"/>
                </a:solidFill>
              </a:rPr>
              <a:t>Umumiy</a:t>
            </a:r>
            <a:r>
              <a:rPr lang="ru-RU" sz="2800" b="1" dirty="0">
                <a:solidFill>
                  <a:schemeClr val="accent1"/>
                </a:solidFill>
              </a:rPr>
              <a:t>  </a:t>
            </a:r>
            <a:r>
              <a:rPr lang="en-US" sz="2800" b="1" dirty="0" err="1">
                <a:solidFill>
                  <a:schemeClr val="accent1"/>
                </a:solidFill>
              </a:rPr>
              <a:t>vaziyatdagi</a:t>
            </a:r>
            <a:r>
              <a:rPr lang="en-US" sz="2800" b="1" dirty="0">
                <a:solidFill>
                  <a:schemeClr val="accent1"/>
                </a:solidFill>
              </a:rPr>
              <a:t> to</a:t>
            </a:r>
            <a:r>
              <a:rPr lang="ru-RU" sz="2800" b="1" dirty="0">
                <a:solidFill>
                  <a:schemeClr val="accent1"/>
                </a:solidFill>
              </a:rPr>
              <a:t>'</a:t>
            </a:r>
            <a:r>
              <a:rPr lang="en-US" sz="2800" b="1" dirty="0">
                <a:solidFill>
                  <a:schemeClr val="accent1"/>
                </a:solidFill>
              </a:rPr>
              <a:t>g</a:t>
            </a:r>
            <a:r>
              <a:rPr lang="ru-RU" sz="2800" b="1" dirty="0">
                <a:solidFill>
                  <a:schemeClr val="accent1"/>
                </a:solidFill>
              </a:rPr>
              <a:t>'</a:t>
            </a:r>
            <a:r>
              <a:rPr lang="en-US" sz="2800" b="1" dirty="0" err="1">
                <a:solidFill>
                  <a:schemeClr val="accent1"/>
                </a:solidFill>
              </a:rPr>
              <a:t>ri</a:t>
            </a:r>
            <a:r>
              <a:rPr lang="ru-RU" sz="2800" b="1" dirty="0">
                <a:solidFill>
                  <a:schemeClr val="accent1"/>
                </a:solidFill>
              </a:rPr>
              <a:t>  </a:t>
            </a:r>
            <a:r>
              <a:rPr lang="en-US" sz="2800" b="1" dirty="0" err="1">
                <a:solidFill>
                  <a:schemeClr val="accent1"/>
                </a:solidFill>
              </a:rPr>
              <a:t>chiziqning</a:t>
            </a:r>
            <a:r>
              <a:rPr lang="ru-RU" sz="2800" b="1" dirty="0">
                <a:solidFill>
                  <a:schemeClr val="accent1"/>
                </a:solidFill>
              </a:rPr>
              <a:t>  </a:t>
            </a:r>
            <a:r>
              <a:rPr lang="en-US" sz="2800" b="1" dirty="0" err="1">
                <a:solidFill>
                  <a:schemeClr val="accent1"/>
                </a:solidFill>
              </a:rPr>
              <a:t>haqiqiy</a:t>
            </a:r>
            <a:r>
              <a:rPr lang="en-US" sz="2800" b="1" dirty="0">
                <a:solidFill>
                  <a:schemeClr val="accent1"/>
                </a:solidFill>
              </a:rPr>
              <a:t> </a:t>
            </a:r>
            <a:r>
              <a:rPr lang="en-US" sz="2800" b="1" dirty="0" err="1">
                <a:solidFill>
                  <a:schemeClr val="accent1"/>
                </a:solidFill>
              </a:rPr>
              <a:t>uzunligini</a:t>
            </a:r>
            <a:r>
              <a:rPr lang="ru-RU" sz="2800" b="1" dirty="0">
                <a:solidFill>
                  <a:schemeClr val="accent1"/>
                </a:solidFill>
              </a:rPr>
              <a:t>  </a:t>
            </a:r>
            <a:r>
              <a:rPr lang="en-US" sz="2800" b="1" dirty="0" err="1">
                <a:solidFill>
                  <a:schemeClr val="accent1"/>
                </a:solidFill>
              </a:rPr>
              <a:t>aniqlash</a:t>
            </a:r>
            <a:endParaRPr lang="en-US" sz="2800" b="1" dirty="0">
              <a:solidFill>
                <a:schemeClr val="accent1"/>
              </a:solidFill>
            </a:endParaRPr>
          </a:p>
          <a:p>
            <a:r>
              <a:rPr lang="en-US" sz="2800" b="1" dirty="0">
                <a:solidFill>
                  <a:schemeClr val="accent1"/>
                </a:solidFill>
              </a:rPr>
              <a:t>-</a:t>
            </a:r>
            <a:r>
              <a:rPr lang="en-US" sz="2800" b="1" dirty="0" err="1">
                <a:solidFill>
                  <a:schemeClr val="accent1"/>
                </a:solidFill>
              </a:rPr>
              <a:t>To’g’ri</a:t>
            </a:r>
            <a:r>
              <a:rPr lang="en-US" sz="2800" b="1" dirty="0">
                <a:solidFill>
                  <a:schemeClr val="accent1"/>
                </a:solidFill>
              </a:rPr>
              <a:t> </a:t>
            </a:r>
            <a:r>
              <a:rPr lang="en-US" sz="2800" b="1" dirty="0" err="1">
                <a:solidFill>
                  <a:schemeClr val="accent1"/>
                </a:solidFill>
              </a:rPr>
              <a:t>chiziqda</a:t>
            </a:r>
            <a:r>
              <a:rPr lang="en-US" sz="2800" b="1" dirty="0">
                <a:solidFill>
                  <a:schemeClr val="accent1"/>
                </a:solidFill>
              </a:rPr>
              <a:t> </a:t>
            </a:r>
            <a:r>
              <a:rPr lang="en-US" sz="2800" b="1" dirty="0" err="1">
                <a:solidFill>
                  <a:schemeClr val="accent1"/>
                </a:solidFill>
              </a:rPr>
              <a:t>berilgan</a:t>
            </a:r>
            <a:r>
              <a:rPr lang="en-US" sz="2800" b="1" dirty="0">
                <a:solidFill>
                  <a:schemeClr val="accent1"/>
                </a:solidFill>
              </a:rPr>
              <a:t> </a:t>
            </a:r>
            <a:r>
              <a:rPr lang="en-US" sz="2800" b="1" dirty="0" err="1">
                <a:solidFill>
                  <a:schemeClr val="accent1"/>
                </a:solidFill>
              </a:rPr>
              <a:t>uzunlikdagi</a:t>
            </a:r>
            <a:r>
              <a:rPr lang="en-US" sz="2800" b="1" dirty="0">
                <a:solidFill>
                  <a:schemeClr val="accent1"/>
                </a:solidFill>
              </a:rPr>
              <a:t> </a:t>
            </a:r>
            <a:r>
              <a:rPr lang="en-US" sz="2800" b="1" dirty="0" err="1">
                <a:solidFill>
                  <a:schemeClr val="accent1"/>
                </a:solidFill>
              </a:rPr>
              <a:t>kesmani</a:t>
            </a:r>
            <a:r>
              <a:rPr lang="en-US" sz="2800" b="1" dirty="0">
                <a:solidFill>
                  <a:schemeClr val="accent1"/>
                </a:solidFill>
              </a:rPr>
              <a:t> </a:t>
            </a:r>
            <a:r>
              <a:rPr lang="en-US" sz="2800" b="1" dirty="0" err="1">
                <a:solidFill>
                  <a:schemeClr val="accent1"/>
                </a:solidFill>
              </a:rPr>
              <a:t>ajratish</a:t>
            </a:r>
            <a:r>
              <a:rPr lang="en-US" sz="2800" b="1" dirty="0">
                <a:solidFill>
                  <a:schemeClr val="accent1"/>
                </a:solidFill>
              </a:rPr>
              <a:t> </a:t>
            </a:r>
          </a:p>
          <a:p>
            <a:r>
              <a:rPr lang="en-US" sz="2800" b="1" dirty="0">
                <a:solidFill>
                  <a:schemeClr val="accent1"/>
                </a:solidFill>
              </a:rPr>
              <a:t>-</a:t>
            </a:r>
            <a:r>
              <a:rPr lang="en-US" sz="2800" b="1" dirty="0" err="1">
                <a:solidFill>
                  <a:schemeClr val="accent1"/>
                </a:solidFill>
              </a:rPr>
              <a:t>Kesmani</a:t>
            </a:r>
            <a:r>
              <a:rPr lang="en-US" sz="2800" b="1" dirty="0">
                <a:solidFill>
                  <a:schemeClr val="accent1"/>
                </a:solidFill>
              </a:rPr>
              <a:t> </a:t>
            </a:r>
            <a:r>
              <a:rPr lang="en-US" sz="2800" b="1" dirty="0" err="1">
                <a:solidFill>
                  <a:schemeClr val="accent1"/>
                </a:solidFill>
              </a:rPr>
              <a:t>berilgan</a:t>
            </a:r>
            <a:r>
              <a:rPr lang="en-US" sz="2800" b="1" dirty="0">
                <a:solidFill>
                  <a:schemeClr val="accent1"/>
                </a:solidFill>
              </a:rPr>
              <a:t> </a:t>
            </a:r>
            <a:r>
              <a:rPr lang="en-US" sz="2800" b="1" dirty="0" err="1">
                <a:solidFill>
                  <a:schemeClr val="accent1"/>
                </a:solidFill>
              </a:rPr>
              <a:t>nisbatda</a:t>
            </a:r>
            <a:r>
              <a:rPr lang="en-US" sz="2800" b="1" dirty="0">
                <a:solidFill>
                  <a:schemeClr val="accent1"/>
                </a:solidFill>
              </a:rPr>
              <a:t> </a:t>
            </a:r>
            <a:r>
              <a:rPr lang="en-US" sz="2800" b="1" dirty="0" err="1">
                <a:solidFill>
                  <a:schemeClr val="accent1"/>
                </a:solidFill>
              </a:rPr>
              <a:t>bo’lish</a:t>
            </a:r>
            <a:endParaRPr lang="en-US" sz="2800" b="1" dirty="0">
              <a:solidFill>
                <a:schemeClr val="accent1"/>
              </a:solidFill>
            </a:endParaRPr>
          </a:p>
          <a:p>
            <a:r>
              <a:rPr lang="en-US" sz="2800" b="1" dirty="0">
                <a:solidFill>
                  <a:schemeClr val="accent1"/>
                </a:solidFill>
              </a:rPr>
              <a:t>-</a:t>
            </a:r>
            <a:r>
              <a:rPr lang="en-US" sz="2800" b="1" dirty="0" err="1">
                <a:solidFill>
                  <a:schemeClr val="accent1"/>
                </a:solidFill>
              </a:rPr>
              <a:t>Ikki</a:t>
            </a:r>
            <a:r>
              <a:rPr lang="en-US" sz="2800" b="1" dirty="0">
                <a:solidFill>
                  <a:schemeClr val="accent1"/>
                </a:solidFill>
              </a:rPr>
              <a:t> </a:t>
            </a:r>
            <a:r>
              <a:rPr lang="en-US" sz="2800" b="1" dirty="0" err="1">
                <a:solidFill>
                  <a:schemeClr val="accent1"/>
                </a:solidFill>
              </a:rPr>
              <a:t>to'g'ri</a:t>
            </a:r>
            <a:r>
              <a:rPr lang="en-US" sz="2800" b="1" dirty="0">
                <a:solidFill>
                  <a:schemeClr val="accent1"/>
                </a:solidFill>
              </a:rPr>
              <a:t> </a:t>
            </a:r>
            <a:r>
              <a:rPr lang="en-US" sz="2800" b="1" dirty="0" err="1">
                <a:solidFill>
                  <a:schemeClr val="accent1"/>
                </a:solidFill>
              </a:rPr>
              <a:t>chiziqning</a:t>
            </a:r>
            <a:r>
              <a:rPr lang="en-US" sz="2800" b="1" dirty="0">
                <a:solidFill>
                  <a:schemeClr val="accent1"/>
                </a:solidFill>
              </a:rPr>
              <a:t> </a:t>
            </a:r>
            <a:r>
              <a:rPr lang="en-US" sz="2800" b="1" dirty="0" err="1">
                <a:solidFill>
                  <a:schemeClr val="accent1"/>
                </a:solidFill>
              </a:rPr>
              <a:t>o'zaro</a:t>
            </a:r>
            <a:r>
              <a:rPr lang="en-US" sz="2800" b="1" dirty="0">
                <a:solidFill>
                  <a:schemeClr val="accent1"/>
                </a:solidFill>
              </a:rPr>
              <a:t> </a:t>
            </a:r>
            <a:r>
              <a:rPr lang="en-US" sz="2800" b="1" dirty="0" err="1">
                <a:solidFill>
                  <a:schemeClr val="accent1"/>
                </a:solidFill>
              </a:rPr>
              <a:t>holatlari</a:t>
            </a:r>
            <a:endParaRPr lang="en-US" sz="2800" b="1" dirty="0">
              <a:solidFill>
                <a:schemeClr val="accent1"/>
              </a:solidFill>
            </a:endParaRPr>
          </a:p>
          <a:p>
            <a:r>
              <a:rPr lang="en-US" sz="2800" b="1" dirty="0">
                <a:solidFill>
                  <a:schemeClr val="accent1"/>
                </a:solidFill>
              </a:rPr>
              <a:t>-Parallel </a:t>
            </a:r>
            <a:r>
              <a:rPr lang="en-US" sz="2800" b="1" dirty="0" err="1">
                <a:solidFill>
                  <a:schemeClr val="accent1"/>
                </a:solidFill>
              </a:rPr>
              <a:t>to’g’ri</a:t>
            </a:r>
            <a:r>
              <a:rPr lang="en-US" sz="2800" b="1" dirty="0">
                <a:solidFill>
                  <a:schemeClr val="accent1"/>
                </a:solidFill>
              </a:rPr>
              <a:t> </a:t>
            </a:r>
            <a:r>
              <a:rPr lang="en-US" sz="2800" b="1" dirty="0" err="1">
                <a:solidFill>
                  <a:schemeClr val="accent1"/>
                </a:solidFill>
              </a:rPr>
              <a:t>chiziqlar</a:t>
            </a:r>
            <a:endParaRPr lang="en-US" sz="2800" b="1" dirty="0">
              <a:solidFill>
                <a:schemeClr val="accent1"/>
              </a:solidFill>
            </a:endParaRPr>
          </a:p>
          <a:p>
            <a:r>
              <a:rPr lang="en-US" sz="2800" b="1" dirty="0">
                <a:solidFill>
                  <a:schemeClr val="accent1"/>
                </a:solidFill>
              </a:rPr>
              <a:t>-</a:t>
            </a:r>
            <a:r>
              <a:rPr lang="en-US" sz="2800" b="1" dirty="0" err="1">
                <a:solidFill>
                  <a:schemeClr val="accent1"/>
                </a:solidFill>
              </a:rPr>
              <a:t>Kesishgan</a:t>
            </a:r>
            <a:r>
              <a:rPr lang="en-US" sz="2800" b="1" dirty="0">
                <a:solidFill>
                  <a:schemeClr val="accent1"/>
                </a:solidFill>
              </a:rPr>
              <a:t> to</a:t>
            </a:r>
            <a:r>
              <a:rPr lang="ru-RU" sz="2800" b="1" dirty="0">
                <a:solidFill>
                  <a:schemeClr val="accent1"/>
                </a:solidFill>
              </a:rPr>
              <a:t>'</a:t>
            </a:r>
            <a:r>
              <a:rPr lang="en-US" sz="2800" b="1" dirty="0">
                <a:solidFill>
                  <a:schemeClr val="accent1"/>
                </a:solidFill>
              </a:rPr>
              <a:t>g</a:t>
            </a:r>
            <a:r>
              <a:rPr lang="ru-RU" sz="2800" b="1" dirty="0">
                <a:solidFill>
                  <a:schemeClr val="accent1"/>
                </a:solidFill>
              </a:rPr>
              <a:t>'</a:t>
            </a:r>
            <a:r>
              <a:rPr lang="en-US" sz="2800" b="1" dirty="0" err="1">
                <a:solidFill>
                  <a:schemeClr val="accent1"/>
                </a:solidFill>
              </a:rPr>
              <a:t>ri</a:t>
            </a:r>
            <a:r>
              <a:rPr lang="en-US" sz="2800" b="1" dirty="0">
                <a:solidFill>
                  <a:schemeClr val="accent1"/>
                </a:solidFill>
              </a:rPr>
              <a:t> </a:t>
            </a:r>
            <a:r>
              <a:rPr lang="en-US" sz="2800" b="1" dirty="0" err="1">
                <a:solidFill>
                  <a:schemeClr val="accent1"/>
                </a:solidFill>
              </a:rPr>
              <a:t>chiziqlar</a:t>
            </a:r>
            <a:endParaRPr lang="en-US" sz="2800" b="1" dirty="0">
              <a:solidFill>
                <a:schemeClr val="accent1"/>
              </a:solidFill>
            </a:endParaRPr>
          </a:p>
          <a:p>
            <a:r>
              <a:rPr lang="en-US" sz="2800" b="1" dirty="0">
                <a:solidFill>
                  <a:schemeClr val="accent1"/>
                </a:solidFill>
              </a:rPr>
              <a:t>-</a:t>
            </a:r>
            <a:r>
              <a:rPr lang="en-US" sz="2800" b="1" dirty="0" err="1">
                <a:solidFill>
                  <a:schemeClr val="accent1"/>
                </a:solidFill>
              </a:rPr>
              <a:t>Uchrashmas</a:t>
            </a:r>
            <a:r>
              <a:rPr lang="ru-RU" sz="2800" b="1" dirty="0">
                <a:solidFill>
                  <a:schemeClr val="accent1"/>
                </a:solidFill>
              </a:rPr>
              <a:t> (</a:t>
            </a:r>
            <a:r>
              <a:rPr lang="en-US" sz="2800" b="1" dirty="0" err="1">
                <a:solidFill>
                  <a:schemeClr val="accent1"/>
                </a:solidFill>
              </a:rPr>
              <a:t>ayqash</a:t>
            </a:r>
            <a:r>
              <a:rPr lang="ru-RU" sz="2800" b="1" dirty="0">
                <a:solidFill>
                  <a:schemeClr val="accent1"/>
                </a:solidFill>
              </a:rPr>
              <a:t>) </a:t>
            </a:r>
            <a:r>
              <a:rPr lang="en-US" sz="2800" b="1" dirty="0" err="1">
                <a:solidFill>
                  <a:schemeClr val="accent1"/>
                </a:solidFill>
              </a:rPr>
              <a:t>chiziqlar</a:t>
            </a:r>
            <a:endParaRPr lang="en-US" sz="2800" b="1" dirty="0">
              <a:solidFill>
                <a:schemeClr val="accent1"/>
              </a:solidFill>
            </a:endParaRPr>
          </a:p>
          <a:p>
            <a:r>
              <a:rPr lang="en-US" sz="2800" b="1" dirty="0">
                <a:solidFill>
                  <a:schemeClr val="accent1"/>
                </a:solidFill>
              </a:rPr>
              <a:t>-To</a:t>
            </a:r>
            <a:r>
              <a:rPr lang="ru-RU" sz="2800" b="1" dirty="0">
                <a:solidFill>
                  <a:schemeClr val="accent1"/>
                </a:solidFill>
              </a:rPr>
              <a:t>'</a:t>
            </a:r>
            <a:r>
              <a:rPr lang="en-US" sz="2800" b="1" dirty="0">
                <a:solidFill>
                  <a:schemeClr val="accent1"/>
                </a:solidFill>
              </a:rPr>
              <a:t>g</a:t>
            </a:r>
            <a:r>
              <a:rPr lang="ru-RU" sz="2800" b="1" dirty="0">
                <a:solidFill>
                  <a:schemeClr val="accent1"/>
                </a:solidFill>
              </a:rPr>
              <a:t>'</a:t>
            </a:r>
            <a:r>
              <a:rPr lang="en-US" sz="2800" b="1" dirty="0" err="1">
                <a:solidFill>
                  <a:schemeClr val="accent1"/>
                </a:solidFill>
              </a:rPr>
              <a:t>ri</a:t>
            </a:r>
            <a:r>
              <a:rPr lang="en-US" sz="2800" b="1" dirty="0">
                <a:solidFill>
                  <a:schemeClr val="accent1"/>
                </a:solidFill>
              </a:rPr>
              <a:t> </a:t>
            </a:r>
            <a:r>
              <a:rPr lang="en-US" sz="2800" b="1" dirty="0" err="1">
                <a:solidFill>
                  <a:schemeClr val="accent1"/>
                </a:solidFill>
              </a:rPr>
              <a:t>burchakning</a:t>
            </a:r>
            <a:r>
              <a:rPr lang="en-US" sz="2800" b="1" dirty="0">
                <a:solidFill>
                  <a:schemeClr val="accent1"/>
                </a:solidFill>
              </a:rPr>
              <a:t> </a:t>
            </a:r>
            <a:r>
              <a:rPr lang="en-US" sz="2800" b="1" dirty="0" err="1">
                <a:solidFill>
                  <a:schemeClr val="accent1"/>
                </a:solidFill>
              </a:rPr>
              <a:t>proyeksiyasi</a:t>
            </a:r>
            <a:endParaRPr lang="en-US" sz="2800" b="1" dirty="0">
              <a:solidFill>
                <a:schemeClr val="accent1"/>
              </a:solidFill>
            </a:endParaRPr>
          </a:p>
          <a:p>
            <a:endParaRPr lang="ru-RU" dirty="0"/>
          </a:p>
        </p:txBody>
      </p:sp>
    </p:spTree>
    <p:extLst>
      <p:ext uri="{BB962C8B-B14F-4D97-AF65-F5344CB8AC3E}">
        <p14:creationId xmlns:p14="http://schemas.microsoft.com/office/powerpoint/2010/main" val="1354684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body" sz="half" idx="3"/>
          </p:nvPr>
        </p:nvSpPr>
        <p:spPr>
          <a:xfrm>
            <a:off x="1847850" y="3141663"/>
            <a:ext cx="8229600" cy="2768600"/>
          </a:xfrm>
        </p:spPr>
        <p:txBody>
          <a:bodyPr/>
          <a:lstStyle/>
          <a:p>
            <a:pPr eaLnBrk="1" hangingPunct="1">
              <a:lnSpc>
                <a:spcPct val="90000"/>
              </a:lnSpc>
            </a:pPr>
            <a:r>
              <a:rPr lang="uz-Cyrl-UZ" sz="2000" b="1"/>
              <a:t>Parallel proyeksiyalarning xossasiga asosan parallel to‘g‘ri chiziqlarning bir nomli proyeksiyalari ham o‘zaro parallel bo‘ladi, ya’ni </a:t>
            </a:r>
            <a:r>
              <a:rPr lang="uz-Cyrl-UZ" sz="2000" b="1" i="1"/>
              <a:t>a</a:t>
            </a:r>
            <a:r>
              <a:rPr lang="en-US" sz="2000" b="1"/>
              <a:t>II</a:t>
            </a:r>
            <a:r>
              <a:rPr lang="uz-Cyrl-UZ" sz="2000" b="1" i="1"/>
              <a:t>b</a:t>
            </a:r>
            <a:r>
              <a:rPr lang="uz-Cyrl-UZ" sz="2000" b="1"/>
              <a:t> bo‘lsa,  u holda </a:t>
            </a:r>
            <a:r>
              <a:rPr lang="uz-Cyrl-UZ" sz="2000" b="1" i="1"/>
              <a:t>a</a:t>
            </a:r>
            <a:r>
              <a:rPr lang="uz-Cyrl-UZ" sz="2000" b="1"/>
              <a:t>′</a:t>
            </a:r>
            <a:r>
              <a:rPr lang="en-US" sz="2000" b="1"/>
              <a:t>II</a:t>
            </a:r>
            <a:r>
              <a:rPr lang="uz-Cyrl-UZ" sz="2000" b="1" i="1"/>
              <a:t>b</a:t>
            </a:r>
            <a:r>
              <a:rPr lang="uz-Cyrl-UZ" sz="2000" b="1"/>
              <a:t>′</a:t>
            </a:r>
            <a:r>
              <a:rPr lang="uz-Cyrl-UZ" sz="2000" b="1" i="1"/>
              <a:t>, a</a:t>
            </a:r>
            <a:r>
              <a:rPr lang="uz-Cyrl-UZ" sz="2000" b="1"/>
              <a:t>″</a:t>
            </a:r>
            <a:r>
              <a:rPr lang="en-US" sz="2000" b="1"/>
              <a:t>II</a:t>
            </a:r>
            <a:r>
              <a:rPr lang="uz-Cyrl-UZ" sz="2000" b="1" i="1"/>
              <a:t>b</a:t>
            </a:r>
            <a:r>
              <a:rPr lang="uz-Cyrl-UZ" sz="2000" b="1"/>
              <a:t>″</a:t>
            </a:r>
            <a:r>
              <a:rPr lang="uz-Cyrl-UZ" sz="2000" b="1" i="1"/>
              <a:t>, a</a:t>
            </a:r>
            <a:r>
              <a:rPr lang="uz-Cyrl-UZ" sz="2000" b="1"/>
              <a:t>″′</a:t>
            </a:r>
            <a:r>
              <a:rPr lang="en-US" sz="2000" b="1"/>
              <a:t>II</a:t>
            </a:r>
            <a:r>
              <a:rPr lang="uz-Cyrl-UZ" sz="2000" b="1" i="1"/>
              <a:t>b</a:t>
            </a:r>
            <a:r>
              <a:rPr lang="uz-Cyrl-UZ" sz="2000" b="1"/>
              <a:t>″′ bo‘ladi.</a:t>
            </a:r>
          </a:p>
          <a:p>
            <a:pPr eaLnBrk="1" hangingPunct="1">
              <a:lnSpc>
                <a:spcPct val="90000"/>
              </a:lnSpc>
            </a:pPr>
            <a:r>
              <a:rPr lang="uz-Cyrl-UZ" sz="2000" b="1"/>
              <a:t>Fazodagi umumiy vaziyatda joylashgan parallel to‘g‘ri chiziqlarning ikkita bir nomli proyeksiyalari o‘zaro parallel bo‘lsa, ularning uchinchi proyeksiyalari ham o‘zaro parallel bo‘ladi.</a:t>
            </a:r>
            <a:endParaRPr lang="en-US" sz="2000" b="1"/>
          </a:p>
          <a:p>
            <a:pPr eaLnBrk="1" hangingPunct="1">
              <a:lnSpc>
                <a:spcPct val="90000"/>
              </a:lnSpc>
            </a:pPr>
            <a:r>
              <a:rPr lang="en-US" sz="2000" b="1"/>
              <a:t>Bu goida o’zaro parallel bo’lmagan hususiy vaziyatdagi to’g’ri chiziglar uchun tadbiq etilmaydi.</a:t>
            </a:r>
            <a:endParaRPr lang="ru-RU" sz="2000" b="1"/>
          </a:p>
        </p:txBody>
      </p:sp>
      <p:pic>
        <p:nvPicPr>
          <p:cNvPr id="7171" name="Picture 8" descr="2_17a"/>
          <p:cNvPicPr>
            <a:picLocks noGrp="1" noChangeAspect="1" noChangeArrowheads="1"/>
          </p:cNvPicPr>
          <p:nvPr>
            <p:ph sz="quarter" idx="1"/>
          </p:nvPr>
        </p:nvPicPr>
        <p:blipFill>
          <a:blip r:embed="rId2">
            <a:lum contrast="18000"/>
          </a:blip>
          <a:srcRect/>
          <a:stretch>
            <a:fillRect/>
          </a:stretch>
        </p:blipFill>
        <p:spPr>
          <a:xfrm>
            <a:off x="2495550" y="692150"/>
            <a:ext cx="2420938" cy="2185988"/>
          </a:xfrm>
          <a:noFill/>
        </p:spPr>
      </p:pic>
      <p:pic>
        <p:nvPicPr>
          <p:cNvPr id="7172" name="Picture 9" descr="2_17"/>
          <p:cNvPicPr>
            <a:picLocks noGrp="1" noChangeAspect="1" noChangeArrowheads="1"/>
          </p:cNvPicPr>
          <p:nvPr>
            <p:ph sz="quarter" idx="2"/>
          </p:nvPr>
        </p:nvPicPr>
        <p:blipFill>
          <a:blip r:embed="rId3">
            <a:lum contrast="12000"/>
          </a:blip>
          <a:srcRect/>
          <a:stretch>
            <a:fillRect/>
          </a:stretch>
        </p:blipFill>
        <p:spPr>
          <a:xfrm>
            <a:off x="5232400" y="765175"/>
            <a:ext cx="1862138" cy="2185988"/>
          </a:xfrm>
          <a:noFill/>
        </p:spPr>
      </p:pic>
      <p:grpSp>
        <p:nvGrpSpPr>
          <p:cNvPr id="2" name="Group 110"/>
          <p:cNvGrpSpPr>
            <a:grpSpLocks noChangeAspect="1"/>
          </p:cNvGrpSpPr>
          <p:nvPr/>
        </p:nvGrpSpPr>
        <p:grpSpPr bwMode="auto">
          <a:xfrm>
            <a:off x="7319963" y="549276"/>
            <a:ext cx="2952750" cy="2505075"/>
            <a:chOff x="1695" y="1141"/>
            <a:chExt cx="5940" cy="5040"/>
          </a:xfrm>
        </p:grpSpPr>
        <p:sp>
          <p:nvSpPr>
            <p:cNvPr id="7174" name="AutoShape 111"/>
            <p:cNvSpPr>
              <a:spLocks noChangeAspect="1" noChangeArrowheads="1"/>
            </p:cNvSpPr>
            <p:nvPr/>
          </p:nvSpPr>
          <p:spPr bwMode="auto">
            <a:xfrm>
              <a:off x="1695" y="1141"/>
              <a:ext cx="5940" cy="5040"/>
            </a:xfrm>
            <a:prstGeom prst="rect">
              <a:avLst/>
            </a:prstGeom>
            <a:noFill/>
            <a:ln w="9525">
              <a:noFill/>
              <a:miter lim="800000"/>
              <a:headEnd/>
              <a:tailEnd/>
            </a:ln>
          </p:spPr>
          <p:txBody>
            <a:bodyPr/>
            <a:lstStyle/>
            <a:p>
              <a:endParaRPr lang="ru-RU"/>
            </a:p>
          </p:txBody>
        </p:sp>
        <p:grpSp>
          <p:nvGrpSpPr>
            <p:cNvPr id="3" name="Group 112"/>
            <p:cNvGrpSpPr>
              <a:grpSpLocks/>
            </p:cNvGrpSpPr>
            <p:nvPr/>
          </p:nvGrpSpPr>
          <p:grpSpPr bwMode="auto">
            <a:xfrm>
              <a:off x="1841" y="1201"/>
              <a:ext cx="5719" cy="4882"/>
              <a:chOff x="1841" y="1201"/>
              <a:chExt cx="5719" cy="4882"/>
            </a:xfrm>
          </p:grpSpPr>
          <p:sp>
            <p:nvSpPr>
              <p:cNvPr id="7176" name="Line 113"/>
              <p:cNvSpPr>
                <a:spLocks noChangeShapeType="1"/>
              </p:cNvSpPr>
              <p:nvPr/>
            </p:nvSpPr>
            <p:spPr bwMode="auto">
              <a:xfrm>
                <a:off x="3070" y="2246"/>
                <a:ext cx="1312" cy="1"/>
              </a:xfrm>
              <a:prstGeom prst="line">
                <a:avLst/>
              </a:prstGeom>
              <a:noFill/>
              <a:ln w="28575">
                <a:solidFill>
                  <a:srgbClr val="0000FF"/>
                </a:solidFill>
                <a:round/>
                <a:headEnd/>
                <a:tailEnd/>
              </a:ln>
            </p:spPr>
            <p:txBody>
              <a:bodyPr/>
              <a:lstStyle/>
              <a:p>
                <a:endParaRPr lang="ru-RU"/>
              </a:p>
            </p:txBody>
          </p:sp>
          <p:sp>
            <p:nvSpPr>
              <p:cNvPr id="7177" name="Line 114"/>
              <p:cNvSpPr>
                <a:spLocks noChangeShapeType="1"/>
              </p:cNvSpPr>
              <p:nvPr/>
            </p:nvSpPr>
            <p:spPr bwMode="auto">
              <a:xfrm flipH="1">
                <a:off x="2541" y="2774"/>
                <a:ext cx="1382" cy="1"/>
              </a:xfrm>
              <a:prstGeom prst="line">
                <a:avLst/>
              </a:prstGeom>
              <a:noFill/>
              <a:ln w="28575">
                <a:solidFill>
                  <a:srgbClr val="0000FF"/>
                </a:solidFill>
                <a:round/>
                <a:headEnd/>
                <a:tailEnd/>
              </a:ln>
            </p:spPr>
            <p:txBody>
              <a:bodyPr/>
              <a:lstStyle/>
              <a:p>
                <a:endParaRPr lang="ru-RU"/>
              </a:p>
            </p:txBody>
          </p:sp>
          <p:sp>
            <p:nvSpPr>
              <p:cNvPr id="7178" name="Line 115"/>
              <p:cNvSpPr>
                <a:spLocks noChangeShapeType="1"/>
              </p:cNvSpPr>
              <p:nvPr/>
            </p:nvSpPr>
            <p:spPr bwMode="auto">
              <a:xfrm>
                <a:off x="4818" y="1356"/>
                <a:ext cx="1" cy="4727"/>
              </a:xfrm>
              <a:prstGeom prst="line">
                <a:avLst/>
              </a:prstGeom>
              <a:noFill/>
              <a:ln w="12700">
                <a:solidFill>
                  <a:srgbClr val="0D0D0D"/>
                </a:solidFill>
                <a:round/>
                <a:headEnd/>
                <a:tailEnd/>
              </a:ln>
            </p:spPr>
            <p:txBody>
              <a:bodyPr/>
              <a:lstStyle/>
              <a:p>
                <a:endParaRPr lang="ru-RU"/>
              </a:p>
            </p:txBody>
          </p:sp>
          <p:sp>
            <p:nvSpPr>
              <p:cNvPr id="7179" name="Line 116"/>
              <p:cNvSpPr>
                <a:spLocks noChangeShapeType="1"/>
              </p:cNvSpPr>
              <p:nvPr/>
            </p:nvSpPr>
            <p:spPr bwMode="auto">
              <a:xfrm flipH="1">
                <a:off x="1995" y="3358"/>
                <a:ext cx="5424" cy="1"/>
              </a:xfrm>
              <a:prstGeom prst="line">
                <a:avLst/>
              </a:prstGeom>
              <a:noFill/>
              <a:ln w="12700">
                <a:solidFill>
                  <a:srgbClr val="0D0D0D"/>
                </a:solidFill>
                <a:round/>
                <a:headEnd/>
                <a:tailEnd/>
              </a:ln>
            </p:spPr>
            <p:txBody>
              <a:bodyPr/>
              <a:lstStyle/>
              <a:p>
                <a:endParaRPr lang="ru-RU"/>
              </a:p>
            </p:txBody>
          </p:sp>
          <p:sp>
            <p:nvSpPr>
              <p:cNvPr id="7180" name="Line 117"/>
              <p:cNvSpPr>
                <a:spLocks noChangeShapeType="1"/>
              </p:cNvSpPr>
              <p:nvPr/>
            </p:nvSpPr>
            <p:spPr bwMode="auto">
              <a:xfrm>
                <a:off x="5365" y="2246"/>
                <a:ext cx="1273" cy="1"/>
              </a:xfrm>
              <a:prstGeom prst="line">
                <a:avLst/>
              </a:prstGeom>
              <a:noFill/>
              <a:ln w="28575">
                <a:solidFill>
                  <a:srgbClr val="0000FF"/>
                </a:solidFill>
                <a:round/>
                <a:headEnd/>
                <a:tailEnd/>
              </a:ln>
            </p:spPr>
            <p:txBody>
              <a:bodyPr/>
              <a:lstStyle/>
              <a:p>
                <a:endParaRPr lang="ru-RU"/>
              </a:p>
            </p:txBody>
          </p:sp>
          <p:sp>
            <p:nvSpPr>
              <p:cNvPr id="7181" name="Line 118"/>
              <p:cNvSpPr>
                <a:spLocks noChangeShapeType="1"/>
              </p:cNvSpPr>
              <p:nvPr/>
            </p:nvSpPr>
            <p:spPr bwMode="auto">
              <a:xfrm flipH="1">
                <a:off x="5546" y="2774"/>
                <a:ext cx="1326" cy="1"/>
              </a:xfrm>
              <a:prstGeom prst="line">
                <a:avLst/>
              </a:prstGeom>
              <a:noFill/>
              <a:ln w="28575">
                <a:solidFill>
                  <a:srgbClr val="0000FF"/>
                </a:solidFill>
                <a:round/>
                <a:headEnd/>
                <a:tailEnd/>
              </a:ln>
            </p:spPr>
            <p:txBody>
              <a:bodyPr/>
              <a:lstStyle/>
              <a:p>
                <a:endParaRPr lang="ru-RU"/>
              </a:p>
            </p:txBody>
          </p:sp>
          <p:sp>
            <p:nvSpPr>
              <p:cNvPr id="7182" name="Line 119"/>
              <p:cNvSpPr>
                <a:spLocks noChangeShapeType="1"/>
              </p:cNvSpPr>
              <p:nvPr/>
            </p:nvSpPr>
            <p:spPr bwMode="auto">
              <a:xfrm>
                <a:off x="2509" y="2807"/>
                <a:ext cx="1" cy="2606"/>
              </a:xfrm>
              <a:prstGeom prst="line">
                <a:avLst/>
              </a:prstGeom>
              <a:noFill/>
              <a:ln w="12700">
                <a:solidFill>
                  <a:srgbClr val="0D0D0D"/>
                </a:solidFill>
                <a:round/>
                <a:headEnd/>
                <a:tailEnd/>
              </a:ln>
            </p:spPr>
            <p:txBody>
              <a:bodyPr/>
              <a:lstStyle/>
              <a:p>
                <a:endParaRPr lang="ru-RU"/>
              </a:p>
            </p:txBody>
          </p:sp>
          <p:sp>
            <p:nvSpPr>
              <p:cNvPr id="7183" name="Line 120"/>
              <p:cNvSpPr>
                <a:spLocks noChangeShapeType="1"/>
              </p:cNvSpPr>
              <p:nvPr/>
            </p:nvSpPr>
            <p:spPr bwMode="auto">
              <a:xfrm>
                <a:off x="3956" y="2807"/>
                <a:ext cx="1" cy="1217"/>
              </a:xfrm>
              <a:prstGeom prst="line">
                <a:avLst/>
              </a:prstGeom>
              <a:noFill/>
              <a:ln w="12700">
                <a:solidFill>
                  <a:srgbClr val="0D0D0D"/>
                </a:solidFill>
                <a:round/>
                <a:headEnd/>
                <a:tailEnd/>
              </a:ln>
            </p:spPr>
            <p:txBody>
              <a:bodyPr/>
              <a:lstStyle/>
              <a:p>
                <a:endParaRPr lang="ru-RU"/>
              </a:p>
            </p:txBody>
          </p:sp>
          <p:sp>
            <p:nvSpPr>
              <p:cNvPr id="7184" name="Line 121"/>
              <p:cNvSpPr>
                <a:spLocks noChangeShapeType="1"/>
              </p:cNvSpPr>
              <p:nvPr/>
            </p:nvSpPr>
            <p:spPr bwMode="auto">
              <a:xfrm>
                <a:off x="4415" y="2278"/>
                <a:ext cx="1" cy="2901"/>
              </a:xfrm>
              <a:prstGeom prst="line">
                <a:avLst/>
              </a:prstGeom>
              <a:noFill/>
              <a:ln w="12700">
                <a:solidFill>
                  <a:srgbClr val="0D0D0D"/>
                </a:solidFill>
                <a:round/>
                <a:headEnd/>
                <a:tailEnd/>
              </a:ln>
            </p:spPr>
            <p:txBody>
              <a:bodyPr/>
              <a:lstStyle/>
              <a:p>
                <a:endParaRPr lang="ru-RU"/>
              </a:p>
            </p:txBody>
          </p:sp>
          <p:sp>
            <p:nvSpPr>
              <p:cNvPr id="7185" name="Line 122"/>
              <p:cNvSpPr>
                <a:spLocks noChangeShapeType="1"/>
              </p:cNvSpPr>
              <p:nvPr/>
            </p:nvSpPr>
            <p:spPr bwMode="auto">
              <a:xfrm>
                <a:off x="3038" y="2278"/>
                <a:ext cx="1" cy="1562"/>
              </a:xfrm>
              <a:prstGeom prst="line">
                <a:avLst/>
              </a:prstGeom>
              <a:noFill/>
              <a:ln w="12700">
                <a:solidFill>
                  <a:srgbClr val="0D0D0D"/>
                </a:solidFill>
                <a:round/>
                <a:headEnd/>
                <a:tailEnd/>
              </a:ln>
            </p:spPr>
            <p:txBody>
              <a:bodyPr/>
              <a:lstStyle/>
              <a:p>
                <a:endParaRPr lang="ru-RU"/>
              </a:p>
            </p:txBody>
          </p:sp>
          <p:sp>
            <p:nvSpPr>
              <p:cNvPr id="7186" name="Line 123"/>
              <p:cNvSpPr>
                <a:spLocks noChangeShapeType="1"/>
              </p:cNvSpPr>
              <p:nvPr/>
            </p:nvSpPr>
            <p:spPr bwMode="auto">
              <a:xfrm>
                <a:off x="5333" y="2278"/>
                <a:ext cx="1" cy="1080"/>
              </a:xfrm>
              <a:prstGeom prst="line">
                <a:avLst/>
              </a:prstGeom>
              <a:noFill/>
              <a:ln w="12700">
                <a:solidFill>
                  <a:srgbClr val="0D0D0D"/>
                </a:solidFill>
                <a:round/>
                <a:headEnd/>
                <a:tailEnd/>
              </a:ln>
            </p:spPr>
            <p:txBody>
              <a:bodyPr/>
              <a:lstStyle/>
              <a:p>
                <a:endParaRPr lang="ru-RU"/>
              </a:p>
            </p:txBody>
          </p:sp>
          <p:sp>
            <p:nvSpPr>
              <p:cNvPr id="7187" name="Line 124"/>
              <p:cNvSpPr>
                <a:spLocks noChangeShapeType="1"/>
              </p:cNvSpPr>
              <p:nvPr/>
            </p:nvSpPr>
            <p:spPr bwMode="auto">
              <a:xfrm>
                <a:off x="6670" y="2278"/>
                <a:ext cx="1" cy="1080"/>
              </a:xfrm>
              <a:prstGeom prst="line">
                <a:avLst/>
              </a:prstGeom>
              <a:noFill/>
              <a:ln w="12700">
                <a:solidFill>
                  <a:srgbClr val="0D0D0D"/>
                </a:solidFill>
                <a:round/>
                <a:headEnd/>
                <a:tailEnd/>
              </a:ln>
            </p:spPr>
            <p:txBody>
              <a:bodyPr/>
              <a:lstStyle/>
              <a:p>
                <a:endParaRPr lang="ru-RU"/>
              </a:p>
            </p:txBody>
          </p:sp>
          <p:sp>
            <p:nvSpPr>
              <p:cNvPr id="7188" name="Line 125"/>
              <p:cNvSpPr>
                <a:spLocks noChangeShapeType="1"/>
              </p:cNvSpPr>
              <p:nvPr/>
            </p:nvSpPr>
            <p:spPr bwMode="auto">
              <a:xfrm>
                <a:off x="4447" y="2246"/>
                <a:ext cx="853" cy="1"/>
              </a:xfrm>
              <a:prstGeom prst="line">
                <a:avLst/>
              </a:prstGeom>
              <a:noFill/>
              <a:ln w="12700">
                <a:solidFill>
                  <a:srgbClr val="0D0D0D"/>
                </a:solidFill>
                <a:round/>
                <a:headEnd/>
                <a:tailEnd/>
              </a:ln>
            </p:spPr>
            <p:txBody>
              <a:bodyPr/>
              <a:lstStyle/>
              <a:p>
                <a:endParaRPr lang="ru-RU"/>
              </a:p>
            </p:txBody>
          </p:sp>
          <p:sp>
            <p:nvSpPr>
              <p:cNvPr id="7189" name="Line 126"/>
              <p:cNvSpPr>
                <a:spLocks noChangeShapeType="1"/>
              </p:cNvSpPr>
              <p:nvPr/>
            </p:nvSpPr>
            <p:spPr bwMode="auto">
              <a:xfrm>
                <a:off x="3988" y="2774"/>
                <a:ext cx="1493" cy="1"/>
              </a:xfrm>
              <a:prstGeom prst="line">
                <a:avLst/>
              </a:prstGeom>
              <a:noFill/>
              <a:ln w="12700">
                <a:solidFill>
                  <a:srgbClr val="0D0D0D"/>
                </a:solidFill>
                <a:round/>
                <a:headEnd/>
                <a:tailEnd/>
              </a:ln>
            </p:spPr>
            <p:txBody>
              <a:bodyPr/>
              <a:lstStyle/>
              <a:p>
                <a:endParaRPr lang="ru-RU"/>
              </a:p>
            </p:txBody>
          </p:sp>
          <p:sp>
            <p:nvSpPr>
              <p:cNvPr id="7190" name="Freeform 127"/>
              <p:cNvSpPr>
                <a:spLocks/>
              </p:cNvSpPr>
              <p:nvPr/>
            </p:nvSpPr>
            <p:spPr bwMode="auto">
              <a:xfrm>
                <a:off x="4818" y="3358"/>
                <a:ext cx="698" cy="699"/>
              </a:xfrm>
              <a:custGeom>
                <a:avLst/>
                <a:gdLst>
                  <a:gd name="T0" fmla="*/ 0 w 2794"/>
                  <a:gd name="T1" fmla="*/ 2794 h 2794"/>
                  <a:gd name="T2" fmla="*/ 337 w 2794"/>
                  <a:gd name="T3" fmla="*/ 2773 h 2794"/>
                  <a:gd name="T4" fmla="*/ 668 w 2794"/>
                  <a:gd name="T5" fmla="*/ 2712 h 2794"/>
                  <a:gd name="T6" fmla="*/ 990 w 2794"/>
                  <a:gd name="T7" fmla="*/ 2613 h 2794"/>
                  <a:gd name="T8" fmla="*/ 1298 w 2794"/>
                  <a:gd name="T9" fmla="*/ 2474 h 2794"/>
                  <a:gd name="T10" fmla="*/ 1586 w 2794"/>
                  <a:gd name="T11" fmla="*/ 2299 h 2794"/>
                  <a:gd name="T12" fmla="*/ 1852 w 2794"/>
                  <a:gd name="T13" fmla="*/ 2091 h 2794"/>
                  <a:gd name="T14" fmla="*/ 2091 w 2794"/>
                  <a:gd name="T15" fmla="*/ 1853 h 2794"/>
                  <a:gd name="T16" fmla="*/ 2299 w 2794"/>
                  <a:gd name="T17" fmla="*/ 1586 h 2794"/>
                  <a:gd name="T18" fmla="*/ 2474 w 2794"/>
                  <a:gd name="T19" fmla="*/ 1298 h 2794"/>
                  <a:gd name="T20" fmla="*/ 2612 w 2794"/>
                  <a:gd name="T21" fmla="*/ 991 h 2794"/>
                  <a:gd name="T22" fmla="*/ 2712 w 2794"/>
                  <a:gd name="T23" fmla="*/ 668 h 2794"/>
                  <a:gd name="T24" fmla="*/ 2773 w 2794"/>
                  <a:gd name="T25" fmla="*/ 336 h 2794"/>
                  <a:gd name="T26" fmla="*/ 2794 w 2794"/>
                  <a:gd name="T27" fmla="*/ 0 h 27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94"/>
                  <a:gd name="T43" fmla="*/ 0 h 2794"/>
                  <a:gd name="T44" fmla="*/ 2794 w 2794"/>
                  <a:gd name="T45" fmla="*/ 2794 h 27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94" h="2794">
                    <a:moveTo>
                      <a:pt x="0" y="2794"/>
                    </a:moveTo>
                    <a:lnTo>
                      <a:pt x="337" y="2773"/>
                    </a:lnTo>
                    <a:lnTo>
                      <a:pt x="668" y="2712"/>
                    </a:lnTo>
                    <a:lnTo>
                      <a:pt x="990" y="2613"/>
                    </a:lnTo>
                    <a:lnTo>
                      <a:pt x="1298" y="2474"/>
                    </a:lnTo>
                    <a:lnTo>
                      <a:pt x="1586" y="2299"/>
                    </a:lnTo>
                    <a:lnTo>
                      <a:pt x="1852" y="2091"/>
                    </a:lnTo>
                    <a:lnTo>
                      <a:pt x="2091" y="1853"/>
                    </a:lnTo>
                    <a:lnTo>
                      <a:pt x="2299" y="1586"/>
                    </a:lnTo>
                    <a:lnTo>
                      <a:pt x="2474" y="1298"/>
                    </a:lnTo>
                    <a:lnTo>
                      <a:pt x="2612" y="991"/>
                    </a:lnTo>
                    <a:lnTo>
                      <a:pt x="2712" y="668"/>
                    </a:lnTo>
                    <a:lnTo>
                      <a:pt x="2773" y="336"/>
                    </a:lnTo>
                    <a:lnTo>
                      <a:pt x="2794" y="0"/>
                    </a:lnTo>
                  </a:path>
                </a:pathLst>
              </a:custGeom>
              <a:noFill/>
              <a:ln w="12700">
                <a:solidFill>
                  <a:srgbClr val="0D0D0D"/>
                </a:solidFill>
                <a:round/>
                <a:headEnd/>
                <a:tailEnd/>
              </a:ln>
            </p:spPr>
            <p:txBody>
              <a:bodyPr/>
              <a:lstStyle/>
              <a:p>
                <a:endParaRPr lang="ru-RU"/>
              </a:p>
            </p:txBody>
          </p:sp>
          <p:sp>
            <p:nvSpPr>
              <p:cNvPr id="7191" name="Line 128"/>
              <p:cNvSpPr>
                <a:spLocks noChangeShapeType="1"/>
              </p:cNvSpPr>
              <p:nvPr/>
            </p:nvSpPr>
            <p:spPr bwMode="auto">
              <a:xfrm flipH="1" flipV="1">
                <a:off x="3061" y="3895"/>
                <a:ext cx="1331" cy="1293"/>
              </a:xfrm>
              <a:prstGeom prst="line">
                <a:avLst/>
              </a:prstGeom>
              <a:noFill/>
              <a:ln w="28575">
                <a:solidFill>
                  <a:srgbClr val="0000FF"/>
                </a:solidFill>
                <a:round/>
                <a:headEnd/>
                <a:tailEnd/>
              </a:ln>
            </p:spPr>
            <p:txBody>
              <a:bodyPr/>
              <a:lstStyle/>
              <a:p>
                <a:endParaRPr lang="ru-RU"/>
              </a:p>
            </p:txBody>
          </p:sp>
          <p:sp>
            <p:nvSpPr>
              <p:cNvPr id="7192" name="Line 129"/>
              <p:cNvSpPr>
                <a:spLocks noChangeShapeType="1"/>
              </p:cNvSpPr>
              <p:nvPr/>
            </p:nvSpPr>
            <p:spPr bwMode="auto">
              <a:xfrm flipH="1">
                <a:off x="4447" y="5211"/>
                <a:ext cx="371" cy="1"/>
              </a:xfrm>
              <a:prstGeom prst="line">
                <a:avLst/>
              </a:prstGeom>
              <a:noFill/>
              <a:ln w="12700">
                <a:solidFill>
                  <a:srgbClr val="0D0D0D"/>
                </a:solidFill>
                <a:round/>
                <a:headEnd/>
                <a:tailEnd/>
              </a:ln>
            </p:spPr>
            <p:txBody>
              <a:bodyPr/>
              <a:lstStyle/>
              <a:p>
                <a:endParaRPr lang="ru-RU"/>
              </a:p>
            </p:txBody>
          </p:sp>
          <p:sp>
            <p:nvSpPr>
              <p:cNvPr id="7193" name="Line 130"/>
              <p:cNvSpPr>
                <a:spLocks noChangeShapeType="1"/>
              </p:cNvSpPr>
              <p:nvPr/>
            </p:nvSpPr>
            <p:spPr bwMode="auto">
              <a:xfrm>
                <a:off x="5513" y="2807"/>
                <a:ext cx="1" cy="551"/>
              </a:xfrm>
              <a:prstGeom prst="line">
                <a:avLst/>
              </a:prstGeom>
              <a:noFill/>
              <a:ln w="12700">
                <a:solidFill>
                  <a:srgbClr val="0D0D0D"/>
                </a:solidFill>
                <a:round/>
                <a:headEnd/>
                <a:tailEnd/>
              </a:ln>
            </p:spPr>
            <p:txBody>
              <a:bodyPr/>
              <a:lstStyle/>
              <a:p>
                <a:endParaRPr lang="ru-RU"/>
              </a:p>
            </p:txBody>
          </p:sp>
          <p:sp>
            <p:nvSpPr>
              <p:cNvPr id="7194" name="Line 131"/>
              <p:cNvSpPr>
                <a:spLocks noChangeShapeType="1"/>
              </p:cNvSpPr>
              <p:nvPr/>
            </p:nvSpPr>
            <p:spPr bwMode="auto">
              <a:xfrm>
                <a:off x="6904" y="2807"/>
                <a:ext cx="1" cy="551"/>
              </a:xfrm>
              <a:prstGeom prst="line">
                <a:avLst/>
              </a:prstGeom>
              <a:noFill/>
              <a:ln w="12700">
                <a:solidFill>
                  <a:srgbClr val="0D0D0D"/>
                </a:solidFill>
                <a:round/>
                <a:headEnd/>
                <a:tailEnd/>
              </a:ln>
            </p:spPr>
            <p:txBody>
              <a:bodyPr/>
              <a:lstStyle/>
              <a:p>
                <a:endParaRPr lang="ru-RU"/>
              </a:p>
            </p:txBody>
          </p:sp>
          <p:sp>
            <p:nvSpPr>
              <p:cNvPr id="7195" name="Line 132"/>
              <p:cNvSpPr>
                <a:spLocks noChangeShapeType="1"/>
              </p:cNvSpPr>
              <p:nvPr/>
            </p:nvSpPr>
            <p:spPr bwMode="auto">
              <a:xfrm flipH="1">
                <a:off x="3988" y="4057"/>
                <a:ext cx="830" cy="1"/>
              </a:xfrm>
              <a:prstGeom prst="line">
                <a:avLst/>
              </a:prstGeom>
              <a:noFill/>
              <a:ln w="12700">
                <a:solidFill>
                  <a:srgbClr val="0D0D0D"/>
                </a:solidFill>
                <a:round/>
                <a:headEnd/>
                <a:tailEnd/>
              </a:ln>
            </p:spPr>
            <p:txBody>
              <a:bodyPr/>
              <a:lstStyle/>
              <a:p>
                <a:endParaRPr lang="ru-RU"/>
              </a:p>
            </p:txBody>
          </p:sp>
          <p:sp>
            <p:nvSpPr>
              <p:cNvPr id="7196" name="Freeform 133"/>
              <p:cNvSpPr>
                <a:spLocks/>
              </p:cNvSpPr>
              <p:nvPr/>
            </p:nvSpPr>
            <p:spPr bwMode="auto">
              <a:xfrm>
                <a:off x="2917" y="2057"/>
                <a:ext cx="55" cy="154"/>
              </a:xfrm>
              <a:custGeom>
                <a:avLst/>
                <a:gdLst>
                  <a:gd name="T0" fmla="*/ 186 w 222"/>
                  <a:gd name="T1" fmla="*/ 0 h 617"/>
                  <a:gd name="T2" fmla="*/ 141 w 222"/>
                  <a:gd name="T3" fmla="*/ 105 h 617"/>
                  <a:gd name="T4" fmla="*/ 159 w 222"/>
                  <a:gd name="T5" fmla="*/ 391 h 617"/>
                  <a:gd name="T6" fmla="*/ 0 w 222"/>
                  <a:gd name="T7" fmla="*/ 391 h 617"/>
                  <a:gd name="T8" fmla="*/ 162 w 222"/>
                  <a:gd name="T9" fmla="*/ 456 h 617"/>
                  <a:gd name="T10" fmla="*/ 170 w 222"/>
                  <a:gd name="T11" fmla="*/ 588 h 617"/>
                  <a:gd name="T12" fmla="*/ 196 w 222"/>
                  <a:gd name="T13" fmla="*/ 617 h 617"/>
                  <a:gd name="T14" fmla="*/ 222 w 222"/>
                  <a:gd name="T15" fmla="*/ 587 h 617"/>
                  <a:gd name="T16" fmla="*/ 186 w 222"/>
                  <a:gd name="T17" fmla="*/ 0 h 6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2"/>
                  <a:gd name="T28" fmla="*/ 0 h 617"/>
                  <a:gd name="T29" fmla="*/ 222 w 222"/>
                  <a:gd name="T30" fmla="*/ 617 h 6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2" h="617">
                    <a:moveTo>
                      <a:pt x="186" y="0"/>
                    </a:moveTo>
                    <a:lnTo>
                      <a:pt x="141" y="105"/>
                    </a:lnTo>
                    <a:lnTo>
                      <a:pt x="159" y="391"/>
                    </a:lnTo>
                    <a:lnTo>
                      <a:pt x="0" y="391"/>
                    </a:lnTo>
                    <a:lnTo>
                      <a:pt x="162" y="456"/>
                    </a:lnTo>
                    <a:lnTo>
                      <a:pt x="170" y="588"/>
                    </a:lnTo>
                    <a:lnTo>
                      <a:pt x="196" y="617"/>
                    </a:lnTo>
                    <a:lnTo>
                      <a:pt x="222" y="587"/>
                    </a:lnTo>
                    <a:lnTo>
                      <a:pt x="186" y="0"/>
                    </a:lnTo>
                    <a:close/>
                  </a:path>
                </a:pathLst>
              </a:custGeom>
              <a:solidFill>
                <a:srgbClr val="0D0D0D"/>
              </a:solidFill>
              <a:ln w="12700">
                <a:solidFill>
                  <a:srgbClr val="000000"/>
                </a:solidFill>
                <a:round/>
                <a:headEnd/>
                <a:tailEnd/>
              </a:ln>
            </p:spPr>
            <p:txBody>
              <a:bodyPr/>
              <a:lstStyle/>
              <a:p>
                <a:endParaRPr lang="ru-RU"/>
              </a:p>
            </p:txBody>
          </p:sp>
          <p:sp>
            <p:nvSpPr>
              <p:cNvPr id="7197" name="Freeform 134"/>
              <p:cNvSpPr>
                <a:spLocks/>
              </p:cNvSpPr>
              <p:nvPr/>
            </p:nvSpPr>
            <p:spPr bwMode="auto">
              <a:xfrm>
                <a:off x="2879" y="2050"/>
                <a:ext cx="84" cy="161"/>
              </a:xfrm>
              <a:custGeom>
                <a:avLst/>
                <a:gdLst>
                  <a:gd name="T0" fmla="*/ 311 w 337"/>
                  <a:gd name="T1" fmla="*/ 0 h 646"/>
                  <a:gd name="T2" fmla="*/ 289 w 337"/>
                  <a:gd name="T3" fmla="*/ 15 h 646"/>
                  <a:gd name="T4" fmla="*/ 5 w 337"/>
                  <a:gd name="T5" fmla="*/ 597 h 646"/>
                  <a:gd name="T6" fmla="*/ 0 w 337"/>
                  <a:gd name="T7" fmla="*/ 615 h 646"/>
                  <a:gd name="T8" fmla="*/ 8 w 337"/>
                  <a:gd name="T9" fmla="*/ 637 h 646"/>
                  <a:gd name="T10" fmla="*/ 26 w 337"/>
                  <a:gd name="T11" fmla="*/ 646 h 646"/>
                  <a:gd name="T12" fmla="*/ 48 w 337"/>
                  <a:gd name="T13" fmla="*/ 631 h 646"/>
                  <a:gd name="T14" fmla="*/ 120 w 337"/>
                  <a:gd name="T15" fmla="*/ 485 h 646"/>
                  <a:gd name="T16" fmla="*/ 313 w 337"/>
                  <a:gd name="T17" fmla="*/ 485 h 646"/>
                  <a:gd name="T18" fmla="*/ 151 w 337"/>
                  <a:gd name="T19" fmla="*/ 420 h 646"/>
                  <a:gd name="T20" fmla="*/ 292 w 337"/>
                  <a:gd name="T21" fmla="*/ 134 h 646"/>
                  <a:gd name="T22" fmla="*/ 337 w 337"/>
                  <a:gd name="T23" fmla="*/ 29 h 646"/>
                  <a:gd name="T24" fmla="*/ 311 w 337"/>
                  <a:gd name="T25" fmla="*/ 0 h 6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7"/>
                  <a:gd name="T40" fmla="*/ 0 h 646"/>
                  <a:gd name="T41" fmla="*/ 337 w 337"/>
                  <a:gd name="T42" fmla="*/ 646 h 6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7" h="646">
                    <a:moveTo>
                      <a:pt x="311" y="0"/>
                    </a:moveTo>
                    <a:lnTo>
                      <a:pt x="289" y="15"/>
                    </a:lnTo>
                    <a:lnTo>
                      <a:pt x="5" y="597"/>
                    </a:lnTo>
                    <a:lnTo>
                      <a:pt x="0" y="615"/>
                    </a:lnTo>
                    <a:lnTo>
                      <a:pt x="8" y="637"/>
                    </a:lnTo>
                    <a:lnTo>
                      <a:pt x="26" y="646"/>
                    </a:lnTo>
                    <a:lnTo>
                      <a:pt x="48" y="631"/>
                    </a:lnTo>
                    <a:lnTo>
                      <a:pt x="120" y="485"/>
                    </a:lnTo>
                    <a:lnTo>
                      <a:pt x="313" y="485"/>
                    </a:lnTo>
                    <a:lnTo>
                      <a:pt x="151" y="420"/>
                    </a:lnTo>
                    <a:lnTo>
                      <a:pt x="292" y="134"/>
                    </a:lnTo>
                    <a:lnTo>
                      <a:pt x="337" y="29"/>
                    </a:lnTo>
                    <a:lnTo>
                      <a:pt x="311" y="0"/>
                    </a:lnTo>
                    <a:close/>
                  </a:path>
                </a:pathLst>
              </a:custGeom>
              <a:solidFill>
                <a:srgbClr val="0D0D0D"/>
              </a:solidFill>
              <a:ln w="12700">
                <a:solidFill>
                  <a:srgbClr val="000000"/>
                </a:solidFill>
                <a:round/>
                <a:headEnd/>
                <a:tailEnd/>
              </a:ln>
            </p:spPr>
            <p:txBody>
              <a:bodyPr/>
              <a:lstStyle/>
              <a:p>
                <a:endParaRPr lang="ru-RU"/>
              </a:p>
            </p:txBody>
          </p:sp>
          <p:sp>
            <p:nvSpPr>
              <p:cNvPr id="7198" name="Freeform 135"/>
              <p:cNvSpPr>
                <a:spLocks/>
              </p:cNvSpPr>
              <p:nvPr/>
            </p:nvSpPr>
            <p:spPr bwMode="auto">
              <a:xfrm>
                <a:off x="3057" y="2050"/>
                <a:ext cx="26" cy="48"/>
              </a:xfrm>
              <a:custGeom>
                <a:avLst/>
                <a:gdLst>
                  <a:gd name="T0" fmla="*/ 80 w 106"/>
                  <a:gd name="T1" fmla="*/ 0 h 194"/>
                  <a:gd name="T2" fmla="*/ 58 w 106"/>
                  <a:gd name="T3" fmla="*/ 18 h 194"/>
                  <a:gd name="T4" fmla="*/ 3 w 106"/>
                  <a:gd name="T5" fmla="*/ 147 h 194"/>
                  <a:gd name="T6" fmla="*/ 0 w 106"/>
                  <a:gd name="T7" fmla="*/ 162 h 194"/>
                  <a:gd name="T8" fmla="*/ 27 w 106"/>
                  <a:gd name="T9" fmla="*/ 194 h 194"/>
                  <a:gd name="T10" fmla="*/ 48 w 106"/>
                  <a:gd name="T11" fmla="*/ 177 h 194"/>
                  <a:gd name="T12" fmla="*/ 104 w 106"/>
                  <a:gd name="T13" fmla="*/ 48 h 194"/>
                  <a:gd name="T14" fmla="*/ 106 w 106"/>
                  <a:gd name="T15" fmla="*/ 33 h 194"/>
                  <a:gd name="T16" fmla="*/ 99 w 106"/>
                  <a:gd name="T17" fmla="*/ 10 h 194"/>
                  <a:gd name="T18" fmla="*/ 80 w 106"/>
                  <a:gd name="T19" fmla="*/ 0 h 1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194"/>
                  <a:gd name="T32" fmla="*/ 106 w 106"/>
                  <a:gd name="T33" fmla="*/ 194 h 1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194">
                    <a:moveTo>
                      <a:pt x="80" y="0"/>
                    </a:moveTo>
                    <a:lnTo>
                      <a:pt x="58" y="18"/>
                    </a:lnTo>
                    <a:lnTo>
                      <a:pt x="3" y="147"/>
                    </a:lnTo>
                    <a:lnTo>
                      <a:pt x="0" y="162"/>
                    </a:lnTo>
                    <a:lnTo>
                      <a:pt x="27" y="194"/>
                    </a:lnTo>
                    <a:lnTo>
                      <a:pt x="48" y="177"/>
                    </a:lnTo>
                    <a:lnTo>
                      <a:pt x="104" y="48"/>
                    </a:lnTo>
                    <a:lnTo>
                      <a:pt x="106" y="33"/>
                    </a:lnTo>
                    <a:lnTo>
                      <a:pt x="99" y="10"/>
                    </a:lnTo>
                    <a:lnTo>
                      <a:pt x="80" y="0"/>
                    </a:lnTo>
                    <a:close/>
                  </a:path>
                </a:pathLst>
              </a:custGeom>
              <a:solidFill>
                <a:srgbClr val="0D0D0D"/>
              </a:solidFill>
              <a:ln w="12700">
                <a:solidFill>
                  <a:srgbClr val="000000"/>
                </a:solidFill>
                <a:round/>
                <a:headEnd/>
                <a:tailEnd/>
              </a:ln>
            </p:spPr>
            <p:txBody>
              <a:bodyPr/>
              <a:lstStyle/>
              <a:p>
                <a:endParaRPr lang="ru-RU"/>
              </a:p>
            </p:txBody>
          </p:sp>
          <p:sp>
            <p:nvSpPr>
              <p:cNvPr id="7199" name="Freeform 136"/>
              <p:cNvSpPr>
                <a:spLocks/>
              </p:cNvSpPr>
              <p:nvPr/>
            </p:nvSpPr>
            <p:spPr bwMode="auto">
              <a:xfrm>
                <a:off x="3023" y="2050"/>
                <a:ext cx="27" cy="48"/>
              </a:xfrm>
              <a:custGeom>
                <a:avLst/>
                <a:gdLst>
                  <a:gd name="T0" fmla="*/ 80 w 107"/>
                  <a:gd name="T1" fmla="*/ 0 h 194"/>
                  <a:gd name="T2" fmla="*/ 58 w 107"/>
                  <a:gd name="T3" fmla="*/ 18 h 194"/>
                  <a:gd name="T4" fmla="*/ 4 w 107"/>
                  <a:gd name="T5" fmla="*/ 147 h 194"/>
                  <a:gd name="T6" fmla="*/ 0 w 107"/>
                  <a:gd name="T7" fmla="*/ 162 h 194"/>
                  <a:gd name="T8" fmla="*/ 27 w 107"/>
                  <a:gd name="T9" fmla="*/ 194 h 194"/>
                  <a:gd name="T10" fmla="*/ 50 w 107"/>
                  <a:gd name="T11" fmla="*/ 177 h 194"/>
                  <a:gd name="T12" fmla="*/ 104 w 107"/>
                  <a:gd name="T13" fmla="*/ 48 h 194"/>
                  <a:gd name="T14" fmla="*/ 107 w 107"/>
                  <a:gd name="T15" fmla="*/ 33 h 194"/>
                  <a:gd name="T16" fmla="*/ 99 w 107"/>
                  <a:gd name="T17" fmla="*/ 10 h 194"/>
                  <a:gd name="T18" fmla="*/ 80 w 107"/>
                  <a:gd name="T19" fmla="*/ 0 h 1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194"/>
                  <a:gd name="T32" fmla="*/ 107 w 107"/>
                  <a:gd name="T33" fmla="*/ 194 h 1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194">
                    <a:moveTo>
                      <a:pt x="80" y="0"/>
                    </a:moveTo>
                    <a:lnTo>
                      <a:pt x="58" y="18"/>
                    </a:lnTo>
                    <a:lnTo>
                      <a:pt x="4" y="147"/>
                    </a:lnTo>
                    <a:lnTo>
                      <a:pt x="0" y="162"/>
                    </a:lnTo>
                    <a:lnTo>
                      <a:pt x="27" y="194"/>
                    </a:lnTo>
                    <a:lnTo>
                      <a:pt x="50" y="177"/>
                    </a:lnTo>
                    <a:lnTo>
                      <a:pt x="104" y="48"/>
                    </a:lnTo>
                    <a:lnTo>
                      <a:pt x="107" y="33"/>
                    </a:lnTo>
                    <a:lnTo>
                      <a:pt x="99" y="10"/>
                    </a:lnTo>
                    <a:lnTo>
                      <a:pt x="80" y="0"/>
                    </a:lnTo>
                    <a:close/>
                  </a:path>
                </a:pathLst>
              </a:custGeom>
              <a:solidFill>
                <a:srgbClr val="0D0D0D"/>
              </a:solidFill>
              <a:ln w="12700">
                <a:solidFill>
                  <a:srgbClr val="000000"/>
                </a:solidFill>
                <a:round/>
                <a:headEnd/>
                <a:tailEnd/>
              </a:ln>
            </p:spPr>
            <p:txBody>
              <a:bodyPr/>
              <a:lstStyle/>
              <a:p>
                <a:endParaRPr lang="ru-RU"/>
              </a:p>
            </p:txBody>
          </p:sp>
          <p:sp>
            <p:nvSpPr>
              <p:cNvPr id="7200" name="Freeform 137"/>
              <p:cNvSpPr>
                <a:spLocks/>
              </p:cNvSpPr>
              <p:nvPr/>
            </p:nvSpPr>
            <p:spPr bwMode="auto">
              <a:xfrm>
                <a:off x="3005" y="2214"/>
                <a:ext cx="65" cy="64"/>
              </a:xfrm>
              <a:custGeom>
                <a:avLst/>
                <a:gdLst>
                  <a:gd name="T0" fmla="*/ 259 w 259"/>
                  <a:gd name="T1" fmla="*/ 129 h 258"/>
                  <a:gd name="T2" fmla="*/ 257 w 259"/>
                  <a:gd name="T3" fmla="*/ 103 h 258"/>
                  <a:gd name="T4" fmla="*/ 248 w 259"/>
                  <a:gd name="T5" fmla="*/ 80 h 258"/>
                  <a:gd name="T6" fmla="*/ 237 w 259"/>
                  <a:gd name="T7" fmla="*/ 57 h 258"/>
                  <a:gd name="T8" fmla="*/ 221 w 259"/>
                  <a:gd name="T9" fmla="*/ 37 h 258"/>
                  <a:gd name="T10" fmla="*/ 201 w 259"/>
                  <a:gd name="T11" fmla="*/ 21 h 258"/>
                  <a:gd name="T12" fmla="*/ 179 w 259"/>
                  <a:gd name="T13" fmla="*/ 9 h 258"/>
                  <a:gd name="T14" fmla="*/ 155 w 259"/>
                  <a:gd name="T15" fmla="*/ 2 h 258"/>
                  <a:gd name="T16" fmla="*/ 130 w 259"/>
                  <a:gd name="T17" fmla="*/ 0 h 258"/>
                  <a:gd name="T18" fmla="*/ 104 w 259"/>
                  <a:gd name="T19" fmla="*/ 2 h 258"/>
                  <a:gd name="T20" fmla="*/ 81 w 259"/>
                  <a:gd name="T21" fmla="*/ 9 h 258"/>
                  <a:gd name="T22" fmla="*/ 57 w 259"/>
                  <a:gd name="T23" fmla="*/ 21 h 258"/>
                  <a:gd name="T24" fmla="*/ 38 w 259"/>
                  <a:gd name="T25" fmla="*/ 37 h 258"/>
                  <a:gd name="T26" fmla="*/ 22 w 259"/>
                  <a:gd name="T27" fmla="*/ 57 h 258"/>
                  <a:gd name="T28" fmla="*/ 10 w 259"/>
                  <a:gd name="T29" fmla="*/ 80 h 258"/>
                  <a:gd name="T30" fmla="*/ 3 w 259"/>
                  <a:gd name="T31" fmla="*/ 103 h 258"/>
                  <a:gd name="T32" fmla="*/ 0 w 259"/>
                  <a:gd name="T33" fmla="*/ 129 h 258"/>
                  <a:gd name="T34" fmla="*/ 3 w 259"/>
                  <a:gd name="T35" fmla="*/ 154 h 258"/>
                  <a:gd name="T36" fmla="*/ 10 w 259"/>
                  <a:gd name="T37" fmla="*/ 178 h 258"/>
                  <a:gd name="T38" fmla="*/ 22 w 259"/>
                  <a:gd name="T39" fmla="*/ 200 h 258"/>
                  <a:gd name="T40" fmla="*/ 38 w 259"/>
                  <a:gd name="T41" fmla="*/ 220 h 258"/>
                  <a:gd name="T42" fmla="*/ 57 w 259"/>
                  <a:gd name="T43" fmla="*/ 237 h 258"/>
                  <a:gd name="T44" fmla="*/ 81 w 259"/>
                  <a:gd name="T45" fmla="*/ 249 h 258"/>
                  <a:gd name="T46" fmla="*/ 104 w 259"/>
                  <a:gd name="T47" fmla="*/ 256 h 258"/>
                  <a:gd name="T48" fmla="*/ 130 w 259"/>
                  <a:gd name="T49" fmla="*/ 258 h 258"/>
                  <a:gd name="T50" fmla="*/ 155 w 259"/>
                  <a:gd name="T51" fmla="*/ 256 h 258"/>
                  <a:gd name="T52" fmla="*/ 179 w 259"/>
                  <a:gd name="T53" fmla="*/ 249 h 258"/>
                  <a:gd name="T54" fmla="*/ 201 w 259"/>
                  <a:gd name="T55" fmla="*/ 237 h 258"/>
                  <a:gd name="T56" fmla="*/ 221 w 259"/>
                  <a:gd name="T57" fmla="*/ 220 h 258"/>
                  <a:gd name="T58" fmla="*/ 237 w 259"/>
                  <a:gd name="T59" fmla="*/ 200 h 258"/>
                  <a:gd name="T60" fmla="*/ 248 w 259"/>
                  <a:gd name="T61" fmla="*/ 178 h 258"/>
                  <a:gd name="T62" fmla="*/ 257 w 259"/>
                  <a:gd name="T63" fmla="*/ 154 h 258"/>
                  <a:gd name="T64" fmla="*/ 259 w 259"/>
                  <a:gd name="T65" fmla="*/ 129 h 2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9"/>
                  <a:gd name="T100" fmla="*/ 0 h 258"/>
                  <a:gd name="T101" fmla="*/ 259 w 259"/>
                  <a:gd name="T102" fmla="*/ 258 h 2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9" h="258">
                    <a:moveTo>
                      <a:pt x="259" y="129"/>
                    </a:moveTo>
                    <a:lnTo>
                      <a:pt x="257" y="103"/>
                    </a:lnTo>
                    <a:lnTo>
                      <a:pt x="248" y="80"/>
                    </a:lnTo>
                    <a:lnTo>
                      <a:pt x="237" y="57"/>
                    </a:lnTo>
                    <a:lnTo>
                      <a:pt x="221" y="37"/>
                    </a:lnTo>
                    <a:lnTo>
                      <a:pt x="201" y="21"/>
                    </a:lnTo>
                    <a:lnTo>
                      <a:pt x="179" y="9"/>
                    </a:lnTo>
                    <a:lnTo>
                      <a:pt x="155" y="2"/>
                    </a:lnTo>
                    <a:lnTo>
                      <a:pt x="130" y="0"/>
                    </a:lnTo>
                    <a:lnTo>
                      <a:pt x="104" y="2"/>
                    </a:lnTo>
                    <a:lnTo>
                      <a:pt x="81" y="9"/>
                    </a:lnTo>
                    <a:lnTo>
                      <a:pt x="57" y="21"/>
                    </a:lnTo>
                    <a:lnTo>
                      <a:pt x="38" y="37"/>
                    </a:lnTo>
                    <a:lnTo>
                      <a:pt x="22" y="57"/>
                    </a:lnTo>
                    <a:lnTo>
                      <a:pt x="10" y="80"/>
                    </a:lnTo>
                    <a:lnTo>
                      <a:pt x="3" y="103"/>
                    </a:lnTo>
                    <a:lnTo>
                      <a:pt x="0" y="129"/>
                    </a:lnTo>
                    <a:lnTo>
                      <a:pt x="3" y="154"/>
                    </a:lnTo>
                    <a:lnTo>
                      <a:pt x="10" y="178"/>
                    </a:lnTo>
                    <a:lnTo>
                      <a:pt x="22" y="200"/>
                    </a:lnTo>
                    <a:lnTo>
                      <a:pt x="38" y="220"/>
                    </a:lnTo>
                    <a:lnTo>
                      <a:pt x="57" y="237"/>
                    </a:lnTo>
                    <a:lnTo>
                      <a:pt x="81" y="249"/>
                    </a:lnTo>
                    <a:lnTo>
                      <a:pt x="104" y="256"/>
                    </a:lnTo>
                    <a:lnTo>
                      <a:pt x="130" y="258"/>
                    </a:lnTo>
                    <a:lnTo>
                      <a:pt x="155" y="256"/>
                    </a:lnTo>
                    <a:lnTo>
                      <a:pt x="179" y="249"/>
                    </a:lnTo>
                    <a:lnTo>
                      <a:pt x="201" y="237"/>
                    </a:lnTo>
                    <a:lnTo>
                      <a:pt x="221" y="220"/>
                    </a:lnTo>
                    <a:lnTo>
                      <a:pt x="237" y="200"/>
                    </a:lnTo>
                    <a:lnTo>
                      <a:pt x="248" y="178"/>
                    </a:lnTo>
                    <a:lnTo>
                      <a:pt x="257" y="154"/>
                    </a:lnTo>
                    <a:lnTo>
                      <a:pt x="259" y="129"/>
                    </a:lnTo>
                    <a:close/>
                  </a:path>
                </a:pathLst>
              </a:custGeom>
              <a:noFill/>
              <a:ln w="12700">
                <a:solidFill>
                  <a:srgbClr val="0D0D0D"/>
                </a:solidFill>
                <a:round/>
                <a:headEnd/>
                <a:tailEnd/>
              </a:ln>
            </p:spPr>
            <p:txBody>
              <a:bodyPr/>
              <a:lstStyle/>
              <a:p>
                <a:endParaRPr lang="ru-RU"/>
              </a:p>
            </p:txBody>
          </p:sp>
          <p:sp>
            <p:nvSpPr>
              <p:cNvPr id="7201" name="Freeform 138"/>
              <p:cNvSpPr>
                <a:spLocks/>
              </p:cNvSpPr>
              <p:nvPr/>
            </p:nvSpPr>
            <p:spPr bwMode="auto">
              <a:xfrm>
                <a:off x="4425" y="2101"/>
                <a:ext cx="75" cy="77"/>
              </a:xfrm>
              <a:custGeom>
                <a:avLst/>
                <a:gdLst>
                  <a:gd name="T0" fmla="*/ 250 w 300"/>
                  <a:gd name="T1" fmla="*/ 0 h 307"/>
                  <a:gd name="T2" fmla="*/ 163 w 300"/>
                  <a:gd name="T3" fmla="*/ 32 h 307"/>
                  <a:gd name="T4" fmla="*/ 204 w 300"/>
                  <a:gd name="T5" fmla="*/ 39 h 307"/>
                  <a:gd name="T6" fmla="*/ 236 w 300"/>
                  <a:gd name="T7" fmla="*/ 69 h 307"/>
                  <a:gd name="T8" fmla="*/ 246 w 300"/>
                  <a:gd name="T9" fmla="*/ 122 h 307"/>
                  <a:gd name="T10" fmla="*/ 246 w 300"/>
                  <a:gd name="T11" fmla="*/ 133 h 307"/>
                  <a:gd name="T12" fmla="*/ 233 w 300"/>
                  <a:gd name="T13" fmla="*/ 190 h 307"/>
                  <a:gd name="T14" fmla="*/ 204 w 300"/>
                  <a:gd name="T15" fmla="*/ 240 h 307"/>
                  <a:gd name="T16" fmla="*/ 196 w 300"/>
                  <a:gd name="T17" fmla="*/ 249 h 307"/>
                  <a:gd name="T18" fmla="*/ 154 w 300"/>
                  <a:gd name="T19" fmla="*/ 280 h 307"/>
                  <a:gd name="T20" fmla="*/ 108 w 300"/>
                  <a:gd name="T21" fmla="*/ 290 h 307"/>
                  <a:gd name="T22" fmla="*/ 0 w 300"/>
                  <a:gd name="T23" fmla="*/ 290 h 307"/>
                  <a:gd name="T24" fmla="*/ 224 w 300"/>
                  <a:gd name="T25" fmla="*/ 307 h 307"/>
                  <a:gd name="T26" fmla="*/ 255 w 300"/>
                  <a:gd name="T27" fmla="*/ 269 h 307"/>
                  <a:gd name="T28" fmla="*/ 278 w 300"/>
                  <a:gd name="T29" fmla="*/ 221 h 307"/>
                  <a:gd name="T30" fmla="*/ 297 w 300"/>
                  <a:gd name="T31" fmla="*/ 161 h 307"/>
                  <a:gd name="T32" fmla="*/ 300 w 300"/>
                  <a:gd name="T33" fmla="*/ 122 h 307"/>
                  <a:gd name="T34" fmla="*/ 299 w 300"/>
                  <a:gd name="T35" fmla="*/ 97 h 307"/>
                  <a:gd name="T36" fmla="*/ 284 w 300"/>
                  <a:gd name="T37" fmla="*/ 42 h 307"/>
                  <a:gd name="T38" fmla="*/ 250 w 300"/>
                  <a:gd name="T39" fmla="*/ 0 h 3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0"/>
                  <a:gd name="T61" fmla="*/ 0 h 307"/>
                  <a:gd name="T62" fmla="*/ 300 w 300"/>
                  <a:gd name="T63" fmla="*/ 307 h 30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0" h="307">
                    <a:moveTo>
                      <a:pt x="250" y="0"/>
                    </a:moveTo>
                    <a:lnTo>
                      <a:pt x="163" y="32"/>
                    </a:lnTo>
                    <a:lnTo>
                      <a:pt x="204" y="39"/>
                    </a:lnTo>
                    <a:lnTo>
                      <a:pt x="236" y="69"/>
                    </a:lnTo>
                    <a:lnTo>
                      <a:pt x="246" y="122"/>
                    </a:lnTo>
                    <a:lnTo>
                      <a:pt x="246" y="133"/>
                    </a:lnTo>
                    <a:lnTo>
                      <a:pt x="233" y="190"/>
                    </a:lnTo>
                    <a:lnTo>
                      <a:pt x="204" y="240"/>
                    </a:lnTo>
                    <a:lnTo>
                      <a:pt x="196" y="249"/>
                    </a:lnTo>
                    <a:lnTo>
                      <a:pt x="154" y="280"/>
                    </a:lnTo>
                    <a:lnTo>
                      <a:pt x="108" y="290"/>
                    </a:lnTo>
                    <a:lnTo>
                      <a:pt x="0" y="290"/>
                    </a:lnTo>
                    <a:lnTo>
                      <a:pt x="224" y="307"/>
                    </a:lnTo>
                    <a:lnTo>
                      <a:pt x="255" y="269"/>
                    </a:lnTo>
                    <a:lnTo>
                      <a:pt x="278" y="221"/>
                    </a:lnTo>
                    <a:lnTo>
                      <a:pt x="297" y="161"/>
                    </a:lnTo>
                    <a:lnTo>
                      <a:pt x="300" y="122"/>
                    </a:lnTo>
                    <a:lnTo>
                      <a:pt x="299" y="97"/>
                    </a:lnTo>
                    <a:lnTo>
                      <a:pt x="284" y="42"/>
                    </a:lnTo>
                    <a:lnTo>
                      <a:pt x="250" y="0"/>
                    </a:lnTo>
                    <a:close/>
                  </a:path>
                </a:pathLst>
              </a:custGeom>
              <a:solidFill>
                <a:srgbClr val="0D0D0D"/>
              </a:solidFill>
              <a:ln w="12700">
                <a:solidFill>
                  <a:srgbClr val="000000"/>
                </a:solidFill>
                <a:round/>
                <a:headEnd/>
                <a:tailEnd/>
              </a:ln>
            </p:spPr>
            <p:txBody>
              <a:bodyPr/>
              <a:lstStyle/>
              <a:p>
                <a:endParaRPr lang="ru-RU"/>
              </a:p>
            </p:txBody>
          </p:sp>
          <p:sp>
            <p:nvSpPr>
              <p:cNvPr id="7202" name="Freeform 139"/>
              <p:cNvSpPr>
                <a:spLocks/>
              </p:cNvSpPr>
              <p:nvPr/>
            </p:nvSpPr>
            <p:spPr bwMode="auto">
              <a:xfrm>
                <a:off x="4443" y="2038"/>
                <a:ext cx="66" cy="58"/>
              </a:xfrm>
              <a:custGeom>
                <a:avLst/>
                <a:gdLst>
                  <a:gd name="T0" fmla="*/ 235 w 264"/>
                  <a:gd name="T1" fmla="*/ 0 h 230"/>
                  <a:gd name="T2" fmla="*/ 148 w 264"/>
                  <a:gd name="T3" fmla="*/ 26 h 230"/>
                  <a:gd name="T4" fmla="*/ 156 w 264"/>
                  <a:gd name="T5" fmla="*/ 26 h 230"/>
                  <a:gd name="T6" fmla="*/ 197 w 264"/>
                  <a:gd name="T7" fmla="*/ 46 h 230"/>
                  <a:gd name="T8" fmla="*/ 212 w 264"/>
                  <a:gd name="T9" fmla="*/ 95 h 230"/>
                  <a:gd name="T10" fmla="*/ 208 w 264"/>
                  <a:gd name="T11" fmla="*/ 124 h 230"/>
                  <a:gd name="T12" fmla="*/ 203 w 264"/>
                  <a:gd name="T13" fmla="*/ 145 h 230"/>
                  <a:gd name="T14" fmla="*/ 170 w 264"/>
                  <a:gd name="T15" fmla="*/ 192 h 230"/>
                  <a:gd name="T16" fmla="*/ 153 w 264"/>
                  <a:gd name="T17" fmla="*/ 206 h 230"/>
                  <a:gd name="T18" fmla="*/ 107 w 264"/>
                  <a:gd name="T19" fmla="*/ 220 h 230"/>
                  <a:gd name="T20" fmla="*/ 0 w 264"/>
                  <a:gd name="T21" fmla="*/ 220 h 230"/>
                  <a:gd name="T22" fmla="*/ 212 w 264"/>
                  <a:gd name="T23" fmla="*/ 230 h 230"/>
                  <a:gd name="T24" fmla="*/ 241 w 264"/>
                  <a:gd name="T25" fmla="*/ 186 h 230"/>
                  <a:gd name="T26" fmla="*/ 262 w 264"/>
                  <a:gd name="T27" fmla="*/ 124 h 230"/>
                  <a:gd name="T28" fmla="*/ 264 w 264"/>
                  <a:gd name="T29" fmla="*/ 92 h 230"/>
                  <a:gd name="T30" fmla="*/ 260 w 264"/>
                  <a:gd name="T31" fmla="*/ 52 h 230"/>
                  <a:gd name="T32" fmla="*/ 235 w 264"/>
                  <a:gd name="T33" fmla="*/ 0 h 2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4"/>
                  <a:gd name="T52" fmla="*/ 0 h 230"/>
                  <a:gd name="T53" fmla="*/ 264 w 264"/>
                  <a:gd name="T54" fmla="*/ 230 h 2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4" h="230">
                    <a:moveTo>
                      <a:pt x="235" y="0"/>
                    </a:moveTo>
                    <a:lnTo>
                      <a:pt x="148" y="26"/>
                    </a:lnTo>
                    <a:lnTo>
                      <a:pt x="156" y="26"/>
                    </a:lnTo>
                    <a:lnTo>
                      <a:pt x="197" y="46"/>
                    </a:lnTo>
                    <a:lnTo>
                      <a:pt x="212" y="95"/>
                    </a:lnTo>
                    <a:lnTo>
                      <a:pt x="208" y="124"/>
                    </a:lnTo>
                    <a:lnTo>
                      <a:pt x="203" y="145"/>
                    </a:lnTo>
                    <a:lnTo>
                      <a:pt x="170" y="192"/>
                    </a:lnTo>
                    <a:lnTo>
                      <a:pt x="153" y="206"/>
                    </a:lnTo>
                    <a:lnTo>
                      <a:pt x="107" y="220"/>
                    </a:lnTo>
                    <a:lnTo>
                      <a:pt x="0" y="220"/>
                    </a:lnTo>
                    <a:lnTo>
                      <a:pt x="212" y="230"/>
                    </a:lnTo>
                    <a:lnTo>
                      <a:pt x="241" y="186"/>
                    </a:lnTo>
                    <a:lnTo>
                      <a:pt x="262" y="124"/>
                    </a:lnTo>
                    <a:lnTo>
                      <a:pt x="264" y="92"/>
                    </a:lnTo>
                    <a:lnTo>
                      <a:pt x="260" y="52"/>
                    </a:lnTo>
                    <a:lnTo>
                      <a:pt x="235" y="0"/>
                    </a:lnTo>
                    <a:close/>
                  </a:path>
                </a:pathLst>
              </a:custGeom>
              <a:solidFill>
                <a:srgbClr val="0D0D0D"/>
              </a:solidFill>
              <a:ln w="12700">
                <a:solidFill>
                  <a:srgbClr val="000000"/>
                </a:solidFill>
                <a:round/>
                <a:headEnd/>
                <a:tailEnd/>
              </a:ln>
            </p:spPr>
            <p:txBody>
              <a:bodyPr/>
              <a:lstStyle/>
              <a:p>
                <a:endParaRPr lang="ru-RU"/>
              </a:p>
            </p:txBody>
          </p:sp>
          <p:sp>
            <p:nvSpPr>
              <p:cNvPr id="7203" name="Freeform 140"/>
              <p:cNvSpPr>
                <a:spLocks/>
              </p:cNvSpPr>
              <p:nvPr/>
            </p:nvSpPr>
            <p:spPr bwMode="auto">
              <a:xfrm>
                <a:off x="4410" y="2028"/>
                <a:ext cx="92" cy="162"/>
              </a:xfrm>
              <a:custGeom>
                <a:avLst/>
                <a:gdLst>
                  <a:gd name="T0" fmla="*/ 293 w 366"/>
                  <a:gd name="T1" fmla="*/ 0 h 646"/>
                  <a:gd name="T2" fmla="*/ 160 w 366"/>
                  <a:gd name="T3" fmla="*/ 0 h 646"/>
                  <a:gd name="T4" fmla="*/ 160 w 366"/>
                  <a:gd name="T5" fmla="*/ 0 h 646"/>
                  <a:gd name="T6" fmla="*/ 125 w 366"/>
                  <a:gd name="T7" fmla="*/ 33 h 646"/>
                  <a:gd name="T8" fmla="*/ 1 w 366"/>
                  <a:gd name="T9" fmla="*/ 614 h 646"/>
                  <a:gd name="T10" fmla="*/ 0 w 366"/>
                  <a:gd name="T11" fmla="*/ 621 h 646"/>
                  <a:gd name="T12" fmla="*/ 21 w 366"/>
                  <a:gd name="T13" fmla="*/ 646 h 646"/>
                  <a:gd name="T14" fmla="*/ 155 w 366"/>
                  <a:gd name="T15" fmla="*/ 646 h 646"/>
                  <a:gd name="T16" fmla="*/ 204 w 366"/>
                  <a:gd name="T17" fmla="*/ 641 h 646"/>
                  <a:gd name="T18" fmla="*/ 248 w 366"/>
                  <a:gd name="T19" fmla="*/ 625 h 646"/>
                  <a:gd name="T20" fmla="*/ 285 w 366"/>
                  <a:gd name="T21" fmla="*/ 598 h 646"/>
                  <a:gd name="T22" fmla="*/ 61 w 366"/>
                  <a:gd name="T23" fmla="*/ 581 h 646"/>
                  <a:gd name="T24" fmla="*/ 117 w 366"/>
                  <a:gd name="T25" fmla="*/ 323 h 646"/>
                  <a:gd name="T26" fmla="*/ 224 w 366"/>
                  <a:gd name="T27" fmla="*/ 323 h 646"/>
                  <a:gd name="T28" fmla="*/ 311 w 366"/>
                  <a:gd name="T29" fmla="*/ 291 h 646"/>
                  <a:gd name="T30" fmla="*/ 343 w 366"/>
                  <a:gd name="T31" fmla="*/ 268 h 646"/>
                  <a:gd name="T32" fmla="*/ 131 w 366"/>
                  <a:gd name="T33" fmla="*/ 258 h 646"/>
                  <a:gd name="T34" fmla="*/ 172 w 366"/>
                  <a:gd name="T35" fmla="*/ 64 h 646"/>
                  <a:gd name="T36" fmla="*/ 279 w 366"/>
                  <a:gd name="T37" fmla="*/ 64 h 646"/>
                  <a:gd name="T38" fmla="*/ 366 w 366"/>
                  <a:gd name="T39" fmla="*/ 38 h 646"/>
                  <a:gd name="T40" fmla="*/ 340 w 366"/>
                  <a:gd name="T41" fmla="*/ 14 h 646"/>
                  <a:gd name="T42" fmla="*/ 293 w 366"/>
                  <a:gd name="T43" fmla="*/ 0 h 6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6"/>
                  <a:gd name="T67" fmla="*/ 0 h 646"/>
                  <a:gd name="T68" fmla="*/ 366 w 366"/>
                  <a:gd name="T69" fmla="*/ 646 h 6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6" h="646">
                    <a:moveTo>
                      <a:pt x="293" y="0"/>
                    </a:moveTo>
                    <a:lnTo>
                      <a:pt x="160" y="0"/>
                    </a:lnTo>
                    <a:lnTo>
                      <a:pt x="125" y="33"/>
                    </a:lnTo>
                    <a:lnTo>
                      <a:pt x="1" y="614"/>
                    </a:lnTo>
                    <a:lnTo>
                      <a:pt x="0" y="621"/>
                    </a:lnTo>
                    <a:lnTo>
                      <a:pt x="21" y="646"/>
                    </a:lnTo>
                    <a:lnTo>
                      <a:pt x="155" y="646"/>
                    </a:lnTo>
                    <a:lnTo>
                      <a:pt x="204" y="641"/>
                    </a:lnTo>
                    <a:lnTo>
                      <a:pt x="248" y="625"/>
                    </a:lnTo>
                    <a:lnTo>
                      <a:pt x="285" y="598"/>
                    </a:lnTo>
                    <a:lnTo>
                      <a:pt x="61" y="581"/>
                    </a:lnTo>
                    <a:lnTo>
                      <a:pt x="117" y="323"/>
                    </a:lnTo>
                    <a:lnTo>
                      <a:pt x="224" y="323"/>
                    </a:lnTo>
                    <a:lnTo>
                      <a:pt x="311" y="291"/>
                    </a:lnTo>
                    <a:lnTo>
                      <a:pt x="343" y="268"/>
                    </a:lnTo>
                    <a:lnTo>
                      <a:pt x="131" y="258"/>
                    </a:lnTo>
                    <a:lnTo>
                      <a:pt x="172" y="64"/>
                    </a:lnTo>
                    <a:lnTo>
                      <a:pt x="279" y="64"/>
                    </a:lnTo>
                    <a:lnTo>
                      <a:pt x="366" y="38"/>
                    </a:lnTo>
                    <a:lnTo>
                      <a:pt x="340" y="14"/>
                    </a:lnTo>
                    <a:lnTo>
                      <a:pt x="293" y="0"/>
                    </a:lnTo>
                    <a:close/>
                  </a:path>
                </a:pathLst>
              </a:custGeom>
              <a:solidFill>
                <a:srgbClr val="0D0D0D"/>
              </a:solidFill>
              <a:ln w="12700">
                <a:solidFill>
                  <a:srgbClr val="000000"/>
                </a:solidFill>
                <a:round/>
                <a:headEnd/>
                <a:tailEnd/>
              </a:ln>
            </p:spPr>
            <p:txBody>
              <a:bodyPr/>
              <a:lstStyle/>
              <a:p>
                <a:endParaRPr lang="ru-RU"/>
              </a:p>
            </p:txBody>
          </p:sp>
          <p:sp>
            <p:nvSpPr>
              <p:cNvPr id="7204" name="Freeform 141"/>
              <p:cNvSpPr>
                <a:spLocks/>
              </p:cNvSpPr>
              <p:nvPr/>
            </p:nvSpPr>
            <p:spPr bwMode="auto">
              <a:xfrm>
                <a:off x="4575" y="2028"/>
                <a:ext cx="27" cy="49"/>
              </a:xfrm>
              <a:custGeom>
                <a:avLst/>
                <a:gdLst>
                  <a:gd name="T0" fmla="*/ 79 w 106"/>
                  <a:gd name="T1" fmla="*/ 0 h 193"/>
                  <a:gd name="T2" fmla="*/ 57 w 106"/>
                  <a:gd name="T3" fmla="*/ 17 h 193"/>
                  <a:gd name="T4" fmla="*/ 3 w 106"/>
                  <a:gd name="T5" fmla="*/ 146 h 193"/>
                  <a:gd name="T6" fmla="*/ 0 w 106"/>
                  <a:gd name="T7" fmla="*/ 162 h 193"/>
                  <a:gd name="T8" fmla="*/ 27 w 106"/>
                  <a:gd name="T9" fmla="*/ 193 h 193"/>
                  <a:gd name="T10" fmla="*/ 49 w 106"/>
                  <a:gd name="T11" fmla="*/ 177 h 193"/>
                  <a:gd name="T12" fmla="*/ 103 w 106"/>
                  <a:gd name="T13" fmla="*/ 48 h 193"/>
                  <a:gd name="T14" fmla="*/ 106 w 106"/>
                  <a:gd name="T15" fmla="*/ 33 h 193"/>
                  <a:gd name="T16" fmla="*/ 98 w 106"/>
                  <a:gd name="T17" fmla="*/ 9 h 193"/>
                  <a:gd name="T18" fmla="*/ 79 w 106"/>
                  <a:gd name="T19" fmla="*/ 0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193"/>
                  <a:gd name="T32" fmla="*/ 106 w 106"/>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193">
                    <a:moveTo>
                      <a:pt x="79" y="0"/>
                    </a:moveTo>
                    <a:lnTo>
                      <a:pt x="57" y="17"/>
                    </a:lnTo>
                    <a:lnTo>
                      <a:pt x="3" y="146"/>
                    </a:lnTo>
                    <a:lnTo>
                      <a:pt x="0" y="162"/>
                    </a:lnTo>
                    <a:lnTo>
                      <a:pt x="27" y="193"/>
                    </a:lnTo>
                    <a:lnTo>
                      <a:pt x="49" y="177"/>
                    </a:lnTo>
                    <a:lnTo>
                      <a:pt x="103" y="48"/>
                    </a:lnTo>
                    <a:lnTo>
                      <a:pt x="106" y="33"/>
                    </a:lnTo>
                    <a:lnTo>
                      <a:pt x="98" y="9"/>
                    </a:lnTo>
                    <a:lnTo>
                      <a:pt x="79" y="0"/>
                    </a:lnTo>
                    <a:close/>
                  </a:path>
                </a:pathLst>
              </a:custGeom>
              <a:solidFill>
                <a:srgbClr val="0D0D0D"/>
              </a:solidFill>
              <a:ln w="12700">
                <a:solidFill>
                  <a:srgbClr val="000000"/>
                </a:solidFill>
                <a:round/>
                <a:headEnd/>
                <a:tailEnd/>
              </a:ln>
            </p:spPr>
            <p:txBody>
              <a:bodyPr/>
              <a:lstStyle/>
              <a:p>
                <a:endParaRPr lang="ru-RU"/>
              </a:p>
            </p:txBody>
          </p:sp>
          <p:sp>
            <p:nvSpPr>
              <p:cNvPr id="7205" name="Freeform 142"/>
              <p:cNvSpPr>
                <a:spLocks/>
              </p:cNvSpPr>
              <p:nvPr/>
            </p:nvSpPr>
            <p:spPr bwMode="auto">
              <a:xfrm>
                <a:off x="4542" y="2028"/>
                <a:ext cx="26" cy="49"/>
              </a:xfrm>
              <a:custGeom>
                <a:avLst/>
                <a:gdLst>
                  <a:gd name="T0" fmla="*/ 80 w 107"/>
                  <a:gd name="T1" fmla="*/ 0 h 193"/>
                  <a:gd name="T2" fmla="*/ 57 w 107"/>
                  <a:gd name="T3" fmla="*/ 17 h 193"/>
                  <a:gd name="T4" fmla="*/ 3 w 107"/>
                  <a:gd name="T5" fmla="*/ 146 h 193"/>
                  <a:gd name="T6" fmla="*/ 0 w 107"/>
                  <a:gd name="T7" fmla="*/ 162 h 193"/>
                  <a:gd name="T8" fmla="*/ 27 w 107"/>
                  <a:gd name="T9" fmla="*/ 193 h 193"/>
                  <a:gd name="T10" fmla="*/ 49 w 107"/>
                  <a:gd name="T11" fmla="*/ 177 h 193"/>
                  <a:gd name="T12" fmla="*/ 103 w 107"/>
                  <a:gd name="T13" fmla="*/ 48 h 193"/>
                  <a:gd name="T14" fmla="*/ 107 w 107"/>
                  <a:gd name="T15" fmla="*/ 33 h 193"/>
                  <a:gd name="T16" fmla="*/ 98 w 107"/>
                  <a:gd name="T17" fmla="*/ 9 h 193"/>
                  <a:gd name="T18" fmla="*/ 80 w 107"/>
                  <a:gd name="T19" fmla="*/ 0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193"/>
                  <a:gd name="T32" fmla="*/ 107 w 107"/>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193">
                    <a:moveTo>
                      <a:pt x="80" y="0"/>
                    </a:moveTo>
                    <a:lnTo>
                      <a:pt x="57" y="17"/>
                    </a:lnTo>
                    <a:lnTo>
                      <a:pt x="3" y="146"/>
                    </a:lnTo>
                    <a:lnTo>
                      <a:pt x="0" y="162"/>
                    </a:lnTo>
                    <a:lnTo>
                      <a:pt x="27" y="193"/>
                    </a:lnTo>
                    <a:lnTo>
                      <a:pt x="49" y="177"/>
                    </a:lnTo>
                    <a:lnTo>
                      <a:pt x="103" y="48"/>
                    </a:lnTo>
                    <a:lnTo>
                      <a:pt x="107" y="33"/>
                    </a:lnTo>
                    <a:lnTo>
                      <a:pt x="98" y="9"/>
                    </a:lnTo>
                    <a:lnTo>
                      <a:pt x="80" y="0"/>
                    </a:lnTo>
                    <a:close/>
                  </a:path>
                </a:pathLst>
              </a:custGeom>
              <a:solidFill>
                <a:srgbClr val="0D0D0D"/>
              </a:solidFill>
              <a:ln w="12700">
                <a:solidFill>
                  <a:srgbClr val="000000"/>
                </a:solidFill>
                <a:round/>
                <a:headEnd/>
                <a:tailEnd/>
              </a:ln>
            </p:spPr>
            <p:txBody>
              <a:bodyPr/>
              <a:lstStyle/>
              <a:p>
                <a:endParaRPr lang="ru-RU"/>
              </a:p>
            </p:txBody>
          </p:sp>
          <p:sp>
            <p:nvSpPr>
              <p:cNvPr id="7206" name="Freeform 143"/>
              <p:cNvSpPr>
                <a:spLocks/>
              </p:cNvSpPr>
              <p:nvPr/>
            </p:nvSpPr>
            <p:spPr bwMode="auto">
              <a:xfrm>
                <a:off x="2379" y="2627"/>
                <a:ext cx="92" cy="161"/>
              </a:xfrm>
              <a:custGeom>
                <a:avLst/>
                <a:gdLst>
                  <a:gd name="T0" fmla="*/ 339 w 366"/>
                  <a:gd name="T1" fmla="*/ 0 h 648"/>
                  <a:gd name="T2" fmla="*/ 240 w 366"/>
                  <a:gd name="T3" fmla="*/ 0 h 648"/>
                  <a:gd name="T4" fmla="*/ 190 w 366"/>
                  <a:gd name="T5" fmla="*/ 7 h 648"/>
                  <a:gd name="T6" fmla="*/ 149 w 366"/>
                  <a:gd name="T7" fmla="*/ 26 h 648"/>
                  <a:gd name="T8" fmla="*/ 115 w 366"/>
                  <a:gd name="T9" fmla="*/ 59 h 648"/>
                  <a:gd name="T10" fmla="*/ 89 w 366"/>
                  <a:gd name="T11" fmla="*/ 105 h 648"/>
                  <a:gd name="T12" fmla="*/ 71 w 366"/>
                  <a:gd name="T13" fmla="*/ 162 h 648"/>
                  <a:gd name="T14" fmla="*/ 2 w 366"/>
                  <a:gd name="T15" fmla="*/ 486 h 648"/>
                  <a:gd name="T16" fmla="*/ 0 w 366"/>
                  <a:gd name="T17" fmla="*/ 512 h 648"/>
                  <a:gd name="T18" fmla="*/ 4 w 366"/>
                  <a:gd name="T19" fmla="*/ 552 h 648"/>
                  <a:gd name="T20" fmla="*/ 30 w 366"/>
                  <a:gd name="T21" fmla="*/ 604 h 648"/>
                  <a:gd name="T22" fmla="*/ 56 w 366"/>
                  <a:gd name="T23" fmla="*/ 632 h 648"/>
                  <a:gd name="T24" fmla="*/ 101 w 366"/>
                  <a:gd name="T25" fmla="*/ 648 h 648"/>
                  <a:gd name="T26" fmla="*/ 214 w 366"/>
                  <a:gd name="T27" fmla="*/ 648 h 648"/>
                  <a:gd name="T28" fmla="*/ 240 w 366"/>
                  <a:gd name="T29" fmla="*/ 615 h 648"/>
                  <a:gd name="T30" fmla="*/ 214 w 366"/>
                  <a:gd name="T31" fmla="*/ 583 h 648"/>
                  <a:gd name="T32" fmla="*/ 115 w 366"/>
                  <a:gd name="T33" fmla="*/ 583 h 648"/>
                  <a:gd name="T34" fmla="*/ 70 w 366"/>
                  <a:gd name="T35" fmla="*/ 563 h 648"/>
                  <a:gd name="T36" fmla="*/ 53 w 366"/>
                  <a:gd name="T37" fmla="*/ 509 h 648"/>
                  <a:gd name="T38" fmla="*/ 55 w 366"/>
                  <a:gd name="T39" fmla="*/ 486 h 648"/>
                  <a:gd name="T40" fmla="*/ 124 w 366"/>
                  <a:gd name="T41" fmla="*/ 162 h 648"/>
                  <a:gd name="T42" fmla="*/ 131 w 366"/>
                  <a:gd name="T43" fmla="*/ 141 h 648"/>
                  <a:gd name="T44" fmla="*/ 163 w 366"/>
                  <a:gd name="T45" fmla="*/ 93 h 648"/>
                  <a:gd name="T46" fmla="*/ 179 w 366"/>
                  <a:gd name="T47" fmla="*/ 80 h 648"/>
                  <a:gd name="T48" fmla="*/ 226 w 366"/>
                  <a:gd name="T49" fmla="*/ 66 h 648"/>
                  <a:gd name="T50" fmla="*/ 339 w 366"/>
                  <a:gd name="T51" fmla="*/ 66 h 648"/>
                  <a:gd name="T52" fmla="*/ 366 w 366"/>
                  <a:gd name="T53" fmla="*/ 33 h 648"/>
                  <a:gd name="T54" fmla="*/ 339 w 366"/>
                  <a:gd name="T55" fmla="*/ 0 h 64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66"/>
                  <a:gd name="T85" fmla="*/ 0 h 648"/>
                  <a:gd name="T86" fmla="*/ 366 w 366"/>
                  <a:gd name="T87" fmla="*/ 648 h 64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66" h="648">
                    <a:moveTo>
                      <a:pt x="339" y="0"/>
                    </a:moveTo>
                    <a:lnTo>
                      <a:pt x="240" y="0"/>
                    </a:lnTo>
                    <a:lnTo>
                      <a:pt x="190" y="7"/>
                    </a:lnTo>
                    <a:lnTo>
                      <a:pt x="149" y="26"/>
                    </a:lnTo>
                    <a:lnTo>
                      <a:pt x="115" y="59"/>
                    </a:lnTo>
                    <a:lnTo>
                      <a:pt x="89" y="105"/>
                    </a:lnTo>
                    <a:lnTo>
                      <a:pt x="71" y="162"/>
                    </a:lnTo>
                    <a:lnTo>
                      <a:pt x="2" y="486"/>
                    </a:lnTo>
                    <a:lnTo>
                      <a:pt x="0" y="512"/>
                    </a:lnTo>
                    <a:lnTo>
                      <a:pt x="4" y="552"/>
                    </a:lnTo>
                    <a:lnTo>
                      <a:pt x="30" y="604"/>
                    </a:lnTo>
                    <a:lnTo>
                      <a:pt x="56" y="632"/>
                    </a:lnTo>
                    <a:lnTo>
                      <a:pt x="101" y="648"/>
                    </a:lnTo>
                    <a:lnTo>
                      <a:pt x="214" y="648"/>
                    </a:lnTo>
                    <a:lnTo>
                      <a:pt x="240" y="615"/>
                    </a:lnTo>
                    <a:lnTo>
                      <a:pt x="214" y="583"/>
                    </a:lnTo>
                    <a:lnTo>
                      <a:pt x="115" y="583"/>
                    </a:lnTo>
                    <a:lnTo>
                      <a:pt x="70" y="563"/>
                    </a:lnTo>
                    <a:lnTo>
                      <a:pt x="53" y="509"/>
                    </a:lnTo>
                    <a:lnTo>
                      <a:pt x="55" y="486"/>
                    </a:lnTo>
                    <a:lnTo>
                      <a:pt x="124" y="162"/>
                    </a:lnTo>
                    <a:lnTo>
                      <a:pt x="131" y="141"/>
                    </a:lnTo>
                    <a:lnTo>
                      <a:pt x="163" y="93"/>
                    </a:lnTo>
                    <a:lnTo>
                      <a:pt x="179" y="80"/>
                    </a:lnTo>
                    <a:lnTo>
                      <a:pt x="226" y="66"/>
                    </a:lnTo>
                    <a:lnTo>
                      <a:pt x="339" y="66"/>
                    </a:lnTo>
                    <a:lnTo>
                      <a:pt x="366" y="33"/>
                    </a:lnTo>
                    <a:lnTo>
                      <a:pt x="339" y="0"/>
                    </a:lnTo>
                    <a:close/>
                  </a:path>
                </a:pathLst>
              </a:custGeom>
              <a:solidFill>
                <a:srgbClr val="0D0D0D"/>
              </a:solidFill>
              <a:ln w="12700">
                <a:solidFill>
                  <a:srgbClr val="000000"/>
                </a:solidFill>
                <a:round/>
                <a:headEnd/>
                <a:tailEnd/>
              </a:ln>
            </p:spPr>
            <p:txBody>
              <a:bodyPr/>
              <a:lstStyle/>
              <a:p>
                <a:endParaRPr lang="ru-RU"/>
              </a:p>
            </p:txBody>
          </p:sp>
          <p:sp>
            <p:nvSpPr>
              <p:cNvPr id="7207" name="Freeform 144"/>
              <p:cNvSpPr>
                <a:spLocks/>
              </p:cNvSpPr>
              <p:nvPr/>
            </p:nvSpPr>
            <p:spPr bwMode="auto">
              <a:xfrm>
                <a:off x="2524" y="2627"/>
                <a:ext cx="27" cy="48"/>
              </a:xfrm>
              <a:custGeom>
                <a:avLst/>
                <a:gdLst>
                  <a:gd name="T0" fmla="*/ 79 w 106"/>
                  <a:gd name="T1" fmla="*/ 0 h 195"/>
                  <a:gd name="T2" fmla="*/ 57 w 106"/>
                  <a:gd name="T3" fmla="*/ 18 h 195"/>
                  <a:gd name="T4" fmla="*/ 3 w 106"/>
                  <a:gd name="T5" fmla="*/ 148 h 195"/>
                  <a:gd name="T6" fmla="*/ 0 w 106"/>
                  <a:gd name="T7" fmla="*/ 163 h 195"/>
                  <a:gd name="T8" fmla="*/ 27 w 106"/>
                  <a:gd name="T9" fmla="*/ 195 h 195"/>
                  <a:gd name="T10" fmla="*/ 49 w 106"/>
                  <a:gd name="T11" fmla="*/ 179 h 195"/>
                  <a:gd name="T12" fmla="*/ 103 w 106"/>
                  <a:gd name="T13" fmla="*/ 48 h 195"/>
                  <a:gd name="T14" fmla="*/ 106 w 106"/>
                  <a:gd name="T15" fmla="*/ 33 h 195"/>
                  <a:gd name="T16" fmla="*/ 98 w 106"/>
                  <a:gd name="T17" fmla="*/ 10 h 195"/>
                  <a:gd name="T18" fmla="*/ 79 w 106"/>
                  <a:gd name="T19" fmla="*/ 0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195"/>
                  <a:gd name="T32" fmla="*/ 106 w 106"/>
                  <a:gd name="T33" fmla="*/ 195 h 1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195">
                    <a:moveTo>
                      <a:pt x="79" y="0"/>
                    </a:moveTo>
                    <a:lnTo>
                      <a:pt x="57" y="18"/>
                    </a:lnTo>
                    <a:lnTo>
                      <a:pt x="3" y="148"/>
                    </a:lnTo>
                    <a:lnTo>
                      <a:pt x="0" y="163"/>
                    </a:lnTo>
                    <a:lnTo>
                      <a:pt x="27" y="195"/>
                    </a:lnTo>
                    <a:lnTo>
                      <a:pt x="49" y="179"/>
                    </a:lnTo>
                    <a:lnTo>
                      <a:pt x="103" y="48"/>
                    </a:lnTo>
                    <a:lnTo>
                      <a:pt x="106" y="33"/>
                    </a:lnTo>
                    <a:lnTo>
                      <a:pt x="98" y="10"/>
                    </a:lnTo>
                    <a:lnTo>
                      <a:pt x="79" y="0"/>
                    </a:lnTo>
                    <a:close/>
                  </a:path>
                </a:pathLst>
              </a:custGeom>
              <a:solidFill>
                <a:srgbClr val="0D0D0D"/>
              </a:solidFill>
              <a:ln w="12700">
                <a:solidFill>
                  <a:srgbClr val="000000"/>
                </a:solidFill>
                <a:round/>
                <a:headEnd/>
                <a:tailEnd/>
              </a:ln>
            </p:spPr>
            <p:txBody>
              <a:bodyPr/>
              <a:lstStyle/>
              <a:p>
                <a:endParaRPr lang="ru-RU"/>
              </a:p>
            </p:txBody>
          </p:sp>
          <p:sp>
            <p:nvSpPr>
              <p:cNvPr id="7208" name="Freeform 145"/>
              <p:cNvSpPr>
                <a:spLocks/>
              </p:cNvSpPr>
              <p:nvPr/>
            </p:nvSpPr>
            <p:spPr bwMode="auto">
              <a:xfrm>
                <a:off x="2491" y="2627"/>
                <a:ext cx="27" cy="48"/>
              </a:xfrm>
              <a:custGeom>
                <a:avLst/>
                <a:gdLst>
                  <a:gd name="T0" fmla="*/ 80 w 107"/>
                  <a:gd name="T1" fmla="*/ 0 h 195"/>
                  <a:gd name="T2" fmla="*/ 57 w 107"/>
                  <a:gd name="T3" fmla="*/ 18 h 195"/>
                  <a:gd name="T4" fmla="*/ 3 w 107"/>
                  <a:gd name="T5" fmla="*/ 148 h 195"/>
                  <a:gd name="T6" fmla="*/ 0 w 107"/>
                  <a:gd name="T7" fmla="*/ 163 h 195"/>
                  <a:gd name="T8" fmla="*/ 27 w 107"/>
                  <a:gd name="T9" fmla="*/ 195 h 195"/>
                  <a:gd name="T10" fmla="*/ 49 w 107"/>
                  <a:gd name="T11" fmla="*/ 179 h 195"/>
                  <a:gd name="T12" fmla="*/ 103 w 107"/>
                  <a:gd name="T13" fmla="*/ 48 h 195"/>
                  <a:gd name="T14" fmla="*/ 107 w 107"/>
                  <a:gd name="T15" fmla="*/ 33 h 195"/>
                  <a:gd name="T16" fmla="*/ 98 w 107"/>
                  <a:gd name="T17" fmla="*/ 10 h 195"/>
                  <a:gd name="T18" fmla="*/ 80 w 107"/>
                  <a:gd name="T19" fmla="*/ 0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195"/>
                  <a:gd name="T32" fmla="*/ 107 w 107"/>
                  <a:gd name="T33" fmla="*/ 195 h 1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195">
                    <a:moveTo>
                      <a:pt x="80" y="0"/>
                    </a:moveTo>
                    <a:lnTo>
                      <a:pt x="57" y="18"/>
                    </a:lnTo>
                    <a:lnTo>
                      <a:pt x="3" y="148"/>
                    </a:lnTo>
                    <a:lnTo>
                      <a:pt x="0" y="163"/>
                    </a:lnTo>
                    <a:lnTo>
                      <a:pt x="27" y="195"/>
                    </a:lnTo>
                    <a:lnTo>
                      <a:pt x="49" y="179"/>
                    </a:lnTo>
                    <a:lnTo>
                      <a:pt x="103" y="48"/>
                    </a:lnTo>
                    <a:lnTo>
                      <a:pt x="107" y="33"/>
                    </a:lnTo>
                    <a:lnTo>
                      <a:pt x="98" y="10"/>
                    </a:lnTo>
                    <a:lnTo>
                      <a:pt x="80" y="0"/>
                    </a:lnTo>
                    <a:close/>
                  </a:path>
                </a:pathLst>
              </a:custGeom>
              <a:solidFill>
                <a:srgbClr val="0D0D0D"/>
              </a:solidFill>
              <a:ln w="12700">
                <a:solidFill>
                  <a:srgbClr val="000000"/>
                </a:solidFill>
                <a:round/>
                <a:headEnd/>
                <a:tailEnd/>
              </a:ln>
            </p:spPr>
            <p:txBody>
              <a:bodyPr/>
              <a:lstStyle/>
              <a:p>
                <a:endParaRPr lang="ru-RU"/>
              </a:p>
            </p:txBody>
          </p:sp>
          <p:sp>
            <p:nvSpPr>
              <p:cNvPr id="7209" name="Freeform 146"/>
              <p:cNvSpPr>
                <a:spLocks/>
              </p:cNvSpPr>
              <p:nvPr/>
            </p:nvSpPr>
            <p:spPr bwMode="auto">
              <a:xfrm>
                <a:off x="3981" y="2549"/>
                <a:ext cx="91" cy="136"/>
              </a:xfrm>
              <a:custGeom>
                <a:avLst/>
                <a:gdLst>
                  <a:gd name="T0" fmla="*/ 329 w 361"/>
                  <a:gd name="T1" fmla="*/ 0 h 546"/>
                  <a:gd name="T2" fmla="*/ 245 w 361"/>
                  <a:gd name="T3" fmla="*/ 22 h 546"/>
                  <a:gd name="T4" fmla="*/ 289 w 361"/>
                  <a:gd name="T5" fmla="*/ 42 h 546"/>
                  <a:gd name="T6" fmla="*/ 307 w 361"/>
                  <a:gd name="T7" fmla="*/ 95 h 546"/>
                  <a:gd name="T8" fmla="*/ 304 w 361"/>
                  <a:gd name="T9" fmla="*/ 119 h 546"/>
                  <a:gd name="T10" fmla="*/ 234 w 361"/>
                  <a:gd name="T11" fmla="*/ 443 h 546"/>
                  <a:gd name="T12" fmla="*/ 228 w 361"/>
                  <a:gd name="T13" fmla="*/ 464 h 546"/>
                  <a:gd name="T14" fmla="*/ 197 w 361"/>
                  <a:gd name="T15" fmla="*/ 511 h 546"/>
                  <a:gd name="T16" fmla="*/ 179 w 361"/>
                  <a:gd name="T17" fmla="*/ 525 h 546"/>
                  <a:gd name="T18" fmla="*/ 133 w 361"/>
                  <a:gd name="T19" fmla="*/ 539 h 546"/>
                  <a:gd name="T20" fmla="*/ 0 w 361"/>
                  <a:gd name="T21" fmla="*/ 539 h 546"/>
                  <a:gd name="T22" fmla="*/ 245 w 361"/>
                  <a:gd name="T23" fmla="*/ 546 h 546"/>
                  <a:gd name="T24" fmla="*/ 271 w 361"/>
                  <a:gd name="T25" fmla="*/ 500 h 546"/>
                  <a:gd name="T26" fmla="*/ 288 w 361"/>
                  <a:gd name="T27" fmla="*/ 443 h 546"/>
                  <a:gd name="T28" fmla="*/ 358 w 361"/>
                  <a:gd name="T29" fmla="*/ 119 h 546"/>
                  <a:gd name="T30" fmla="*/ 361 w 361"/>
                  <a:gd name="T31" fmla="*/ 93 h 546"/>
                  <a:gd name="T32" fmla="*/ 355 w 361"/>
                  <a:gd name="T33" fmla="*/ 53 h 546"/>
                  <a:gd name="T34" fmla="*/ 329 w 361"/>
                  <a:gd name="T35" fmla="*/ 0 h 5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1"/>
                  <a:gd name="T55" fmla="*/ 0 h 546"/>
                  <a:gd name="T56" fmla="*/ 361 w 361"/>
                  <a:gd name="T57" fmla="*/ 546 h 5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1" h="546">
                    <a:moveTo>
                      <a:pt x="329" y="0"/>
                    </a:moveTo>
                    <a:lnTo>
                      <a:pt x="245" y="22"/>
                    </a:lnTo>
                    <a:lnTo>
                      <a:pt x="289" y="42"/>
                    </a:lnTo>
                    <a:lnTo>
                      <a:pt x="307" y="95"/>
                    </a:lnTo>
                    <a:lnTo>
                      <a:pt x="304" y="119"/>
                    </a:lnTo>
                    <a:lnTo>
                      <a:pt x="234" y="443"/>
                    </a:lnTo>
                    <a:lnTo>
                      <a:pt x="228" y="464"/>
                    </a:lnTo>
                    <a:lnTo>
                      <a:pt x="197" y="511"/>
                    </a:lnTo>
                    <a:lnTo>
                      <a:pt x="179" y="525"/>
                    </a:lnTo>
                    <a:lnTo>
                      <a:pt x="133" y="539"/>
                    </a:lnTo>
                    <a:lnTo>
                      <a:pt x="0" y="539"/>
                    </a:lnTo>
                    <a:lnTo>
                      <a:pt x="245" y="546"/>
                    </a:lnTo>
                    <a:lnTo>
                      <a:pt x="271" y="500"/>
                    </a:lnTo>
                    <a:lnTo>
                      <a:pt x="288" y="443"/>
                    </a:lnTo>
                    <a:lnTo>
                      <a:pt x="358" y="119"/>
                    </a:lnTo>
                    <a:lnTo>
                      <a:pt x="361" y="93"/>
                    </a:lnTo>
                    <a:lnTo>
                      <a:pt x="355" y="53"/>
                    </a:lnTo>
                    <a:lnTo>
                      <a:pt x="329" y="0"/>
                    </a:lnTo>
                    <a:close/>
                  </a:path>
                </a:pathLst>
              </a:custGeom>
              <a:solidFill>
                <a:srgbClr val="0D0D0D"/>
              </a:solidFill>
              <a:ln w="12700">
                <a:solidFill>
                  <a:srgbClr val="000000"/>
                </a:solidFill>
                <a:round/>
                <a:headEnd/>
                <a:tailEnd/>
              </a:ln>
            </p:spPr>
            <p:txBody>
              <a:bodyPr/>
              <a:lstStyle/>
              <a:p>
                <a:endParaRPr lang="ru-RU"/>
              </a:p>
            </p:txBody>
          </p:sp>
          <p:sp>
            <p:nvSpPr>
              <p:cNvPr id="7210" name="Freeform 147"/>
              <p:cNvSpPr>
                <a:spLocks/>
              </p:cNvSpPr>
              <p:nvPr/>
            </p:nvSpPr>
            <p:spPr bwMode="auto">
              <a:xfrm>
                <a:off x="3966" y="2538"/>
                <a:ext cx="98" cy="162"/>
              </a:xfrm>
              <a:custGeom>
                <a:avLst/>
                <a:gdLst>
                  <a:gd name="T0" fmla="*/ 320 w 390"/>
                  <a:gd name="T1" fmla="*/ 0 h 647"/>
                  <a:gd name="T2" fmla="*/ 159 w 390"/>
                  <a:gd name="T3" fmla="*/ 0 h 647"/>
                  <a:gd name="T4" fmla="*/ 158 w 390"/>
                  <a:gd name="T5" fmla="*/ 0 h 647"/>
                  <a:gd name="T6" fmla="*/ 125 w 390"/>
                  <a:gd name="T7" fmla="*/ 33 h 647"/>
                  <a:gd name="T8" fmla="*/ 0 w 390"/>
                  <a:gd name="T9" fmla="*/ 615 h 647"/>
                  <a:gd name="T10" fmla="*/ 3 w 390"/>
                  <a:gd name="T11" fmla="*/ 637 h 647"/>
                  <a:gd name="T12" fmla="*/ 20 w 390"/>
                  <a:gd name="T13" fmla="*/ 647 h 647"/>
                  <a:gd name="T14" fmla="*/ 180 w 390"/>
                  <a:gd name="T15" fmla="*/ 647 h 647"/>
                  <a:gd name="T16" fmla="*/ 230 w 390"/>
                  <a:gd name="T17" fmla="*/ 640 h 647"/>
                  <a:gd name="T18" fmla="*/ 272 w 390"/>
                  <a:gd name="T19" fmla="*/ 622 h 647"/>
                  <a:gd name="T20" fmla="*/ 306 w 390"/>
                  <a:gd name="T21" fmla="*/ 589 h 647"/>
                  <a:gd name="T22" fmla="*/ 61 w 390"/>
                  <a:gd name="T23" fmla="*/ 582 h 647"/>
                  <a:gd name="T24" fmla="*/ 172 w 390"/>
                  <a:gd name="T25" fmla="*/ 65 h 647"/>
                  <a:gd name="T26" fmla="*/ 306 w 390"/>
                  <a:gd name="T27" fmla="*/ 65 h 647"/>
                  <a:gd name="T28" fmla="*/ 390 w 390"/>
                  <a:gd name="T29" fmla="*/ 43 h 647"/>
                  <a:gd name="T30" fmla="*/ 365 w 390"/>
                  <a:gd name="T31" fmla="*/ 15 h 647"/>
                  <a:gd name="T32" fmla="*/ 320 w 390"/>
                  <a:gd name="T33" fmla="*/ 0 h 6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0"/>
                  <a:gd name="T52" fmla="*/ 0 h 647"/>
                  <a:gd name="T53" fmla="*/ 390 w 390"/>
                  <a:gd name="T54" fmla="*/ 647 h 6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0" h="647">
                    <a:moveTo>
                      <a:pt x="320" y="0"/>
                    </a:moveTo>
                    <a:lnTo>
                      <a:pt x="159" y="0"/>
                    </a:lnTo>
                    <a:lnTo>
                      <a:pt x="158" y="0"/>
                    </a:lnTo>
                    <a:lnTo>
                      <a:pt x="125" y="33"/>
                    </a:lnTo>
                    <a:lnTo>
                      <a:pt x="0" y="615"/>
                    </a:lnTo>
                    <a:lnTo>
                      <a:pt x="3" y="637"/>
                    </a:lnTo>
                    <a:lnTo>
                      <a:pt x="20" y="647"/>
                    </a:lnTo>
                    <a:lnTo>
                      <a:pt x="180" y="647"/>
                    </a:lnTo>
                    <a:lnTo>
                      <a:pt x="230" y="640"/>
                    </a:lnTo>
                    <a:lnTo>
                      <a:pt x="272" y="622"/>
                    </a:lnTo>
                    <a:lnTo>
                      <a:pt x="306" y="589"/>
                    </a:lnTo>
                    <a:lnTo>
                      <a:pt x="61" y="582"/>
                    </a:lnTo>
                    <a:lnTo>
                      <a:pt x="172" y="65"/>
                    </a:lnTo>
                    <a:lnTo>
                      <a:pt x="306" y="65"/>
                    </a:lnTo>
                    <a:lnTo>
                      <a:pt x="390" y="43"/>
                    </a:lnTo>
                    <a:lnTo>
                      <a:pt x="365" y="15"/>
                    </a:lnTo>
                    <a:lnTo>
                      <a:pt x="320" y="0"/>
                    </a:lnTo>
                    <a:close/>
                  </a:path>
                </a:pathLst>
              </a:custGeom>
              <a:solidFill>
                <a:srgbClr val="0D0D0D"/>
              </a:solidFill>
              <a:ln w="12700">
                <a:solidFill>
                  <a:srgbClr val="000000"/>
                </a:solidFill>
                <a:round/>
                <a:headEnd/>
                <a:tailEnd/>
              </a:ln>
            </p:spPr>
            <p:txBody>
              <a:bodyPr/>
              <a:lstStyle/>
              <a:p>
                <a:endParaRPr lang="ru-RU"/>
              </a:p>
            </p:txBody>
          </p:sp>
          <p:sp>
            <p:nvSpPr>
              <p:cNvPr id="7211" name="Freeform 148"/>
              <p:cNvSpPr>
                <a:spLocks/>
              </p:cNvSpPr>
              <p:nvPr/>
            </p:nvSpPr>
            <p:spPr bwMode="auto">
              <a:xfrm>
                <a:off x="4131" y="2538"/>
                <a:ext cx="27" cy="49"/>
              </a:xfrm>
              <a:custGeom>
                <a:avLst/>
                <a:gdLst>
                  <a:gd name="T0" fmla="*/ 80 w 107"/>
                  <a:gd name="T1" fmla="*/ 0 h 195"/>
                  <a:gd name="T2" fmla="*/ 58 w 107"/>
                  <a:gd name="T3" fmla="*/ 18 h 195"/>
                  <a:gd name="T4" fmla="*/ 4 w 107"/>
                  <a:gd name="T5" fmla="*/ 147 h 195"/>
                  <a:gd name="T6" fmla="*/ 0 w 107"/>
                  <a:gd name="T7" fmla="*/ 162 h 195"/>
                  <a:gd name="T8" fmla="*/ 27 w 107"/>
                  <a:gd name="T9" fmla="*/ 195 h 195"/>
                  <a:gd name="T10" fmla="*/ 50 w 107"/>
                  <a:gd name="T11" fmla="*/ 177 h 195"/>
                  <a:gd name="T12" fmla="*/ 103 w 107"/>
                  <a:gd name="T13" fmla="*/ 48 h 195"/>
                  <a:gd name="T14" fmla="*/ 107 w 107"/>
                  <a:gd name="T15" fmla="*/ 33 h 195"/>
                  <a:gd name="T16" fmla="*/ 99 w 107"/>
                  <a:gd name="T17" fmla="*/ 9 h 195"/>
                  <a:gd name="T18" fmla="*/ 80 w 107"/>
                  <a:gd name="T19" fmla="*/ 0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195"/>
                  <a:gd name="T32" fmla="*/ 107 w 107"/>
                  <a:gd name="T33" fmla="*/ 195 h 1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195">
                    <a:moveTo>
                      <a:pt x="80" y="0"/>
                    </a:moveTo>
                    <a:lnTo>
                      <a:pt x="58" y="18"/>
                    </a:lnTo>
                    <a:lnTo>
                      <a:pt x="4" y="147"/>
                    </a:lnTo>
                    <a:lnTo>
                      <a:pt x="0" y="162"/>
                    </a:lnTo>
                    <a:lnTo>
                      <a:pt x="27" y="195"/>
                    </a:lnTo>
                    <a:lnTo>
                      <a:pt x="50" y="177"/>
                    </a:lnTo>
                    <a:lnTo>
                      <a:pt x="103" y="48"/>
                    </a:lnTo>
                    <a:lnTo>
                      <a:pt x="107" y="33"/>
                    </a:lnTo>
                    <a:lnTo>
                      <a:pt x="99" y="9"/>
                    </a:lnTo>
                    <a:lnTo>
                      <a:pt x="80" y="0"/>
                    </a:lnTo>
                    <a:close/>
                  </a:path>
                </a:pathLst>
              </a:custGeom>
              <a:solidFill>
                <a:srgbClr val="0D0D0D"/>
              </a:solidFill>
              <a:ln w="12700">
                <a:solidFill>
                  <a:srgbClr val="000000"/>
                </a:solidFill>
                <a:round/>
                <a:headEnd/>
                <a:tailEnd/>
              </a:ln>
            </p:spPr>
            <p:txBody>
              <a:bodyPr/>
              <a:lstStyle/>
              <a:p>
                <a:endParaRPr lang="ru-RU"/>
              </a:p>
            </p:txBody>
          </p:sp>
          <p:sp>
            <p:nvSpPr>
              <p:cNvPr id="7212" name="Freeform 149"/>
              <p:cNvSpPr>
                <a:spLocks/>
              </p:cNvSpPr>
              <p:nvPr/>
            </p:nvSpPr>
            <p:spPr bwMode="auto">
              <a:xfrm>
                <a:off x="4098" y="2538"/>
                <a:ext cx="27" cy="49"/>
              </a:xfrm>
              <a:custGeom>
                <a:avLst/>
                <a:gdLst>
                  <a:gd name="T0" fmla="*/ 80 w 107"/>
                  <a:gd name="T1" fmla="*/ 0 h 195"/>
                  <a:gd name="T2" fmla="*/ 58 w 107"/>
                  <a:gd name="T3" fmla="*/ 18 h 195"/>
                  <a:gd name="T4" fmla="*/ 3 w 107"/>
                  <a:gd name="T5" fmla="*/ 147 h 195"/>
                  <a:gd name="T6" fmla="*/ 0 w 107"/>
                  <a:gd name="T7" fmla="*/ 162 h 195"/>
                  <a:gd name="T8" fmla="*/ 27 w 107"/>
                  <a:gd name="T9" fmla="*/ 195 h 195"/>
                  <a:gd name="T10" fmla="*/ 49 w 107"/>
                  <a:gd name="T11" fmla="*/ 177 h 195"/>
                  <a:gd name="T12" fmla="*/ 104 w 107"/>
                  <a:gd name="T13" fmla="*/ 48 h 195"/>
                  <a:gd name="T14" fmla="*/ 107 w 107"/>
                  <a:gd name="T15" fmla="*/ 33 h 195"/>
                  <a:gd name="T16" fmla="*/ 99 w 107"/>
                  <a:gd name="T17" fmla="*/ 9 h 195"/>
                  <a:gd name="T18" fmla="*/ 80 w 107"/>
                  <a:gd name="T19" fmla="*/ 0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195"/>
                  <a:gd name="T32" fmla="*/ 107 w 107"/>
                  <a:gd name="T33" fmla="*/ 195 h 1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195">
                    <a:moveTo>
                      <a:pt x="80" y="0"/>
                    </a:moveTo>
                    <a:lnTo>
                      <a:pt x="58" y="18"/>
                    </a:lnTo>
                    <a:lnTo>
                      <a:pt x="3" y="147"/>
                    </a:lnTo>
                    <a:lnTo>
                      <a:pt x="0" y="162"/>
                    </a:lnTo>
                    <a:lnTo>
                      <a:pt x="27" y="195"/>
                    </a:lnTo>
                    <a:lnTo>
                      <a:pt x="49" y="177"/>
                    </a:lnTo>
                    <a:lnTo>
                      <a:pt x="104" y="48"/>
                    </a:lnTo>
                    <a:lnTo>
                      <a:pt x="107" y="33"/>
                    </a:lnTo>
                    <a:lnTo>
                      <a:pt x="99" y="9"/>
                    </a:lnTo>
                    <a:lnTo>
                      <a:pt x="80" y="0"/>
                    </a:lnTo>
                    <a:close/>
                  </a:path>
                </a:pathLst>
              </a:custGeom>
              <a:solidFill>
                <a:srgbClr val="0D0D0D"/>
              </a:solidFill>
              <a:ln w="12700">
                <a:solidFill>
                  <a:srgbClr val="000000"/>
                </a:solidFill>
                <a:round/>
                <a:headEnd/>
                <a:tailEnd/>
              </a:ln>
            </p:spPr>
            <p:txBody>
              <a:bodyPr/>
              <a:lstStyle/>
              <a:p>
                <a:endParaRPr lang="ru-RU"/>
              </a:p>
            </p:txBody>
          </p:sp>
          <p:sp>
            <p:nvSpPr>
              <p:cNvPr id="7213" name="Freeform 150"/>
              <p:cNvSpPr>
                <a:spLocks/>
              </p:cNvSpPr>
              <p:nvPr/>
            </p:nvSpPr>
            <p:spPr bwMode="auto">
              <a:xfrm>
                <a:off x="5293" y="2046"/>
                <a:ext cx="55" cy="155"/>
              </a:xfrm>
              <a:custGeom>
                <a:avLst/>
                <a:gdLst>
                  <a:gd name="T0" fmla="*/ 185 w 221"/>
                  <a:gd name="T1" fmla="*/ 0 h 617"/>
                  <a:gd name="T2" fmla="*/ 139 w 221"/>
                  <a:gd name="T3" fmla="*/ 105 h 617"/>
                  <a:gd name="T4" fmla="*/ 157 w 221"/>
                  <a:gd name="T5" fmla="*/ 391 h 617"/>
                  <a:gd name="T6" fmla="*/ 0 w 221"/>
                  <a:gd name="T7" fmla="*/ 391 h 617"/>
                  <a:gd name="T8" fmla="*/ 162 w 221"/>
                  <a:gd name="T9" fmla="*/ 455 h 617"/>
                  <a:gd name="T10" fmla="*/ 170 w 221"/>
                  <a:gd name="T11" fmla="*/ 588 h 617"/>
                  <a:gd name="T12" fmla="*/ 194 w 221"/>
                  <a:gd name="T13" fmla="*/ 617 h 617"/>
                  <a:gd name="T14" fmla="*/ 221 w 221"/>
                  <a:gd name="T15" fmla="*/ 587 h 617"/>
                  <a:gd name="T16" fmla="*/ 185 w 221"/>
                  <a:gd name="T17" fmla="*/ 0 h 6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1"/>
                  <a:gd name="T28" fmla="*/ 0 h 617"/>
                  <a:gd name="T29" fmla="*/ 221 w 221"/>
                  <a:gd name="T30" fmla="*/ 617 h 6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1" h="617">
                    <a:moveTo>
                      <a:pt x="185" y="0"/>
                    </a:moveTo>
                    <a:lnTo>
                      <a:pt x="139" y="105"/>
                    </a:lnTo>
                    <a:lnTo>
                      <a:pt x="157" y="391"/>
                    </a:lnTo>
                    <a:lnTo>
                      <a:pt x="0" y="391"/>
                    </a:lnTo>
                    <a:lnTo>
                      <a:pt x="162" y="455"/>
                    </a:lnTo>
                    <a:lnTo>
                      <a:pt x="170" y="588"/>
                    </a:lnTo>
                    <a:lnTo>
                      <a:pt x="194" y="617"/>
                    </a:lnTo>
                    <a:lnTo>
                      <a:pt x="221" y="587"/>
                    </a:lnTo>
                    <a:lnTo>
                      <a:pt x="185" y="0"/>
                    </a:lnTo>
                    <a:close/>
                  </a:path>
                </a:pathLst>
              </a:custGeom>
              <a:solidFill>
                <a:srgbClr val="0D0D0D"/>
              </a:solidFill>
              <a:ln w="12700">
                <a:solidFill>
                  <a:srgbClr val="000000"/>
                </a:solidFill>
                <a:round/>
                <a:headEnd/>
                <a:tailEnd/>
              </a:ln>
            </p:spPr>
            <p:txBody>
              <a:bodyPr/>
              <a:lstStyle/>
              <a:p>
                <a:endParaRPr lang="ru-RU"/>
              </a:p>
            </p:txBody>
          </p:sp>
          <p:sp>
            <p:nvSpPr>
              <p:cNvPr id="7214" name="Freeform 151"/>
              <p:cNvSpPr>
                <a:spLocks/>
              </p:cNvSpPr>
              <p:nvPr/>
            </p:nvSpPr>
            <p:spPr bwMode="auto">
              <a:xfrm>
                <a:off x="5255" y="2039"/>
                <a:ext cx="84" cy="162"/>
              </a:xfrm>
              <a:custGeom>
                <a:avLst/>
                <a:gdLst>
                  <a:gd name="T0" fmla="*/ 311 w 337"/>
                  <a:gd name="T1" fmla="*/ 0 h 646"/>
                  <a:gd name="T2" fmla="*/ 289 w 337"/>
                  <a:gd name="T3" fmla="*/ 15 h 646"/>
                  <a:gd name="T4" fmla="*/ 4 w 337"/>
                  <a:gd name="T5" fmla="*/ 597 h 646"/>
                  <a:gd name="T6" fmla="*/ 0 w 337"/>
                  <a:gd name="T7" fmla="*/ 614 h 646"/>
                  <a:gd name="T8" fmla="*/ 7 w 337"/>
                  <a:gd name="T9" fmla="*/ 637 h 646"/>
                  <a:gd name="T10" fmla="*/ 26 w 337"/>
                  <a:gd name="T11" fmla="*/ 646 h 646"/>
                  <a:gd name="T12" fmla="*/ 48 w 337"/>
                  <a:gd name="T13" fmla="*/ 631 h 646"/>
                  <a:gd name="T14" fmla="*/ 120 w 337"/>
                  <a:gd name="T15" fmla="*/ 484 h 646"/>
                  <a:gd name="T16" fmla="*/ 314 w 337"/>
                  <a:gd name="T17" fmla="*/ 484 h 646"/>
                  <a:gd name="T18" fmla="*/ 152 w 337"/>
                  <a:gd name="T19" fmla="*/ 420 h 646"/>
                  <a:gd name="T20" fmla="*/ 291 w 337"/>
                  <a:gd name="T21" fmla="*/ 134 h 646"/>
                  <a:gd name="T22" fmla="*/ 337 w 337"/>
                  <a:gd name="T23" fmla="*/ 29 h 646"/>
                  <a:gd name="T24" fmla="*/ 311 w 337"/>
                  <a:gd name="T25" fmla="*/ 0 h 6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7"/>
                  <a:gd name="T40" fmla="*/ 0 h 646"/>
                  <a:gd name="T41" fmla="*/ 337 w 337"/>
                  <a:gd name="T42" fmla="*/ 646 h 6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7" h="646">
                    <a:moveTo>
                      <a:pt x="311" y="0"/>
                    </a:moveTo>
                    <a:lnTo>
                      <a:pt x="289" y="15"/>
                    </a:lnTo>
                    <a:lnTo>
                      <a:pt x="4" y="597"/>
                    </a:lnTo>
                    <a:lnTo>
                      <a:pt x="0" y="614"/>
                    </a:lnTo>
                    <a:lnTo>
                      <a:pt x="7" y="637"/>
                    </a:lnTo>
                    <a:lnTo>
                      <a:pt x="26" y="646"/>
                    </a:lnTo>
                    <a:lnTo>
                      <a:pt x="48" y="631"/>
                    </a:lnTo>
                    <a:lnTo>
                      <a:pt x="120" y="484"/>
                    </a:lnTo>
                    <a:lnTo>
                      <a:pt x="314" y="484"/>
                    </a:lnTo>
                    <a:lnTo>
                      <a:pt x="152" y="420"/>
                    </a:lnTo>
                    <a:lnTo>
                      <a:pt x="291" y="134"/>
                    </a:lnTo>
                    <a:lnTo>
                      <a:pt x="337" y="29"/>
                    </a:lnTo>
                    <a:lnTo>
                      <a:pt x="311" y="0"/>
                    </a:lnTo>
                    <a:close/>
                  </a:path>
                </a:pathLst>
              </a:custGeom>
              <a:solidFill>
                <a:srgbClr val="0D0D0D"/>
              </a:solidFill>
              <a:ln w="12700">
                <a:solidFill>
                  <a:srgbClr val="000000"/>
                </a:solidFill>
                <a:round/>
                <a:headEnd/>
                <a:tailEnd/>
              </a:ln>
            </p:spPr>
            <p:txBody>
              <a:bodyPr/>
              <a:lstStyle/>
              <a:p>
                <a:endParaRPr lang="ru-RU"/>
              </a:p>
            </p:txBody>
          </p:sp>
          <p:sp>
            <p:nvSpPr>
              <p:cNvPr id="7215" name="Freeform 152"/>
              <p:cNvSpPr>
                <a:spLocks/>
              </p:cNvSpPr>
              <p:nvPr/>
            </p:nvSpPr>
            <p:spPr bwMode="auto">
              <a:xfrm>
                <a:off x="5433" y="2039"/>
                <a:ext cx="27" cy="48"/>
              </a:xfrm>
              <a:custGeom>
                <a:avLst/>
                <a:gdLst>
                  <a:gd name="T0" fmla="*/ 80 w 107"/>
                  <a:gd name="T1" fmla="*/ 0 h 193"/>
                  <a:gd name="T2" fmla="*/ 58 w 107"/>
                  <a:gd name="T3" fmla="*/ 17 h 193"/>
                  <a:gd name="T4" fmla="*/ 4 w 107"/>
                  <a:gd name="T5" fmla="*/ 147 h 193"/>
                  <a:gd name="T6" fmla="*/ 0 w 107"/>
                  <a:gd name="T7" fmla="*/ 162 h 193"/>
                  <a:gd name="T8" fmla="*/ 27 w 107"/>
                  <a:gd name="T9" fmla="*/ 193 h 193"/>
                  <a:gd name="T10" fmla="*/ 50 w 107"/>
                  <a:gd name="T11" fmla="*/ 177 h 193"/>
                  <a:gd name="T12" fmla="*/ 104 w 107"/>
                  <a:gd name="T13" fmla="*/ 48 h 193"/>
                  <a:gd name="T14" fmla="*/ 107 w 107"/>
                  <a:gd name="T15" fmla="*/ 33 h 193"/>
                  <a:gd name="T16" fmla="*/ 99 w 107"/>
                  <a:gd name="T17" fmla="*/ 9 h 193"/>
                  <a:gd name="T18" fmla="*/ 80 w 107"/>
                  <a:gd name="T19" fmla="*/ 0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193"/>
                  <a:gd name="T32" fmla="*/ 107 w 107"/>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193">
                    <a:moveTo>
                      <a:pt x="80" y="0"/>
                    </a:moveTo>
                    <a:lnTo>
                      <a:pt x="58" y="17"/>
                    </a:lnTo>
                    <a:lnTo>
                      <a:pt x="4" y="147"/>
                    </a:lnTo>
                    <a:lnTo>
                      <a:pt x="0" y="162"/>
                    </a:lnTo>
                    <a:lnTo>
                      <a:pt x="27" y="193"/>
                    </a:lnTo>
                    <a:lnTo>
                      <a:pt x="50" y="177"/>
                    </a:lnTo>
                    <a:lnTo>
                      <a:pt x="104" y="48"/>
                    </a:lnTo>
                    <a:lnTo>
                      <a:pt x="107" y="33"/>
                    </a:lnTo>
                    <a:lnTo>
                      <a:pt x="99" y="9"/>
                    </a:lnTo>
                    <a:lnTo>
                      <a:pt x="80" y="0"/>
                    </a:lnTo>
                    <a:close/>
                  </a:path>
                </a:pathLst>
              </a:custGeom>
              <a:solidFill>
                <a:srgbClr val="0D0D0D"/>
              </a:solidFill>
              <a:ln w="12700">
                <a:solidFill>
                  <a:srgbClr val="000000"/>
                </a:solidFill>
                <a:round/>
                <a:headEnd/>
                <a:tailEnd/>
              </a:ln>
            </p:spPr>
            <p:txBody>
              <a:bodyPr/>
              <a:lstStyle/>
              <a:p>
                <a:endParaRPr lang="ru-RU"/>
              </a:p>
            </p:txBody>
          </p:sp>
          <p:sp>
            <p:nvSpPr>
              <p:cNvPr id="7216" name="Freeform 153"/>
              <p:cNvSpPr>
                <a:spLocks/>
              </p:cNvSpPr>
              <p:nvPr/>
            </p:nvSpPr>
            <p:spPr bwMode="auto">
              <a:xfrm>
                <a:off x="5399" y="2039"/>
                <a:ext cx="27" cy="48"/>
              </a:xfrm>
              <a:custGeom>
                <a:avLst/>
                <a:gdLst>
                  <a:gd name="T0" fmla="*/ 79 w 106"/>
                  <a:gd name="T1" fmla="*/ 0 h 193"/>
                  <a:gd name="T2" fmla="*/ 57 w 106"/>
                  <a:gd name="T3" fmla="*/ 17 h 193"/>
                  <a:gd name="T4" fmla="*/ 3 w 106"/>
                  <a:gd name="T5" fmla="*/ 147 h 193"/>
                  <a:gd name="T6" fmla="*/ 0 w 106"/>
                  <a:gd name="T7" fmla="*/ 162 h 193"/>
                  <a:gd name="T8" fmla="*/ 27 w 106"/>
                  <a:gd name="T9" fmla="*/ 193 h 193"/>
                  <a:gd name="T10" fmla="*/ 49 w 106"/>
                  <a:gd name="T11" fmla="*/ 177 h 193"/>
                  <a:gd name="T12" fmla="*/ 103 w 106"/>
                  <a:gd name="T13" fmla="*/ 48 h 193"/>
                  <a:gd name="T14" fmla="*/ 106 w 106"/>
                  <a:gd name="T15" fmla="*/ 33 h 193"/>
                  <a:gd name="T16" fmla="*/ 98 w 106"/>
                  <a:gd name="T17" fmla="*/ 9 h 193"/>
                  <a:gd name="T18" fmla="*/ 79 w 106"/>
                  <a:gd name="T19" fmla="*/ 0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193"/>
                  <a:gd name="T32" fmla="*/ 106 w 106"/>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193">
                    <a:moveTo>
                      <a:pt x="79" y="0"/>
                    </a:moveTo>
                    <a:lnTo>
                      <a:pt x="57" y="17"/>
                    </a:lnTo>
                    <a:lnTo>
                      <a:pt x="3" y="147"/>
                    </a:lnTo>
                    <a:lnTo>
                      <a:pt x="0" y="162"/>
                    </a:lnTo>
                    <a:lnTo>
                      <a:pt x="27" y="193"/>
                    </a:lnTo>
                    <a:lnTo>
                      <a:pt x="49" y="177"/>
                    </a:lnTo>
                    <a:lnTo>
                      <a:pt x="103" y="48"/>
                    </a:lnTo>
                    <a:lnTo>
                      <a:pt x="106" y="33"/>
                    </a:lnTo>
                    <a:lnTo>
                      <a:pt x="98" y="9"/>
                    </a:lnTo>
                    <a:lnTo>
                      <a:pt x="79" y="0"/>
                    </a:lnTo>
                    <a:close/>
                  </a:path>
                </a:pathLst>
              </a:custGeom>
              <a:solidFill>
                <a:srgbClr val="0D0D0D"/>
              </a:solidFill>
              <a:ln w="12700">
                <a:solidFill>
                  <a:srgbClr val="000000"/>
                </a:solidFill>
                <a:round/>
                <a:headEnd/>
                <a:tailEnd/>
              </a:ln>
            </p:spPr>
            <p:txBody>
              <a:bodyPr/>
              <a:lstStyle/>
              <a:p>
                <a:endParaRPr lang="ru-RU"/>
              </a:p>
            </p:txBody>
          </p:sp>
          <p:sp>
            <p:nvSpPr>
              <p:cNvPr id="7217" name="Freeform 154"/>
              <p:cNvSpPr>
                <a:spLocks/>
              </p:cNvSpPr>
              <p:nvPr/>
            </p:nvSpPr>
            <p:spPr bwMode="auto">
              <a:xfrm>
                <a:off x="5480" y="2039"/>
                <a:ext cx="26" cy="48"/>
              </a:xfrm>
              <a:custGeom>
                <a:avLst/>
                <a:gdLst>
                  <a:gd name="T0" fmla="*/ 58 w 107"/>
                  <a:gd name="T1" fmla="*/ 17 h 193"/>
                  <a:gd name="T2" fmla="*/ 80 w 107"/>
                  <a:gd name="T3" fmla="*/ 0 h 193"/>
                  <a:gd name="T4" fmla="*/ 80 w 107"/>
                  <a:gd name="T5" fmla="*/ 0 h 193"/>
                  <a:gd name="T6" fmla="*/ 99 w 107"/>
                  <a:gd name="T7" fmla="*/ 9 h 193"/>
                  <a:gd name="T8" fmla="*/ 99 w 107"/>
                  <a:gd name="T9" fmla="*/ 9 h 193"/>
                  <a:gd name="T10" fmla="*/ 107 w 107"/>
                  <a:gd name="T11" fmla="*/ 33 h 193"/>
                  <a:gd name="T12" fmla="*/ 107 w 107"/>
                  <a:gd name="T13" fmla="*/ 33 h 193"/>
                  <a:gd name="T14" fmla="*/ 103 w 107"/>
                  <a:gd name="T15" fmla="*/ 48 h 193"/>
                  <a:gd name="T16" fmla="*/ 103 w 107"/>
                  <a:gd name="T17" fmla="*/ 48 h 193"/>
                  <a:gd name="T18" fmla="*/ 49 w 107"/>
                  <a:gd name="T19" fmla="*/ 177 h 193"/>
                  <a:gd name="T20" fmla="*/ 27 w 107"/>
                  <a:gd name="T21" fmla="*/ 193 h 193"/>
                  <a:gd name="T22" fmla="*/ 27 w 107"/>
                  <a:gd name="T23" fmla="*/ 193 h 193"/>
                  <a:gd name="T24" fmla="*/ 0 w 107"/>
                  <a:gd name="T25" fmla="*/ 162 h 193"/>
                  <a:gd name="T26" fmla="*/ 0 w 107"/>
                  <a:gd name="T27" fmla="*/ 162 h 193"/>
                  <a:gd name="T28" fmla="*/ 4 w 107"/>
                  <a:gd name="T29" fmla="*/ 147 h 193"/>
                  <a:gd name="T30" fmla="*/ 4 w 107"/>
                  <a:gd name="T31" fmla="*/ 147 h 193"/>
                  <a:gd name="T32" fmla="*/ 58 w 107"/>
                  <a:gd name="T33" fmla="*/ 17 h 1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193"/>
                  <a:gd name="T53" fmla="*/ 107 w 107"/>
                  <a:gd name="T54" fmla="*/ 193 h 1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193">
                    <a:moveTo>
                      <a:pt x="58" y="17"/>
                    </a:moveTo>
                    <a:lnTo>
                      <a:pt x="80" y="0"/>
                    </a:lnTo>
                    <a:lnTo>
                      <a:pt x="99" y="9"/>
                    </a:lnTo>
                    <a:lnTo>
                      <a:pt x="107" y="33"/>
                    </a:lnTo>
                    <a:lnTo>
                      <a:pt x="103" y="48"/>
                    </a:lnTo>
                    <a:lnTo>
                      <a:pt x="49" y="177"/>
                    </a:lnTo>
                    <a:lnTo>
                      <a:pt x="27" y="193"/>
                    </a:lnTo>
                    <a:lnTo>
                      <a:pt x="0" y="162"/>
                    </a:lnTo>
                    <a:lnTo>
                      <a:pt x="4" y="147"/>
                    </a:lnTo>
                    <a:lnTo>
                      <a:pt x="58" y="17"/>
                    </a:lnTo>
                    <a:close/>
                  </a:path>
                </a:pathLst>
              </a:custGeom>
              <a:solidFill>
                <a:srgbClr val="0D0D0D"/>
              </a:solidFill>
              <a:ln w="12700">
                <a:solidFill>
                  <a:srgbClr val="000000"/>
                </a:solidFill>
                <a:round/>
                <a:headEnd/>
                <a:tailEnd/>
              </a:ln>
            </p:spPr>
            <p:txBody>
              <a:bodyPr/>
              <a:lstStyle/>
              <a:p>
                <a:endParaRPr lang="ru-RU"/>
              </a:p>
            </p:txBody>
          </p:sp>
          <p:sp>
            <p:nvSpPr>
              <p:cNvPr id="7218" name="Freeform 155"/>
              <p:cNvSpPr>
                <a:spLocks/>
              </p:cNvSpPr>
              <p:nvPr/>
            </p:nvSpPr>
            <p:spPr bwMode="auto">
              <a:xfrm>
                <a:off x="6754" y="2101"/>
                <a:ext cx="75" cy="77"/>
              </a:xfrm>
              <a:custGeom>
                <a:avLst/>
                <a:gdLst>
                  <a:gd name="T0" fmla="*/ 249 w 300"/>
                  <a:gd name="T1" fmla="*/ 0 h 307"/>
                  <a:gd name="T2" fmla="*/ 162 w 300"/>
                  <a:gd name="T3" fmla="*/ 32 h 307"/>
                  <a:gd name="T4" fmla="*/ 203 w 300"/>
                  <a:gd name="T5" fmla="*/ 39 h 307"/>
                  <a:gd name="T6" fmla="*/ 235 w 300"/>
                  <a:gd name="T7" fmla="*/ 69 h 307"/>
                  <a:gd name="T8" fmla="*/ 246 w 300"/>
                  <a:gd name="T9" fmla="*/ 122 h 307"/>
                  <a:gd name="T10" fmla="*/ 246 w 300"/>
                  <a:gd name="T11" fmla="*/ 133 h 307"/>
                  <a:gd name="T12" fmla="*/ 234 w 300"/>
                  <a:gd name="T13" fmla="*/ 190 h 307"/>
                  <a:gd name="T14" fmla="*/ 203 w 300"/>
                  <a:gd name="T15" fmla="*/ 240 h 307"/>
                  <a:gd name="T16" fmla="*/ 195 w 300"/>
                  <a:gd name="T17" fmla="*/ 249 h 307"/>
                  <a:gd name="T18" fmla="*/ 154 w 300"/>
                  <a:gd name="T19" fmla="*/ 280 h 307"/>
                  <a:gd name="T20" fmla="*/ 107 w 300"/>
                  <a:gd name="T21" fmla="*/ 290 h 307"/>
                  <a:gd name="T22" fmla="*/ 0 w 300"/>
                  <a:gd name="T23" fmla="*/ 290 h 307"/>
                  <a:gd name="T24" fmla="*/ 223 w 300"/>
                  <a:gd name="T25" fmla="*/ 307 h 307"/>
                  <a:gd name="T26" fmla="*/ 254 w 300"/>
                  <a:gd name="T27" fmla="*/ 269 h 307"/>
                  <a:gd name="T28" fmla="*/ 278 w 300"/>
                  <a:gd name="T29" fmla="*/ 221 h 307"/>
                  <a:gd name="T30" fmla="*/ 296 w 300"/>
                  <a:gd name="T31" fmla="*/ 161 h 307"/>
                  <a:gd name="T32" fmla="*/ 300 w 300"/>
                  <a:gd name="T33" fmla="*/ 122 h 307"/>
                  <a:gd name="T34" fmla="*/ 298 w 300"/>
                  <a:gd name="T35" fmla="*/ 97 h 307"/>
                  <a:gd name="T36" fmla="*/ 283 w 300"/>
                  <a:gd name="T37" fmla="*/ 42 h 307"/>
                  <a:gd name="T38" fmla="*/ 249 w 300"/>
                  <a:gd name="T39" fmla="*/ 0 h 3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0"/>
                  <a:gd name="T61" fmla="*/ 0 h 307"/>
                  <a:gd name="T62" fmla="*/ 300 w 300"/>
                  <a:gd name="T63" fmla="*/ 307 h 30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0" h="307">
                    <a:moveTo>
                      <a:pt x="249" y="0"/>
                    </a:moveTo>
                    <a:lnTo>
                      <a:pt x="162" y="32"/>
                    </a:lnTo>
                    <a:lnTo>
                      <a:pt x="203" y="39"/>
                    </a:lnTo>
                    <a:lnTo>
                      <a:pt x="235" y="69"/>
                    </a:lnTo>
                    <a:lnTo>
                      <a:pt x="246" y="122"/>
                    </a:lnTo>
                    <a:lnTo>
                      <a:pt x="246" y="133"/>
                    </a:lnTo>
                    <a:lnTo>
                      <a:pt x="234" y="190"/>
                    </a:lnTo>
                    <a:lnTo>
                      <a:pt x="203" y="240"/>
                    </a:lnTo>
                    <a:lnTo>
                      <a:pt x="195" y="249"/>
                    </a:lnTo>
                    <a:lnTo>
                      <a:pt x="154" y="280"/>
                    </a:lnTo>
                    <a:lnTo>
                      <a:pt x="107" y="290"/>
                    </a:lnTo>
                    <a:lnTo>
                      <a:pt x="0" y="290"/>
                    </a:lnTo>
                    <a:lnTo>
                      <a:pt x="223" y="307"/>
                    </a:lnTo>
                    <a:lnTo>
                      <a:pt x="254" y="269"/>
                    </a:lnTo>
                    <a:lnTo>
                      <a:pt x="278" y="221"/>
                    </a:lnTo>
                    <a:lnTo>
                      <a:pt x="296" y="161"/>
                    </a:lnTo>
                    <a:lnTo>
                      <a:pt x="300" y="122"/>
                    </a:lnTo>
                    <a:lnTo>
                      <a:pt x="298" y="97"/>
                    </a:lnTo>
                    <a:lnTo>
                      <a:pt x="283" y="42"/>
                    </a:lnTo>
                    <a:lnTo>
                      <a:pt x="249" y="0"/>
                    </a:lnTo>
                    <a:close/>
                  </a:path>
                </a:pathLst>
              </a:custGeom>
              <a:solidFill>
                <a:srgbClr val="0D0D0D"/>
              </a:solidFill>
              <a:ln w="12700">
                <a:solidFill>
                  <a:srgbClr val="000000"/>
                </a:solidFill>
                <a:round/>
                <a:headEnd/>
                <a:tailEnd/>
              </a:ln>
            </p:spPr>
            <p:txBody>
              <a:bodyPr/>
              <a:lstStyle/>
              <a:p>
                <a:endParaRPr lang="ru-RU"/>
              </a:p>
            </p:txBody>
          </p:sp>
          <p:sp>
            <p:nvSpPr>
              <p:cNvPr id="7219" name="Freeform 156"/>
              <p:cNvSpPr>
                <a:spLocks/>
              </p:cNvSpPr>
              <p:nvPr/>
            </p:nvSpPr>
            <p:spPr bwMode="auto">
              <a:xfrm>
                <a:off x="6771" y="2038"/>
                <a:ext cx="66" cy="58"/>
              </a:xfrm>
              <a:custGeom>
                <a:avLst/>
                <a:gdLst>
                  <a:gd name="T0" fmla="*/ 234 w 264"/>
                  <a:gd name="T1" fmla="*/ 0 h 230"/>
                  <a:gd name="T2" fmla="*/ 149 w 264"/>
                  <a:gd name="T3" fmla="*/ 26 h 230"/>
                  <a:gd name="T4" fmla="*/ 156 w 264"/>
                  <a:gd name="T5" fmla="*/ 26 h 230"/>
                  <a:gd name="T6" fmla="*/ 197 w 264"/>
                  <a:gd name="T7" fmla="*/ 46 h 230"/>
                  <a:gd name="T8" fmla="*/ 211 w 264"/>
                  <a:gd name="T9" fmla="*/ 95 h 230"/>
                  <a:gd name="T10" fmla="*/ 207 w 264"/>
                  <a:gd name="T11" fmla="*/ 124 h 230"/>
                  <a:gd name="T12" fmla="*/ 203 w 264"/>
                  <a:gd name="T13" fmla="*/ 145 h 230"/>
                  <a:gd name="T14" fmla="*/ 171 w 264"/>
                  <a:gd name="T15" fmla="*/ 192 h 230"/>
                  <a:gd name="T16" fmla="*/ 152 w 264"/>
                  <a:gd name="T17" fmla="*/ 206 h 230"/>
                  <a:gd name="T18" fmla="*/ 106 w 264"/>
                  <a:gd name="T19" fmla="*/ 220 h 230"/>
                  <a:gd name="T20" fmla="*/ 0 w 264"/>
                  <a:gd name="T21" fmla="*/ 220 h 230"/>
                  <a:gd name="T22" fmla="*/ 211 w 264"/>
                  <a:gd name="T23" fmla="*/ 230 h 230"/>
                  <a:gd name="T24" fmla="*/ 240 w 264"/>
                  <a:gd name="T25" fmla="*/ 186 h 230"/>
                  <a:gd name="T26" fmla="*/ 261 w 264"/>
                  <a:gd name="T27" fmla="*/ 124 h 230"/>
                  <a:gd name="T28" fmla="*/ 264 w 264"/>
                  <a:gd name="T29" fmla="*/ 92 h 230"/>
                  <a:gd name="T30" fmla="*/ 259 w 264"/>
                  <a:gd name="T31" fmla="*/ 52 h 230"/>
                  <a:gd name="T32" fmla="*/ 234 w 264"/>
                  <a:gd name="T33" fmla="*/ 0 h 2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4"/>
                  <a:gd name="T52" fmla="*/ 0 h 230"/>
                  <a:gd name="T53" fmla="*/ 264 w 264"/>
                  <a:gd name="T54" fmla="*/ 230 h 2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4" h="230">
                    <a:moveTo>
                      <a:pt x="234" y="0"/>
                    </a:moveTo>
                    <a:lnTo>
                      <a:pt x="149" y="26"/>
                    </a:lnTo>
                    <a:lnTo>
                      <a:pt x="156" y="26"/>
                    </a:lnTo>
                    <a:lnTo>
                      <a:pt x="197" y="46"/>
                    </a:lnTo>
                    <a:lnTo>
                      <a:pt x="211" y="95"/>
                    </a:lnTo>
                    <a:lnTo>
                      <a:pt x="207" y="124"/>
                    </a:lnTo>
                    <a:lnTo>
                      <a:pt x="203" y="145"/>
                    </a:lnTo>
                    <a:lnTo>
                      <a:pt x="171" y="192"/>
                    </a:lnTo>
                    <a:lnTo>
                      <a:pt x="152" y="206"/>
                    </a:lnTo>
                    <a:lnTo>
                      <a:pt x="106" y="220"/>
                    </a:lnTo>
                    <a:lnTo>
                      <a:pt x="0" y="220"/>
                    </a:lnTo>
                    <a:lnTo>
                      <a:pt x="211" y="230"/>
                    </a:lnTo>
                    <a:lnTo>
                      <a:pt x="240" y="186"/>
                    </a:lnTo>
                    <a:lnTo>
                      <a:pt x="261" y="124"/>
                    </a:lnTo>
                    <a:lnTo>
                      <a:pt x="264" y="92"/>
                    </a:lnTo>
                    <a:lnTo>
                      <a:pt x="259" y="52"/>
                    </a:lnTo>
                    <a:lnTo>
                      <a:pt x="234" y="0"/>
                    </a:lnTo>
                    <a:close/>
                  </a:path>
                </a:pathLst>
              </a:custGeom>
              <a:solidFill>
                <a:srgbClr val="0D0D0D"/>
              </a:solidFill>
              <a:ln w="12700">
                <a:solidFill>
                  <a:srgbClr val="000000"/>
                </a:solidFill>
                <a:round/>
                <a:headEnd/>
                <a:tailEnd/>
              </a:ln>
            </p:spPr>
            <p:txBody>
              <a:bodyPr/>
              <a:lstStyle/>
              <a:p>
                <a:endParaRPr lang="ru-RU"/>
              </a:p>
            </p:txBody>
          </p:sp>
          <p:sp>
            <p:nvSpPr>
              <p:cNvPr id="7220" name="Freeform 157"/>
              <p:cNvSpPr>
                <a:spLocks/>
              </p:cNvSpPr>
              <p:nvPr/>
            </p:nvSpPr>
            <p:spPr bwMode="auto">
              <a:xfrm>
                <a:off x="6739" y="2028"/>
                <a:ext cx="91" cy="162"/>
              </a:xfrm>
              <a:custGeom>
                <a:avLst/>
                <a:gdLst>
                  <a:gd name="T0" fmla="*/ 295 w 366"/>
                  <a:gd name="T1" fmla="*/ 0 h 646"/>
                  <a:gd name="T2" fmla="*/ 160 w 366"/>
                  <a:gd name="T3" fmla="*/ 0 h 646"/>
                  <a:gd name="T4" fmla="*/ 160 w 366"/>
                  <a:gd name="T5" fmla="*/ 0 h 646"/>
                  <a:gd name="T6" fmla="*/ 126 w 366"/>
                  <a:gd name="T7" fmla="*/ 33 h 646"/>
                  <a:gd name="T8" fmla="*/ 1 w 366"/>
                  <a:gd name="T9" fmla="*/ 614 h 646"/>
                  <a:gd name="T10" fmla="*/ 0 w 366"/>
                  <a:gd name="T11" fmla="*/ 621 h 646"/>
                  <a:gd name="T12" fmla="*/ 21 w 366"/>
                  <a:gd name="T13" fmla="*/ 646 h 646"/>
                  <a:gd name="T14" fmla="*/ 155 w 366"/>
                  <a:gd name="T15" fmla="*/ 646 h 646"/>
                  <a:gd name="T16" fmla="*/ 204 w 366"/>
                  <a:gd name="T17" fmla="*/ 641 h 646"/>
                  <a:gd name="T18" fmla="*/ 248 w 366"/>
                  <a:gd name="T19" fmla="*/ 625 h 646"/>
                  <a:gd name="T20" fmla="*/ 285 w 366"/>
                  <a:gd name="T21" fmla="*/ 598 h 646"/>
                  <a:gd name="T22" fmla="*/ 62 w 366"/>
                  <a:gd name="T23" fmla="*/ 581 h 646"/>
                  <a:gd name="T24" fmla="*/ 117 w 366"/>
                  <a:gd name="T25" fmla="*/ 323 h 646"/>
                  <a:gd name="T26" fmla="*/ 224 w 366"/>
                  <a:gd name="T27" fmla="*/ 323 h 646"/>
                  <a:gd name="T28" fmla="*/ 311 w 366"/>
                  <a:gd name="T29" fmla="*/ 291 h 646"/>
                  <a:gd name="T30" fmla="*/ 343 w 366"/>
                  <a:gd name="T31" fmla="*/ 268 h 646"/>
                  <a:gd name="T32" fmla="*/ 132 w 366"/>
                  <a:gd name="T33" fmla="*/ 258 h 646"/>
                  <a:gd name="T34" fmla="*/ 173 w 366"/>
                  <a:gd name="T35" fmla="*/ 64 h 646"/>
                  <a:gd name="T36" fmla="*/ 281 w 366"/>
                  <a:gd name="T37" fmla="*/ 64 h 646"/>
                  <a:gd name="T38" fmla="*/ 366 w 366"/>
                  <a:gd name="T39" fmla="*/ 38 h 646"/>
                  <a:gd name="T40" fmla="*/ 342 w 366"/>
                  <a:gd name="T41" fmla="*/ 14 h 646"/>
                  <a:gd name="T42" fmla="*/ 295 w 366"/>
                  <a:gd name="T43" fmla="*/ 0 h 6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6"/>
                  <a:gd name="T67" fmla="*/ 0 h 646"/>
                  <a:gd name="T68" fmla="*/ 366 w 366"/>
                  <a:gd name="T69" fmla="*/ 646 h 6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6" h="646">
                    <a:moveTo>
                      <a:pt x="295" y="0"/>
                    </a:moveTo>
                    <a:lnTo>
                      <a:pt x="160" y="0"/>
                    </a:lnTo>
                    <a:lnTo>
                      <a:pt x="126" y="33"/>
                    </a:lnTo>
                    <a:lnTo>
                      <a:pt x="1" y="614"/>
                    </a:lnTo>
                    <a:lnTo>
                      <a:pt x="0" y="621"/>
                    </a:lnTo>
                    <a:lnTo>
                      <a:pt x="21" y="646"/>
                    </a:lnTo>
                    <a:lnTo>
                      <a:pt x="155" y="646"/>
                    </a:lnTo>
                    <a:lnTo>
                      <a:pt x="204" y="641"/>
                    </a:lnTo>
                    <a:lnTo>
                      <a:pt x="248" y="625"/>
                    </a:lnTo>
                    <a:lnTo>
                      <a:pt x="285" y="598"/>
                    </a:lnTo>
                    <a:lnTo>
                      <a:pt x="62" y="581"/>
                    </a:lnTo>
                    <a:lnTo>
                      <a:pt x="117" y="323"/>
                    </a:lnTo>
                    <a:lnTo>
                      <a:pt x="224" y="323"/>
                    </a:lnTo>
                    <a:lnTo>
                      <a:pt x="311" y="291"/>
                    </a:lnTo>
                    <a:lnTo>
                      <a:pt x="343" y="268"/>
                    </a:lnTo>
                    <a:lnTo>
                      <a:pt x="132" y="258"/>
                    </a:lnTo>
                    <a:lnTo>
                      <a:pt x="173" y="64"/>
                    </a:lnTo>
                    <a:lnTo>
                      <a:pt x="281" y="64"/>
                    </a:lnTo>
                    <a:lnTo>
                      <a:pt x="366" y="38"/>
                    </a:lnTo>
                    <a:lnTo>
                      <a:pt x="342" y="14"/>
                    </a:lnTo>
                    <a:lnTo>
                      <a:pt x="295" y="0"/>
                    </a:lnTo>
                    <a:close/>
                  </a:path>
                </a:pathLst>
              </a:custGeom>
              <a:solidFill>
                <a:srgbClr val="0D0D0D"/>
              </a:solidFill>
              <a:ln w="12700">
                <a:solidFill>
                  <a:srgbClr val="000000"/>
                </a:solidFill>
                <a:round/>
                <a:headEnd/>
                <a:tailEnd/>
              </a:ln>
            </p:spPr>
            <p:txBody>
              <a:bodyPr/>
              <a:lstStyle/>
              <a:p>
                <a:endParaRPr lang="ru-RU"/>
              </a:p>
            </p:txBody>
          </p:sp>
          <p:sp>
            <p:nvSpPr>
              <p:cNvPr id="7221" name="Freeform 158"/>
              <p:cNvSpPr>
                <a:spLocks/>
              </p:cNvSpPr>
              <p:nvPr/>
            </p:nvSpPr>
            <p:spPr bwMode="auto">
              <a:xfrm>
                <a:off x="6870" y="2028"/>
                <a:ext cx="27" cy="49"/>
              </a:xfrm>
              <a:custGeom>
                <a:avLst/>
                <a:gdLst>
                  <a:gd name="T0" fmla="*/ 57 w 107"/>
                  <a:gd name="T1" fmla="*/ 17 h 193"/>
                  <a:gd name="T2" fmla="*/ 80 w 107"/>
                  <a:gd name="T3" fmla="*/ 0 h 193"/>
                  <a:gd name="T4" fmla="*/ 80 w 107"/>
                  <a:gd name="T5" fmla="*/ 0 h 193"/>
                  <a:gd name="T6" fmla="*/ 99 w 107"/>
                  <a:gd name="T7" fmla="*/ 9 h 193"/>
                  <a:gd name="T8" fmla="*/ 99 w 107"/>
                  <a:gd name="T9" fmla="*/ 9 h 193"/>
                  <a:gd name="T10" fmla="*/ 107 w 107"/>
                  <a:gd name="T11" fmla="*/ 33 h 193"/>
                  <a:gd name="T12" fmla="*/ 107 w 107"/>
                  <a:gd name="T13" fmla="*/ 33 h 193"/>
                  <a:gd name="T14" fmla="*/ 103 w 107"/>
                  <a:gd name="T15" fmla="*/ 48 h 193"/>
                  <a:gd name="T16" fmla="*/ 103 w 107"/>
                  <a:gd name="T17" fmla="*/ 48 h 193"/>
                  <a:gd name="T18" fmla="*/ 49 w 107"/>
                  <a:gd name="T19" fmla="*/ 177 h 193"/>
                  <a:gd name="T20" fmla="*/ 27 w 107"/>
                  <a:gd name="T21" fmla="*/ 193 h 193"/>
                  <a:gd name="T22" fmla="*/ 27 w 107"/>
                  <a:gd name="T23" fmla="*/ 193 h 193"/>
                  <a:gd name="T24" fmla="*/ 0 w 107"/>
                  <a:gd name="T25" fmla="*/ 162 h 193"/>
                  <a:gd name="T26" fmla="*/ 0 w 107"/>
                  <a:gd name="T27" fmla="*/ 162 h 193"/>
                  <a:gd name="T28" fmla="*/ 3 w 107"/>
                  <a:gd name="T29" fmla="*/ 146 h 193"/>
                  <a:gd name="T30" fmla="*/ 3 w 107"/>
                  <a:gd name="T31" fmla="*/ 146 h 193"/>
                  <a:gd name="T32" fmla="*/ 57 w 107"/>
                  <a:gd name="T33" fmla="*/ 17 h 1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193"/>
                  <a:gd name="T53" fmla="*/ 107 w 107"/>
                  <a:gd name="T54" fmla="*/ 193 h 1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193">
                    <a:moveTo>
                      <a:pt x="57" y="17"/>
                    </a:moveTo>
                    <a:lnTo>
                      <a:pt x="80" y="0"/>
                    </a:lnTo>
                    <a:lnTo>
                      <a:pt x="99" y="9"/>
                    </a:lnTo>
                    <a:lnTo>
                      <a:pt x="107" y="33"/>
                    </a:lnTo>
                    <a:lnTo>
                      <a:pt x="103" y="48"/>
                    </a:lnTo>
                    <a:lnTo>
                      <a:pt x="49" y="177"/>
                    </a:lnTo>
                    <a:lnTo>
                      <a:pt x="27" y="193"/>
                    </a:lnTo>
                    <a:lnTo>
                      <a:pt x="0" y="162"/>
                    </a:lnTo>
                    <a:lnTo>
                      <a:pt x="3" y="146"/>
                    </a:lnTo>
                    <a:lnTo>
                      <a:pt x="57" y="17"/>
                    </a:lnTo>
                    <a:close/>
                  </a:path>
                </a:pathLst>
              </a:custGeom>
              <a:solidFill>
                <a:srgbClr val="0D0D0D"/>
              </a:solidFill>
              <a:ln w="12700">
                <a:solidFill>
                  <a:srgbClr val="000000"/>
                </a:solidFill>
                <a:round/>
                <a:headEnd/>
                <a:tailEnd/>
              </a:ln>
            </p:spPr>
            <p:txBody>
              <a:bodyPr/>
              <a:lstStyle/>
              <a:p>
                <a:endParaRPr lang="ru-RU"/>
              </a:p>
            </p:txBody>
          </p:sp>
          <p:sp>
            <p:nvSpPr>
              <p:cNvPr id="7222" name="Freeform 159"/>
              <p:cNvSpPr>
                <a:spLocks/>
              </p:cNvSpPr>
              <p:nvPr/>
            </p:nvSpPr>
            <p:spPr bwMode="auto">
              <a:xfrm>
                <a:off x="6951" y="2028"/>
                <a:ext cx="26" cy="49"/>
              </a:xfrm>
              <a:custGeom>
                <a:avLst/>
                <a:gdLst>
                  <a:gd name="T0" fmla="*/ 80 w 107"/>
                  <a:gd name="T1" fmla="*/ 0 h 193"/>
                  <a:gd name="T2" fmla="*/ 58 w 107"/>
                  <a:gd name="T3" fmla="*/ 17 h 193"/>
                  <a:gd name="T4" fmla="*/ 4 w 107"/>
                  <a:gd name="T5" fmla="*/ 146 h 193"/>
                  <a:gd name="T6" fmla="*/ 0 w 107"/>
                  <a:gd name="T7" fmla="*/ 162 h 193"/>
                  <a:gd name="T8" fmla="*/ 27 w 107"/>
                  <a:gd name="T9" fmla="*/ 193 h 193"/>
                  <a:gd name="T10" fmla="*/ 50 w 107"/>
                  <a:gd name="T11" fmla="*/ 177 h 193"/>
                  <a:gd name="T12" fmla="*/ 104 w 107"/>
                  <a:gd name="T13" fmla="*/ 48 h 193"/>
                  <a:gd name="T14" fmla="*/ 107 w 107"/>
                  <a:gd name="T15" fmla="*/ 33 h 193"/>
                  <a:gd name="T16" fmla="*/ 99 w 107"/>
                  <a:gd name="T17" fmla="*/ 9 h 193"/>
                  <a:gd name="T18" fmla="*/ 80 w 107"/>
                  <a:gd name="T19" fmla="*/ 0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193"/>
                  <a:gd name="T32" fmla="*/ 107 w 107"/>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193">
                    <a:moveTo>
                      <a:pt x="80" y="0"/>
                    </a:moveTo>
                    <a:lnTo>
                      <a:pt x="58" y="17"/>
                    </a:lnTo>
                    <a:lnTo>
                      <a:pt x="4" y="146"/>
                    </a:lnTo>
                    <a:lnTo>
                      <a:pt x="0" y="162"/>
                    </a:lnTo>
                    <a:lnTo>
                      <a:pt x="27" y="193"/>
                    </a:lnTo>
                    <a:lnTo>
                      <a:pt x="50" y="177"/>
                    </a:lnTo>
                    <a:lnTo>
                      <a:pt x="104" y="48"/>
                    </a:lnTo>
                    <a:lnTo>
                      <a:pt x="107" y="33"/>
                    </a:lnTo>
                    <a:lnTo>
                      <a:pt x="99" y="9"/>
                    </a:lnTo>
                    <a:lnTo>
                      <a:pt x="80" y="0"/>
                    </a:lnTo>
                    <a:close/>
                  </a:path>
                </a:pathLst>
              </a:custGeom>
              <a:solidFill>
                <a:srgbClr val="0D0D0D"/>
              </a:solidFill>
              <a:ln w="12700">
                <a:solidFill>
                  <a:srgbClr val="000000"/>
                </a:solidFill>
                <a:round/>
                <a:headEnd/>
                <a:tailEnd/>
              </a:ln>
            </p:spPr>
            <p:txBody>
              <a:bodyPr/>
              <a:lstStyle/>
              <a:p>
                <a:endParaRPr lang="ru-RU"/>
              </a:p>
            </p:txBody>
          </p:sp>
          <p:sp>
            <p:nvSpPr>
              <p:cNvPr id="7223" name="Freeform 160"/>
              <p:cNvSpPr>
                <a:spLocks/>
              </p:cNvSpPr>
              <p:nvPr/>
            </p:nvSpPr>
            <p:spPr bwMode="auto">
              <a:xfrm>
                <a:off x="6917" y="2028"/>
                <a:ext cx="27" cy="49"/>
              </a:xfrm>
              <a:custGeom>
                <a:avLst/>
                <a:gdLst>
                  <a:gd name="T0" fmla="*/ 80 w 106"/>
                  <a:gd name="T1" fmla="*/ 0 h 193"/>
                  <a:gd name="T2" fmla="*/ 57 w 106"/>
                  <a:gd name="T3" fmla="*/ 17 h 193"/>
                  <a:gd name="T4" fmla="*/ 3 w 106"/>
                  <a:gd name="T5" fmla="*/ 146 h 193"/>
                  <a:gd name="T6" fmla="*/ 0 w 106"/>
                  <a:gd name="T7" fmla="*/ 162 h 193"/>
                  <a:gd name="T8" fmla="*/ 27 w 106"/>
                  <a:gd name="T9" fmla="*/ 193 h 193"/>
                  <a:gd name="T10" fmla="*/ 49 w 106"/>
                  <a:gd name="T11" fmla="*/ 177 h 193"/>
                  <a:gd name="T12" fmla="*/ 103 w 106"/>
                  <a:gd name="T13" fmla="*/ 48 h 193"/>
                  <a:gd name="T14" fmla="*/ 106 w 106"/>
                  <a:gd name="T15" fmla="*/ 33 h 193"/>
                  <a:gd name="T16" fmla="*/ 98 w 106"/>
                  <a:gd name="T17" fmla="*/ 9 h 193"/>
                  <a:gd name="T18" fmla="*/ 80 w 106"/>
                  <a:gd name="T19" fmla="*/ 0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193"/>
                  <a:gd name="T32" fmla="*/ 106 w 106"/>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193">
                    <a:moveTo>
                      <a:pt x="80" y="0"/>
                    </a:moveTo>
                    <a:lnTo>
                      <a:pt x="57" y="17"/>
                    </a:lnTo>
                    <a:lnTo>
                      <a:pt x="3" y="146"/>
                    </a:lnTo>
                    <a:lnTo>
                      <a:pt x="0" y="162"/>
                    </a:lnTo>
                    <a:lnTo>
                      <a:pt x="27" y="193"/>
                    </a:lnTo>
                    <a:lnTo>
                      <a:pt x="49" y="177"/>
                    </a:lnTo>
                    <a:lnTo>
                      <a:pt x="103" y="48"/>
                    </a:lnTo>
                    <a:lnTo>
                      <a:pt x="106" y="33"/>
                    </a:lnTo>
                    <a:lnTo>
                      <a:pt x="98" y="9"/>
                    </a:lnTo>
                    <a:lnTo>
                      <a:pt x="80" y="0"/>
                    </a:lnTo>
                    <a:close/>
                  </a:path>
                </a:pathLst>
              </a:custGeom>
              <a:solidFill>
                <a:srgbClr val="0D0D0D"/>
              </a:solidFill>
              <a:ln w="12700">
                <a:solidFill>
                  <a:srgbClr val="000000"/>
                </a:solidFill>
                <a:round/>
                <a:headEnd/>
                <a:tailEnd/>
              </a:ln>
            </p:spPr>
            <p:txBody>
              <a:bodyPr/>
              <a:lstStyle/>
              <a:p>
                <a:endParaRPr lang="ru-RU"/>
              </a:p>
            </p:txBody>
          </p:sp>
          <p:sp>
            <p:nvSpPr>
              <p:cNvPr id="7224" name="Freeform 161"/>
              <p:cNvSpPr>
                <a:spLocks/>
              </p:cNvSpPr>
              <p:nvPr/>
            </p:nvSpPr>
            <p:spPr bwMode="auto">
              <a:xfrm>
                <a:off x="5523" y="2528"/>
                <a:ext cx="90" cy="136"/>
              </a:xfrm>
              <a:custGeom>
                <a:avLst/>
                <a:gdLst>
                  <a:gd name="T0" fmla="*/ 330 w 360"/>
                  <a:gd name="T1" fmla="*/ 0 h 545"/>
                  <a:gd name="T2" fmla="*/ 245 w 360"/>
                  <a:gd name="T3" fmla="*/ 21 h 545"/>
                  <a:gd name="T4" fmla="*/ 290 w 360"/>
                  <a:gd name="T5" fmla="*/ 41 h 545"/>
                  <a:gd name="T6" fmla="*/ 307 w 360"/>
                  <a:gd name="T7" fmla="*/ 95 h 545"/>
                  <a:gd name="T8" fmla="*/ 304 w 360"/>
                  <a:gd name="T9" fmla="*/ 118 h 545"/>
                  <a:gd name="T10" fmla="*/ 235 w 360"/>
                  <a:gd name="T11" fmla="*/ 442 h 545"/>
                  <a:gd name="T12" fmla="*/ 229 w 360"/>
                  <a:gd name="T13" fmla="*/ 463 h 545"/>
                  <a:gd name="T14" fmla="*/ 196 w 360"/>
                  <a:gd name="T15" fmla="*/ 510 h 545"/>
                  <a:gd name="T16" fmla="*/ 179 w 360"/>
                  <a:gd name="T17" fmla="*/ 524 h 545"/>
                  <a:gd name="T18" fmla="*/ 134 w 360"/>
                  <a:gd name="T19" fmla="*/ 538 h 545"/>
                  <a:gd name="T20" fmla="*/ 0 w 360"/>
                  <a:gd name="T21" fmla="*/ 538 h 545"/>
                  <a:gd name="T22" fmla="*/ 245 w 360"/>
                  <a:gd name="T23" fmla="*/ 545 h 545"/>
                  <a:gd name="T24" fmla="*/ 271 w 360"/>
                  <a:gd name="T25" fmla="*/ 500 h 545"/>
                  <a:gd name="T26" fmla="*/ 289 w 360"/>
                  <a:gd name="T27" fmla="*/ 442 h 545"/>
                  <a:gd name="T28" fmla="*/ 358 w 360"/>
                  <a:gd name="T29" fmla="*/ 118 h 545"/>
                  <a:gd name="T30" fmla="*/ 360 w 360"/>
                  <a:gd name="T31" fmla="*/ 93 h 545"/>
                  <a:gd name="T32" fmla="*/ 355 w 360"/>
                  <a:gd name="T33" fmla="*/ 53 h 545"/>
                  <a:gd name="T34" fmla="*/ 330 w 360"/>
                  <a:gd name="T35" fmla="*/ 0 h 5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0"/>
                  <a:gd name="T55" fmla="*/ 0 h 545"/>
                  <a:gd name="T56" fmla="*/ 360 w 360"/>
                  <a:gd name="T57" fmla="*/ 545 h 54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0" h="545">
                    <a:moveTo>
                      <a:pt x="330" y="0"/>
                    </a:moveTo>
                    <a:lnTo>
                      <a:pt x="245" y="21"/>
                    </a:lnTo>
                    <a:lnTo>
                      <a:pt x="290" y="41"/>
                    </a:lnTo>
                    <a:lnTo>
                      <a:pt x="307" y="95"/>
                    </a:lnTo>
                    <a:lnTo>
                      <a:pt x="304" y="118"/>
                    </a:lnTo>
                    <a:lnTo>
                      <a:pt x="235" y="442"/>
                    </a:lnTo>
                    <a:lnTo>
                      <a:pt x="229" y="463"/>
                    </a:lnTo>
                    <a:lnTo>
                      <a:pt x="196" y="510"/>
                    </a:lnTo>
                    <a:lnTo>
                      <a:pt x="179" y="524"/>
                    </a:lnTo>
                    <a:lnTo>
                      <a:pt x="134" y="538"/>
                    </a:lnTo>
                    <a:lnTo>
                      <a:pt x="0" y="538"/>
                    </a:lnTo>
                    <a:lnTo>
                      <a:pt x="245" y="545"/>
                    </a:lnTo>
                    <a:lnTo>
                      <a:pt x="271" y="500"/>
                    </a:lnTo>
                    <a:lnTo>
                      <a:pt x="289" y="442"/>
                    </a:lnTo>
                    <a:lnTo>
                      <a:pt x="358" y="118"/>
                    </a:lnTo>
                    <a:lnTo>
                      <a:pt x="360" y="93"/>
                    </a:lnTo>
                    <a:lnTo>
                      <a:pt x="355" y="53"/>
                    </a:lnTo>
                    <a:lnTo>
                      <a:pt x="330" y="0"/>
                    </a:lnTo>
                    <a:close/>
                  </a:path>
                </a:pathLst>
              </a:custGeom>
              <a:solidFill>
                <a:srgbClr val="0D0D0D"/>
              </a:solidFill>
              <a:ln w="12700">
                <a:solidFill>
                  <a:srgbClr val="000000"/>
                </a:solidFill>
                <a:round/>
                <a:headEnd/>
                <a:tailEnd/>
              </a:ln>
            </p:spPr>
            <p:txBody>
              <a:bodyPr/>
              <a:lstStyle/>
              <a:p>
                <a:endParaRPr lang="ru-RU"/>
              </a:p>
            </p:txBody>
          </p:sp>
          <p:sp>
            <p:nvSpPr>
              <p:cNvPr id="7225" name="Freeform 162"/>
              <p:cNvSpPr>
                <a:spLocks/>
              </p:cNvSpPr>
              <p:nvPr/>
            </p:nvSpPr>
            <p:spPr bwMode="auto">
              <a:xfrm>
                <a:off x="5508" y="2517"/>
                <a:ext cx="98" cy="162"/>
              </a:xfrm>
              <a:custGeom>
                <a:avLst/>
                <a:gdLst>
                  <a:gd name="T0" fmla="*/ 320 w 391"/>
                  <a:gd name="T1" fmla="*/ 0 h 647"/>
                  <a:gd name="T2" fmla="*/ 159 w 391"/>
                  <a:gd name="T3" fmla="*/ 0 h 647"/>
                  <a:gd name="T4" fmla="*/ 158 w 391"/>
                  <a:gd name="T5" fmla="*/ 0 h 647"/>
                  <a:gd name="T6" fmla="*/ 125 w 391"/>
                  <a:gd name="T7" fmla="*/ 32 h 647"/>
                  <a:gd name="T8" fmla="*/ 0 w 391"/>
                  <a:gd name="T9" fmla="*/ 614 h 647"/>
                  <a:gd name="T10" fmla="*/ 2 w 391"/>
                  <a:gd name="T11" fmla="*/ 636 h 647"/>
                  <a:gd name="T12" fmla="*/ 20 w 391"/>
                  <a:gd name="T13" fmla="*/ 647 h 647"/>
                  <a:gd name="T14" fmla="*/ 181 w 391"/>
                  <a:gd name="T15" fmla="*/ 647 h 647"/>
                  <a:gd name="T16" fmla="*/ 230 w 391"/>
                  <a:gd name="T17" fmla="*/ 640 h 647"/>
                  <a:gd name="T18" fmla="*/ 272 w 391"/>
                  <a:gd name="T19" fmla="*/ 621 h 647"/>
                  <a:gd name="T20" fmla="*/ 306 w 391"/>
                  <a:gd name="T21" fmla="*/ 588 h 647"/>
                  <a:gd name="T22" fmla="*/ 61 w 391"/>
                  <a:gd name="T23" fmla="*/ 581 h 647"/>
                  <a:gd name="T24" fmla="*/ 171 w 391"/>
                  <a:gd name="T25" fmla="*/ 64 h 647"/>
                  <a:gd name="T26" fmla="*/ 306 w 391"/>
                  <a:gd name="T27" fmla="*/ 64 h 647"/>
                  <a:gd name="T28" fmla="*/ 391 w 391"/>
                  <a:gd name="T29" fmla="*/ 43 h 647"/>
                  <a:gd name="T30" fmla="*/ 365 w 391"/>
                  <a:gd name="T31" fmla="*/ 15 h 647"/>
                  <a:gd name="T32" fmla="*/ 320 w 391"/>
                  <a:gd name="T33" fmla="*/ 0 h 6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1"/>
                  <a:gd name="T52" fmla="*/ 0 h 647"/>
                  <a:gd name="T53" fmla="*/ 391 w 391"/>
                  <a:gd name="T54" fmla="*/ 647 h 6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1" h="647">
                    <a:moveTo>
                      <a:pt x="320" y="0"/>
                    </a:moveTo>
                    <a:lnTo>
                      <a:pt x="159" y="0"/>
                    </a:lnTo>
                    <a:lnTo>
                      <a:pt x="158" y="0"/>
                    </a:lnTo>
                    <a:lnTo>
                      <a:pt x="125" y="32"/>
                    </a:lnTo>
                    <a:lnTo>
                      <a:pt x="0" y="614"/>
                    </a:lnTo>
                    <a:lnTo>
                      <a:pt x="2" y="636"/>
                    </a:lnTo>
                    <a:lnTo>
                      <a:pt x="20" y="647"/>
                    </a:lnTo>
                    <a:lnTo>
                      <a:pt x="181" y="647"/>
                    </a:lnTo>
                    <a:lnTo>
                      <a:pt x="230" y="640"/>
                    </a:lnTo>
                    <a:lnTo>
                      <a:pt x="272" y="621"/>
                    </a:lnTo>
                    <a:lnTo>
                      <a:pt x="306" y="588"/>
                    </a:lnTo>
                    <a:lnTo>
                      <a:pt x="61" y="581"/>
                    </a:lnTo>
                    <a:lnTo>
                      <a:pt x="171" y="64"/>
                    </a:lnTo>
                    <a:lnTo>
                      <a:pt x="306" y="64"/>
                    </a:lnTo>
                    <a:lnTo>
                      <a:pt x="391" y="43"/>
                    </a:lnTo>
                    <a:lnTo>
                      <a:pt x="365" y="15"/>
                    </a:lnTo>
                    <a:lnTo>
                      <a:pt x="320" y="0"/>
                    </a:lnTo>
                    <a:close/>
                  </a:path>
                </a:pathLst>
              </a:custGeom>
              <a:solidFill>
                <a:srgbClr val="0D0D0D"/>
              </a:solidFill>
              <a:ln w="12700">
                <a:solidFill>
                  <a:srgbClr val="000000"/>
                </a:solidFill>
                <a:round/>
                <a:headEnd/>
                <a:tailEnd/>
              </a:ln>
            </p:spPr>
            <p:txBody>
              <a:bodyPr/>
              <a:lstStyle/>
              <a:p>
                <a:endParaRPr lang="ru-RU"/>
              </a:p>
            </p:txBody>
          </p:sp>
          <p:sp>
            <p:nvSpPr>
              <p:cNvPr id="7226" name="Freeform 163"/>
              <p:cNvSpPr>
                <a:spLocks/>
              </p:cNvSpPr>
              <p:nvPr/>
            </p:nvSpPr>
            <p:spPr bwMode="auto">
              <a:xfrm>
                <a:off x="5640" y="2517"/>
                <a:ext cx="26" cy="49"/>
              </a:xfrm>
              <a:custGeom>
                <a:avLst/>
                <a:gdLst>
                  <a:gd name="T0" fmla="*/ 57 w 105"/>
                  <a:gd name="T1" fmla="*/ 17 h 194"/>
                  <a:gd name="T2" fmla="*/ 79 w 105"/>
                  <a:gd name="T3" fmla="*/ 0 h 194"/>
                  <a:gd name="T4" fmla="*/ 79 w 105"/>
                  <a:gd name="T5" fmla="*/ 0 h 194"/>
                  <a:gd name="T6" fmla="*/ 98 w 105"/>
                  <a:gd name="T7" fmla="*/ 9 h 194"/>
                  <a:gd name="T8" fmla="*/ 98 w 105"/>
                  <a:gd name="T9" fmla="*/ 9 h 194"/>
                  <a:gd name="T10" fmla="*/ 105 w 105"/>
                  <a:gd name="T11" fmla="*/ 32 h 194"/>
                  <a:gd name="T12" fmla="*/ 105 w 105"/>
                  <a:gd name="T13" fmla="*/ 32 h 194"/>
                  <a:gd name="T14" fmla="*/ 103 w 105"/>
                  <a:gd name="T15" fmla="*/ 48 h 194"/>
                  <a:gd name="T16" fmla="*/ 103 w 105"/>
                  <a:gd name="T17" fmla="*/ 48 h 194"/>
                  <a:gd name="T18" fmla="*/ 48 w 105"/>
                  <a:gd name="T19" fmla="*/ 177 h 194"/>
                  <a:gd name="T20" fmla="*/ 27 w 105"/>
                  <a:gd name="T21" fmla="*/ 194 h 194"/>
                  <a:gd name="T22" fmla="*/ 27 w 105"/>
                  <a:gd name="T23" fmla="*/ 194 h 194"/>
                  <a:gd name="T24" fmla="*/ 0 w 105"/>
                  <a:gd name="T25" fmla="*/ 161 h 194"/>
                  <a:gd name="T26" fmla="*/ 0 w 105"/>
                  <a:gd name="T27" fmla="*/ 161 h 194"/>
                  <a:gd name="T28" fmla="*/ 2 w 105"/>
                  <a:gd name="T29" fmla="*/ 146 h 194"/>
                  <a:gd name="T30" fmla="*/ 2 w 105"/>
                  <a:gd name="T31" fmla="*/ 146 h 194"/>
                  <a:gd name="T32" fmla="*/ 57 w 105"/>
                  <a:gd name="T33" fmla="*/ 17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5"/>
                  <a:gd name="T52" fmla="*/ 0 h 194"/>
                  <a:gd name="T53" fmla="*/ 105 w 105"/>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5" h="194">
                    <a:moveTo>
                      <a:pt x="57" y="17"/>
                    </a:moveTo>
                    <a:lnTo>
                      <a:pt x="79" y="0"/>
                    </a:lnTo>
                    <a:lnTo>
                      <a:pt x="98" y="9"/>
                    </a:lnTo>
                    <a:lnTo>
                      <a:pt x="105" y="32"/>
                    </a:lnTo>
                    <a:lnTo>
                      <a:pt x="103" y="48"/>
                    </a:lnTo>
                    <a:lnTo>
                      <a:pt x="48" y="177"/>
                    </a:lnTo>
                    <a:lnTo>
                      <a:pt x="27" y="194"/>
                    </a:lnTo>
                    <a:lnTo>
                      <a:pt x="0" y="161"/>
                    </a:lnTo>
                    <a:lnTo>
                      <a:pt x="2" y="146"/>
                    </a:lnTo>
                    <a:lnTo>
                      <a:pt x="57" y="17"/>
                    </a:lnTo>
                    <a:close/>
                  </a:path>
                </a:pathLst>
              </a:custGeom>
              <a:solidFill>
                <a:srgbClr val="0D0D0D"/>
              </a:solidFill>
              <a:ln w="12700">
                <a:solidFill>
                  <a:srgbClr val="000000"/>
                </a:solidFill>
                <a:round/>
                <a:headEnd/>
                <a:tailEnd/>
              </a:ln>
            </p:spPr>
            <p:txBody>
              <a:bodyPr/>
              <a:lstStyle/>
              <a:p>
                <a:endParaRPr lang="ru-RU"/>
              </a:p>
            </p:txBody>
          </p:sp>
          <p:sp>
            <p:nvSpPr>
              <p:cNvPr id="7227" name="Freeform 164"/>
              <p:cNvSpPr>
                <a:spLocks/>
              </p:cNvSpPr>
              <p:nvPr/>
            </p:nvSpPr>
            <p:spPr bwMode="auto">
              <a:xfrm>
                <a:off x="5720" y="2517"/>
                <a:ext cx="26" cy="49"/>
              </a:xfrm>
              <a:custGeom>
                <a:avLst/>
                <a:gdLst>
                  <a:gd name="T0" fmla="*/ 80 w 107"/>
                  <a:gd name="T1" fmla="*/ 0 h 194"/>
                  <a:gd name="T2" fmla="*/ 58 w 107"/>
                  <a:gd name="T3" fmla="*/ 17 h 194"/>
                  <a:gd name="T4" fmla="*/ 4 w 107"/>
                  <a:gd name="T5" fmla="*/ 146 h 194"/>
                  <a:gd name="T6" fmla="*/ 0 w 107"/>
                  <a:gd name="T7" fmla="*/ 161 h 194"/>
                  <a:gd name="T8" fmla="*/ 27 w 107"/>
                  <a:gd name="T9" fmla="*/ 194 h 194"/>
                  <a:gd name="T10" fmla="*/ 49 w 107"/>
                  <a:gd name="T11" fmla="*/ 177 h 194"/>
                  <a:gd name="T12" fmla="*/ 103 w 107"/>
                  <a:gd name="T13" fmla="*/ 48 h 194"/>
                  <a:gd name="T14" fmla="*/ 107 w 107"/>
                  <a:gd name="T15" fmla="*/ 32 h 194"/>
                  <a:gd name="T16" fmla="*/ 99 w 107"/>
                  <a:gd name="T17" fmla="*/ 9 h 194"/>
                  <a:gd name="T18" fmla="*/ 80 w 107"/>
                  <a:gd name="T19" fmla="*/ 0 h 1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194"/>
                  <a:gd name="T32" fmla="*/ 107 w 107"/>
                  <a:gd name="T33" fmla="*/ 194 h 1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194">
                    <a:moveTo>
                      <a:pt x="80" y="0"/>
                    </a:moveTo>
                    <a:lnTo>
                      <a:pt x="58" y="17"/>
                    </a:lnTo>
                    <a:lnTo>
                      <a:pt x="4" y="146"/>
                    </a:lnTo>
                    <a:lnTo>
                      <a:pt x="0" y="161"/>
                    </a:lnTo>
                    <a:lnTo>
                      <a:pt x="27" y="194"/>
                    </a:lnTo>
                    <a:lnTo>
                      <a:pt x="49" y="177"/>
                    </a:lnTo>
                    <a:lnTo>
                      <a:pt x="103" y="48"/>
                    </a:lnTo>
                    <a:lnTo>
                      <a:pt x="107" y="32"/>
                    </a:lnTo>
                    <a:lnTo>
                      <a:pt x="99" y="9"/>
                    </a:lnTo>
                    <a:lnTo>
                      <a:pt x="80" y="0"/>
                    </a:lnTo>
                    <a:close/>
                  </a:path>
                </a:pathLst>
              </a:custGeom>
              <a:solidFill>
                <a:srgbClr val="0D0D0D"/>
              </a:solidFill>
              <a:ln w="12700">
                <a:solidFill>
                  <a:srgbClr val="000000"/>
                </a:solidFill>
                <a:round/>
                <a:headEnd/>
                <a:tailEnd/>
              </a:ln>
            </p:spPr>
            <p:txBody>
              <a:bodyPr/>
              <a:lstStyle/>
              <a:p>
                <a:endParaRPr lang="ru-RU"/>
              </a:p>
            </p:txBody>
          </p:sp>
          <p:sp>
            <p:nvSpPr>
              <p:cNvPr id="7228" name="Freeform 165"/>
              <p:cNvSpPr>
                <a:spLocks/>
              </p:cNvSpPr>
              <p:nvPr/>
            </p:nvSpPr>
            <p:spPr bwMode="auto">
              <a:xfrm>
                <a:off x="5686" y="2517"/>
                <a:ext cx="27" cy="49"/>
              </a:xfrm>
              <a:custGeom>
                <a:avLst/>
                <a:gdLst>
                  <a:gd name="T0" fmla="*/ 80 w 107"/>
                  <a:gd name="T1" fmla="*/ 0 h 194"/>
                  <a:gd name="T2" fmla="*/ 58 w 107"/>
                  <a:gd name="T3" fmla="*/ 17 h 194"/>
                  <a:gd name="T4" fmla="*/ 4 w 107"/>
                  <a:gd name="T5" fmla="*/ 146 h 194"/>
                  <a:gd name="T6" fmla="*/ 0 w 107"/>
                  <a:gd name="T7" fmla="*/ 161 h 194"/>
                  <a:gd name="T8" fmla="*/ 27 w 107"/>
                  <a:gd name="T9" fmla="*/ 194 h 194"/>
                  <a:gd name="T10" fmla="*/ 50 w 107"/>
                  <a:gd name="T11" fmla="*/ 177 h 194"/>
                  <a:gd name="T12" fmla="*/ 104 w 107"/>
                  <a:gd name="T13" fmla="*/ 48 h 194"/>
                  <a:gd name="T14" fmla="*/ 107 w 107"/>
                  <a:gd name="T15" fmla="*/ 32 h 194"/>
                  <a:gd name="T16" fmla="*/ 99 w 107"/>
                  <a:gd name="T17" fmla="*/ 9 h 194"/>
                  <a:gd name="T18" fmla="*/ 80 w 107"/>
                  <a:gd name="T19" fmla="*/ 0 h 1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7"/>
                  <a:gd name="T31" fmla="*/ 0 h 194"/>
                  <a:gd name="T32" fmla="*/ 107 w 107"/>
                  <a:gd name="T33" fmla="*/ 194 h 1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7" h="194">
                    <a:moveTo>
                      <a:pt x="80" y="0"/>
                    </a:moveTo>
                    <a:lnTo>
                      <a:pt x="58" y="17"/>
                    </a:lnTo>
                    <a:lnTo>
                      <a:pt x="4" y="146"/>
                    </a:lnTo>
                    <a:lnTo>
                      <a:pt x="0" y="161"/>
                    </a:lnTo>
                    <a:lnTo>
                      <a:pt x="27" y="194"/>
                    </a:lnTo>
                    <a:lnTo>
                      <a:pt x="50" y="177"/>
                    </a:lnTo>
                    <a:lnTo>
                      <a:pt x="104" y="48"/>
                    </a:lnTo>
                    <a:lnTo>
                      <a:pt x="107" y="32"/>
                    </a:lnTo>
                    <a:lnTo>
                      <a:pt x="99" y="9"/>
                    </a:lnTo>
                    <a:lnTo>
                      <a:pt x="80" y="0"/>
                    </a:lnTo>
                    <a:close/>
                  </a:path>
                </a:pathLst>
              </a:custGeom>
              <a:solidFill>
                <a:srgbClr val="0D0D0D"/>
              </a:solidFill>
              <a:ln w="12700">
                <a:solidFill>
                  <a:srgbClr val="000000"/>
                </a:solidFill>
                <a:round/>
                <a:headEnd/>
                <a:tailEnd/>
              </a:ln>
            </p:spPr>
            <p:txBody>
              <a:bodyPr/>
              <a:lstStyle/>
              <a:p>
                <a:endParaRPr lang="ru-RU"/>
              </a:p>
            </p:txBody>
          </p:sp>
          <p:sp>
            <p:nvSpPr>
              <p:cNvPr id="7229" name="Freeform 166"/>
              <p:cNvSpPr>
                <a:spLocks/>
              </p:cNvSpPr>
              <p:nvPr/>
            </p:nvSpPr>
            <p:spPr bwMode="auto">
              <a:xfrm>
                <a:off x="6846" y="2521"/>
                <a:ext cx="91" cy="162"/>
              </a:xfrm>
              <a:custGeom>
                <a:avLst/>
                <a:gdLst>
                  <a:gd name="T0" fmla="*/ 340 w 366"/>
                  <a:gd name="T1" fmla="*/ 0 h 647"/>
                  <a:gd name="T2" fmla="*/ 240 w 366"/>
                  <a:gd name="T3" fmla="*/ 0 h 647"/>
                  <a:gd name="T4" fmla="*/ 191 w 366"/>
                  <a:gd name="T5" fmla="*/ 7 h 647"/>
                  <a:gd name="T6" fmla="*/ 149 w 366"/>
                  <a:gd name="T7" fmla="*/ 26 h 647"/>
                  <a:gd name="T8" fmla="*/ 115 w 366"/>
                  <a:gd name="T9" fmla="*/ 59 h 647"/>
                  <a:gd name="T10" fmla="*/ 89 w 366"/>
                  <a:gd name="T11" fmla="*/ 104 h 647"/>
                  <a:gd name="T12" fmla="*/ 71 w 366"/>
                  <a:gd name="T13" fmla="*/ 162 h 647"/>
                  <a:gd name="T14" fmla="*/ 2 w 366"/>
                  <a:gd name="T15" fmla="*/ 486 h 647"/>
                  <a:gd name="T16" fmla="*/ 0 w 366"/>
                  <a:gd name="T17" fmla="*/ 511 h 647"/>
                  <a:gd name="T18" fmla="*/ 4 w 366"/>
                  <a:gd name="T19" fmla="*/ 551 h 647"/>
                  <a:gd name="T20" fmla="*/ 31 w 366"/>
                  <a:gd name="T21" fmla="*/ 604 h 647"/>
                  <a:gd name="T22" fmla="*/ 57 w 366"/>
                  <a:gd name="T23" fmla="*/ 632 h 647"/>
                  <a:gd name="T24" fmla="*/ 102 w 366"/>
                  <a:gd name="T25" fmla="*/ 647 h 647"/>
                  <a:gd name="T26" fmla="*/ 215 w 366"/>
                  <a:gd name="T27" fmla="*/ 647 h 647"/>
                  <a:gd name="T28" fmla="*/ 241 w 366"/>
                  <a:gd name="T29" fmla="*/ 615 h 647"/>
                  <a:gd name="T30" fmla="*/ 215 w 366"/>
                  <a:gd name="T31" fmla="*/ 583 h 647"/>
                  <a:gd name="T32" fmla="*/ 116 w 366"/>
                  <a:gd name="T33" fmla="*/ 583 h 647"/>
                  <a:gd name="T34" fmla="*/ 71 w 366"/>
                  <a:gd name="T35" fmla="*/ 563 h 647"/>
                  <a:gd name="T36" fmla="*/ 54 w 366"/>
                  <a:gd name="T37" fmla="*/ 509 h 647"/>
                  <a:gd name="T38" fmla="*/ 56 w 366"/>
                  <a:gd name="T39" fmla="*/ 486 h 647"/>
                  <a:gd name="T40" fmla="*/ 125 w 366"/>
                  <a:gd name="T41" fmla="*/ 162 h 647"/>
                  <a:gd name="T42" fmla="*/ 132 w 366"/>
                  <a:gd name="T43" fmla="*/ 141 h 647"/>
                  <a:gd name="T44" fmla="*/ 163 w 366"/>
                  <a:gd name="T45" fmla="*/ 93 h 647"/>
                  <a:gd name="T46" fmla="*/ 180 w 366"/>
                  <a:gd name="T47" fmla="*/ 80 h 647"/>
                  <a:gd name="T48" fmla="*/ 226 w 366"/>
                  <a:gd name="T49" fmla="*/ 66 h 647"/>
                  <a:gd name="T50" fmla="*/ 340 w 366"/>
                  <a:gd name="T51" fmla="*/ 66 h 647"/>
                  <a:gd name="T52" fmla="*/ 366 w 366"/>
                  <a:gd name="T53" fmla="*/ 33 h 647"/>
                  <a:gd name="T54" fmla="*/ 340 w 366"/>
                  <a:gd name="T55" fmla="*/ 0 h 64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66"/>
                  <a:gd name="T85" fmla="*/ 0 h 647"/>
                  <a:gd name="T86" fmla="*/ 366 w 366"/>
                  <a:gd name="T87" fmla="*/ 647 h 64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66" h="647">
                    <a:moveTo>
                      <a:pt x="340" y="0"/>
                    </a:moveTo>
                    <a:lnTo>
                      <a:pt x="240" y="0"/>
                    </a:lnTo>
                    <a:lnTo>
                      <a:pt x="191" y="7"/>
                    </a:lnTo>
                    <a:lnTo>
                      <a:pt x="149" y="26"/>
                    </a:lnTo>
                    <a:lnTo>
                      <a:pt x="115" y="59"/>
                    </a:lnTo>
                    <a:lnTo>
                      <a:pt x="89" y="104"/>
                    </a:lnTo>
                    <a:lnTo>
                      <a:pt x="71" y="162"/>
                    </a:lnTo>
                    <a:lnTo>
                      <a:pt x="2" y="486"/>
                    </a:lnTo>
                    <a:lnTo>
                      <a:pt x="0" y="511"/>
                    </a:lnTo>
                    <a:lnTo>
                      <a:pt x="4" y="551"/>
                    </a:lnTo>
                    <a:lnTo>
                      <a:pt x="31" y="604"/>
                    </a:lnTo>
                    <a:lnTo>
                      <a:pt x="57" y="632"/>
                    </a:lnTo>
                    <a:lnTo>
                      <a:pt x="102" y="647"/>
                    </a:lnTo>
                    <a:lnTo>
                      <a:pt x="215" y="647"/>
                    </a:lnTo>
                    <a:lnTo>
                      <a:pt x="241" y="615"/>
                    </a:lnTo>
                    <a:lnTo>
                      <a:pt x="215" y="583"/>
                    </a:lnTo>
                    <a:lnTo>
                      <a:pt x="116" y="583"/>
                    </a:lnTo>
                    <a:lnTo>
                      <a:pt x="71" y="563"/>
                    </a:lnTo>
                    <a:lnTo>
                      <a:pt x="54" y="509"/>
                    </a:lnTo>
                    <a:lnTo>
                      <a:pt x="56" y="486"/>
                    </a:lnTo>
                    <a:lnTo>
                      <a:pt x="125" y="162"/>
                    </a:lnTo>
                    <a:lnTo>
                      <a:pt x="132" y="141"/>
                    </a:lnTo>
                    <a:lnTo>
                      <a:pt x="163" y="93"/>
                    </a:lnTo>
                    <a:lnTo>
                      <a:pt x="180" y="80"/>
                    </a:lnTo>
                    <a:lnTo>
                      <a:pt x="226" y="66"/>
                    </a:lnTo>
                    <a:lnTo>
                      <a:pt x="340" y="66"/>
                    </a:lnTo>
                    <a:lnTo>
                      <a:pt x="366" y="33"/>
                    </a:lnTo>
                    <a:lnTo>
                      <a:pt x="340" y="0"/>
                    </a:lnTo>
                    <a:close/>
                  </a:path>
                </a:pathLst>
              </a:custGeom>
              <a:solidFill>
                <a:srgbClr val="0D0D0D"/>
              </a:solidFill>
              <a:ln w="12700">
                <a:solidFill>
                  <a:srgbClr val="000000"/>
                </a:solidFill>
                <a:round/>
                <a:headEnd/>
                <a:tailEnd/>
              </a:ln>
            </p:spPr>
            <p:txBody>
              <a:bodyPr/>
              <a:lstStyle/>
              <a:p>
                <a:endParaRPr lang="ru-RU"/>
              </a:p>
            </p:txBody>
          </p:sp>
          <p:sp>
            <p:nvSpPr>
              <p:cNvPr id="7230" name="Freeform 167"/>
              <p:cNvSpPr>
                <a:spLocks/>
              </p:cNvSpPr>
              <p:nvPr/>
            </p:nvSpPr>
            <p:spPr bwMode="auto">
              <a:xfrm>
                <a:off x="6991" y="2521"/>
                <a:ext cx="27" cy="49"/>
              </a:xfrm>
              <a:custGeom>
                <a:avLst/>
                <a:gdLst>
                  <a:gd name="T0" fmla="*/ 79 w 105"/>
                  <a:gd name="T1" fmla="*/ 0 h 195"/>
                  <a:gd name="T2" fmla="*/ 57 w 105"/>
                  <a:gd name="T3" fmla="*/ 18 h 195"/>
                  <a:gd name="T4" fmla="*/ 2 w 105"/>
                  <a:gd name="T5" fmla="*/ 148 h 195"/>
                  <a:gd name="T6" fmla="*/ 0 w 105"/>
                  <a:gd name="T7" fmla="*/ 163 h 195"/>
                  <a:gd name="T8" fmla="*/ 27 w 105"/>
                  <a:gd name="T9" fmla="*/ 195 h 195"/>
                  <a:gd name="T10" fmla="*/ 48 w 105"/>
                  <a:gd name="T11" fmla="*/ 178 h 195"/>
                  <a:gd name="T12" fmla="*/ 103 w 105"/>
                  <a:gd name="T13" fmla="*/ 48 h 195"/>
                  <a:gd name="T14" fmla="*/ 105 w 105"/>
                  <a:gd name="T15" fmla="*/ 33 h 195"/>
                  <a:gd name="T16" fmla="*/ 98 w 105"/>
                  <a:gd name="T17" fmla="*/ 9 h 195"/>
                  <a:gd name="T18" fmla="*/ 79 w 105"/>
                  <a:gd name="T19" fmla="*/ 0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195"/>
                  <a:gd name="T32" fmla="*/ 105 w 105"/>
                  <a:gd name="T33" fmla="*/ 195 h 1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195">
                    <a:moveTo>
                      <a:pt x="79" y="0"/>
                    </a:moveTo>
                    <a:lnTo>
                      <a:pt x="57" y="18"/>
                    </a:lnTo>
                    <a:lnTo>
                      <a:pt x="2" y="148"/>
                    </a:lnTo>
                    <a:lnTo>
                      <a:pt x="0" y="163"/>
                    </a:lnTo>
                    <a:lnTo>
                      <a:pt x="27" y="195"/>
                    </a:lnTo>
                    <a:lnTo>
                      <a:pt x="48" y="178"/>
                    </a:lnTo>
                    <a:lnTo>
                      <a:pt x="103" y="48"/>
                    </a:lnTo>
                    <a:lnTo>
                      <a:pt x="105" y="33"/>
                    </a:lnTo>
                    <a:lnTo>
                      <a:pt x="98" y="9"/>
                    </a:lnTo>
                    <a:lnTo>
                      <a:pt x="79" y="0"/>
                    </a:lnTo>
                    <a:close/>
                  </a:path>
                </a:pathLst>
              </a:custGeom>
              <a:solidFill>
                <a:srgbClr val="0D0D0D"/>
              </a:solidFill>
              <a:ln w="12700">
                <a:solidFill>
                  <a:srgbClr val="000000"/>
                </a:solidFill>
                <a:round/>
                <a:headEnd/>
                <a:tailEnd/>
              </a:ln>
            </p:spPr>
            <p:txBody>
              <a:bodyPr/>
              <a:lstStyle/>
              <a:p>
                <a:endParaRPr lang="ru-RU"/>
              </a:p>
            </p:txBody>
          </p:sp>
          <p:sp>
            <p:nvSpPr>
              <p:cNvPr id="7231" name="Freeform 168"/>
              <p:cNvSpPr>
                <a:spLocks/>
              </p:cNvSpPr>
              <p:nvPr/>
            </p:nvSpPr>
            <p:spPr bwMode="auto">
              <a:xfrm>
                <a:off x="6958" y="2521"/>
                <a:ext cx="26" cy="49"/>
              </a:xfrm>
              <a:custGeom>
                <a:avLst/>
                <a:gdLst>
                  <a:gd name="T0" fmla="*/ 81 w 106"/>
                  <a:gd name="T1" fmla="*/ 0 h 195"/>
                  <a:gd name="T2" fmla="*/ 58 w 106"/>
                  <a:gd name="T3" fmla="*/ 18 h 195"/>
                  <a:gd name="T4" fmla="*/ 3 w 106"/>
                  <a:gd name="T5" fmla="*/ 148 h 195"/>
                  <a:gd name="T6" fmla="*/ 0 w 106"/>
                  <a:gd name="T7" fmla="*/ 163 h 195"/>
                  <a:gd name="T8" fmla="*/ 28 w 106"/>
                  <a:gd name="T9" fmla="*/ 195 h 195"/>
                  <a:gd name="T10" fmla="*/ 49 w 106"/>
                  <a:gd name="T11" fmla="*/ 178 h 195"/>
                  <a:gd name="T12" fmla="*/ 104 w 106"/>
                  <a:gd name="T13" fmla="*/ 48 h 195"/>
                  <a:gd name="T14" fmla="*/ 106 w 106"/>
                  <a:gd name="T15" fmla="*/ 33 h 195"/>
                  <a:gd name="T16" fmla="*/ 99 w 106"/>
                  <a:gd name="T17" fmla="*/ 9 h 195"/>
                  <a:gd name="T18" fmla="*/ 81 w 106"/>
                  <a:gd name="T19" fmla="*/ 0 h 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195"/>
                  <a:gd name="T32" fmla="*/ 106 w 106"/>
                  <a:gd name="T33" fmla="*/ 195 h 1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195">
                    <a:moveTo>
                      <a:pt x="81" y="0"/>
                    </a:moveTo>
                    <a:lnTo>
                      <a:pt x="58" y="18"/>
                    </a:lnTo>
                    <a:lnTo>
                      <a:pt x="3" y="148"/>
                    </a:lnTo>
                    <a:lnTo>
                      <a:pt x="0" y="163"/>
                    </a:lnTo>
                    <a:lnTo>
                      <a:pt x="28" y="195"/>
                    </a:lnTo>
                    <a:lnTo>
                      <a:pt x="49" y="178"/>
                    </a:lnTo>
                    <a:lnTo>
                      <a:pt x="104" y="48"/>
                    </a:lnTo>
                    <a:lnTo>
                      <a:pt x="106" y="33"/>
                    </a:lnTo>
                    <a:lnTo>
                      <a:pt x="99" y="9"/>
                    </a:lnTo>
                    <a:lnTo>
                      <a:pt x="81" y="0"/>
                    </a:lnTo>
                    <a:close/>
                  </a:path>
                </a:pathLst>
              </a:custGeom>
              <a:solidFill>
                <a:srgbClr val="0D0D0D"/>
              </a:solidFill>
              <a:ln w="12700">
                <a:solidFill>
                  <a:srgbClr val="000000"/>
                </a:solidFill>
                <a:round/>
                <a:headEnd/>
                <a:tailEnd/>
              </a:ln>
            </p:spPr>
            <p:txBody>
              <a:bodyPr/>
              <a:lstStyle/>
              <a:p>
                <a:endParaRPr lang="ru-RU"/>
              </a:p>
            </p:txBody>
          </p:sp>
          <p:sp>
            <p:nvSpPr>
              <p:cNvPr id="7232" name="Freeform 169"/>
              <p:cNvSpPr>
                <a:spLocks/>
              </p:cNvSpPr>
              <p:nvPr/>
            </p:nvSpPr>
            <p:spPr bwMode="auto">
              <a:xfrm>
                <a:off x="7038" y="2521"/>
                <a:ext cx="27" cy="49"/>
              </a:xfrm>
              <a:custGeom>
                <a:avLst/>
                <a:gdLst>
                  <a:gd name="T0" fmla="*/ 58 w 107"/>
                  <a:gd name="T1" fmla="*/ 18 h 195"/>
                  <a:gd name="T2" fmla="*/ 80 w 107"/>
                  <a:gd name="T3" fmla="*/ 0 h 195"/>
                  <a:gd name="T4" fmla="*/ 80 w 107"/>
                  <a:gd name="T5" fmla="*/ 0 h 195"/>
                  <a:gd name="T6" fmla="*/ 99 w 107"/>
                  <a:gd name="T7" fmla="*/ 9 h 195"/>
                  <a:gd name="T8" fmla="*/ 99 w 107"/>
                  <a:gd name="T9" fmla="*/ 9 h 195"/>
                  <a:gd name="T10" fmla="*/ 107 w 107"/>
                  <a:gd name="T11" fmla="*/ 33 h 195"/>
                  <a:gd name="T12" fmla="*/ 107 w 107"/>
                  <a:gd name="T13" fmla="*/ 33 h 195"/>
                  <a:gd name="T14" fmla="*/ 103 w 107"/>
                  <a:gd name="T15" fmla="*/ 48 h 195"/>
                  <a:gd name="T16" fmla="*/ 103 w 107"/>
                  <a:gd name="T17" fmla="*/ 48 h 195"/>
                  <a:gd name="T18" fmla="*/ 49 w 107"/>
                  <a:gd name="T19" fmla="*/ 178 h 195"/>
                  <a:gd name="T20" fmla="*/ 27 w 107"/>
                  <a:gd name="T21" fmla="*/ 195 h 195"/>
                  <a:gd name="T22" fmla="*/ 27 w 107"/>
                  <a:gd name="T23" fmla="*/ 195 h 195"/>
                  <a:gd name="T24" fmla="*/ 0 w 107"/>
                  <a:gd name="T25" fmla="*/ 163 h 195"/>
                  <a:gd name="T26" fmla="*/ 0 w 107"/>
                  <a:gd name="T27" fmla="*/ 163 h 195"/>
                  <a:gd name="T28" fmla="*/ 4 w 107"/>
                  <a:gd name="T29" fmla="*/ 148 h 195"/>
                  <a:gd name="T30" fmla="*/ 4 w 107"/>
                  <a:gd name="T31" fmla="*/ 148 h 195"/>
                  <a:gd name="T32" fmla="*/ 58 w 107"/>
                  <a:gd name="T33" fmla="*/ 18 h 1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195"/>
                  <a:gd name="T53" fmla="*/ 107 w 107"/>
                  <a:gd name="T54" fmla="*/ 195 h 1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195">
                    <a:moveTo>
                      <a:pt x="58" y="18"/>
                    </a:moveTo>
                    <a:lnTo>
                      <a:pt x="80" y="0"/>
                    </a:lnTo>
                    <a:lnTo>
                      <a:pt x="99" y="9"/>
                    </a:lnTo>
                    <a:lnTo>
                      <a:pt x="107" y="33"/>
                    </a:lnTo>
                    <a:lnTo>
                      <a:pt x="103" y="48"/>
                    </a:lnTo>
                    <a:lnTo>
                      <a:pt x="49" y="178"/>
                    </a:lnTo>
                    <a:lnTo>
                      <a:pt x="27" y="195"/>
                    </a:lnTo>
                    <a:lnTo>
                      <a:pt x="0" y="163"/>
                    </a:lnTo>
                    <a:lnTo>
                      <a:pt x="4" y="148"/>
                    </a:lnTo>
                    <a:lnTo>
                      <a:pt x="58" y="18"/>
                    </a:lnTo>
                    <a:close/>
                  </a:path>
                </a:pathLst>
              </a:custGeom>
              <a:solidFill>
                <a:srgbClr val="0D0D0D"/>
              </a:solidFill>
              <a:ln w="12700">
                <a:solidFill>
                  <a:srgbClr val="000000"/>
                </a:solidFill>
                <a:round/>
                <a:headEnd/>
                <a:tailEnd/>
              </a:ln>
            </p:spPr>
            <p:txBody>
              <a:bodyPr/>
              <a:lstStyle/>
              <a:p>
                <a:endParaRPr lang="ru-RU"/>
              </a:p>
            </p:txBody>
          </p:sp>
          <p:sp>
            <p:nvSpPr>
              <p:cNvPr id="7233" name="Line 170"/>
              <p:cNvSpPr>
                <a:spLocks noChangeShapeType="1"/>
              </p:cNvSpPr>
              <p:nvPr/>
            </p:nvSpPr>
            <p:spPr bwMode="auto">
              <a:xfrm>
                <a:off x="3070" y="3873"/>
                <a:ext cx="1748" cy="1"/>
              </a:xfrm>
              <a:prstGeom prst="line">
                <a:avLst/>
              </a:prstGeom>
              <a:noFill/>
              <a:ln w="12700">
                <a:solidFill>
                  <a:srgbClr val="0D0D0D"/>
                </a:solidFill>
                <a:round/>
                <a:headEnd/>
                <a:tailEnd/>
              </a:ln>
            </p:spPr>
            <p:txBody>
              <a:bodyPr/>
              <a:lstStyle/>
              <a:p>
                <a:endParaRPr lang="ru-RU"/>
              </a:p>
            </p:txBody>
          </p:sp>
          <p:sp>
            <p:nvSpPr>
              <p:cNvPr id="7234" name="Freeform 171"/>
              <p:cNvSpPr>
                <a:spLocks/>
              </p:cNvSpPr>
              <p:nvPr/>
            </p:nvSpPr>
            <p:spPr bwMode="auto">
              <a:xfrm>
                <a:off x="4818" y="3358"/>
                <a:ext cx="1852" cy="1853"/>
              </a:xfrm>
              <a:custGeom>
                <a:avLst/>
                <a:gdLst>
                  <a:gd name="T0" fmla="*/ 0 w 7409"/>
                  <a:gd name="T1" fmla="*/ 7411 h 7411"/>
                  <a:gd name="T2" fmla="*/ 352 w 7409"/>
                  <a:gd name="T3" fmla="*/ 7402 h 7411"/>
                  <a:gd name="T4" fmla="*/ 704 w 7409"/>
                  <a:gd name="T5" fmla="*/ 7377 h 7411"/>
                  <a:gd name="T6" fmla="*/ 1054 w 7409"/>
                  <a:gd name="T7" fmla="*/ 7336 h 7411"/>
                  <a:gd name="T8" fmla="*/ 1402 w 7409"/>
                  <a:gd name="T9" fmla="*/ 7277 h 7411"/>
                  <a:gd name="T10" fmla="*/ 1746 w 7409"/>
                  <a:gd name="T11" fmla="*/ 7202 h 7411"/>
                  <a:gd name="T12" fmla="*/ 2088 w 7409"/>
                  <a:gd name="T13" fmla="*/ 7110 h 7411"/>
                  <a:gd name="T14" fmla="*/ 2423 w 7409"/>
                  <a:gd name="T15" fmla="*/ 7004 h 7411"/>
                  <a:gd name="T16" fmla="*/ 2754 w 7409"/>
                  <a:gd name="T17" fmla="*/ 6879 h 7411"/>
                  <a:gd name="T18" fmla="*/ 3078 w 7409"/>
                  <a:gd name="T19" fmla="*/ 6741 h 7411"/>
                  <a:gd name="T20" fmla="*/ 3395 w 7409"/>
                  <a:gd name="T21" fmla="*/ 6587 h 7411"/>
                  <a:gd name="T22" fmla="*/ 3704 w 7409"/>
                  <a:gd name="T23" fmla="*/ 6417 h 7411"/>
                  <a:gd name="T24" fmla="*/ 4006 w 7409"/>
                  <a:gd name="T25" fmla="*/ 6234 h 7411"/>
                  <a:gd name="T26" fmla="*/ 4297 w 7409"/>
                  <a:gd name="T27" fmla="*/ 6036 h 7411"/>
                  <a:gd name="T28" fmla="*/ 4580 w 7409"/>
                  <a:gd name="T29" fmla="*/ 5825 h 7411"/>
                  <a:gd name="T30" fmla="*/ 4852 w 7409"/>
                  <a:gd name="T31" fmla="*/ 5601 h 7411"/>
                  <a:gd name="T32" fmla="*/ 5112 w 7409"/>
                  <a:gd name="T33" fmla="*/ 5363 h 7411"/>
                  <a:gd name="T34" fmla="*/ 5362 w 7409"/>
                  <a:gd name="T35" fmla="*/ 5114 h 7411"/>
                  <a:gd name="T36" fmla="*/ 5599 w 7409"/>
                  <a:gd name="T37" fmla="*/ 4853 h 7411"/>
                  <a:gd name="T38" fmla="*/ 5824 w 7409"/>
                  <a:gd name="T39" fmla="*/ 4581 h 7411"/>
                  <a:gd name="T40" fmla="*/ 6035 w 7409"/>
                  <a:gd name="T41" fmla="*/ 4298 h 7411"/>
                  <a:gd name="T42" fmla="*/ 6233 w 7409"/>
                  <a:gd name="T43" fmla="*/ 4006 h 7411"/>
                  <a:gd name="T44" fmla="*/ 6416 w 7409"/>
                  <a:gd name="T45" fmla="*/ 3705 h 7411"/>
                  <a:gd name="T46" fmla="*/ 6585 w 7409"/>
                  <a:gd name="T47" fmla="*/ 3396 h 7411"/>
                  <a:gd name="T48" fmla="*/ 6740 w 7409"/>
                  <a:gd name="T49" fmla="*/ 3078 h 7411"/>
                  <a:gd name="T50" fmla="*/ 6878 w 7409"/>
                  <a:gd name="T51" fmla="*/ 2755 h 7411"/>
                  <a:gd name="T52" fmla="*/ 7002 w 7409"/>
                  <a:gd name="T53" fmla="*/ 2424 h 7411"/>
                  <a:gd name="T54" fmla="*/ 7110 w 7409"/>
                  <a:gd name="T55" fmla="*/ 2087 h 7411"/>
                  <a:gd name="T56" fmla="*/ 7200 w 7409"/>
                  <a:gd name="T57" fmla="*/ 1747 h 7411"/>
                  <a:gd name="T58" fmla="*/ 7275 w 7409"/>
                  <a:gd name="T59" fmla="*/ 1402 h 7411"/>
                  <a:gd name="T60" fmla="*/ 7334 w 7409"/>
                  <a:gd name="T61" fmla="*/ 1054 h 7411"/>
                  <a:gd name="T62" fmla="*/ 7376 w 7409"/>
                  <a:gd name="T63" fmla="*/ 704 h 7411"/>
                  <a:gd name="T64" fmla="*/ 7401 w 7409"/>
                  <a:gd name="T65" fmla="*/ 353 h 7411"/>
                  <a:gd name="T66" fmla="*/ 7409 w 7409"/>
                  <a:gd name="T67" fmla="*/ 0 h 74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409"/>
                  <a:gd name="T103" fmla="*/ 0 h 7411"/>
                  <a:gd name="T104" fmla="*/ 7409 w 7409"/>
                  <a:gd name="T105" fmla="*/ 7411 h 74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409" h="7411">
                    <a:moveTo>
                      <a:pt x="0" y="7411"/>
                    </a:moveTo>
                    <a:lnTo>
                      <a:pt x="352" y="7402"/>
                    </a:lnTo>
                    <a:lnTo>
                      <a:pt x="704" y="7377"/>
                    </a:lnTo>
                    <a:lnTo>
                      <a:pt x="1054" y="7336"/>
                    </a:lnTo>
                    <a:lnTo>
                      <a:pt x="1402" y="7277"/>
                    </a:lnTo>
                    <a:lnTo>
                      <a:pt x="1746" y="7202"/>
                    </a:lnTo>
                    <a:lnTo>
                      <a:pt x="2088" y="7110"/>
                    </a:lnTo>
                    <a:lnTo>
                      <a:pt x="2423" y="7004"/>
                    </a:lnTo>
                    <a:lnTo>
                      <a:pt x="2754" y="6879"/>
                    </a:lnTo>
                    <a:lnTo>
                      <a:pt x="3078" y="6741"/>
                    </a:lnTo>
                    <a:lnTo>
                      <a:pt x="3395" y="6587"/>
                    </a:lnTo>
                    <a:lnTo>
                      <a:pt x="3704" y="6417"/>
                    </a:lnTo>
                    <a:lnTo>
                      <a:pt x="4006" y="6234"/>
                    </a:lnTo>
                    <a:lnTo>
                      <a:pt x="4297" y="6036"/>
                    </a:lnTo>
                    <a:lnTo>
                      <a:pt x="4580" y="5825"/>
                    </a:lnTo>
                    <a:lnTo>
                      <a:pt x="4852" y="5601"/>
                    </a:lnTo>
                    <a:lnTo>
                      <a:pt x="5112" y="5363"/>
                    </a:lnTo>
                    <a:lnTo>
                      <a:pt x="5362" y="5114"/>
                    </a:lnTo>
                    <a:lnTo>
                      <a:pt x="5599" y="4853"/>
                    </a:lnTo>
                    <a:lnTo>
                      <a:pt x="5824" y="4581"/>
                    </a:lnTo>
                    <a:lnTo>
                      <a:pt x="6035" y="4298"/>
                    </a:lnTo>
                    <a:lnTo>
                      <a:pt x="6233" y="4006"/>
                    </a:lnTo>
                    <a:lnTo>
                      <a:pt x="6416" y="3705"/>
                    </a:lnTo>
                    <a:lnTo>
                      <a:pt x="6585" y="3396"/>
                    </a:lnTo>
                    <a:lnTo>
                      <a:pt x="6740" y="3078"/>
                    </a:lnTo>
                    <a:lnTo>
                      <a:pt x="6878" y="2755"/>
                    </a:lnTo>
                    <a:lnTo>
                      <a:pt x="7002" y="2424"/>
                    </a:lnTo>
                    <a:lnTo>
                      <a:pt x="7110" y="2087"/>
                    </a:lnTo>
                    <a:lnTo>
                      <a:pt x="7200" y="1747"/>
                    </a:lnTo>
                    <a:lnTo>
                      <a:pt x="7275" y="1402"/>
                    </a:lnTo>
                    <a:lnTo>
                      <a:pt x="7334" y="1054"/>
                    </a:lnTo>
                    <a:lnTo>
                      <a:pt x="7376" y="704"/>
                    </a:lnTo>
                    <a:lnTo>
                      <a:pt x="7401" y="353"/>
                    </a:lnTo>
                    <a:lnTo>
                      <a:pt x="7409" y="0"/>
                    </a:lnTo>
                  </a:path>
                </a:pathLst>
              </a:custGeom>
              <a:noFill/>
              <a:ln w="12700">
                <a:solidFill>
                  <a:srgbClr val="0D0D0D"/>
                </a:solidFill>
                <a:round/>
                <a:headEnd/>
                <a:tailEnd/>
              </a:ln>
            </p:spPr>
            <p:txBody>
              <a:bodyPr/>
              <a:lstStyle/>
              <a:p>
                <a:endParaRPr lang="ru-RU"/>
              </a:p>
            </p:txBody>
          </p:sp>
          <p:sp>
            <p:nvSpPr>
              <p:cNvPr id="7235" name="Freeform 172"/>
              <p:cNvSpPr>
                <a:spLocks/>
              </p:cNvSpPr>
              <p:nvPr/>
            </p:nvSpPr>
            <p:spPr bwMode="auto">
              <a:xfrm>
                <a:off x="4818" y="3358"/>
                <a:ext cx="515" cy="515"/>
              </a:xfrm>
              <a:custGeom>
                <a:avLst/>
                <a:gdLst>
                  <a:gd name="T0" fmla="*/ 0 w 2058"/>
                  <a:gd name="T1" fmla="*/ 2058 h 2058"/>
                  <a:gd name="T2" fmla="*/ 178 w 2058"/>
                  <a:gd name="T3" fmla="*/ 2051 h 2058"/>
                  <a:gd name="T4" fmla="*/ 357 w 2058"/>
                  <a:gd name="T5" fmla="*/ 2027 h 2058"/>
                  <a:gd name="T6" fmla="*/ 533 w 2058"/>
                  <a:gd name="T7" fmla="*/ 1989 h 2058"/>
                  <a:gd name="T8" fmla="*/ 704 w 2058"/>
                  <a:gd name="T9" fmla="*/ 1935 h 2058"/>
                  <a:gd name="T10" fmla="*/ 870 w 2058"/>
                  <a:gd name="T11" fmla="*/ 1865 h 2058"/>
                  <a:gd name="T12" fmla="*/ 1029 w 2058"/>
                  <a:gd name="T13" fmla="*/ 1782 h 2058"/>
                  <a:gd name="T14" fmla="*/ 1180 w 2058"/>
                  <a:gd name="T15" fmla="*/ 1686 h 2058"/>
                  <a:gd name="T16" fmla="*/ 1322 w 2058"/>
                  <a:gd name="T17" fmla="*/ 1577 h 2058"/>
                  <a:gd name="T18" fmla="*/ 1455 w 2058"/>
                  <a:gd name="T19" fmla="*/ 1455 h 2058"/>
                  <a:gd name="T20" fmla="*/ 1576 w 2058"/>
                  <a:gd name="T21" fmla="*/ 1322 h 2058"/>
                  <a:gd name="T22" fmla="*/ 1686 w 2058"/>
                  <a:gd name="T23" fmla="*/ 1181 h 2058"/>
                  <a:gd name="T24" fmla="*/ 1782 w 2058"/>
                  <a:gd name="T25" fmla="*/ 1029 h 2058"/>
                  <a:gd name="T26" fmla="*/ 1865 w 2058"/>
                  <a:gd name="T27" fmla="*/ 870 h 2058"/>
                  <a:gd name="T28" fmla="*/ 1934 w 2058"/>
                  <a:gd name="T29" fmla="*/ 703 h 2058"/>
                  <a:gd name="T30" fmla="*/ 1988 w 2058"/>
                  <a:gd name="T31" fmla="*/ 532 h 2058"/>
                  <a:gd name="T32" fmla="*/ 2026 w 2058"/>
                  <a:gd name="T33" fmla="*/ 357 h 2058"/>
                  <a:gd name="T34" fmla="*/ 2050 w 2058"/>
                  <a:gd name="T35" fmla="*/ 179 h 2058"/>
                  <a:gd name="T36" fmla="*/ 2058 w 2058"/>
                  <a:gd name="T37" fmla="*/ 0 h 20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58"/>
                  <a:gd name="T58" fmla="*/ 0 h 2058"/>
                  <a:gd name="T59" fmla="*/ 2058 w 2058"/>
                  <a:gd name="T60" fmla="*/ 2058 h 205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58" h="2058">
                    <a:moveTo>
                      <a:pt x="0" y="2058"/>
                    </a:moveTo>
                    <a:lnTo>
                      <a:pt x="178" y="2051"/>
                    </a:lnTo>
                    <a:lnTo>
                      <a:pt x="357" y="2027"/>
                    </a:lnTo>
                    <a:lnTo>
                      <a:pt x="533" y="1989"/>
                    </a:lnTo>
                    <a:lnTo>
                      <a:pt x="704" y="1935"/>
                    </a:lnTo>
                    <a:lnTo>
                      <a:pt x="870" y="1865"/>
                    </a:lnTo>
                    <a:lnTo>
                      <a:pt x="1029" y="1782"/>
                    </a:lnTo>
                    <a:lnTo>
                      <a:pt x="1180" y="1686"/>
                    </a:lnTo>
                    <a:lnTo>
                      <a:pt x="1322" y="1577"/>
                    </a:lnTo>
                    <a:lnTo>
                      <a:pt x="1455" y="1455"/>
                    </a:lnTo>
                    <a:lnTo>
                      <a:pt x="1576" y="1322"/>
                    </a:lnTo>
                    <a:lnTo>
                      <a:pt x="1686" y="1181"/>
                    </a:lnTo>
                    <a:lnTo>
                      <a:pt x="1782" y="1029"/>
                    </a:lnTo>
                    <a:lnTo>
                      <a:pt x="1865" y="870"/>
                    </a:lnTo>
                    <a:lnTo>
                      <a:pt x="1934" y="703"/>
                    </a:lnTo>
                    <a:lnTo>
                      <a:pt x="1988" y="532"/>
                    </a:lnTo>
                    <a:lnTo>
                      <a:pt x="2026" y="357"/>
                    </a:lnTo>
                    <a:lnTo>
                      <a:pt x="2050" y="179"/>
                    </a:lnTo>
                    <a:lnTo>
                      <a:pt x="2058" y="0"/>
                    </a:lnTo>
                  </a:path>
                </a:pathLst>
              </a:custGeom>
              <a:noFill/>
              <a:ln w="12700">
                <a:solidFill>
                  <a:srgbClr val="0D0D0D"/>
                </a:solidFill>
                <a:round/>
                <a:headEnd/>
                <a:tailEnd/>
              </a:ln>
            </p:spPr>
            <p:txBody>
              <a:bodyPr/>
              <a:lstStyle/>
              <a:p>
                <a:endParaRPr lang="ru-RU"/>
              </a:p>
            </p:txBody>
          </p:sp>
          <p:sp>
            <p:nvSpPr>
              <p:cNvPr id="7236" name="Freeform 173"/>
              <p:cNvSpPr>
                <a:spLocks/>
              </p:cNvSpPr>
              <p:nvPr/>
            </p:nvSpPr>
            <p:spPr bwMode="auto">
              <a:xfrm>
                <a:off x="4818" y="3358"/>
                <a:ext cx="2086" cy="2087"/>
              </a:xfrm>
              <a:custGeom>
                <a:avLst/>
                <a:gdLst>
                  <a:gd name="T0" fmla="*/ 0 w 8345"/>
                  <a:gd name="T1" fmla="*/ 8347 h 8347"/>
                  <a:gd name="T2" fmla="*/ 374 w 8345"/>
                  <a:gd name="T3" fmla="*/ 8338 h 8347"/>
                  <a:gd name="T4" fmla="*/ 748 w 8345"/>
                  <a:gd name="T5" fmla="*/ 8313 h 8347"/>
                  <a:gd name="T6" fmla="*/ 1119 w 8345"/>
                  <a:gd name="T7" fmla="*/ 8270 h 8347"/>
                  <a:gd name="T8" fmla="*/ 1489 w 8345"/>
                  <a:gd name="T9" fmla="*/ 8213 h 8347"/>
                  <a:gd name="T10" fmla="*/ 1856 w 8345"/>
                  <a:gd name="T11" fmla="*/ 8137 h 8347"/>
                  <a:gd name="T12" fmla="*/ 2220 w 8345"/>
                  <a:gd name="T13" fmla="*/ 8045 h 8347"/>
                  <a:gd name="T14" fmla="*/ 2578 w 8345"/>
                  <a:gd name="T15" fmla="*/ 7938 h 8347"/>
                  <a:gd name="T16" fmla="*/ 2932 w 8345"/>
                  <a:gd name="T17" fmla="*/ 7814 h 8347"/>
                  <a:gd name="T18" fmla="*/ 3280 w 8345"/>
                  <a:gd name="T19" fmla="*/ 7675 h 8347"/>
                  <a:gd name="T20" fmla="*/ 3620 w 8345"/>
                  <a:gd name="T21" fmla="*/ 7520 h 8347"/>
                  <a:gd name="T22" fmla="*/ 3954 w 8345"/>
                  <a:gd name="T23" fmla="*/ 7350 h 8347"/>
                  <a:gd name="T24" fmla="*/ 4279 w 8345"/>
                  <a:gd name="T25" fmla="*/ 7164 h 8347"/>
                  <a:gd name="T26" fmla="*/ 4597 w 8345"/>
                  <a:gd name="T27" fmla="*/ 6966 h 8347"/>
                  <a:gd name="T28" fmla="*/ 4905 w 8345"/>
                  <a:gd name="T29" fmla="*/ 6753 h 8347"/>
                  <a:gd name="T30" fmla="*/ 5203 w 8345"/>
                  <a:gd name="T31" fmla="*/ 6525 h 8347"/>
                  <a:gd name="T32" fmla="*/ 5490 w 8345"/>
                  <a:gd name="T33" fmla="*/ 6286 h 8347"/>
                  <a:gd name="T34" fmla="*/ 5766 w 8345"/>
                  <a:gd name="T35" fmla="*/ 6033 h 8347"/>
                  <a:gd name="T36" fmla="*/ 6031 w 8345"/>
                  <a:gd name="T37" fmla="*/ 5768 h 8347"/>
                  <a:gd name="T38" fmla="*/ 6283 w 8345"/>
                  <a:gd name="T39" fmla="*/ 5491 h 8347"/>
                  <a:gd name="T40" fmla="*/ 6524 w 8345"/>
                  <a:gd name="T41" fmla="*/ 5203 h 8347"/>
                  <a:gd name="T42" fmla="*/ 6750 w 8345"/>
                  <a:gd name="T43" fmla="*/ 4905 h 8347"/>
                  <a:gd name="T44" fmla="*/ 6964 w 8345"/>
                  <a:gd name="T45" fmla="*/ 4598 h 8347"/>
                  <a:gd name="T46" fmla="*/ 7164 w 8345"/>
                  <a:gd name="T47" fmla="*/ 4280 h 8347"/>
                  <a:gd name="T48" fmla="*/ 7348 w 8345"/>
                  <a:gd name="T49" fmla="*/ 3954 h 8347"/>
                  <a:gd name="T50" fmla="*/ 7518 w 8345"/>
                  <a:gd name="T51" fmla="*/ 3621 h 8347"/>
                  <a:gd name="T52" fmla="*/ 7673 w 8345"/>
                  <a:gd name="T53" fmla="*/ 3280 h 8347"/>
                  <a:gd name="T54" fmla="*/ 7812 w 8345"/>
                  <a:gd name="T55" fmla="*/ 2933 h 8347"/>
                  <a:gd name="T56" fmla="*/ 7936 w 8345"/>
                  <a:gd name="T57" fmla="*/ 2579 h 8347"/>
                  <a:gd name="T58" fmla="*/ 8044 w 8345"/>
                  <a:gd name="T59" fmla="*/ 2220 h 8347"/>
                  <a:gd name="T60" fmla="*/ 8135 w 8345"/>
                  <a:gd name="T61" fmla="*/ 1857 h 8347"/>
                  <a:gd name="T62" fmla="*/ 8210 w 8345"/>
                  <a:gd name="T63" fmla="*/ 1490 h 8347"/>
                  <a:gd name="T64" fmla="*/ 8269 w 8345"/>
                  <a:gd name="T65" fmla="*/ 1120 h 8347"/>
                  <a:gd name="T66" fmla="*/ 8311 w 8345"/>
                  <a:gd name="T67" fmla="*/ 748 h 8347"/>
                  <a:gd name="T68" fmla="*/ 8336 w 8345"/>
                  <a:gd name="T69" fmla="*/ 374 h 8347"/>
                  <a:gd name="T70" fmla="*/ 8345 w 8345"/>
                  <a:gd name="T71" fmla="*/ 0 h 83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345"/>
                  <a:gd name="T109" fmla="*/ 0 h 8347"/>
                  <a:gd name="T110" fmla="*/ 8345 w 8345"/>
                  <a:gd name="T111" fmla="*/ 8347 h 83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345" h="8347">
                    <a:moveTo>
                      <a:pt x="0" y="8347"/>
                    </a:moveTo>
                    <a:lnTo>
                      <a:pt x="374" y="8338"/>
                    </a:lnTo>
                    <a:lnTo>
                      <a:pt x="748" y="8313"/>
                    </a:lnTo>
                    <a:lnTo>
                      <a:pt x="1119" y="8270"/>
                    </a:lnTo>
                    <a:lnTo>
                      <a:pt x="1489" y="8213"/>
                    </a:lnTo>
                    <a:lnTo>
                      <a:pt x="1856" y="8137"/>
                    </a:lnTo>
                    <a:lnTo>
                      <a:pt x="2220" y="8045"/>
                    </a:lnTo>
                    <a:lnTo>
                      <a:pt x="2578" y="7938"/>
                    </a:lnTo>
                    <a:lnTo>
                      <a:pt x="2932" y="7814"/>
                    </a:lnTo>
                    <a:lnTo>
                      <a:pt x="3280" y="7675"/>
                    </a:lnTo>
                    <a:lnTo>
                      <a:pt x="3620" y="7520"/>
                    </a:lnTo>
                    <a:lnTo>
                      <a:pt x="3954" y="7350"/>
                    </a:lnTo>
                    <a:lnTo>
                      <a:pt x="4279" y="7164"/>
                    </a:lnTo>
                    <a:lnTo>
                      <a:pt x="4597" y="6966"/>
                    </a:lnTo>
                    <a:lnTo>
                      <a:pt x="4905" y="6753"/>
                    </a:lnTo>
                    <a:lnTo>
                      <a:pt x="5203" y="6525"/>
                    </a:lnTo>
                    <a:lnTo>
                      <a:pt x="5490" y="6286"/>
                    </a:lnTo>
                    <a:lnTo>
                      <a:pt x="5766" y="6033"/>
                    </a:lnTo>
                    <a:lnTo>
                      <a:pt x="6031" y="5768"/>
                    </a:lnTo>
                    <a:lnTo>
                      <a:pt x="6283" y="5491"/>
                    </a:lnTo>
                    <a:lnTo>
                      <a:pt x="6524" y="5203"/>
                    </a:lnTo>
                    <a:lnTo>
                      <a:pt x="6750" y="4905"/>
                    </a:lnTo>
                    <a:lnTo>
                      <a:pt x="6964" y="4598"/>
                    </a:lnTo>
                    <a:lnTo>
                      <a:pt x="7164" y="4280"/>
                    </a:lnTo>
                    <a:lnTo>
                      <a:pt x="7348" y="3954"/>
                    </a:lnTo>
                    <a:lnTo>
                      <a:pt x="7518" y="3621"/>
                    </a:lnTo>
                    <a:lnTo>
                      <a:pt x="7673" y="3280"/>
                    </a:lnTo>
                    <a:lnTo>
                      <a:pt x="7812" y="2933"/>
                    </a:lnTo>
                    <a:lnTo>
                      <a:pt x="7936" y="2579"/>
                    </a:lnTo>
                    <a:lnTo>
                      <a:pt x="8044" y="2220"/>
                    </a:lnTo>
                    <a:lnTo>
                      <a:pt x="8135" y="1857"/>
                    </a:lnTo>
                    <a:lnTo>
                      <a:pt x="8210" y="1490"/>
                    </a:lnTo>
                    <a:lnTo>
                      <a:pt x="8269" y="1120"/>
                    </a:lnTo>
                    <a:lnTo>
                      <a:pt x="8311" y="748"/>
                    </a:lnTo>
                    <a:lnTo>
                      <a:pt x="8336" y="374"/>
                    </a:lnTo>
                    <a:lnTo>
                      <a:pt x="8345" y="0"/>
                    </a:lnTo>
                  </a:path>
                </a:pathLst>
              </a:custGeom>
              <a:noFill/>
              <a:ln w="12700">
                <a:solidFill>
                  <a:srgbClr val="0D0D0D"/>
                </a:solidFill>
                <a:round/>
                <a:headEnd/>
                <a:tailEnd/>
              </a:ln>
            </p:spPr>
            <p:txBody>
              <a:bodyPr/>
              <a:lstStyle/>
              <a:p>
                <a:endParaRPr lang="ru-RU"/>
              </a:p>
            </p:txBody>
          </p:sp>
          <p:sp>
            <p:nvSpPr>
              <p:cNvPr id="7237" name="Line 174"/>
              <p:cNvSpPr>
                <a:spLocks noChangeShapeType="1"/>
              </p:cNvSpPr>
              <p:nvPr/>
            </p:nvSpPr>
            <p:spPr bwMode="auto">
              <a:xfrm flipH="1">
                <a:off x="2541" y="5445"/>
                <a:ext cx="2277" cy="1"/>
              </a:xfrm>
              <a:prstGeom prst="line">
                <a:avLst/>
              </a:prstGeom>
              <a:noFill/>
              <a:ln w="12700">
                <a:solidFill>
                  <a:srgbClr val="0D0D0D"/>
                </a:solidFill>
                <a:round/>
                <a:headEnd/>
                <a:tailEnd/>
              </a:ln>
            </p:spPr>
            <p:txBody>
              <a:bodyPr/>
              <a:lstStyle/>
              <a:p>
                <a:endParaRPr lang="ru-RU"/>
              </a:p>
            </p:txBody>
          </p:sp>
          <p:sp>
            <p:nvSpPr>
              <p:cNvPr id="7238" name="Line 175"/>
              <p:cNvSpPr>
                <a:spLocks noChangeShapeType="1"/>
              </p:cNvSpPr>
              <p:nvPr/>
            </p:nvSpPr>
            <p:spPr bwMode="auto">
              <a:xfrm flipH="1">
                <a:off x="2532" y="4079"/>
                <a:ext cx="1400" cy="1344"/>
              </a:xfrm>
              <a:prstGeom prst="line">
                <a:avLst/>
              </a:prstGeom>
              <a:noFill/>
              <a:ln w="28575">
                <a:solidFill>
                  <a:srgbClr val="0000FF"/>
                </a:solidFill>
                <a:round/>
                <a:headEnd/>
                <a:tailEnd/>
              </a:ln>
            </p:spPr>
            <p:txBody>
              <a:bodyPr/>
              <a:lstStyle/>
              <a:p>
                <a:endParaRPr lang="ru-RU"/>
              </a:p>
            </p:txBody>
          </p:sp>
          <p:sp>
            <p:nvSpPr>
              <p:cNvPr id="7239" name="Freeform 176"/>
              <p:cNvSpPr>
                <a:spLocks/>
              </p:cNvSpPr>
              <p:nvPr/>
            </p:nvSpPr>
            <p:spPr bwMode="auto">
              <a:xfrm>
                <a:off x="3149" y="3661"/>
                <a:ext cx="55" cy="155"/>
              </a:xfrm>
              <a:custGeom>
                <a:avLst/>
                <a:gdLst>
                  <a:gd name="T0" fmla="*/ 185 w 221"/>
                  <a:gd name="T1" fmla="*/ 0 h 617"/>
                  <a:gd name="T2" fmla="*/ 140 w 221"/>
                  <a:gd name="T3" fmla="*/ 105 h 617"/>
                  <a:gd name="T4" fmla="*/ 158 w 221"/>
                  <a:gd name="T5" fmla="*/ 391 h 617"/>
                  <a:gd name="T6" fmla="*/ 0 w 221"/>
                  <a:gd name="T7" fmla="*/ 391 h 617"/>
                  <a:gd name="T8" fmla="*/ 162 w 221"/>
                  <a:gd name="T9" fmla="*/ 455 h 617"/>
                  <a:gd name="T10" fmla="*/ 170 w 221"/>
                  <a:gd name="T11" fmla="*/ 588 h 617"/>
                  <a:gd name="T12" fmla="*/ 196 w 221"/>
                  <a:gd name="T13" fmla="*/ 617 h 617"/>
                  <a:gd name="T14" fmla="*/ 221 w 221"/>
                  <a:gd name="T15" fmla="*/ 585 h 617"/>
                  <a:gd name="T16" fmla="*/ 185 w 221"/>
                  <a:gd name="T17" fmla="*/ 0 h 6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1"/>
                  <a:gd name="T28" fmla="*/ 0 h 617"/>
                  <a:gd name="T29" fmla="*/ 221 w 221"/>
                  <a:gd name="T30" fmla="*/ 617 h 6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1" h="617">
                    <a:moveTo>
                      <a:pt x="185" y="0"/>
                    </a:moveTo>
                    <a:lnTo>
                      <a:pt x="140" y="105"/>
                    </a:lnTo>
                    <a:lnTo>
                      <a:pt x="158" y="391"/>
                    </a:lnTo>
                    <a:lnTo>
                      <a:pt x="0" y="391"/>
                    </a:lnTo>
                    <a:lnTo>
                      <a:pt x="162" y="455"/>
                    </a:lnTo>
                    <a:lnTo>
                      <a:pt x="170" y="588"/>
                    </a:lnTo>
                    <a:lnTo>
                      <a:pt x="196" y="617"/>
                    </a:lnTo>
                    <a:lnTo>
                      <a:pt x="221" y="585"/>
                    </a:lnTo>
                    <a:lnTo>
                      <a:pt x="185" y="0"/>
                    </a:lnTo>
                    <a:close/>
                  </a:path>
                </a:pathLst>
              </a:custGeom>
              <a:solidFill>
                <a:srgbClr val="0D0D0D"/>
              </a:solidFill>
              <a:ln w="12700">
                <a:solidFill>
                  <a:srgbClr val="000000"/>
                </a:solidFill>
                <a:round/>
                <a:headEnd/>
                <a:tailEnd/>
              </a:ln>
            </p:spPr>
            <p:txBody>
              <a:bodyPr/>
              <a:lstStyle/>
              <a:p>
                <a:endParaRPr lang="ru-RU"/>
              </a:p>
            </p:txBody>
          </p:sp>
          <p:sp>
            <p:nvSpPr>
              <p:cNvPr id="7240" name="Freeform 177"/>
              <p:cNvSpPr>
                <a:spLocks/>
              </p:cNvSpPr>
              <p:nvPr/>
            </p:nvSpPr>
            <p:spPr bwMode="auto">
              <a:xfrm>
                <a:off x="3111" y="3654"/>
                <a:ext cx="84" cy="162"/>
              </a:xfrm>
              <a:custGeom>
                <a:avLst/>
                <a:gdLst>
                  <a:gd name="T0" fmla="*/ 311 w 337"/>
                  <a:gd name="T1" fmla="*/ 0 h 646"/>
                  <a:gd name="T2" fmla="*/ 289 w 337"/>
                  <a:gd name="T3" fmla="*/ 15 h 646"/>
                  <a:gd name="T4" fmla="*/ 4 w 337"/>
                  <a:gd name="T5" fmla="*/ 597 h 646"/>
                  <a:gd name="T6" fmla="*/ 0 w 337"/>
                  <a:gd name="T7" fmla="*/ 613 h 646"/>
                  <a:gd name="T8" fmla="*/ 7 w 337"/>
                  <a:gd name="T9" fmla="*/ 637 h 646"/>
                  <a:gd name="T10" fmla="*/ 26 w 337"/>
                  <a:gd name="T11" fmla="*/ 646 h 646"/>
                  <a:gd name="T12" fmla="*/ 48 w 337"/>
                  <a:gd name="T13" fmla="*/ 631 h 646"/>
                  <a:gd name="T14" fmla="*/ 120 w 337"/>
                  <a:gd name="T15" fmla="*/ 484 h 646"/>
                  <a:gd name="T16" fmla="*/ 314 w 337"/>
                  <a:gd name="T17" fmla="*/ 484 h 646"/>
                  <a:gd name="T18" fmla="*/ 152 w 337"/>
                  <a:gd name="T19" fmla="*/ 420 h 646"/>
                  <a:gd name="T20" fmla="*/ 292 w 337"/>
                  <a:gd name="T21" fmla="*/ 134 h 646"/>
                  <a:gd name="T22" fmla="*/ 337 w 337"/>
                  <a:gd name="T23" fmla="*/ 29 h 646"/>
                  <a:gd name="T24" fmla="*/ 311 w 337"/>
                  <a:gd name="T25" fmla="*/ 0 h 6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7"/>
                  <a:gd name="T40" fmla="*/ 0 h 646"/>
                  <a:gd name="T41" fmla="*/ 337 w 337"/>
                  <a:gd name="T42" fmla="*/ 646 h 6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7" h="646">
                    <a:moveTo>
                      <a:pt x="311" y="0"/>
                    </a:moveTo>
                    <a:lnTo>
                      <a:pt x="289" y="15"/>
                    </a:lnTo>
                    <a:lnTo>
                      <a:pt x="4" y="597"/>
                    </a:lnTo>
                    <a:lnTo>
                      <a:pt x="0" y="613"/>
                    </a:lnTo>
                    <a:lnTo>
                      <a:pt x="7" y="637"/>
                    </a:lnTo>
                    <a:lnTo>
                      <a:pt x="26" y="646"/>
                    </a:lnTo>
                    <a:lnTo>
                      <a:pt x="48" y="631"/>
                    </a:lnTo>
                    <a:lnTo>
                      <a:pt x="120" y="484"/>
                    </a:lnTo>
                    <a:lnTo>
                      <a:pt x="314" y="484"/>
                    </a:lnTo>
                    <a:lnTo>
                      <a:pt x="152" y="420"/>
                    </a:lnTo>
                    <a:lnTo>
                      <a:pt x="292" y="134"/>
                    </a:lnTo>
                    <a:lnTo>
                      <a:pt x="337" y="29"/>
                    </a:lnTo>
                    <a:lnTo>
                      <a:pt x="311" y="0"/>
                    </a:lnTo>
                    <a:close/>
                  </a:path>
                </a:pathLst>
              </a:custGeom>
              <a:solidFill>
                <a:srgbClr val="0D0D0D"/>
              </a:solidFill>
              <a:ln w="12700">
                <a:solidFill>
                  <a:srgbClr val="000000"/>
                </a:solidFill>
                <a:round/>
                <a:headEnd/>
                <a:tailEnd/>
              </a:ln>
            </p:spPr>
            <p:txBody>
              <a:bodyPr/>
              <a:lstStyle/>
              <a:p>
                <a:endParaRPr lang="ru-RU"/>
              </a:p>
            </p:txBody>
          </p:sp>
          <p:sp>
            <p:nvSpPr>
              <p:cNvPr id="7241" name="Freeform 178"/>
              <p:cNvSpPr>
                <a:spLocks/>
              </p:cNvSpPr>
              <p:nvPr/>
            </p:nvSpPr>
            <p:spPr bwMode="auto">
              <a:xfrm>
                <a:off x="3256" y="3654"/>
                <a:ext cx="26" cy="48"/>
              </a:xfrm>
              <a:custGeom>
                <a:avLst/>
                <a:gdLst>
                  <a:gd name="T0" fmla="*/ 57 w 107"/>
                  <a:gd name="T1" fmla="*/ 17 h 193"/>
                  <a:gd name="T2" fmla="*/ 80 w 107"/>
                  <a:gd name="T3" fmla="*/ 0 h 193"/>
                  <a:gd name="T4" fmla="*/ 80 w 107"/>
                  <a:gd name="T5" fmla="*/ 0 h 193"/>
                  <a:gd name="T6" fmla="*/ 98 w 107"/>
                  <a:gd name="T7" fmla="*/ 9 h 193"/>
                  <a:gd name="T8" fmla="*/ 98 w 107"/>
                  <a:gd name="T9" fmla="*/ 9 h 193"/>
                  <a:gd name="T10" fmla="*/ 107 w 107"/>
                  <a:gd name="T11" fmla="*/ 33 h 193"/>
                  <a:gd name="T12" fmla="*/ 107 w 107"/>
                  <a:gd name="T13" fmla="*/ 33 h 193"/>
                  <a:gd name="T14" fmla="*/ 103 w 107"/>
                  <a:gd name="T15" fmla="*/ 48 h 193"/>
                  <a:gd name="T16" fmla="*/ 103 w 107"/>
                  <a:gd name="T17" fmla="*/ 48 h 193"/>
                  <a:gd name="T18" fmla="*/ 49 w 107"/>
                  <a:gd name="T19" fmla="*/ 177 h 193"/>
                  <a:gd name="T20" fmla="*/ 27 w 107"/>
                  <a:gd name="T21" fmla="*/ 193 h 193"/>
                  <a:gd name="T22" fmla="*/ 27 w 107"/>
                  <a:gd name="T23" fmla="*/ 193 h 193"/>
                  <a:gd name="T24" fmla="*/ 0 w 107"/>
                  <a:gd name="T25" fmla="*/ 162 h 193"/>
                  <a:gd name="T26" fmla="*/ 0 w 107"/>
                  <a:gd name="T27" fmla="*/ 162 h 193"/>
                  <a:gd name="T28" fmla="*/ 3 w 107"/>
                  <a:gd name="T29" fmla="*/ 147 h 193"/>
                  <a:gd name="T30" fmla="*/ 3 w 107"/>
                  <a:gd name="T31" fmla="*/ 147 h 193"/>
                  <a:gd name="T32" fmla="*/ 57 w 107"/>
                  <a:gd name="T33" fmla="*/ 17 h 1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193"/>
                  <a:gd name="T53" fmla="*/ 107 w 107"/>
                  <a:gd name="T54" fmla="*/ 193 h 1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193">
                    <a:moveTo>
                      <a:pt x="57" y="17"/>
                    </a:moveTo>
                    <a:lnTo>
                      <a:pt x="80" y="0"/>
                    </a:lnTo>
                    <a:lnTo>
                      <a:pt x="98" y="9"/>
                    </a:lnTo>
                    <a:lnTo>
                      <a:pt x="107" y="33"/>
                    </a:lnTo>
                    <a:lnTo>
                      <a:pt x="103" y="48"/>
                    </a:lnTo>
                    <a:lnTo>
                      <a:pt x="49" y="177"/>
                    </a:lnTo>
                    <a:lnTo>
                      <a:pt x="27" y="193"/>
                    </a:lnTo>
                    <a:lnTo>
                      <a:pt x="0" y="162"/>
                    </a:lnTo>
                    <a:lnTo>
                      <a:pt x="3" y="147"/>
                    </a:lnTo>
                    <a:lnTo>
                      <a:pt x="57" y="17"/>
                    </a:lnTo>
                    <a:close/>
                  </a:path>
                </a:pathLst>
              </a:custGeom>
              <a:solidFill>
                <a:srgbClr val="0D0D0D"/>
              </a:solidFill>
              <a:ln w="12700">
                <a:solidFill>
                  <a:srgbClr val="000000"/>
                </a:solidFill>
                <a:round/>
                <a:headEnd/>
                <a:tailEnd/>
              </a:ln>
            </p:spPr>
            <p:txBody>
              <a:bodyPr/>
              <a:lstStyle/>
              <a:p>
                <a:endParaRPr lang="ru-RU"/>
              </a:p>
            </p:txBody>
          </p:sp>
          <p:sp>
            <p:nvSpPr>
              <p:cNvPr id="7242" name="Freeform 179"/>
              <p:cNvSpPr>
                <a:spLocks/>
              </p:cNvSpPr>
              <p:nvPr/>
            </p:nvSpPr>
            <p:spPr bwMode="auto">
              <a:xfrm>
                <a:off x="4520" y="5046"/>
                <a:ext cx="75" cy="77"/>
              </a:xfrm>
              <a:custGeom>
                <a:avLst/>
                <a:gdLst>
                  <a:gd name="T0" fmla="*/ 250 w 301"/>
                  <a:gd name="T1" fmla="*/ 0 h 309"/>
                  <a:gd name="T2" fmla="*/ 163 w 301"/>
                  <a:gd name="T3" fmla="*/ 33 h 309"/>
                  <a:gd name="T4" fmla="*/ 204 w 301"/>
                  <a:gd name="T5" fmla="*/ 40 h 309"/>
                  <a:gd name="T6" fmla="*/ 236 w 301"/>
                  <a:gd name="T7" fmla="*/ 71 h 309"/>
                  <a:gd name="T8" fmla="*/ 247 w 301"/>
                  <a:gd name="T9" fmla="*/ 124 h 309"/>
                  <a:gd name="T10" fmla="*/ 247 w 301"/>
                  <a:gd name="T11" fmla="*/ 134 h 309"/>
                  <a:gd name="T12" fmla="*/ 234 w 301"/>
                  <a:gd name="T13" fmla="*/ 192 h 309"/>
                  <a:gd name="T14" fmla="*/ 204 w 301"/>
                  <a:gd name="T15" fmla="*/ 241 h 309"/>
                  <a:gd name="T16" fmla="*/ 196 w 301"/>
                  <a:gd name="T17" fmla="*/ 250 h 309"/>
                  <a:gd name="T18" fmla="*/ 154 w 301"/>
                  <a:gd name="T19" fmla="*/ 282 h 309"/>
                  <a:gd name="T20" fmla="*/ 108 w 301"/>
                  <a:gd name="T21" fmla="*/ 292 h 309"/>
                  <a:gd name="T22" fmla="*/ 0 w 301"/>
                  <a:gd name="T23" fmla="*/ 292 h 309"/>
                  <a:gd name="T24" fmla="*/ 224 w 301"/>
                  <a:gd name="T25" fmla="*/ 309 h 309"/>
                  <a:gd name="T26" fmla="*/ 255 w 301"/>
                  <a:gd name="T27" fmla="*/ 271 h 309"/>
                  <a:gd name="T28" fmla="*/ 278 w 301"/>
                  <a:gd name="T29" fmla="*/ 222 h 309"/>
                  <a:gd name="T30" fmla="*/ 297 w 301"/>
                  <a:gd name="T31" fmla="*/ 162 h 309"/>
                  <a:gd name="T32" fmla="*/ 301 w 301"/>
                  <a:gd name="T33" fmla="*/ 122 h 309"/>
                  <a:gd name="T34" fmla="*/ 299 w 301"/>
                  <a:gd name="T35" fmla="*/ 98 h 309"/>
                  <a:gd name="T36" fmla="*/ 284 w 301"/>
                  <a:gd name="T37" fmla="*/ 44 h 309"/>
                  <a:gd name="T38" fmla="*/ 250 w 301"/>
                  <a:gd name="T39" fmla="*/ 0 h 3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1"/>
                  <a:gd name="T61" fmla="*/ 0 h 309"/>
                  <a:gd name="T62" fmla="*/ 301 w 301"/>
                  <a:gd name="T63" fmla="*/ 309 h 30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1" h="309">
                    <a:moveTo>
                      <a:pt x="250" y="0"/>
                    </a:moveTo>
                    <a:lnTo>
                      <a:pt x="163" y="33"/>
                    </a:lnTo>
                    <a:lnTo>
                      <a:pt x="204" y="40"/>
                    </a:lnTo>
                    <a:lnTo>
                      <a:pt x="236" y="71"/>
                    </a:lnTo>
                    <a:lnTo>
                      <a:pt x="247" y="124"/>
                    </a:lnTo>
                    <a:lnTo>
                      <a:pt x="247" y="134"/>
                    </a:lnTo>
                    <a:lnTo>
                      <a:pt x="234" y="192"/>
                    </a:lnTo>
                    <a:lnTo>
                      <a:pt x="204" y="241"/>
                    </a:lnTo>
                    <a:lnTo>
                      <a:pt x="196" y="250"/>
                    </a:lnTo>
                    <a:lnTo>
                      <a:pt x="154" y="282"/>
                    </a:lnTo>
                    <a:lnTo>
                      <a:pt x="108" y="292"/>
                    </a:lnTo>
                    <a:lnTo>
                      <a:pt x="0" y="292"/>
                    </a:lnTo>
                    <a:lnTo>
                      <a:pt x="224" y="309"/>
                    </a:lnTo>
                    <a:lnTo>
                      <a:pt x="255" y="271"/>
                    </a:lnTo>
                    <a:lnTo>
                      <a:pt x="278" y="222"/>
                    </a:lnTo>
                    <a:lnTo>
                      <a:pt x="297" y="162"/>
                    </a:lnTo>
                    <a:lnTo>
                      <a:pt x="301" y="122"/>
                    </a:lnTo>
                    <a:lnTo>
                      <a:pt x="299" y="98"/>
                    </a:lnTo>
                    <a:lnTo>
                      <a:pt x="284" y="44"/>
                    </a:lnTo>
                    <a:lnTo>
                      <a:pt x="250" y="0"/>
                    </a:lnTo>
                    <a:close/>
                  </a:path>
                </a:pathLst>
              </a:custGeom>
              <a:solidFill>
                <a:srgbClr val="0D0D0D"/>
              </a:solidFill>
              <a:ln w="12700">
                <a:solidFill>
                  <a:srgbClr val="000000"/>
                </a:solidFill>
                <a:round/>
                <a:headEnd/>
                <a:tailEnd/>
              </a:ln>
            </p:spPr>
            <p:txBody>
              <a:bodyPr/>
              <a:lstStyle/>
              <a:p>
                <a:endParaRPr lang="ru-RU"/>
              </a:p>
            </p:txBody>
          </p:sp>
          <p:sp>
            <p:nvSpPr>
              <p:cNvPr id="7243" name="Freeform 180"/>
              <p:cNvSpPr>
                <a:spLocks/>
              </p:cNvSpPr>
              <p:nvPr/>
            </p:nvSpPr>
            <p:spPr bwMode="auto">
              <a:xfrm>
                <a:off x="4538" y="4983"/>
                <a:ext cx="66" cy="57"/>
              </a:xfrm>
              <a:custGeom>
                <a:avLst/>
                <a:gdLst>
                  <a:gd name="T0" fmla="*/ 234 w 264"/>
                  <a:gd name="T1" fmla="*/ 0 h 230"/>
                  <a:gd name="T2" fmla="*/ 147 w 264"/>
                  <a:gd name="T3" fmla="*/ 27 h 230"/>
                  <a:gd name="T4" fmla="*/ 156 w 264"/>
                  <a:gd name="T5" fmla="*/ 27 h 230"/>
                  <a:gd name="T6" fmla="*/ 197 w 264"/>
                  <a:gd name="T7" fmla="*/ 46 h 230"/>
                  <a:gd name="T8" fmla="*/ 210 w 264"/>
                  <a:gd name="T9" fmla="*/ 96 h 230"/>
                  <a:gd name="T10" fmla="*/ 207 w 264"/>
                  <a:gd name="T11" fmla="*/ 123 h 230"/>
                  <a:gd name="T12" fmla="*/ 203 w 264"/>
                  <a:gd name="T13" fmla="*/ 144 h 230"/>
                  <a:gd name="T14" fmla="*/ 170 w 264"/>
                  <a:gd name="T15" fmla="*/ 191 h 230"/>
                  <a:gd name="T16" fmla="*/ 152 w 264"/>
                  <a:gd name="T17" fmla="*/ 205 h 230"/>
                  <a:gd name="T18" fmla="*/ 106 w 264"/>
                  <a:gd name="T19" fmla="*/ 221 h 230"/>
                  <a:gd name="T20" fmla="*/ 0 w 264"/>
                  <a:gd name="T21" fmla="*/ 221 h 230"/>
                  <a:gd name="T22" fmla="*/ 211 w 264"/>
                  <a:gd name="T23" fmla="*/ 230 h 230"/>
                  <a:gd name="T24" fmla="*/ 240 w 264"/>
                  <a:gd name="T25" fmla="*/ 187 h 230"/>
                  <a:gd name="T26" fmla="*/ 261 w 264"/>
                  <a:gd name="T27" fmla="*/ 123 h 230"/>
                  <a:gd name="T28" fmla="*/ 264 w 264"/>
                  <a:gd name="T29" fmla="*/ 93 h 230"/>
                  <a:gd name="T30" fmla="*/ 259 w 264"/>
                  <a:gd name="T31" fmla="*/ 52 h 230"/>
                  <a:gd name="T32" fmla="*/ 234 w 264"/>
                  <a:gd name="T33" fmla="*/ 0 h 2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4"/>
                  <a:gd name="T52" fmla="*/ 0 h 230"/>
                  <a:gd name="T53" fmla="*/ 264 w 264"/>
                  <a:gd name="T54" fmla="*/ 230 h 2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4" h="230">
                    <a:moveTo>
                      <a:pt x="234" y="0"/>
                    </a:moveTo>
                    <a:lnTo>
                      <a:pt x="147" y="27"/>
                    </a:lnTo>
                    <a:lnTo>
                      <a:pt x="156" y="27"/>
                    </a:lnTo>
                    <a:lnTo>
                      <a:pt x="197" y="46"/>
                    </a:lnTo>
                    <a:lnTo>
                      <a:pt x="210" y="96"/>
                    </a:lnTo>
                    <a:lnTo>
                      <a:pt x="207" y="123"/>
                    </a:lnTo>
                    <a:lnTo>
                      <a:pt x="203" y="144"/>
                    </a:lnTo>
                    <a:lnTo>
                      <a:pt x="170" y="191"/>
                    </a:lnTo>
                    <a:lnTo>
                      <a:pt x="152" y="205"/>
                    </a:lnTo>
                    <a:lnTo>
                      <a:pt x="106" y="221"/>
                    </a:lnTo>
                    <a:lnTo>
                      <a:pt x="0" y="221"/>
                    </a:lnTo>
                    <a:lnTo>
                      <a:pt x="211" y="230"/>
                    </a:lnTo>
                    <a:lnTo>
                      <a:pt x="240" y="187"/>
                    </a:lnTo>
                    <a:lnTo>
                      <a:pt x="261" y="123"/>
                    </a:lnTo>
                    <a:lnTo>
                      <a:pt x="264" y="93"/>
                    </a:lnTo>
                    <a:lnTo>
                      <a:pt x="259" y="52"/>
                    </a:lnTo>
                    <a:lnTo>
                      <a:pt x="234" y="0"/>
                    </a:lnTo>
                    <a:close/>
                  </a:path>
                </a:pathLst>
              </a:custGeom>
              <a:solidFill>
                <a:srgbClr val="0D0D0D"/>
              </a:solidFill>
              <a:ln w="12700">
                <a:solidFill>
                  <a:srgbClr val="000000"/>
                </a:solidFill>
                <a:round/>
                <a:headEnd/>
                <a:tailEnd/>
              </a:ln>
            </p:spPr>
            <p:txBody>
              <a:bodyPr/>
              <a:lstStyle/>
              <a:p>
                <a:endParaRPr lang="ru-RU"/>
              </a:p>
            </p:txBody>
          </p:sp>
          <p:sp>
            <p:nvSpPr>
              <p:cNvPr id="7244" name="Freeform 181"/>
              <p:cNvSpPr>
                <a:spLocks/>
              </p:cNvSpPr>
              <p:nvPr/>
            </p:nvSpPr>
            <p:spPr bwMode="auto">
              <a:xfrm>
                <a:off x="4505" y="4973"/>
                <a:ext cx="92" cy="162"/>
              </a:xfrm>
              <a:custGeom>
                <a:avLst/>
                <a:gdLst>
                  <a:gd name="T0" fmla="*/ 293 w 366"/>
                  <a:gd name="T1" fmla="*/ 0 h 647"/>
                  <a:gd name="T2" fmla="*/ 160 w 366"/>
                  <a:gd name="T3" fmla="*/ 0 h 647"/>
                  <a:gd name="T4" fmla="*/ 160 w 366"/>
                  <a:gd name="T5" fmla="*/ 0 h 647"/>
                  <a:gd name="T6" fmla="*/ 126 w 366"/>
                  <a:gd name="T7" fmla="*/ 32 h 647"/>
                  <a:gd name="T8" fmla="*/ 1 w 366"/>
                  <a:gd name="T9" fmla="*/ 614 h 647"/>
                  <a:gd name="T10" fmla="*/ 0 w 366"/>
                  <a:gd name="T11" fmla="*/ 622 h 647"/>
                  <a:gd name="T12" fmla="*/ 21 w 366"/>
                  <a:gd name="T13" fmla="*/ 647 h 647"/>
                  <a:gd name="T14" fmla="*/ 155 w 366"/>
                  <a:gd name="T15" fmla="*/ 647 h 647"/>
                  <a:gd name="T16" fmla="*/ 204 w 366"/>
                  <a:gd name="T17" fmla="*/ 641 h 647"/>
                  <a:gd name="T18" fmla="*/ 248 w 366"/>
                  <a:gd name="T19" fmla="*/ 626 h 647"/>
                  <a:gd name="T20" fmla="*/ 285 w 366"/>
                  <a:gd name="T21" fmla="*/ 599 h 647"/>
                  <a:gd name="T22" fmla="*/ 61 w 366"/>
                  <a:gd name="T23" fmla="*/ 582 h 647"/>
                  <a:gd name="T24" fmla="*/ 117 w 366"/>
                  <a:gd name="T25" fmla="*/ 323 h 647"/>
                  <a:gd name="T26" fmla="*/ 224 w 366"/>
                  <a:gd name="T27" fmla="*/ 323 h 647"/>
                  <a:gd name="T28" fmla="*/ 311 w 366"/>
                  <a:gd name="T29" fmla="*/ 290 h 647"/>
                  <a:gd name="T30" fmla="*/ 343 w 366"/>
                  <a:gd name="T31" fmla="*/ 268 h 647"/>
                  <a:gd name="T32" fmla="*/ 132 w 366"/>
                  <a:gd name="T33" fmla="*/ 259 h 647"/>
                  <a:gd name="T34" fmla="*/ 173 w 366"/>
                  <a:gd name="T35" fmla="*/ 65 h 647"/>
                  <a:gd name="T36" fmla="*/ 279 w 366"/>
                  <a:gd name="T37" fmla="*/ 65 h 647"/>
                  <a:gd name="T38" fmla="*/ 366 w 366"/>
                  <a:gd name="T39" fmla="*/ 38 h 647"/>
                  <a:gd name="T40" fmla="*/ 340 w 366"/>
                  <a:gd name="T41" fmla="*/ 14 h 647"/>
                  <a:gd name="T42" fmla="*/ 293 w 366"/>
                  <a:gd name="T43" fmla="*/ 0 h 6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6"/>
                  <a:gd name="T67" fmla="*/ 0 h 647"/>
                  <a:gd name="T68" fmla="*/ 366 w 366"/>
                  <a:gd name="T69" fmla="*/ 647 h 6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6" h="647">
                    <a:moveTo>
                      <a:pt x="293" y="0"/>
                    </a:moveTo>
                    <a:lnTo>
                      <a:pt x="160" y="0"/>
                    </a:lnTo>
                    <a:lnTo>
                      <a:pt x="126" y="32"/>
                    </a:lnTo>
                    <a:lnTo>
                      <a:pt x="1" y="614"/>
                    </a:lnTo>
                    <a:lnTo>
                      <a:pt x="0" y="622"/>
                    </a:lnTo>
                    <a:lnTo>
                      <a:pt x="21" y="647"/>
                    </a:lnTo>
                    <a:lnTo>
                      <a:pt x="155" y="647"/>
                    </a:lnTo>
                    <a:lnTo>
                      <a:pt x="204" y="641"/>
                    </a:lnTo>
                    <a:lnTo>
                      <a:pt x="248" y="626"/>
                    </a:lnTo>
                    <a:lnTo>
                      <a:pt x="285" y="599"/>
                    </a:lnTo>
                    <a:lnTo>
                      <a:pt x="61" y="582"/>
                    </a:lnTo>
                    <a:lnTo>
                      <a:pt x="117" y="323"/>
                    </a:lnTo>
                    <a:lnTo>
                      <a:pt x="224" y="323"/>
                    </a:lnTo>
                    <a:lnTo>
                      <a:pt x="311" y="290"/>
                    </a:lnTo>
                    <a:lnTo>
                      <a:pt x="343" y="268"/>
                    </a:lnTo>
                    <a:lnTo>
                      <a:pt x="132" y="259"/>
                    </a:lnTo>
                    <a:lnTo>
                      <a:pt x="173" y="65"/>
                    </a:lnTo>
                    <a:lnTo>
                      <a:pt x="279" y="65"/>
                    </a:lnTo>
                    <a:lnTo>
                      <a:pt x="366" y="38"/>
                    </a:lnTo>
                    <a:lnTo>
                      <a:pt x="340" y="14"/>
                    </a:lnTo>
                    <a:lnTo>
                      <a:pt x="293" y="0"/>
                    </a:lnTo>
                    <a:close/>
                  </a:path>
                </a:pathLst>
              </a:custGeom>
              <a:solidFill>
                <a:srgbClr val="0D0D0D"/>
              </a:solidFill>
              <a:ln w="12700">
                <a:solidFill>
                  <a:srgbClr val="000000"/>
                </a:solidFill>
                <a:round/>
                <a:headEnd/>
                <a:tailEnd/>
              </a:ln>
            </p:spPr>
            <p:txBody>
              <a:bodyPr/>
              <a:lstStyle/>
              <a:p>
                <a:endParaRPr lang="ru-RU"/>
              </a:p>
            </p:txBody>
          </p:sp>
          <p:sp>
            <p:nvSpPr>
              <p:cNvPr id="7245" name="Freeform 182"/>
              <p:cNvSpPr>
                <a:spLocks/>
              </p:cNvSpPr>
              <p:nvPr/>
            </p:nvSpPr>
            <p:spPr bwMode="auto">
              <a:xfrm>
                <a:off x="4637" y="4973"/>
                <a:ext cx="26" cy="49"/>
              </a:xfrm>
              <a:custGeom>
                <a:avLst/>
                <a:gdLst>
                  <a:gd name="T0" fmla="*/ 57 w 107"/>
                  <a:gd name="T1" fmla="*/ 17 h 194"/>
                  <a:gd name="T2" fmla="*/ 80 w 107"/>
                  <a:gd name="T3" fmla="*/ 0 h 194"/>
                  <a:gd name="T4" fmla="*/ 80 w 107"/>
                  <a:gd name="T5" fmla="*/ 0 h 194"/>
                  <a:gd name="T6" fmla="*/ 99 w 107"/>
                  <a:gd name="T7" fmla="*/ 9 h 194"/>
                  <a:gd name="T8" fmla="*/ 99 w 107"/>
                  <a:gd name="T9" fmla="*/ 9 h 194"/>
                  <a:gd name="T10" fmla="*/ 107 w 107"/>
                  <a:gd name="T11" fmla="*/ 32 h 194"/>
                  <a:gd name="T12" fmla="*/ 107 w 107"/>
                  <a:gd name="T13" fmla="*/ 32 h 194"/>
                  <a:gd name="T14" fmla="*/ 103 w 107"/>
                  <a:gd name="T15" fmla="*/ 48 h 194"/>
                  <a:gd name="T16" fmla="*/ 103 w 107"/>
                  <a:gd name="T17" fmla="*/ 48 h 194"/>
                  <a:gd name="T18" fmla="*/ 49 w 107"/>
                  <a:gd name="T19" fmla="*/ 178 h 194"/>
                  <a:gd name="T20" fmla="*/ 27 w 107"/>
                  <a:gd name="T21" fmla="*/ 194 h 194"/>
                  <a:gd name="T22" fmla="*/ 27 w 107"/>
                  <a:gd name="T23" fmla="*/ 194 h 194"/>
                  <a:gd name="T24" fmla="*/ 0 w 107"/>
                  <a:gd name="T25" fmla="*/ 163 h 194"/>
                  <a:gd name="T26" fmla="*/ 0 w 107"/>
                  <a:gd name="T27" fmla="*/ 163 h 194"/>
                  <a:gd name="T28" fmla="*/ 3 w 107"/>
                  <a:gd name="T29" fmla="*/ 147 h 194"/>
                  <a:gd name="T30" fmla="*/ 3 w 107"/>
                  <a:gd name="T31" fmla="*/ 147 h 194"/>
                  <a:gd name="T32" fmla="*/ 57 w 107"/>
                  <a:gd name="T33" fmla="*/ 17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194"/>
                  <a:gd name="T53" fmla="*/ 107 w 107"/>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194">
                    <a:moveTo>
                      <a:pt x="57" y="17"/>
                    </a:moveTo>
                    <a:lnTo>
                      <a:pt x="80" y="0"/>
                    </a:lnTo>
                    <a:lnTo>
                      <a:pt x="99" y="9"/>
                    </a:lnTo>
                    <a:lnTo>
                      <a:pt x="107" y="32"/>
                    </a:lnTo>
                    <a:lnTo>
                      <a:pt x="103" y="48"/>
                    </a:lnTo>
                    <a:lnTo>
                      <a:pt x="49" y="178"/>
                    </a:lnTo>
                    <a:lnTo>
                      <a:pt x="27" y="194"/>
                    </a:lnTo>
                    <a:lnTo>
                      <a:pt x="0" y="163"/>
                    </a:lnTo>
                    <a:lnTo>
                      <a:pt x="3" y="147"/>
                    </a:lnTo>
                    <a:lnTo>
                      <a:pt x="57" y="17"/>
                    </a:lnTo>
                    <a:close/>
                  </a:path>
                </a:pathLst>
              </a:custGeom>
              <a:solidFill>
                <a:srgbClr val="0D0D0D"/>
              </a:solidFill>
              <a:ln w="12700">
                <a:solidFill>
                  <a:srgbClr val="000000"/>
                </a:solidFill>
                <a:round/>
                <a:headEnd/>
                <a:tailEnd/>
              </a:ln>
            </p:spPr>
            <p:txBody>
              <a:bodyPr/>
              <a:lstStyle/>
              <a:p>
                <a:endParaRPr lang="ru-RU"/>
              </a:p>
            </p:txBody>
          </p:sp>
          <p:sp>
            <p:nvSpPr>
              <p:cNvPr id="7246" name="Freeform 183"/>
              <p:cNvSpPr>
                <a:spLocks/>
              </p:cNvSpPr>
              <p:nvPr/>
            </p:nvSpPr>
            <p:spPr bwMode="auto">
              <a:xfrm>
                <a:off x="3939" y="4132"/>
                <a:ext cx="91" cy="137"/>
              </a:xfrm>
              <a:custGeom>
                <a:avLst/>
                <a:gdLst>
                  <a:gd name="T0" fmla="*/ 329 w 361"/>
                  <a:gd name="T1" fmla="*/ 0 h 546"/>
                  <a:gd name="T2" fmla="*/ 245 w 361"/>
                  <a:gd name="T3" fmla="*/ 22 h 546"/>
                  <a:gd name="T4" fmla="*/ 289 w 361"/>
                  <a:gd name="T5" fmla="*/ 42 h 546"/>
                  <a:gd name="T6" fmla="*/ 307 w 361"/>
                  <a:gd name="T7" fmla="*/ 95 h 546"/>
                  <a:gd name="T8" fmla="*/ 304 w 361"/>
                  <a:gd name="T9" fmla="*/ 119 h 546"/>
                  <a:gd name="T10" fmla="*/ 234 w 361"/>
                  <a:gd name="T11" fmla="*/ 442 h 546"/>
                  <a:gd name="T12" fmla="*/ 228 w 361"/>
                  <a:gd name="T13" fmla="*/ 464 h 546"/>
                  <a:gd name="T14" fmla="*/ 197 w 361"/>
                  <a:gd name="T15" fmla="*/ 511 h 546"/>
                  <a:gd name="T16" fmla="*/ 179 w 361"/>
                  <a:gd name="T17" fmla="*/ 525 h 546"/>
                  <a:gd name="T18" fmla="*/ 133 w 361"/>
                  <a:gd name="T19" fmla="*/ 539 h 546"/>
                  <a:gd name="T20" fmla="*/ 0 w 361"/>
                  <a:gd name="T21" fmla="*/ 539 h 546"/>
                  <a:gd name="T22" fmla="*/ 245 w 361"/>
                  <a:gd name="T23" fmla="*/ 546 h 546"/>
                  <a:gd name="T24" fmla="*/ 271 w 361"/>
                  <a:gd name="T25" fmla="*/ 500 h 546"/>
                  <a:gd name="T26" fmla="*/ 288 w 361"/>
                  <a:gd name="T27" fmla="*/ 442 h 546"/>
                  <a:gd name="T28" fmla="*/ 358 w 361"/>
                  <a:gd name="T29" fmla="*/ 119 h 546"/>
                  <a:gd name="T30" fmla="*/ 361 w 361"/>
                  <a:gd name="T31" fmla="*/ 93 h 546"/>
                  <a:gd name="T32" fmla="*/ 355 w 361"/>
                  <a:gd name="T33" fmla="*/ 54 h 546"/>
                  <a:gd name="T34" fmla="*/ 329 w 361"/>
                  <a:gd name="T35" fmla="*/ 0 h 5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1"/>
                  <a:gd name="T55" fmla="*/ 0 h 546"/>
                  <a:gd name="T56" fmla="*/ 361 w 361"/>
                  <a:gd name="T57" fmla="*/ 546 h 5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1" h="546">
                    <a:moveTo>
                      <a:pt x="329" y="0"/>
                    </a:moveTo>
                    <a:lnTo>
                      <a:pt x="245" y="22"/>
                    </a:lnTo>
                    <a:lnTo>
                      <a:pt x="289" y="42"/>
                    </a:lnTo>
                    <a:lnTo>
                      <a:pt x="307" y="95"/>
                    </a:lnTo>
                    <a:lnTo>
                      <a:pt x="304" y="119"/>
                    </a:lnTo>
                    <a:lnTo>
                      <a:pt x="234" y="442"/>
                    </a:lnTo>
                    <a:lnTo>
                      <a:pt x="228" y="464"/>
                    </a:lnTo>
                    <a:lnTo>
                      <a:pt x="197" y="511"/>
                    </a:lnTo>
                    <a:lnTo>
                      <a:pt x="179" y="525"/>
                    </a:lnTo>
                    <a:lnTo>
                      <a:pt x="133" y="539"/>
                    </a:lnTo>
                    <a:lnTo>
                      <a:pt x="0" y="539"/>
                    </a:lnTo>
                    <a:lnTo>
                      <a:pt x="245" y="546"/>
                    </a:lnTo>
                    <a:lnTo>
                      <a:pt x="271" y="500"/>
                    </a:lnTo>
                    <a:lnTo>
                      <a:pt x="288" y="442"/>
                    </a:lnTo>
                    <a:lnTo>
                      <a:pt x="358" y="119"/>
                    </a:lnTo>
                    <a:lnTo>
                      <a:pt x="361" y="93"/>
                    </a:lnTo>
                    <a:lnTo>
                      <a:pt x="355" y="54"/>
                    </a:lnTo>
                    <a:lnTo>
                      <a:pt x="329" y="0"/>
                    </a:lnTo>
                    <a:close/>
                  </a:path>
                </a:pathLst>
              </a:custGeom>
              <a:solidFill>
                <a:srgbClr val="0D0D0D"/>
              </a:solidFill>
              <a:ln w="12700">
                <a:solidFill>
                  <a:srgbClr val="000000"/>
                </a:solidFill>
                <a:round/>
                <a:headEnd/>
                <a:tailEnd/>
              </a:ln>
            </p:spPr>
            <p:txBody>
              <a:bodyPr/>
              <a:lstStyle/>
              <a:p>
                <a:endParaRPr lang="ru-RU"/>
              </a:p>
            </p:txBody>
          </p:sp>
          <p:sp>
            <p:nvSpPr>
              <p:cNvPr id="7247" name="Freeform 184"/>
              <p:cNvSpPr>
                <a:spLocks/>
              </p:cNvSpPr>
              <p:nvPr/>
            </p:nvSpPr>
            <p:spPr bwMode="auto">
              <a:xfrm>
                <a:off x="3924" y="4121"/>
                <a:ext cx="98" cy="162"/>
              </a:xfrm>
              <a:custGeom>
                <a:avLst/>
                <a:gdLst>
                  <a:gd name="T0" fmla="*/ 320 w 390"/>
                  <a:gd name="T1" fmla="*/ 0 h 647"/>
                  <a:gd name="T2" fmla="*/ 159 w 390"/>
                  <a:gd name="T3" fmla="*/ 0 h 647"/>
                  <a:gd name="T4" fmla="*/ 158 w 390"/>
                  <a:gd name="T5" fmla="*/ 0 h 647"/>
                  <a:gd name="T6" fmla="*/ 125 w 390"/>
                  <a:gd name="T7" fmla="*/ 32 h 647"/>
                  <a:gd name="T8" fmla="*/ 0 w 390"/>
                  <a:gd name="T9" fmla="*/ 615 h 647"/>
                  <a:gd name="T10" fmla="*/ 3 w 390"/>
                  <a:gd name="T11" fmla="*/ 637 h 647"/>
                  <a:gd name="T12" fmla="*/ 20 w 390"/>
                  <a:gd name="T13" fmla="*/ 647 h 647"/>
                  <a:gd name="T14" fmla="*/ 180 w 390"/>
                  <a:gd name="T15" fmla="*/ 647 h 647"/>
                  <a:gd name="T16" fmla="*/ 230 w 390"/>
                  <a:gd name="T17" fmla="*/ 641 h 647"/>
                  <a:gd name="T18" fmla="*/ 272 w 390"/>
                  <a:gd name="T19" fmla="*/ 621 h 647"/>
                  <a:gd name="T20" fmla="*/ 306 w 390"/>
                  <a:gd name="T21" fmla="*/ 589 h 647"/>
                  <a:gd name="T22" fmla="*/ 61 w 390"/>
                  <a:gd name="T23" fmla="*/ 582 h 647"/>
                  <a:gd name="T24" fmla="*/ 172 w 390"/>
                  <a:gd name="T25" fmla="*/ 65 h 647"/>
                  <a:gd name="T26" fmla="*/ 306 w 390"/>
                  <a:gd name="T27" fmla="*/ 65 h 647"/>
                  <a:gd name="T28" fmla="*/ 390 w 390"/>
                  <a:gd name="T29" fmla="*/ 43 h 647"/>
                  <a:gd name="T30" fmla="*/ 365 w 390"/>
                  <a:gd name="T31" fmla="*/ 16 h 647"/>
                  <a:gd name="T32" fmla="*/ 320 w 390"/>
                  <a:gd name="T33" fmla="*/ 0 h 6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0"/>
                  <a:gd name="T52" fmla="*/ 0 h 647"/>
                  <a:gd name="T53" fmla="*/ 390 w 390"/>
                  <a:gd name="T54" fmla="*/ 647 h 6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0" h="647">
                    <a:moveTo>
                      <a:pt x="320" y="0"/>
                    </a:moveTo>
                    <a:lnTo>
                      <a:pt x="159" y="0"/>
                    </a:lnTo>
                    <a:lnTo>
                      <a:pt x="158" y="0"/>
                    </a:lnTo>
                    <a:lnTo>
                      <a:pt x="125" y="32"/>
                    </a:lnTo>
                    <a:lnTo>
                      <a:pt x="0" y="615"/>
                    </a:lnTo>
                    <a:lnTo>
                      <a:pt x="3" y="637"/>
                    </a:lnTo>
                    <a:lnTo>
                      <a:pt x="20" y="647"/>
                    </a:lnTo>
                    <a:lnTo>
                      <a:pt x="180" y="647"/>
                    </a:lnTo>
                    <a:lnTo>
                      <a:pt x="230" y="641"/>
                    </a:lnTo>
                    <a:lnTo>
                      <a:pt x="272" y="621"/>
                    </a:lnTo>
                    <a:lnTo>
                      <a:pt x="306" y="589"/>
                    </a:lnTo>
                    <a:lnTo>
                      <a:pt x="61" y="582"/>
                    </a:lnTo>
                    <a:lnTo>
                      <a:pt x="172" y="65"/>
                    </a:lnTo>
                    <a:lnTo>
                      <a:pt x="306" y="65"/>
                    </a:lnTo>
                    <a:lnTo>
                      <a:pt x="390" y="43"/>
                    </a:lnTo>
                    <a:lnTo>
                      <a:pt x="365" y="16"/>
                    </a:lnTo>
                    <a:lnTo>
                      <a:pt x="320" y="0"/>
                    </a:lnTo>
                    <a:close/>
                  </a:path>
                </a:pathLst>
              </a:custGeom>
              <a:solidFill>
                <a:srgbClr val="0D0D0D"/>
              </a:solidFill>
              <a:ln w="12700">
                <a:solidFill>
                  <a:srgbClr val="000000"/>
                </a:solidFill>
                <a:round/>
                <a:headEnd/>
                <a:tailEnd/>
              </a:ln>
            </p:spPr>
            <p:txBody>
              <a:bodyPr/>
              <a:lstStyle/>
              <a:p>
                <a:endParaRPr lang="ru-RU"/>
              </a:p>
            </p:txBody>
          </p:sp>
          <p:sp>
            <p:nvSpPr>
              <p:cNvPr id="7248" name="Freeform 185"/>
              <p:cNvSpPr>
                <a:spLocks/>
              </p:cNvSpPr>
              <p:nvPr/>
            </p:nvSpPr>
            <p:spPr bwMode="auto">
              <a:xfrm>
                <a:off x="4056" y="4121"/>
                <a:ext cx="26" cy="49"/>
              </a:xfrm>
              <a:custGeom>
                <a:avLst/>
                <a:gdLst>
                  <a:gd name="T0" fmla="*/ 57 w 106"/>
                  <a:gd name="T1" fmla="*/ 18 h 194"/>
                  <a:gd name="T2" fmla="*/ 79 w 106"/>
                  <a:gd name="T3" fmla="*/ 0 h 194"/>
                  <a:gd name="T4" fmla="*/ 79 w 106"/>
                  <a:gd name="T5" fmla="*/ 0 h 194"/>
                  <a:gd name="T6" fmla="*/ 98 w 106"/>
                  <a:gd name="T7" fmla="*/ 10 h 194"/>
                  <a:gd name="T8" fmla="*/ 98 w 106"/>
                  <a:gd name="T9" fmla="*/ 10 h 194"/>
                  <a:gd name="T10" fmla="*/ 106 w 106"/>
                  <a:gd name="T11" fmla="*/ 33 h 194"/>
                  <a:gd name="T12" fmla="*/ 106 w 106"/>
                  <a:gd name="T13" fmla="*/ 33 h 194"/>
                  <a:gd name="T14" fmla="*/ 103 w 106"/>
                  <a:gd name="T15" fmla="*/ 48 h 194"/>
                  <a:gd name="T16" fmla="*/ 103 w 106"/>
                  <a:gd name="T17" fmla="*/ 48 h 194"/>
                  <a:gd name="T18" fmla="*/ 48 w 106"/>
                  <a:gd name="T19" fmla="*/ 178 h 194"/>
                  <a:gd name="T20" fmla="*/ 26 w 106"/>
                  <a:gd name="T21" fmla="*/ 194 h 194"/>
                  <a:gd name="T22" fmla="*/ 26 w 106"/>
                  <a:gd name="T23" fmla="*/ 194 h 194"/>
                  <a:gd name="T24" fmla="*/ 0 w 106"/>
                  <a:gd name="T25" fmla="*/ 162 h 194"/>
                  <a:gd name="T26" fmla="*/ 0 w 106"/>
                  <a:gd name="T27" fmla="*/ 162 h 194"/>
                  <a:gd name="T28" fmla="*/ 2 w 106"/>
                  <a:gd name="T29" fmla="*/ 147 h 194"/>
                  <a:gd name="T30" fmla="*/ 2 w 106"/>
                  <a:gd name="T31" fmla="*/ 147 h 194"/>
                  <a:gd name="T32" fmla="*/ 57 w 106"/>
                  <a:gd name="T33" fmla="*/ 18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194"/>
                  <a:gd name="T53" fmla="*/ 106 w 106"/>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194">
                    <a:moveTo>
                      <a:pt x="57" y="18"/>
                    </a:moveTo>
                    <a:lnTo>
                      <a:pt x="79" y="0"/>
                    </a:lnTo>
                    <a:lnTo>
                      <a:pt x="98" y="10"/>
                    </a:lnTo>
                    <a:lnTo>
                      <a:pt x="106" y="33"/>
                    </a:lnTo>
                    <a:lnTo>
                      <a:pt x="103" y="48"/>
                    </a:lnTo>
                    <a:lnTo>
                      <a:pt x="48" y="178"/>
                    </a:lnTo>
                    <a:lnTo>
                      <a:pt x="26" y="194"/>
                    </a:lnTo>
                    <a:lnTo>
                      <a:pt x="0" y="162"/>
                    </a:lnTo>
                    <a:lnTo>
                      <a:pt x="2" y="147"/>
                    </a:lnTo>
                    <a:lnTo>
                      <a:pt x="57" y="18"/>
                    </a:lnTo>
                    <a:close/>
                  </a:path>
                </a:pathLst>
              </a:custGeom>
              <a:solidFill>
                <a:srgbClr val="0D0D0D"/>
              </a:solidFill>
              <a:ln w="12700">
                <a:solidFill>
                  <a:srgbClr val="000000"/>
                </a:solidFill>
                <a:round/>
                <a:headEnd/>
                <a:tailEnd/>
              </a:ln>
            </p:spPr>
            <p:txBody>
              <a:bodyPr/>
              <a:lstStyle/>
              <a:p>
                <a:endParaRPr lang="ru-RU"/>
              </a:p>
            </p:txBody>
          </p:sp>
          <p:sp>
            <p:nvSpPr>
              <p:cNvPr id="7249" name="Freeform 186"/>
              <p:cNvSpPr>
                <a:spLocks/>
              </p:cNvSpPr>
              <p:nvPr/>
            </p:nvSpPr>
            <p:spPr bwMode="auto">
              <a:xfrm>
                <a:off x="2295" y="5329"/>
                <a:ext cx="91" cy="161"/>
              </a:xfrm>
              <a:custGeom>
                <a:avLst/>
                <a:gdLst>
                  <a:gd name="T0" fmla="*/ 339 w 366"/>
                  <a:gd name="T1" fmla="*/ 0 h 646"/>
                  <a:gd name="T2" fmla="*/ 240 w 366"/>
                  <a:gd name="T3" fmla="*/ 0 h 646"/>
                  <a:gd name="T4" fmla="*/ 190 w 366"/>
                  <a:gd name="T5" fmla="*/ 6 h 646"/>
                  <a:gd name="T6" fmla="*/ 149 w 366"/>
                  <a:gd name="T7" fmla="*/ 26 h 646"/>
                  <a:gd name="T8" fmla="*/ 115 w 366"/>
                  <a:gd name="T9" fmla="*/ 59 h 646"/>
                  <a:gd name="T10" fmla="*/ 89 w 366"/>
                  <a:gd name="T11" fmla="*/ 103 h 646"/>
                  <a:gd name="T12" fmla="*/ 71 w 366"/>
                  <a:gd name="T13" fmla="*/ 162 h 646"/>
                  <a:gd name="T14" fmla="*/ 2 w 366"/>
                  <a:gd name="T15" fmla="*/ 485 h 646"/>
                  <a:gd name="T16" fmla="*/ 0 w 366"/>
                  <a:gd name="T17" fmla="*/ 512 h 646"/>
                  <a:gd name="T18" fmla="*/ 4 w 366"/>
                  <a:gd name="T19" fmla="*/ 550 h 646"/>
                  <a:gd name="T20" fmla="*/ 30 w 366"/>
                  <a:gd name="T21" fmla="*/ 604 h 646"/>
                  <a:gd name="T22" fmla="*/ 56 w 366"/>
                  <a:gd name="T23" fmla="*/ 631 h 646"/>
                  <a:gd name="T24" fmla="*/ 101 w 366"/>
                  <a:gd name="T25" fmla="*/ 646 h 646"/>
                  <a:gd name="T26" fmla="*/ 214 w 366"/>
                  <a:gd name="T27" fmla="*/ 646 h 646"/>
                  <a:gd name="T28" fmla="*/ 240 w 366"/>
                  <a:gd name="T29" fmla="*/ 615 h 646"/>
                  <a:gd name="T30" fmla="*/ 214 w 366"/>
                  <a:gd name="T31" fmla="*/ 582 h 646"/>
                  <a:gd name="T32" fmla="*/ 115 w 366"/>
                  <a:gd name="T33" fmla="*/ 582 h 646"/>
                  <a:gd name="T34" fmla="*/ 70 w 366"/>
                  <a:gd name="T35" fmla="*/ 562 h 646"/>
                  <a:gd name="T36" fmla="*/ 53 w 366"/>
                  <a:gd name="T37" fmla="*/ 509 h 646"/>
                  <a:gd name="T38" fmla="*/ 55 w 366"/>
                  <a:gd name="T39" fmla="*/ 485 h 646"/>
                  <a:gd name="T40" fmla="*/ 124 w 366"/>
                  <a:gd name="T41" fmla="*/ 162 h 646"/>
                  <a:gd name="T42" fmla="*/ 131 w 366"/>
                  <a:gd name="T43" fmla="*/ 140 h 646"/>
                  <a:gd name="T44" fmla="*/ 163 w 366"/>
                  <a:gd name="T45" fmla="*/ 93 h 646"/>
                  <a:gd name="T46" fmla="*/ 179 w 366"/>
                  <a:gd name="T47" fmla="*/ 79 h 646"/>
                  <a:gd name="T48" fmla="*/ 226 w 366"/>
                  <a:gd name="T49" fmla="*/ 65 h 646"/>
                  <a:gd name="T50" fmla="*/ 339 w 366"/>
                  <a:gd name="T51" fmla="*/ 65 h 646"/>
                  <a:gd name="T52" fmla="*/ 366 w 366"/>
                  <a:gd name="T53" fmla="*/ 33 h 646"/>
                  <a:gd name="T54" fmla="*/ 339 w 366"/>
                  <a:gd name="T55" fmla="*/ 0 h 64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66"/>
                  <a:gd name="T85" fmla="*/ 0 h 646"/>
                  <a:gd name="T86" fmla="*/ 366 w 366"/>
                  <a:gd name="T87" fmla="*/ 646 h 64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66" h="646">
                    <a:moveTo>
                      <a:pt x="339" y="0"/>
                    </a:moveTo>
                    <a:lnTo>
                      <a:pt x="240" y="0"/>
                    </a:lnTo>
                    <a:lnTo>
                      <a:pt x="190" y="6"/>
                    </a:lnTo>
                    <a:lnTo>
                      <a:pt x="149" y="26"/>
                    </a:lnTo>
                    <a:lnTo>
                      <a:pt x="115" y="59"/>
                    </a:lnTo>
                    <a:lnTo>
                      <a:pt x="89" y="103"/>
                    </a:lnTo>
                    <a:lnTo>
                      <a:pt x="71" y="162"/>
                    </a:lnTo>
                    <a:lnTo>
                      <a:pt x="2" y="485"/>
                    </a:lnTo>
                    <a:lnTo>
                      <a:pt x="0" y="512"/>
                    </a:lnTo>
                    <a:lnTo>
                      <a:pt x="4" y="550"/>
                    </a:lnTo>
                    <a:lnTo>
                      <a:pt x="30" y="604"/>
                    </a:lnTo>
                    <a:lnTo>
                      <a:pt x="56" y="631"/>
                    </a:lnTo>
                    <a:lnTo>
                      <a:pt x="101" y="646"/>
                    </a:lnTo>
                    <a:lnTo>
                      <a:pt x="214" y="646"/>
                    </a:lnTo>
                    <a:lnTo>
                      <a:pt x="240" y="615"/>
                    </a:lnTo>
                    <a:lnTo>
                      <a:pt x="214" y="582"/>
                    </a:lnTo>
                    <a:lnTo>
                      <a:pt x="115" y="582"/>
                    </a:lnTo>
                    <a:lnTo>
                      <a:pt x="70" y="562"/>
                    </a:lnTo>
                    <a:lnTo>
                      <a:pt x="53" y="509"/>
                    </a:lnTo>
                    <a:lnTo>
                      <a:pt x="55" y="485"/>
                    </a:lnTo>
                    <a:lnTo>
                      <a:pt x="124" y="162"/>
                    </a:lnTo>
                    <a:lnTo>
                      <a:pt x="131" y="140"/>
                    </a:lnTo>
                    <a:lnTo>
                      <a:pt x="163" y="93"/>
                    </a:lnTo>
                    <a:lnTo>
                      <a:pt x="179" y="79"/>
                    </a:lnTo>
                    <a:lnTo>
                      <a:pt x="226" y="65"/>
                    </a:lnTo>
                    <a:lnTo>
                      <a:pt x="339" y="65"/>
                    </a:lnTo>
                    <a:lnTo>
                      <a:pt x="366" y="33"/>
                    </a:lnTo>
                    <a:lnTo>
                      <a:pt x="339" y="0"/>
                    </a:lnTo>
                    <a:close/>
                  </a:path>
                </a:pathLst>
              </a:custGeom>
              <a:solidFill>
                <a:srgbClr val="0D0D0D"/>
              </a:solidFill>
              <a:ln w="12700">
                <a:solidFill>
                  <a:srgbClr val="000000"/>
                </a:solidFill>
                <a:round/>
                <a:headEnd/>
                <a:tailEnd/>
              </a:ln>
            </p:spPr>
            <p:txBody>
              <a:bodyPr/>
              <a:lstStyle/>
              <a:p>
                <a:endParaRPr lang="ru-RU"/>
              </a:p>
            </p:txBody>
          </p:sp>
          <p:sp>
            <p:nvSpPr>
              <p:cNvPr id="7250" name="Freeform 187"/>
              <p:cNvSpPr>
                <a:spLocks/>
              </p:cNvSpPr>
              <p:nvPr/>
            </p:nvSpPr>
            <p:spPr bwMode="auto">
              <a:xfrm>
                <a:off x="2406" y="5329"/>
                <a:ext cx="27" cy="48"/>
              </a:xfrm>
              <a:custGeom>
                <a:avLst/>
                <a:gdLst>
                  <a:gd name="T0" fmla="*/ 57 w 107"/>
                  <a:gd name="T1" fmla="*/ 18 h 194"/>
                  <a:gd name="T2" fmla="*/ 80 w 107"/>
                  <a:gd name="T3" fmla="*/ 0 h 194"/>
                  <a:gd name="T4" fmla="*/ 80 w 107"/>
                  <a:gd name="T5" fmla="*/ 0 h 194"/>
                  <a:gd name="T6" fmla="*/ 98 w 107"/>
                  <a:gd name="T7" fmla="*/ 10 h 194"/>
                  <a:gd name="T8" fmla="*/ 98 w 107"/>
                  <a:gd name="T9" fmla="*/ 10 h 194"/>
                  <a:gd name="T10" fmla="*/ 107 w 107"/>
                  <a:gd name="T11" fmla="*/ 33 h 194"/>
                  <a:gd name="T12" fmla="*/ 107 w 107"/>
                  <a:gd name="T13" fmla="*/ 33 h 194"/>
                  <a:gd name="T14" fmla="*/ 103 w 107"/>
                  <a:gd name="T15" fmla="*/ 48 h 194"/>
                  <a:gd name="T16" fmla="*/ 103 w 107"/>
                  <a:gd name="T17" fmla="*/ 48 h 194"/>
                  <a:gd name="T18" fmla="*/ 49 w 107"/>
                  <a:gd name="T19" fmla="*/ 177 h 194"/>
                  <a:gd name="T20" fmla="*/ 27 w 107"/>
                  <a:gd name="T21" fmla="*/ 194 h 194"/>
                  <a:gd name="T22" fmla="*/ 27 w 107"/>
                  <a:gd name="T23" fmla="*/ 194 h 194"/>
                  <a:gd name="T24" fmla="*/ 0 w 107"/>
                  <a:gd name="T25" fmla="*/ 162 h 194"/>
                  <a:gd name="T26" fmla="*/ 0 w 107"/>
                  <a:gd name="T27" fmla="*/ 162 h 194"/>
                  <a:gd name="T28" fmla="*/ 3 w 107"/>
                  <a:gd name="T29" fmla="*/ 147 h 194"/>
                  <a:gd name="T30" fmla="*/ 3 w 107"/>
                  <a:gd name="T31" fmla="*/ 147 h 194"/>
                  <a:gd name="T32" fmla="*/ 57 w 107"/>
                  <a:gd name="T33" fmla="*/ 18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7"/>
                  <a:gd name="T52" fmla="*/ 0 h 194"/>
                  <a:gd name="T53" fmla="*/ 107 w 107"/>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7" h="194">
                    <a:moveTo>
                      <a:pt x="57" y="18"/>
                    </a:moveTo>
                    <a:lnTo>
                      <a:pt x="80" y="0"/>
                    </a:lnTo>
                    <a:lnTo>
                      <a:pt x="98" y="10"/>
                    </a:lnTo>
                    <a:lnTo>
                      <a:pt x="107" y="33"/>
                    </a:lnTo>
                    <a:lnTo>
                      <a:pt x="103" y="48"/>
                    </a:lnTo>
                    <a:lnTo>
                      <a:pt x="49" y="177"/>
                    </a:lnTo>
                    <a:lnTo>
                      <a:pt x="27" y="194"/>
                    </a:lnTo>
                    <a:lnTo>
                      <a:pt x="0" y="162"/>
                    </a:lnTo>
                    <a:lnTo>
                      <a:pt x="3" y="147"/>
                    </a:lnTo>
                    <a:lnTo>
                      <a:pt x="57" y="18"/>
                    </a:lnTo>
                    <a:close/>
                  </a:path>
                </a:pathLst>
              </a:custGeom>
              <a:solidFill>
                <a:srgbClr val="0D0D0D"/>
              </a:solidFill>
              <a:ln w="12700">
                <a:solidFill>
                  <a:srgbClr val="000000"/>
                </a:solidFill>
                <a:round/>
                <a:headEnd/>
                <a:tailEnd/>
              </a:ln>
            </p:spPr>
            <p:txBody>
              <a:bodyPr/>
              <a:lstStyle/>
              <a:p>
                <a:endParaRPr lang="ru-RU"/>
              </a:p>
            </p:txBody>
          </p:sp>
          <p:sp>
            <p:nvSpPr>
              <p:cNvPr id="7251" name="Freeform 188"/>
              <p:cNvSpPr>
                <a:spLocks/>
              </p:cNvSpPr>
              <p:nvPr/>
            </p:nvSpPr>
            <p:spPr bwMode="auto">
              <a:xfrm>
                <a:off x="1900" y="3343"/>
                <a:ext cx="34" cy="79"/>
              </a:xfrm>
              <a:custGeom>
                <a:avLst/>
                <a:gdLst>
                  <a:gd name="T0" fmla="*/ 40 w 134"/>
                  <a:gd name="T1" fmla="*/ 0 h 317"/>
                  <a:gd name="T2" fmla="*/ 0 w 134"/>
                  <a:gd name="T3" fmla="*/ 52 h 317"/>
                  <a:gd name="T4" fmla="*/ 83 w 134"/>
                  <a:gd name="T5" fmla="*/ 297 h 317"/>
                  <a:gd name="T6" fmla="*/ 108 w 134"/>
                  <a:gd name="T7" fmla="*/ 317 h 317"/>
                  <a:gd name="T8" fmla="*/ 134 w 134"/>
                  <a:gd name="T9" fmla="*/ 284 h 317"/>
                  <a:gd name="T10" fmla="*/ 131 w 134"/>
                  <a:gd name="T11" fmla="*/ 271 h 317"/>
                  <a:gd name="T12" fmla="*/ 40 w 134"/>
                  <a:gd name="T13" fmla="*/ 0 h 317"/>
                  <a:gd name="T14" fmla="*/ 0 60000 65536"/>
                  <a:gd name="T15" fmla="*/ 0 60000 65536"/>
                  <a:gd name="T16" fmla="*/ 0 60000 65536"/>
                  <a:gd name="T17" fmla="*/ 0 60000 65536"/>
                  <a:gd name="T18" fmla="*/ 0 60000 65536"/>
                  <a:gd name="T19" fmla="*/ 0 60000 65536"/>
                  <a:gd name="T20" fmla="*/ 0 60000 65536"/>
                  <a:gd name="T21" fmla="*/ 0 w 134"/>
                  <a:gd name="T22" fmla="*/ 0 h 317"/>
                  <a:gd name="T23" fmla="*/ 134 w 134"/>
                  <a:gd name="T24" fmla="*/ 317 h 3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4" h="317">
                    <a:moveTo>
                      <a:pt x="40" y="0"/>
                    </a:moveTo>
                    <a:lnTo>
                      <a:pt x="0" y="52"/>
                    </a:lnTo>
                    <a:lnTo>
                      <a:pt x="83" y="297"/>
                    </a:lnTo>
                    <a:lnTo>
                      <a:pt x="108" y="317"/>
                    </a:lnTo>
                    <a:lnTo>
                      <a:pt x="134" y="284"/>
                    </a:lnTo>
                    <a:lnTo>
                      <a:pt x="131" y="271"/>
                    </a:lnTo>
                    <a:lnTo>
                      <a:pt x="40" y="0"/>
                    </a:lnTo>
                    <a:close/>
                  </a:path>
                </a:pathLst>
              </a:custGeom>
              <a:solidFill>
                <a:srgbClr val="0D0D0D"/>
              </a:solidFill>
              <a:ln w="12700">
                <a:solidFill>
                  <a:srgbClr val="000000"/>
                </a:solidFill>
                <a:round/>
                <a:headEnd/>
                <a:tailEnd/>
              </a:ln>
            </p:spPr>
            <p:txBody>
              <a:bodyPr/>
              <a:lstStyle/>
              <a:p>
                <a:endParaRPr lang="ru-RU"/>
              </a:p>
            </p:txBody>
          </p:sp>
          <p:sp>
            <p:nvSpPr>
              <p:cNvPr id="7252" name="Freeform 189"/>
              <p:cNvSpPr>
                <a:spLocks/>
              </p:cNvSpPr>
              <p:nvPr/>
            </p:nvSpPr>
            <p:spPr bwMode="auto">
              <a:xfrm>
                <a:off x="1841" y="3260"/>
                <a:ext cx="124" cy="162"/>
              </a:xfrm>
              <a:custGeom>
                <a:avLst/>
                <a:gdLst>
                  <a:gd name="T0" fmla="*/ 472 w 498"/>
                  <a:gd name="T1" fmla="*/ 0 h 647"/>
                  <a:gd name="T2" fmla="*/ 453 w 498"/>
                  <a:gd name="T3" fmla="*/ 10 h 647"/>
                  <a:gd name="T4" fmla="*/ 257 w 498"/>
                  <a:gd name="T5" fmla="*/ 266 h 647"/>
                  <a:gd name="T6" fmla="*/ 219 w 498"/>
                  <a:gd name="T7" fmla="*/ 317 h 647"/>
                  <a:gd name="T8" fmla="*/ 7 w 498"/>
                  <a:gd name="T9" fmla="*/ 592 h 647"/>
                  <a:gd name="T10" fmla="*/ 0 w 498"/>
                  <a:gd name="T11" fmla="*/ 615 h 647"/>
                  <a:gd name="T12" fmla="*/ 25 w 498"/>
                  <a:gd name="T13" fmla="*/ 647 h 647"/>
                  <a:gd name="T14" fmla="*/ 45 w 498"/>
                  <a:gd name="T15" fmla="*/ 636 h 647"/>
                  <a:gd name="T16" fmla="*/ 240 w 498"/>
                  <a:gd name="T17" fmla="*/ 382 h 647"/>
                  <a:gd name="T18" fmla="*/ 280 w 498"/>
                  <a:gd name="T19" fmla="*/ 330 h 647"/>
                  <a:gd name="T20" fmla="*/ 491 w 498"/>
                  <a:gd name="T21" fmla="*/ 55 h 647"/>
                  <a:gd name="T22" fmla="*/ 498 w 498"/>
                  <a:gd name="T23" fmla="*/ 32 h 647"/>
                  <a:gd name="T24" fmla="*/ 472 w 498"/>
                  <a:gd name="T25" fmla="*/ 0 h 6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8"/>
                  <a:gd name="T40" fmla="*/ 0 h 647"/>
                  <a:gd name="T41" fmla="*/ 498 w 498"/>
                  <a:gd name="T42" fmla="*/ 647 h 6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8" h="647">
                    <a:moveTo>
                      <a:pt x="472" y="0"/>
                    </a:moveTo>
                    <a:lnTo>
                      <a:pt x="453" y="10"/>
                    </a:lnTo>
                    <a:lnTo>
                      <a:pt x="257" y="266"/>
                    </a:lnTo>
                    <a:lnTo>
                      <a:pt x="219" y="317"/>
                    </a:lnTo>
                    <a:lnTo>
                      <a:pt x="7" y="592"/>
                    </a:lnTo>
                    <a:lnTo>
                      <a:pt x="0" y="615"/>
                    </a:lnTo>
                    <a:lnTo>
                      <a:pt x="25" y="647"/>
                    </a:lnTo>
                    <a:lnTo>
                      <a:pt x="45" y="636"/>
                    </a:lnTo>
                    <a:lnTo>
                      <a:pt x="240" y="382"/>
                    </a:lnTo>
                    <a:lnTo>
                      <a:pt x="280" y="330"/>
                    </a:lnTo>
                    <a:lnTo>
                      <a:pt x="491" y="55"/>
                    </a:lnTo>
                    <a:lnTo>
                      <a:pt x="498" y="32"/>
                    </a:lnTo>
                    <a:lnTo>
                      <a:pt x="472" y="0"/>
                    </a:lnTo>
                    <a:close/>
                  </a:path>
                </a:pathLst>
              </a:custGeom>
              <a:solidFill>
                <a:srgbClr val="0D0D0D"/>
              </a:solidFill>
              <a:ln w="12700">
                <a:solidFill>
                  <a:srgbClr val="000000"/>
                </a:solidFill>
                <a:round/>
                <a:headEnd/>
                <a:tailEnd/>
              </a:ln>
            </p:spPr>
            <p:txBody>
              <a:bodyPr/>
              <a:lstStyle/>
              <a:p>
                <a:endParaRPr lang="ru-RU"/>
              </a:p>
            </p:txBody>
          </p:sp>
          <p:sp>
            <p:nvSpPr>
              <p:cNvPr id="7253" name="Freeform 190"/>
              <p:cNvSpPr>
                <a:spLocks/>
              </p:cNvSpPr>
              <p:nvPr/>
            </p:nvSpPr>
            <p:spPr bwMode="auto">
              <a:xfrm>
                <a:off x="1872" y="3260"/>
                <a:ext cx="33" cy="79"/>
              </a:xfrm>
              <a:custGeom>
                <a:avLst/>
                <a:gdLst>
                  <a:gd name="T0" fmla="*/ 26 w 132"/>
                  <a:gd name="T1" fmla="*/ 0 h 317"/>
                  <a:gd name="T2" fmla="*/ 0 w 132"/>
                  <a:gd name="T3" fmla="*/ 32 h 317"/>
                  <a:gd name="T4" fmla="*/ 2 w 132"/>
                  <a:gd name="T5" fmla="*/ 45 h 317"/>
                  <a:gd name="T6" fmla="*/ 94 w 132"/>
                  <a:gd name="T7" fmla="*/ 317 h 317"/>
                  <a:gd name="T8" fmla="*/ 132 w 132"/>
                  <a:gd name="T9" fmla="*/ 266 h 317"/>
                  <a:gd name="T10" fmla="*/ 49 w 132"/>
                  <a:gd name="T11" fmla="*/ 20 h 317"/>
                  <a:gd name="T12" fmla="*/ 26 w 132"/>
                  <a:gd name="T13" fmla="*/ 0 h 317"/>
                  <a:gd name="T14" fmla="*/ 0 60000 65536"/>
                  <a:gd name="T15" fmla="*/ 0 60000 65536"/>
                  <a:gd name="T16" fmla="*/ 0 60000 65536"/>
                  <a:gd name="T17" fmla="*/ 0 60000 65536"/>
                  <a:gd name="T18" fmla="*/ 0 60000 65536"/>
                  <a:gd name="T19" fmla="*/ 0 60000 65536"/>
                  <a:gd name="T20" fmla="*/ 0 60000 65536"/>
                  <a:gd name="T21" fmla="*/ 0 w 132"/>
                  <a:gd name="T22" fmla="*/ 0 h 317"/>
                  <a:gd name="T23" fmla="*/ 132 w 132"/>
                  <a:gd name="T24" fmla="*/ 317 h 3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2" h="317">
                    <a:moveTo>
                      <a:pt x="26" y="0"/>
                    </a:moveTo>
                    <a:lnTo>
                      <a:pt x="0" y="32"/>
                    </a:lnTo>
                    <a:lnTo>
                      <a:pt x="2" y="45"/>
                    </a:lnTo>
                    <a:lnTo>
                      <a:pt x="94" y="317"/>
                    </a:lnTo>
                    <a:lnTo>
                      <a:pt x="132" y="266"/>
                    </a:lnTo>
                    <a:lnTo>
                      <a:pt x="49" y="20"/>
                    </a:lnTo>
                    <a:lnTo>
                      <a:pt x="26" y="0"/>
                    </a:lnTo>
                    <a:close/>
                  </a:path>
                </a:pathLst>
              </a:custGeom>
              <a:solidFill>
                <a:srgbClr val="0D0D0D"/>
              </a:solidFill>
              <a:ln w="12700">
                <a:solidFill>
                  <a:srgbClr val="000000"/>
                </a:solidFill>
                <a:round/>
                <a:headEnd/>
                <a:tailEnd/>
              </a:ln>
            </p:spPr>
            <p:txBody>
              <a:bodyPr/>
              <a:lstStyle/>
              <a:p>
                <a:endParaRPr lang="ru-RU"/>
              </a:p>
            </p:txBody>
          </p:sp>
          <p:sp>
            <p:nvSpPr>
              <p:cNvPr id="7254" name="Freeform 191"/>
              <p:cNvSpPr>
                <a:spLocks/>
              </p:cNvSpPr>
              <p:nvPr/>
            </p:nvSpPr>
            <p:spPr bwMode="auto">
              <a:xfrm>
                <a:off x="4929" y="3469"/>
                <a:ext cx="33" cy="79"/>
              </a:xfrm>
              <a:custGeom>
                <a:avLst/>
                <a:gdLst>
                  <a:gd name="T0" fmla="*/ 40 w 132"/>
                  <a:gd name="T1" fmla="*/ 0 h 315"/>
                  <a:gd name="T2" fmla="*/ 0 w 132"/>
                  <a:gd name="T3" fmla="*/ 50 h 315"/>
                  <a:gd name="T4" fmla="*/ 83 w 132"/>
                  <a:gd name="T5" fmla="*/ 297 h 315"/>
                  <a:gd name="T6" fmla="*/ 106 w 132"/>
                  <a:gd name="T7" fmla="*/ 315 h 315"/>
                  <a:gd name="T8" fmla="*/ 132 w 132"/>
                  <a:gd name="T9" fmla="*/ 284 h 315"/>
                  <a:gd name="T10" fmla="*/ 131 w 132"/>
                  <a:gd name="T11" fmla="*/ 271 h 315"/>
                  <a:gd name="T12" fmla="*/ 40 w 132"/>
                  <a:gd name="T13" fmla="*/ 0 h 315"/>
                  <a:gd name="T14" fmla="*/ 0 60000 65536"/>
                  <a:gd name="T15" fmla="*/ 0 60000 65536"/>
                  <a:gd name="T16" fmla="*/ 0 60000 65536"/>
                  <a:gd name="T17" fmla="*/ 0 60000 65536"/>
                  <a:gd name="T18" fmla="*/ 0 60000 65536"/>
                  <a:gd name="T19" fmla="*/ 0 60000 65536"/>
                  <a:gd name="T20" fmla="*/ 0 60000 65536"/>
                  <a:gd name="T21" fmla="*/ 0 w 132"/>
                  <a:gd name="T22" fmla="*/ 0 h 315"/>
                  <a:gd name="T23" fmla="*/ 132 w 132"/>
                  <a:gd name="T24" fmla="*/ 315 h 3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2" h="315">
                    <a:moveTo>
                      <a:pt x="40" y="0"/>
                    </a:moveTo>
                    <a:lnTo>
                      <a:pt x="0" y="50"/>
                    </a:lnTo>
                    <a:lnTo>
                      <a:pt x="83" y="297"/>
                    </a:lnTo>
                    <a:lnTo>
                      <a:pt x="106" y="315"/>
                    </a:lnTo>
                    <a:lnTo>
                      <a:pt x="132" y="284"/>
                    </a:lnTo>
                    <a:lnTo>
                      <a:pt x="131" y="271"/>
                    </a:lnTo>
                    <a:lnTo>
                      <a:pt x="40" y="0"/>
                    </a:lnTo>
                    <a:close/>
                  </a:path>
                </a:pathLst>
              </a:custGeom>
              <a:solidFill>
                <a:srgbClr val="0D0D0D"/>
              </a:solidFill>
              <a:ln w="12700">
                <a:solidFill>
                  <a:srgbClr val="000000"/>
                </a:solidFill>
                <a:round/>
                <a:headEnd/>
                <a:tailEnd/>
              </a:ln>
            </p:spPr>
            <p:txBody>
              <a:bodyPr/>
              <a:lstStyle/>
              <a:p>
                <a:endParaRPr lang="ru-RU"/>
              </a:p>
            </p:txBody>
          </p:sp>
          <p:sp>
            <p:nvSpPr>
              <p:cNvPr id="7255" name="Freeform 192"/>
              <p:cNvSpPr>
                <a:spLocks/>
              </p:cNvSpPr>
              <p:nvPr/>
            </p:nvSpPr>
            <p:spPr bwMode="auto">
              <a:xfrm>
                <a:off x="4869" y="3386"/>
                <a:ext cx="124" cy="162"/>
              </a:xfrm>
              <a:custGeom>
                <a:avLst/>
                <a:gdLst>
                  <a:gd name="T0" fmla="*/ 472 w 499"/>
                  <a:gd name="T1" fmla="*/ 0 h 646"/>
                  <a:gd name="T2" fmla="*/ 454 w 499"/>
                  <a:gd name="T3" fmla="*/ 11 h 646"/>
                  <a:gd name="T4" fmla="*/ 258 w 499"/>
                  <a:gd name="T5" fmla="*/ 265 h 646"/>
                  <a:gd name="T6" fmla="*/ 218 w 499"/>
                  <a:gd name="T7" fmla="*/ 317 h 646"/>
                  <a:gd name="T8" fmla="*/ 8 w 499"/>
                  <a:gd name="T9" fmla="*/ 592 h 646"/>
                  <a:gd name="T10" fmla="*/ 0 w 499"/>
                  <a:gd name="T11" fmla="*/ 615 h 646"/>
                  <a:gd name="T12" fmla="*/ 26 w 499"/>
                  <a:gd name="T13" fmla="*/ 646 h 646"/>
                  <a:gd name="T14" fmla="*/ 46 w 499"/>
                  <a:gd name="T15" fmla="*/ 637 h 646"/>
                  <a:gd name="T16" fmla="*/ 241 w 499"/>
                  <a:gd name="T17" fmla="*/ 381 h 646"/>
                  <a:gd name="T18" fmla="*/ 281 w 499"/>
                  <a:gd name="T19" fmla="*/ 331 h 646"/>
                  <a:gd name="T20" fmla="*/ 492 w 499"/>
                  <a:gd name="T21" fmla="*/ 55 h 646"/>
                  <a:gd name="T22" fmla="*/ 499 w 499"/>
                  <a:gd name="T23" fmla="*/ 33 h 646"/>
                  <a:gd name="T24" fmla="*/ 472 w 499"/>
                  <a:gd name="T25" fmla="*/ 0 h 6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9"/>
                  <a:gd name="T40" fmla="*/ 0 h 646"/>
                  <a:gd name="T41" fmla="*/ 499 w 499"/>
                  <a:gd name="T42" fmla="*/ 646 h 6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9" h="646">
                    <a:moveTo>
                      <a:pt x="472" y="0"/>
                    </a:moveTo>
                    <a:lnTo>
                      <a:pt x="454" y="11"/>
                    </a:lnTo>
                    <a:lnTo>
                      <a:pt x="258" y="265"/>
                    </a:lnTo>
                    <a:lnTo>
                      <a:pt x="218" y="317"/>
                    </a:lnTo>
                    <a:lnTo>
                      <a:pt x="8" y="592"/>
                    </a:lnTo>
                    <a:lnTo>
                      <a:pt x="0" y="615"/>
                    </a:lnTo>
                    <a:lnTo>
                      <a:pt x="26" y="646"/>
                    </a:lnTo>
                    <a:lnTo>
                      <a:pt x="46" y="637"/>
                    </a:lnTo>
                    <a:lnTo>
                      <a:pt x="241" y="381"/>
                    </a:lnTo>
                    <a:lnTo>
                      <a:pt x="281" y="331"/>
                    </a:lnTo>
                    <a:lnTo>
                      <a:pt x="492" y="55"/>
                    </a:lnTo>
                    <a:lnTo>
                      <a:pt x="499" y="33"/>
                    </a:lnTo>
                    <a:lnTo>
                      <a:pt x="472" y="0"/>
                    </a:lnTo>
                    <a:close/>
                  </a:path>
                </a:pathLst>
              </a:custGeom>
              <a:solidFill>
                <a:srgbClr val="0D0D0D"/>
              </a:solidFill>
              <a:ln w="12700">
                <a:solidFill>
                  <a:srgbClr val="000000"/>
                </a:solidFill>
                <a:round/>
                <a:headEnd/>
                <a:tailEnd/>
              </a:ln>
            </p:spPr>
            <p:txBody>
              <a:bodyPr/>
              <a:lstStyle/>
              <a:p>
                <a:endParaRPr lang="ru-RU"/>
              </a:p>
            </p:txBody>
          </p:sp>
          <p:sp>
            <p:nvSpPr>
              <p:cNvPr id="7256" name="Freeform 193"/>
              <p:cNvSpPr>
                <a:spLocks/>
              </p:cNvSpPr>
              <p:nvPr/>
            </p:nvSpPr>
            <p:spPr bwMode="auto">
              <a:xfrm>
                <a:off x="4900" y="3386"/>
                <a:ext cx="33" cy="79"/>
              </a:xfrm>
              <a:custGeom>
                <a:avLst/>
                <a:gdLst>
                  <a:gd name="T0" fmla="*/ 25 w 132"/>
                  <a:gd name="T1" fmla="*/ 0 h 317"/>
                  <a:gd name="T2" fmla="*/ 0 w 132"/>
                  <a:gd name="T3" fmla="*/ 33 h 317"/>
                  <a:gd name="T4" fmla="*/ 1 w 132"/>
                  <a:gd name="T5" fmla="*/ 45 h 317"/>
                  <a:gd name="T6" fmla="*/ 92 w 132"/>
                  <a:gd name="T7" fmla="*/ 317 h 317"/>
                  <a:gd name="T8" fmla="*/ 132 w 132"/>
                  <a:gd name="T9" fmla="*/ 265 h 317"/>
                  <a:gd name="T10" fmla="*/ 49 w 132"/>
                  <a:gd name="T11" fmla="*/ 20 h 317"/>
                  <a:gd name="T12" fmla="*/ 25 w 132"/>
                  <a:gd name="T13" fmla="*/ 0 h 317"/>
                  <a:gd name="T14" fmla="*/ 0 60000 65536"/>
                  <a:gd name="T15" fmla="*/ 0 60000 65536"/>
                  <a:gd name="T16" fmla="*/ 0 60000 65536"/>
                  <a:gd name="T17" fmla="*/ 0 60000 65536"/>
                  <a:gd name="T18" fmla="*/ 0 60000 65536"/>
                  <a:gd name="T19" fmla="*/ 0 60000 65536"/>
                  <a:gd name="T20" fmla="*/ 0 60000 65536"/>
                  <a:gd name="T21" fmla="*/ 0 w 132"/>
                  <a:gd name="T22" fmla="*/ 0 h 317"/>
                  <a:gd name="T23" fmla="*/ 132 w 132"/>
                  <a:gd name="T24" fmla="*/ 317 h 3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2" h="317">
                    <a:moveTo>
                      <a:pt x="25" y="0"/>
                    </a:moveTo>
                    <a:lnTo>
                      <a:pt x="0" y="33"/>
                    </a:lnTo>
                    <a:lnTo>
                      <a:pt x="1" y="45"/>
                    </a:lnTo>
                    <a:lnTo>
                      <a:pt x="92" y="317"/>
                    </a:lnTo>
                    <a:lnTo>
                      <a:pt x="132" y="265"/>
                    </a:lnTo>
                    <a:lnTo>
                      <a:pt x="49" y="20"/>
                    </a:lnTo>
                    <a:lnTo>
                      <a:pt x="25" y="0"/>
                    </a:lnTo>
                    <a:close/>
                  </a:path>
                </a:pathLst>
              </a:custGeom>
              <a:solidFill>
                <a:srgbClr val="0D0D0D"/>
              </a:solidFill>
              <a:ln w="12700">
                <a:solidFill>
                  <a:srgbClr val="000000"/>
                </a:solidFill>
                <a:round/>
                <a:headEnd/>
                <a:tailEnd/>
              </a:ln>
            </p:spPr>
            <p:txBody>
              <a:bodyPr/>
              <a:lstStyle/>
              <a:p>
                <a:endParaRPr lang="ru-RU"/>
              </a:p>
            </p:txBody>
          </p:sp>
          <p:sp>
            <p:nvSpPr>
              <p:cNvPr id="7257" name="Freeform 194"/>
              <p:cNvSpPr>
                <a:spLocks/>
              </p:cNvSpPr>
              <p:nvPr/>
            </p:nvSpPr>
            <p:spPr bwMode="auto">
              <a:xfrm>
                <a:off x="4879" y="1201"/>
                <a:ext cx="112" cy="162"/>
              </a:xfrm>
              <a:custGeom>
                <a:avLst/>
                <a:gdLst>
                  <a:gd name="T0" fmla="*/ 418 w 445"/>
                  <a:gd name="T1" fmla="*/ 0 h 648"/>
                  <a:gd name="T2" fmla="*/ 152 w 445"/>
                  <a:gd name="T3" fmla="*/ 0 h 648"/>
                  <a:gd name="T4" fmla="*/ 126 w 445"/>
                  <a:gd name="T5" fmla="*/ 33 h 648"/>
                  <a:gd name="T6" fmla="*/ 152 w 445"/>
                  <a:gd name="T7" fmla="*/ 66 h 648"/>
                  <a:gd name="T8" fmla="*/ 363 w 445"/>
                  <a:gd name="T9" fmla="*/ 66 h 648"/>
                  <a:gd name="T10" fmla="*/ 7 w 445"/>
                  <a:gd name="T11" fmla="*/ 595 h 648"/>
                  <a:gd name="T12" fmla="*/ 0 w 445"/>
                  <a:gd name="T13" fmla="*/ 615 h 648"/>
                  <a:gd name="T14" fmla="*/ 9 w 445"/>
                  <a:gd name="T15" fmla="*/ 637 h 648"/>
                  <a:gd name="T16" fmla="*/ 26 w 445"/>
                  <a:gd name="T17" fmla="*/ 648 h 648"/>
                  <a:gd name="T18" fmla="*/ 295 w 445"/>
                  <a:gd name="T19" fmla="*/ 648 h 648"/>
                  <a:gd name="T20" fmla="*/ 321 w 445"/>
                  <a:gd name="T21" fmla="*/ 615 h 648"/>
                  <a:gd name="T22" fmla="*/ 295 w 445"/>
                  <a:gd name="T23" fmla="*/ 583 h 648"/>
                  <a:gd name="T24" fmla="*/ 82 w 445"/>
                  <a:gd name="T25" fmla="*/ 583 h 648"/>
                  <a:gd name="T26" fmla="*/ 438 w 445"/>
                  <a:gd name="T27" fmla="*/ 54 h 648"/>
                  <a:gd name="T28" fmla="*/ 445 w 445"/>
                  <a:gd name="T29" fmla="*/ 33 h 648"/>
                  <a:gd name="T30" fmla="*/ 437 w 445"/>
                  <a:gd name="T31" fmla="*/ 9 h 648"/>
                  <a:gd name="T32" fmla="*/ 418 w 445"/>
                  <a:gd name="T33" fmla="*/ 0 h 6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45"/>
                  <a:gd name="T52" fmla="*/ 0 h 648"/>
                  <a:gd name="T53" fmla="*/ 445 w 445"/>
                  <a:gd name="T54" fmla="*/ 648 h 6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45" h="648">
                    <a:moveTo>
                      <a:pt x="418" y="0"/>
                    </a:moveTo>
                    <a:lnTo>
                      <a:pt x="152" y="0"/>
                    </a:lnTo>
                    <a:lnTo>
                      <a:pt x="126" y="33"/>
                    </a:lnTo>
                    <a:lnTo>
                      <a:pt x="152" y="66"/>
                    </a:lnTo>
                    <a:lnTo>
                      <a:pt x="363" y="66"/>
                    </a:lnTo>
                    <a:lnTo>
                      <a:pt x="7" y="595"/>
                    </a:lnTo>
                    <a:lnTo>
                      <a:pt x="0" y="615"/>
                    </a:lnTo>
                    <a:lnTo>
                      <a:pt x="9" y="637"/>
                    </a:lnTo>
                    <a:lnTo>
                      <a:pt x="26" y="648"/>
                    </a:lnTo>
                    <a:lnTo>
                      <a:pt x="295" y="648"/>
                    </a:lnTo>
                    <a:lnTo>
                      <a:pt x="321" y="615"/>
                    </a:lnTo>
                    <a:lnTo>
                      <a:pt x="295" y="583"/>
                    </a:lnTo>
                    <a:lnTo>
                      <a:pt x="82" y="583"/>
                    </a:lnTo>
                    <a:lnTo>
                      <a:pt x="438" y="54"/>
                    </a:lnTo>
                    <a:lnTo>
                      <a:pt x="445" y="33"/>
                    </a:lnTo>
                    <a:lnTo>
                      <a:pt x="437" y="9"/>
                    </a:lnTo>
                    <a:lnTo>
                      <a:pt x="418" y="0"/>
                    </a:lnTo>
                    <a:close/>
                  </a:path>
                </a:pathLst>
              </a:custGeom>
              <a:solidFill>
                <a:srgbClr val="0D0D0D"/>
              </a:solidFill>
              <a:ln w="12700">
                <a:solidFill>
                  <a:srgbClr val="000000"/>
                </a:solidFill>
                <a:round/>
                <a:headEnd/>
                <a:tailEnd/>
              </a:ln>
            </p:spPr>
            <p:txBody>
              <a:bodyPr/>
              <a:lstStyle/>
              <a:p>
                <a:endParaRPr lang="ru-RU"/>
              </a:p>
            </p:txBody>
          </p:sp>
          <p:sp>
            <p:nvSpPr>
              <p:cNvPr id="7258" name="Freeform 195"/>
              <p:cNvSpPr>
                <a:spLocks/>
              </p:cNvSpPr>
              <p:nvPr/>
            </p:nvSpPr>
            <p:spPr bwMode="auto">
              <a:xfrm>
                <a:off x="7467" y="3270"/>
                <a:ext cx="33" cy="82"/>
              </a:xfrm>
              <a:custGeom>
                <a:avLst/>
                <a:gdLst>
                  <a:gd name="T0" fmla="*/ 26 w 133"/>
                  <a:gd name="T1" fmla="*/ 0 h 326"/>
                  <a:gd name="T2" fmla="*/ 0 w 133"/>
                  <a:gd name="T3" fmla="*/ 32 h 326"/>
                  <a:gd name="T4" fmla="*/ 3 w 133"/>
                  <a:gd name="T5" fmla="*/ 44 h 326"/>
                  <a:gd name="T6" fmla="*/ 98 w 133"/>
                  <a:gd name="T7" fmla="*/ 326 h 326"/>
                  <a:gd name="T8" fmla="*/ 133 w 133"/>
                  <a:gd name="T9" fmla="*/ 266 h 326"/>
                  <a:gd name="T10" fmla="*/ 51 w 133"/>
                  <a:gd name="T11" fmla="*/ 20 h 326"/>
                  <a:gd name="T12" fmla="*/ 26 w 133"/>
                  <a:gd name="T13" fmla="*/ 0 h 326"/>
                  <a:gd name="T14" fmla="*/ 0 60000 65536"/>
                  <a:gd name="T15" fmla="*/ 0 60000 65536"/>
                  <a:gd name="T16" fmla="*/ 0 60000 65536"/>
                  <a:gd name="T17" fmla="*/ 0 60000 65536"/>
                  <a:gd name="T18" fmla="*/ 0 60000 65536"/>
                  <a:gd name="T19" fmla="*/ 0 60000 65536"/>
                  <a:gd name="T20" fmla="*/ 0 60000 65536"/>
                  <a:gd name="T21" fmla="*/ 0 w 133"/>
                  <a:gd name="T22" fmla="*/ 0 h 326"/>
                  <a:gd name="T23" fmla="*/ 133 w 133"/>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 h="326">
                    <a:moveTo>
                      <a:pt x="26" y="0"/>
                    </a:moveTo>
                    <a:lnTo>
                      <a:pt x="0" y="32"/>
                    </a:lnTo>
                    <a:lnTo>
                      <a:pt x="3" y="44"/>
                    </a:lnTo>
                    <a:lnTo>
                      <a:pt x="98" y="326"/>
                    </a:lnTo>
                    <a:lnTo>
                      <a:pt x="133" y="266"/>
                    </a:lnTo>
                    <a:lnTo>
                      <a:pt x="51" y="20"/>
                    </a:lnTo>
                    <a:lnTo>
                      <a:pt x="26" y="0"/>
                    </a:lnTo>
                    <a:close/>
                  </a:path>
                </a:pathLst>
              </a:custGeom>
              <a:solidFill>
                <a:srgbClr val="0D0D0D"/>
              </a:solidFill>
              <a:ln w="12700">
                <a:solidFill>
                  <a:srgbClr val="000000"/>
                </a:solidFill>
                <a:round/>
                <a:headEnd/>
                <a:tailEnd/>
              </a:ln>
            </p:spPr>
            <p:txBody>
              <a:bodyPr/>
              <a:lstStyle/>
              <a:p>
                <a:endParaRPr lang="ru-RU"/>
              </a:p>
            </p:txBody>
          </p:sp>
          <p:sp>
            <p:nvSpPr>
              <p:cNvPr id="7259" name="Freeform 196"/>
              <p:cNvSpPr>
                <a:spLocks/>
              </p:cNvSpPr>
              <p:nvPr/>
            </p:nvSpPr>
            <p:spPr bwMode="auto">
              <a:xfrm>
                <a:off x="7476" y="3270"/>
                <a:ext cx="84" cy="162"/>
              </a:xfrm>
              <a:custGeom>
                <a:avLst/>
                <a:gdLst>
                  <a:gd name="T0" fmla="*/ 311 w 337"/>
                  <a:gd name="T1" fmla="*/ 0 h 646"/>
                  <a:gd name="T2" fmla="*/ 292 w 337"/>
                  <a:gd name="T3" fmla="*/ 10 h 646"/>
                  <a:gd name="T4" fmla="*/ 96 w 337"/>
                  <a:gd name="T5" fmla="*/ 266 h 646"/>
                  <a:gd name="T6" fmla="*/ 61 w 337"/>
                  <a:gd name="T7" fmla="*/ 326 h 646"/>
                  <a:gd name="T8" fmla="*/ 1 w 337"/>
                  <a:gd name="T9" fmla="*/ 606 h 646"/>
                  <a:gd name="T10" fmla="*/ 0 w 337"/>
                  <a:gd name="T11" fmla="*/ 615 h 646"/>
                  <a:gd name="T12" fmla="*/ 8 w 337"/>
                  <a:gd name="T13" fmla="*/ 637 h 646"/>
                  <a:gd name="T14" fmla="*/ 27 w 337"/>
                  <a:gd name="T15" fmla="*/ 646 h 646"/>
                  <a:gd name="T16" fmla="*/ 50 w 337"/>
                  <a:gd name="T17" fmla="*/ 622 h 646"/>
                  <a:gd name="T18" fmla="*/ 111 w 337"/>
                  <a:gd name="T19" fmla="*/ 339 h 646"/>
                  <a:gd name="T20" fmla="*/ 330 w 337"/>
                  <a:gd name="T21" fmla="*/ 55 h 646"/>
                  <a:gd name="T22" fmla="*/ 337 w 337"/>
                  <a:gd name="T23" fmla="*/ 31 h 646"/>
                  <a:gd name="T24" fmla="*/ 330 w 337"/>
                  <a:gd name="T25" fmla="*/ 9 h 646"/>
                  <a:gd name="T26" fmla="*/ 311 w 337"/>
                  <a:gd name="T27" fmla="*/ 0 h 6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7"/>
                  <a:gd name="T43" fmla="*/ 0 h 646"/>
                  <a:gd name="T44" fmla="*/ 337 w 337"/>
                  <a:gd name="T45" fmla="*/ 646 h 6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7" h="646">
                    <a:moveTo>
                      <a:pt x="311" y="0"/>
                    </a:moveTo>
                    <a:lnTo>
                      <a:pt x="292" y="10"/>
                    </a:lnTo>
                    <a:lnTo>
                      <a:pt x="96" y="266"/>
                    </a:lnTo>
                    <a:lnTo>
                      <a:pt x="61" y="326"/>
                    </a:lnTo>
                    <a:lnTo>
                      <a:pt x="1" y="606"/>
                    </a:lnTo>
                    <a:lnTo>
                      <a:pt x="0" y="615"/>
                    </a:lnTo>
                    <a:lnTo>
                      <a:pt x="8" y="637"/>
                    </a:lnTo>
                    <a:lnTo>
                      <a:pt x="27" y="646"/>
                    </a:lnTo>
                    <a:lnTo>
                      <a:pt x="50" y="622"/>
                    </a:lnTo>
                    <a:lnTo>
                      <a:pt x="111" y="339"/>
                    </a:lnTo>
                    <a:lnTo>
                      <a:pt x="330" y="55"/>
                    </a:lnTo>
                    <a:lnTo>
                      <a:pt x="337" y="31"/>
                    </a:lnTo>
                    <a:lnTo>
                      <a:pt x="330" y="9"/>
                    </a:lnTo>
                    <a:lnTo>
                      <a:pt x="311" y="0"/>
                    </a:lnTo>
                    <a:close/>
                  </a:path>
                </a:pathLst>
              </a:custGeom>
              <a:solidFill>
                <a:srgbClr val="0D0D0D"/>
              </a:solidFill>
              <a:ln w="12700">
                <a:solidFill>
                  <a:srgbClr val="000000"/>
                </a:solidFill>
                <a:round/>
                <a:headEnd/>
                <a:tailEnd/>
              </a:ln>
            </p:spPr>
            <p:txBody>
              <a:bodyPr/>
              <a:lstStyle/>
              <a:p>
                <a:endParaRPr lang="ru-RU"/>
              </a:p>
            </p:txBody>
          </p:sp>
          <p:sp>
            <p:nvSpPr>
              <p:cNvPr id="7260" name="Freeform 197"/>
              <p:cNvSpPr>
                <a:spLocks/>
              </p:cNvSpPr>
              <p:nvPr/>
            </p:nvSpPr>
            <p:spPr bwMode="auto">
              <a:xfrm>
                <a:off x="4922" y="5888"/>
                <a:ext cx="33" cy="81"/>
              </a:xfrm>
              <a:custGeom>
                <a:avLst/>
                <a:gdLst>
                  <a:gd name="T0" fmla="*/ 26 w 133"/>
                  <a:gd name="T1" fmla="*/ 0 h 326"/>
                  <a:gd name="T2" fmla="*/ 0 w 133"/>
                  <a:gd name="T3" fmla="*/ 31 h 326"/>
                  <a:gd name="T4" fmla="*/ 3 w 133"/>
                  <a:gd name="T5" fmla="*/ 44 h 326"/>
                  <a:gd name="T6" fmla="*/ 98 w 133"/>
                  <a:gd name="T7" fmla="*/ 326 h 326"/>
                  <a:gd name="T8" fmla="*/ 133 w 133"/>
                  <a:gd name="T9" fmla="*/ 265 h 326"/>
                  <a:gd name="T10" fmla="*/ 51 w 133"/>
                  <a:gd name="T11" fmla="*/ 20 h 326"/>
                  <a:gd name="T12" fmla="*/ 26 w 133"/>
                  <a:gd name="T13" fmla="*/ 0 h 326"/>
                  <a:gd name="T14" fmla="*/ 0 60000 65536"/>
                  <a:gd name="T15" fmla="*/ 0 60000 65536"/>
                  <a:gd name="T16" fmla="*/ 0 60000 65536"/>
                  <a:gd name="T17" fmla="*/ 0 60000 65536"/>
                  <a:gd name="T18" fmla="*/ 0 60000 65536"/>
                  <a:gd name="T19" fmla="*/ 0 60000 65536"/>
                  <a:gd name="T20" fmla="*/ 0 60000 65536"/>
                  <a:gd name="T21" fmla="*/ 0 w 133"/>
                  <a:gd name="T22" fmla="*/ 0 h 326"/>
                  <a:gd name="T23" fmla="*/ 133 w 133"/>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 h="326">
                    <a:moveTo>
                      <a:pt x="26" y="0"/>
                    </a:moveTo>
                    <a:lnTo>
                      <a:pt x="0" y="31"/>
                    </a:lnTo>
                    <a:lnTo>
                      <a:pt x="3" y="44"/>
                    </a:lnTo>
                    <a:lnTo>
                      <a:pt x="98" y="326"/>
                    </a:lnTo>
                    <a:lnTo>
                      <a:pt x="133" y="265"/>
                    </a:lnTo>
                    <a:lnTo>
                      <a:pt x="51" y="20"/>
                    </a:lnTo>
                    <a:lnTo>
                      <a:pt x="26" y="0"/>
                    </a:lnTo>
                    <a:close/>
                  </a:path>
                </a:pathLst>
              </a:custGeom>
              <a:solidFill>
                <a:srgbClr val="0D0D0D"/>
              </a:solidFill>
              <a:ln w="12700">
                <a:solidFill>
                  <a:srgbClr val="000000"/>
                </a:solidFill>
                <a:round/>
                <a:headEnd/>
                <a:tailEnd/>
              </a:ln>
            </p:spPr>
            <p:txBody>
              <a:bodyPr/>
              <a:lstStyle/>
              <a:p>
                <a:endParaRPr lang="ru-RU"/>
              </a:p>
            </p:txBody>
          </p:sp>
          <p:sp>
            <p:nvSpPr>
              <p:cNvPr id="7261" name="Freeform 198"/>
              <p:cNvSpPr>
                <a:spLocks/>
              </p:cNvSpPr>
              <p:nvPr/>
            </p:nvSpPr>
            <p:spPr bwMode="auto">
              <a:xfrm>
                <a:off x="4931" y="5888"/>
                <a:ext cx="84" cy="162"/>
              </a:xfrm>
              <a:custGeom>
                <a:avLst/>
                <a:gdLst>
                  <a:gd name="T0" fmla="*/ 311 w 338"/>
                  <a:gd name="T1" fmla="*/ 0 h 646"/>
                  <a:gd name="T2" fmla="*/ 293 w 338"/>
                  <a:gd name="T3" fmla="*/ 9 h 646"/>
                  <a:gd name="T4" fmla="*/ 96 w 338"/>
                  <a:gd name="T5" fmla="*/ 265 h 646"/>
                  <a:gd name="T6" fmla="*/ 61 w 338"/>
                  <a:gd name="T7" fmla="*/ 326 h 646"/>
                  <a:gd name="T8" fmla="*/ 1 w 338"/>
                  <a:gd name="T9" fmla="*/ 605 h 646"/>
                  <a:gd name="T10" fmla="*/ 0 w 338"/>
                  <a:gd name="T11" fmla="*/ 614 h 646"/>
                  <a:gd name="T12" fmla="*/ 8 w 338"/>
                  <a:gd name="T13" fmla="*/ 637 h 646"/>
                  <a:gd name="T14" fmla="*/ 27 w 338"/>
                  <a:gd name="T15" fmla="*/ 646 h 646"/>
                  <a:gd name="T16" fmla="*/ 51 w 338"/>
                  <a:gd name="T17" fmla="*/ 621 h 646"/>
                  <a:gd name="T18" fmla="*/ 111 w 338"/>
                  <a:gd name="T19" fmla="*/ 339 h 646"/>
                  <a:gd name="T20" fmla="*/ 329 w 338"/>
                  <a:gd name="T21" fmla="*/ 54 h 646"/>
                  <a:gd name="T22" fmla="*/ 338 w 338"/>
                  <a:gd name="T23" fmla="*/ 31 h 646"/>
                  <a:gd name="T24" fmla="*/ 329 w 338"/>
                  <a:gd name="T25" fmla="*/ 8 h 646"/>
                  <a:gd name="T26" fmla="*/ 311 w 338"/>
                  <a:gd name="T27" fmla="*/ 0 h 6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8"/>
                  <a:gd name="T43" fmla="*/ 0 h 646"/>
                  <a:gd name="T44" fmla="*/ 338 w 338"/>
                  <a:gd name="T45" fmla="*/ 646 h 6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8" h="646">
                    <a:moveTo>
                      <a:pt x="311" y="0"/>
                    </a:moveTo>
                    <a:lnTo>
                      <a:pt x="293" y="9"/>
                    </a:lnTo>
                    <a:lnTo>
                      <a:pt x="96" y="265"/>
                    </a:lnTo>
                    <a:lnTo>
                      <a:pt x="61" y="326"/>
                    </a:lnTo>
                    <a:lnTo>
                      <a:pt x="1" y="605"/>
                    </a:lnTo>
                    <a:lnTo>
                      <a:pt x="0" y="614"/>
                    </a:lnTo>
                    <a:lnTo>
                      <a:pt x="8" y="637"/>
                    </a:lnTo>
                    <a:lnTo>
                      <a:pt x="27" y="646"/>
                    </a:lnTo>
                    <a:lnTo>
                      <a:pt x="51" y="621"/>
                    </a:lnTo>
                    <a:lnTo>
                      <a:pt x="111" y="339"/>
                    </a:lnTo>
                    <a:lnTo>
                      <a:pt x="329" y="54"/>
                    </a:lnTo>
                    <a:lnTo>
                      <a:pt x="338" y="31"/>
                    </a:lnTo>
                    <a:lnTo>
                      <a:pt x="329" y="8"/>
                    </a:lnTo>
                    <a:lnTo>
                      <a:pt x="311" y="0"/>
                    </a:lnTo>
                    <a:close/>
                  </a:path>
                </a:pathLst>
              </a:custGeom>
              <a:solidFill>
                <a:srgbClr val="0D0D0D"/>
              </a:solidFill>
              <a:ln w="12700">
                <a:solidFill>
                  <a:srgbClr val="000000"/>
                </a:solidFill>
                <a:round/>
                <a:headEnd/>
                <a:tailEnd/>
              </a:ln>
            </p:spPr>
            <p:txBody>
              <a:bodyPr/>
              <a:lstStyle/>
              <a:p>
                <a:endParaRPr lang="ru-RU"/>
              </a:p>
            </p:txBody>
          </p:sp>
          <p:sp>
            <p:nvSpPr>
              <p:cNvPr id="7262" name="Freeform 199"/>
              <p:cNvSpPr>
                <a:spLocks/>
              </p:cNvSpPr>
              <p:nvPr/>
            </p:nvSpPr>
            <p:spPr bwMode="auto">
              <a:xfrm>
                <a:off x="2477" y="2742"/>
                <a:ext cx="64" cy="65"/>
              </a:xfrm>
              <a:custGeom>
                <a:avLst/>
                <a:gdLst>
                  <a:gd name="T0" fmla="*/ 259 w 259"/>
                  <a:gd name="T1" fmla="*/ 130 h 259"/>
                  <a:gd name="T2" fmla="*/ 256 w 259"/>
                  <a:gd name="T3" fmla="*/ 105 h 259"/>
                  <a:gd name="T4" fmla="*/ 249 w 259"/>
                  <a:gd name="T5" fmla="*/ 80 h 259"/>
                  <a:gd name="T6" fmla="*/ 237 w 259"/>
                  <a:gd name="T7" fmla="*/ 58 h 259"/>
                  <a:gd name="T8" fmla="*/ 221 w 259"/>
                  <a:gd name="T9" fmla="*/ 39 h 259"/>
                  <a:gd name="T10" fmla="*/ 201 w 259"/>
                  <a:gd name="T11" fmla="*/ 22 h 259"/>
                  <a:gd name="T12" fmla="*/ 179 w 259"/>
                  <a:gd name="T13" fmla="*/ 11 h 259"/>
                  <a:gd name="T14" fmla="*/ 154 w 259"/>
                  <a:gd name="T15" fmla="*/ 3 h 259"/>
                  <a:gd name="T16" fmla="*/ 130 w 259"/>
                  <a:gd name="T17" fmla="*/ 0 h 259"/>
                  <a:gd name="T18" fmla="*/ 104 w 259"/>
                  <a:gd name="T19" fmla="*/ 3 h 259"/>
                  <a:gd name="T20" fmla="*/ 80 w 259"/>
                  <a:gd name="T21" fmla="*/ 11 h 259"/>
                  <a:gd name="T22" fmla="*/ 58 w 259"/>
                  <a:gd name="T23" fmla="*/ 22 h 259"/>
                  <a:gd name="T24" fmla="*/ 38 w 259"/>
                  <a:gd name="T25" fmla="*/ 39 h 259"/>
                  <a:gd name="T26" fmla="*/ 22 w 259"/>
                  <a:gd name="T27" fmla="*/ 58 h 259"/>
                  <a:gd name="T28" fmla="*/ 10 w 259"/>
                  <a:gd name="T29" fmla="*/ 80 h 259"/>
                  <a:gd name="T30" fmla="*/ 3 w 259"/>
                  <a:gd name="T31" fmla="*/ 105 h 259"/>
                  <a:gd name="T32" fmla="*/ 0 w 259"/>
                  <a:gd name="T33" fmla="*/ 130 h 259"/>
                  <a:gd name="T34" fmla="*/ 3 w 259"/>
                  <a:gd name="T35" fmla="*/ 155 h 259"/>
                  <a:gd name="T36" fmla="*/ 10 w 259"/>
                  <a:gd name="T37" fmla="*/ 180 h 259"/>
                  <a:gd name="T38" fmla="*/ 22 w 259"/>
                  <a:gd name="T39" fmla="*/ 202 h 259"/>
                  <a:gd name="T40" fmla="*/ 38 w 259"/>
                  <a:gd name="T41" fmla="*/ 222 h 259"/>
                  <a:gd name="T42" fmla="*/ 58 w 259"/>
                  <a:gd name="T43" fmla="*/ 237 h 259"/>
                  <a:gd name="T44" fmla="*/ 80 w 259"/>
                  <a:gd name="T45" fmla="*/ 249 h 259"/>
                  <a:gd name="T46" fmla="*/ 104 w 259"/>
                  <a:gd name="T47" fmla="*/ 257 h 259"/>
                  <a:gd name="T48" fmla="*/ 130 w 259"/>
                  <a:gd name="T49" fmla="*/ 259 h 259"/>
                  <a:gd name="T50" fmla="*/ 154 w 259"/>
                  <a:gd name="T51" fmla="*/ 257 h 259"/>
                  <a:gd name="T52" fmla="*/ 179 w 259"/>
                  <a:gd name="T53" fmla="*/ 249 h 259"/>
                  <a:gd name="T54" fmla="*/ 201 w 259"/>
                  <a:gd name="T55" fmla="*/ 237 h 259"/>
                  <a:gd name="T56" fmla="*/ 221 w 259"/>
                  <a:gd name="T57" fmla="*/ 222 h 259"/>
                  <a:gd name="T58" fmla="*/ 237 w 259"/>
                  <a:gd name="T59" fmla="*/ 202 h 259"/>
                  <a:gd name="T60" fmla="*/ 249 w 259"/>
                  <a:gd name="T61" fmla="*/ 180 h 259"/>
                  <a:gd name="T62" fmla="*/ 256 w 259"/>
                  <a:gd name="T63" fmla="*/ 155 h 259"/>
                  <a:gd name="T64" fmla="*/ 259 w 259"/>
                  <a:gd name="T65" fmla="*/ 130 h 2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9"/>
                  <a:gd name="T100" fmla="*/ 0 h 259"/>
                  <a:gd name="T101" fmla="*/ 259 w 259"/>
                  <a:gd name="T102" fmla="*/ 259 h 2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9" h="259">
                    <a:moveTo>
                      <a:pt x="259" y="130"/>
                    </a:moveTo>
                    <a:lnTo>
                      <a:pt x="256" y="105"/>
                    </a:lnTo>
                    <a:lnTo>
                      <a:pt x="249" y="80"/>
                    </a:lnTo>
                    <a:lnTo>
                      <a:pt x="237" y="58"/>
                    </a:lnTo>
                    <a:lnTo>
                      <a:pt x="221" y="39"/>
                    </a:lnTo>
                    <a:lnTo>
                      <a:pt x="201" y="22"/>
                    </a:lnTo>
                    <a:lnTo>
                      <a:pt x="179" y="11"/>
                    </a:lnTo>
                    <a:lnTo>
                      <a:pt x="154" y="3"/>
                    </a:lnTo>
                    <a:lnTo>
                      <a:pt x="130" y="0"/>
                    </a:lnTo>
                    <a:lnTo>
                      <a:pt x="104" y="3"/>
                    </a:lnTo>
                    <a:lnTo>
                      <a:pt x="80" y="11"/>
                    </a:lnTo>
                    <a:lnTo>
                      <a:pt x="58" y="22"/>
                    </a:lnTo>
                    <a:lnTo>
                      <a:pt x="38" y="39"/>
                    </a:lnTo>
                    <a:lnTo>
                      <a:pt x="22" y="58"/>
                    </a:lnTo>
                    <a:lnTo>
                      <a:pt x="10" y="80"/>
                    </a:lnTo>
                    <a:lnTo>
                      <a:pt x="3" y="105"/>
                    </a:lnTo>
                    <a:lnTo>
                      <a:pt x="0" y="130"/>
                    </a:lnTo>
                    <a:lnTo>
                      <a:pt x="3" y="155"/>
                    </a:lnTo>
                    <a:lnTo>
                      <a:pt x="10" y="180"/>
                    </a:lnTo>
                    <a:lnTo>
                      <a:pt x="22" y="202"/>
                    </a:lnTo>
                    <a:lnTo>
                      <a:pt x="38" y="222"/>
                    </a:lnTo>
                    <a:lnTo>
                      <a:pt x="58" y="237"/>
                    </a:lnTo>
                    <a:lnTo>
                      <a:pt x="80" y="249"/>
                    </a:lnTo>
                    <a:lnTo>
                      <a:pt x="104" y="257"/>
                    </a:lnTo>
                    <a:lnTo>
                      <a:pt x="130" y="259"/>
                    </a:lnTo>
                    <a:lnTo>
                      <a:pt x="154" y="257"/>
                    </a:lnTo>
                    <a:lnTo>
                      <a:pt x="179" y="249"/>
                    </a:lnTo>
                    <a:lnTo>
                      <a:pt x="201" y="237"/>
                    </a:lnTo>
                    <a:lnTo>
                      <a:pt x="221" y="222"/>
                    </a:lnTo>
                    <a:lnTo>
                      <a:pt x="237" y="202"/>
                    </a:lnTo>
                    <a:lnTo>
                      <a:pt x="249" y="180"/>
                    </a:lnTo>
                    <a:lnTo>
                      <a:pt x="256" y="155"/>
                    </a:lnTo>
                    <a:lnTo>
                      <a:pt x="259" y="130"/>
                    </a:lnTo>
                    <a:close/>
                  </a:path>
                </a:pathLst>
              </a:custGeom>
              <a:noFill/>
              <a:ln w="12700">
                <a:solidFill>
                  <a:srgbClr val="0D0D0D"/>
                </a:solidFill>
                <a:round/>
                <a:headEnd/>
                <a:tailEnd/>
              </a:ln>
            </p:spPr>
            <p:txBody>
              <a:bodyPr/>
              <a:lstStyle/>
              <a:p>
                <a:endParaRPr lang="ru-RU"/>
              </a:p>
            </p:txBody>
          </p:sp>
          <p:sp>
            <p:nvSpPr>
              <p:cNvPr id="7263" name="Freeform 200"/>
              <p:cNvSpPr>
                <a:spLocks/>
              </p:cNvSpPr>
              <p:nvPr/>
            </p:nvSpPr>
            <p:spPr bwMode="auto">
              <a:xfrm>
                <a:off x="3923" y="2742"/>
                <a:ext cx="65" cy="65"/>
              </a:xfrm>
              <a:custGeom>
                <a:avLst/>
                <a:gdLst>
                  <a:gd name="T0" fmla="*/ 258 w 258"/>
                  <a:gd name="T1" fmla="*/ 130 h 259"/>
                  <a:gd name="T2" fmla="*/ 256 w 258"/>
                  <a:gd name="T3" fmla="*/ 105 h 259"/>
                  <a:gd name="T4" fmla="*/ 249 w 258"/>
                  <a:gd name="T5" fmla="*/ 80 h 259"/>
                  <a:gd name="T6" fmla="*/ 237 w 258"/>
                  <a:gd name="T7" fmla="*/ 58 h 259"/>
                  <a:gd name="T8" fmla="*/ 221 w 258"/>
                  <a:gd name="T9" fmla="*/ 39 h 259"/>
                  <a:gd name="T10" fmla="*/ 201 w 258"/>
                  <a:gd name="T11" fmla="*/ 22 h 259"/>
                  <a:gd name="T12" fmla="*/ 179 w 258"/>
                  <a:gd name="T13" fmla="*/ 11 h 259"/>
                  <a:gd name="T14" fmla="*/ 154 w 258"/>
                  <a:gd name="T15" fmla="*/ 3 h 259"/>
                  <a:gd name="T16" fmla="*/ 129 w 258"/>
                  <a:gd name="T17" fmla="*/ 0 h 259"/>
                  <a:gd name="T18" fmla="*/ 104 w 258"/>
                  <a:gd name="T19" fmla="*/ 3 h 259"/>
                  <a:gd name="T20" fmla="*/ 80 w 258"/>
                  <a:gd name="T21" fmla="*/ 11 h 259"/>
                  <a:gd name="T22" fmla="*/ 58 w 258"/>
                  <a:gd name="T23" fmla="*/ 22 h 259"/>
                  <a:gd name="T24" fmla="*/ 38 w 258"/>
                  <a:gd name="T25" fmla="*/ 39 h 259"/>
                  <a:gd name="T26" fmla="*/ 21 w 258"/>
                  <a:gd name="T27" fmla="*/ 58 h 259"/>
                  <a:gd name="T28" fmla="*/ 10 w 258"/>
                  <a:gd name="T29" fmla="*/ 80 h 259"/>
                  <a:gd name="T30" fmla="*/ 3 w 258"/>
                  <a:gd name="T31" fmla="*/ 105 h 259"/>
                  <a:gd name="T32" fmla="*/ 0 w 258"/>
                  <a:gd name="T33" fmla="*/ 130 h 259"/>
                  <a:gd name="T34" fmla="*/ 3 w 258"/>
                  <a:gd name="T35" fmla="*/ 155 h 259"/>
                  <a:gd name="T36" fmla="*/ 10 w 258"/>
                  <a:gd name="T37" fmla="*/ 180 h 259"/>
                  <a:gd name="T38" fmla="*/ 21 w 258"/>
                  <a:gd name="T39" fmla="*/ 202 h 259"/>
                  <a:gd name="T40" fmla="*/ 38 w 258"/>
                  <a:gd name="T41" fmla="*/ 222 h 259"/>
                  <a:gd name="T42" fmla="*/ 58 w 258"/>
                  <a:gd name="T43" fmla="*/ 237 h 259"/>
                  <a:gd name="T44" fmla="*/ 80 w 258"/>
                  <a:gd name="T45" fmla="*/ 249 h 259"/>
                  <a:gd name="T46" fmla="*/ 104 w 258"/>
                  <a:gd name="T47" fmla="*/ 257 h 259"/>
                  <a:gd name="T48" fmla="*/ 129 w 258"/>
                  <a:gd name="T49" fmla="*/ 259 h 259"/>
                  <a:gd name="T50" fmla="*/ 154 w 258"/>
                  <a:gd name="T51" fmla="*/ 257 h 259"/>
                  <a:gd name="T52" fmla="*/ 179 w 258"/>
                  <a:gd name="T53" fmla="*/ 249 h 259"/>
                  <a:gd name="T54" fmla="*/ 201 w 258"/>
                  <a:gd name="T55" fmla="*/ 237 h 259"/>
                  <a:gd name="T56" fmla="*/ 221 w 258"/>
                  <a:gd name="T57" fmla="*/ 222 h 259"/>
                  <a:gd name="T58" fmla="*/ 237 w 258"/>
                  <a:gd name="T59" fmla="*/ 202 h 259"/>
                  <a:gd name="T60" fmla="*/ 249 w 258"/>
                  <a:gd name="T61" fmla="*/ 180 h 259"/>
                  <a:gd name="T62" fmla="*/ 256 w 258"/>
                  <a:gd name="T63" fmla="*/ 155 h 259"/>
                  <a:gd name="T64" fmla="*/ 258 w 258"/>
                  <a:gd name="T65" fmla="*/ 130 h 2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8"/>
                  <a:gd name="T100" fmla="*/ 0 h 259"/>
                  <a:gd name="T101" fmla="*/ 258 w 258"/>
                  <a:gd name="T102" fmla="*/ 259 h 2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8" h="259">
                    <a:moveTo>
                      <a:pt x="258" y="130"/>
                    </a:moveTo>
                    <a:lnTo>
                      <a:pt x="256" y="105"/>
                    </a:lnTo>
                    <a:lnTo>
                      <a:pt x="249" y="80"/>
                    </a:lnTo>
                    <a:lnTo>
                      <a:pt x="237" y="58"/>
                    </a:lnTo>
                    <a:lnTo>
                      <a:pt x="221" y="39"/>
                    </a:lnTo>
                    <a:lnTo>
                      <a:pt x="201" y="22"/>
                    </a:lnTo>
                    <a:lnTo>
                      <a:pt x="179" y="11"/>
                    </a:lnTo>
                    <a:lnTo>
                      <a:pt x="154" y="3"/>
                    </a:lnTo>
                    <a:lnTo>
                      <a:pt x="129" y="0"/>
                    </a:lnTo>
                    <a:lnTo>
                      <a:pt x="104" y="3"/>
                    </a:lnTo>
                    <a:lnTo>
                      <a:pt x="80" y="11"/>
                    </a:lnTo>
                    <a:lnTo>
                      <a:pt x="58" y="22"/>
                    </a:lnTo>
                    <a:lnTo>
                      <a:pt x="38" y="39"/>
                    </a:lnTo>
                    <a:lnTo>
                      <a:pt x="21" y="58"/>
                    </a:lnTo>
                    <a:lnTo>
                      <a:pt x="10" y="80"/>
                    </a:lnTo>
                    <a:lnTo>
                      <a:pt x="3" y="105"/>
                    </a:lnTo>
                    <a:lnTo>
                      <a:pt x="0" y="130"/>
                    </a:lnTo>
                    <a:lnTo>
                      <a:pt x="3" y="155"/>
                    </a:lnTo>
                    <a:lnTo>
                      <a:pt x="10" y="180"/>
                    </a:lnTo>
                    <a:lnTo>
                      <a:pt x="21" y="202"/>
                    </a:lnTo>
                    <a:lnTo>
                      <a:pt x="38" y="222"/>
                    </a:lnTo>
                    <a:lnTo>
                      <a:pt x="58" y="237"/>
                    </a:lnTo>
                    <a:lnTo>
                      <a:pt x="80" y="249"/>
                    </a:lnTo>
                    <a:lnTo>
                      <a:pt x="104" y="257"/>
                    </a:lnTo>
                    <a:lnTo>
                      <a:pt x="129" y="259"/>
                    </a:lnTo>
                    <a:lnTo>
                      <a:pt x="154" y="257"/>
                    </a:lnTo>
                    <a:lnTo>
                      <a:pt x="179" y="249"/>
                    </a:lnTo>
                    <a:lnTo>
                      <a:pt x="201" y="237"/>
                    </a:lnTo>
                    <a:lnTo>
                      <a:pt x="221" y="222"/>
                    </a:lnTo>
                    <a:lnTo>
                      <a:pt x="237" y="202"/>
                    </a:lnTo>
                    <a:lnTo>
                      <a:pt x="249" y="180"/>
                    </a:lnTo>
                    <a:lnTo>
                      <a:pt x="256" y="155"/>
                    </a:lnTo>
                    <a:lnTo>
                      <a:pt x="258" y="130"/>
                    </a:lnTo>
                    <a:close/>
                  </a:path>
                </a:pathLst>
              </a:custGeom>
              <a:noFill/>
              <a:ln w="12700">
                <a:solidFill>
                  <a:srgbClr val="0D0D0D"/>
                </a:solidFill>
                <a:round/>
                <a:headEnd/>
                <a:tailEnd/>
              </a:ln>
            </p:spPr>
            <p:txBody>
              <a:bodyPr/>
              <a:lstStyle/>
              <a:p>
                <a:endParaRPr lang="ru-RU"/>
              </a:p>
            </p:txBody>
          </p:sp>
          <p:sp>
            <p:nvSpPr>
              <p:cNvPr id="7264" name="Freeform 201"/>
              <p:cNvSpPr>
                <a:spLocks/>
              </p:cNvSpPr>
              <p:nvPr/>
            </p:nvSpPr>
            <p:spPr bwMode="auto">
              <a:xfrm>
                <a:off x="4382" y="2214"/>
                <a:ext cx="65" cy="64"/>
              </a:xfrm>
              <a:custGeom>
                <a:avLst/>
                <a:gdLst>
                  <a:gd name="T0" fmla="*/ 260 w 260"/>
                  <a:gd name="T1" fmla="*/ 129 h 258"/>
                  <a:gd name="T2" fmla="*/ 257 w 260"/>
                  <a:gd name="T3" fmla="*/ 103 h 258"/>
                  <a:gd name="T4" fmla="*/ 249 w 260"/>
                  <a:gd name="T5" fmla="*/ 80 h 258"/>
                  <a:gd name="T6" fmla="*/ 237 w 260"/>
                  <a:gd name="T7" fmla="*/ 57 h 258"/>
                  <a:gd name="T8" fmla="*/ 221 w 260"/>
                  <a:gd name="T9" fmla="*/ 37 h 258"/>
                  <a:gd name="T10" fmla="*/ 202 w 260"/>
                  <a:gd name="T11" fmla="*/ 21 h 258"/>
                  <a:gd name="T12" fmla="*/ 180 w 260"/>
                  <a:gd name="T13" fmla="*/ 9 h 258"/>
                  <a:gd name="T14" fmla="*/ 155 w 260"/>
                  <a:gd name="T15" fmla="*/ 2 h 258"/>
                  <a:gd name="T16" fmla="*/ 131 w 260"/>
                  <a:gd name="T17" fmla="*/ 0 h 258"/>
                  <a:gd name="T18" fmla="*/ 105 w 260"/>
                  <a:gd name="T19" fmla="*/ 2 h 258"/>
                  <a:gd name="T20" fmla="*/ 80 w 260"/>
                  <a:gd name="T21" fmla="*/ 9 h 258"/>
                  <a:gd name="T22" fmla="*/ 58 w 260"/>
                  <a:gd name="T23" fmla="*/ 21 h 258"/>
                  <a:gd name="T24" fmla="*/ 39 w 260"/>
                  <a:gd name="T25" fmla="*/ 37 h 258"/>
                  <a:gd name="T26" fmla="*/ 23 w 260"/>
                  <a:gd name="T27" fmla="*/ 57 h 258"/>
                  <a:gd name="T28" fmla="*/ 11 w 260"/>
                  <a:gd name="T29" fmla="*/ 80 h 258"/>
                  <a:gd name="T30" fmla="*/ 4 w 260"/>
                  <a:gd name="T31" fmla="*/ 103 h 258"/>
                  <a:gd name="T32" fmla="*/ 0 w 260"/>
                  <a:gd name="T33" fmla="*/ 129 h 258"/>
                  <a:gd name="T34" fmla="*/ 4 w 260"/>
                  <a:gd name="T35" fmla="*/ 154 h 258"/>
                  <a:gd name="T36" fmla="*/ 11 w 260"/>
                  <a:gd name="T37" fmla="*/ 178 h 258"/>
                  <a:gd name="T38" fmla="*/ 23 w 260"/>
                  <a:gd name="T39" fmla="*/ 200 h 258"/>
                  <a:gd name="T40" fmla="*/ 39 w 260"/>
                  <a:gd name="T41" fmla="*/ 220 h 258"/>
                  <a:gd name="T42" fmla="*/ 58 w 260"/>
                  <a:gd name="T43" fmla="*/ 237 h 258"/>
                  <a:gd name="T44" fmla="*/ 80 w 260"/>
                  <a:gd name="T45" fmla="*/ 249 h 258"/>
                  <a:gd name="T46" fmla="*/ 105 w 260"/>
                  <a:gd name="T47" fmla="*/ 256 h 258"/>
                  <a:gd name="T48" fmla="*/ 131 w 260"/>
                  <a:gd name="T49" fmla="*/ 258 h 258"/>
                  <a:gd name="T50" fmla="*/ 155 w 260"/>
                  <a:gd name="T51" fmla="*/ 256 h 258"/>
                  <a:gd name="T52" fmla="*/ 180 w 260"/>
                  <a:gd name="T53" fmla="*/ 249 h 258"/>
                  <a:gd name="T54" fmla="*/ 202 w 260"/>
                  <a:gd name="T55" fmla="*/ 237 h 258"/>
                  <a:gd name="T56" fmla="*/ 221 w 260"/>
                  <a:gd name="T57" fmla="*/ 220 h 258"/>
                  <a:gd name="T58" fmla="*/ 237 w 260"/>
                  <a:gd name="T59" fmla="*/ 200 h 258"/>
                  <a:gd name="T60" fmla="*/ 249 w 260"/>
                  <a:gd name="T61" fmla="*/ 178 h 258"/>
                  <a:gd name="T62" fmla="*/ 257 w 260"/>
                  <a:gd name="T63" fmla="*/ 154 h 258"/>
                  <a:gd name="T64" fmla="*/ 260 w 260"/>
                  <a:gd name="T65" fmla="*/ 129 h 2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0"/>
                  <a:gd name="T100" fmla="*/ 0 h 258"/>
                  <a:gd name="T101" fmla="*/ 260 w 260"/>
                  <a:gd name="T102" fmla="*/ 258 h 2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0" h="258">
                    <a:moveTo>
                      <a:pt x="260" y="129"/>
                    </a:moveTo>
                    <a:lnTo>
                      <a:pt x="257" y="103"/>
                    </a:lnTo>
                    <a:lnTo>
                      <a:pt x="249" y="80"/>
                    </a:lnTo>
                    <a:lnTo>
                      <a:pt x="237" y="57"/>
                    </a:lnTo>
                    <a:lnTo>
                      <a:pt x="221" y="37"/>
                    </a:lnTo>
                    <a:lnTo>
                      <a:pt x="202" y="21"/>
                    </a:lnTo>
                    <a:lnTo>
                      <a:pt x="180" y="9"/>
                    </a:lnTo>
                    <a:lnTo>
                      <a:pt x="155" y="2"/>
                    </a:lnTo>
                    <a:lnTo>
                      <a:pt x="131" y="0"/>
                    </a:lnTo>
                    <a:lnTo>
                      <a:pt x="105" y="2"/>
                    </a:lnTo>
                    <a:lnTo>
                      <a:pt x="80" y="9"/>
                    </a:lnTo>
                    <a:lnTo>
                      <a:pt x="58" y="21"/>
                    </a:lnTo>
                    <a:lnTo>
                      <a:pt x="39" y="37"/>
                    </a:lnTo>
                    <a:lnTo>
                      <a:pt x="23" y="57"/>
                    </a:lnTo>
                    <a:lnTo>
                      <a:pt x="11" y="80"/>
                    </a:lnTo>
                    <a:lnTo>
                      <a:pt x="4" y="103"/>
                    </a:lnTo>
                    <a:lnTo>
                      <a:pt x="0" y="129"/>
                    </a:lnTo>
                    <a:lnTo>
                      <a:pt x="4" y="154"/>
                    </a:lnTo>
                    <a:lnTo>
                      <a:pt x="11" y="178"/>
                    </a:lnTo>
                    <a:lnTo>
                      <a:pt x="23" y="200"/>
                    </a:lnTo>
                    <a:lnTo>
                      <a:pt x="39" y="220"/>
                    </a:lnTo>
                    <a:lnTo>
                      <a:pt x="58" y="237"/>
                    </a:lnTo>
                    <a:lnTo>
                      <a:pt x="80" y="249"/>
                    </a:lnTo>
                    <a:lnTo>
                      <a:pt x="105" y="256"/>
                    </a:lnTo>
                    <a:lnTo>
                      <a:pt x="131" y="258"/>
                    </a:lnTo>
                    <a:lnTo>
                      <a:pt x="155" y="256"/>
                    </a:lnTo>
                    <a:lnTo>
                      <a:pt x="180" y="249"/>
                    </a:lnTo>
                    <a:lnTo>
                      <a:pt x="202" y="237"/>
                    </a:lnTo>
                    <a:lnTo>
                      <a:pt x="221" y="220"/>
                    </a:lnTo>
                    <a:lnTo>
                      <a:pt x="237" y="200"/>
                    </a:lnTo>
                    <a:lnTo>
                      <a:pt x="249" y="178"/>
                    </a:lnTo>
                    <a:lnTo>
                      <a:pt x="257" y="154"/>
                    </a:lnTo>
                    <a:lnTo>
                      <a:pt x="260" y="129"/>
                    </a:lnTo>
                    <a:close/>
                  </a:path>
                </a:pathLst>
              </a:custGeom>
              <a:noFill/>
              <a:ln w="12700">
                <a:solidFill>
                  <a:srgbClr val="0D0D0D"/>
                </a:solidFill>
                <a:round/>
                <a:headEnd/>
                <a:tailEnd/>
              </a:ln>
            </p:spPr>
            <p:txBody>
              <a:bodyPr/>
              <a:lstStyle/>
              <a:p>
                <a:endParaRPr lang="ru-RU"/>
              </a:p>
            </p:txBody>
          </p:sp>
          <p:sp>
            <p:nvSpPr>
              <p:cNvPr id="7265" name="Freeform 202"/>
              <p:cNvSpPr>
                <a:spLocks/>
              </p:cNvSpPr>
              <p:nvPr/>
            </p:nvSpPr>
            <p:spPr bwMode="auto">
              <a:xfrm>
                <a:off x="5300" y="2214"/>
                <a:ext cx="65" cy="64"/>
              </a:xfrm>
              <a:custGeom>
                <a:avLst/>
                <a:gdLst>
                  <a:gd name="T0" fmla="*/ 258 w 258"/>
                  <a:gd name="T1" fmla="*/ 129 h 258"/>
                  <a:gd name="T2" fmla="*/ 256 w 258"/>
                  <a:gd name="T3" fmla="*/ 107 h 258"/>
                  <a:gd name="T4" fmla="*/ 250 w 258"/>
                  <a:gd name="T5" fmla="*/ 84 h 258"/>
                  <a:gd name="T6" fmla="*/ 241 w 258"/>
                  <a:gd name="T7" fmla="*/ 64 h 258"/>
                  <a:gd name="T8" fmla="*/ 228 w 258"/>
                  <a:gd name="T9" fmla="*/ 46 h 258"/>
                  <a:gd name="T10" fmla="*/ 212 w 258"/>
                  <a:gd name="T11" fmla="*/ 29 h 258"/>
                  <a:gd name="T12" fmla="*/ 194 w 258"/>
                  <a:gd name="T13" fmla="*/ 16 h 258"/>
                  <a:gd name="T14" fmla="*/ 174 w 258"/>
                  <a:gd name="T15" fmla="*/ 7 h 258"/>
                  <a:gd name="T16" fmla="*/ 151 w 258"/>
                  <a:gd name="T17" fmla="*/ 1 h 258"/>
                  <a:gd name="T18" fmla="*/ 129 w 258"/>
                  <a:gd name="T19" fmla="*/ 0 h 258"/>
                  <a:gd name="T20" fmla="*/ 107 w 258"/>
                  <a:gd name="T21" fmla="*/ 1 h 258"/>
                  <a:gd name="T22" fmla="*/ 85 w 258"/>
                  <a:gd name="T23" fmla="*/ 7 h 258"/>
                  <a:gd name="T24" fmla="*/ 65 w 258"/>
                  <a:gd name="T25" fmla="*/ 16 h 258"/>
                  <a:gd name="T26" fmla="*/ 46 w 258"/>
                  <a:gd name="T27" fmla="*/ 29 h 258"/>
                  <a:gd name="T28" fmla="*/ 29 w 258"/>
                  <a:gd name="T29" fmla="*/ 46 h 258"/>
                  <a:gd name="T30" fmla="*/ 17 w 258"/>
                  <a:gd name="T31" fmla="*/ 64 h 258"/>
                  <a:gd name="T32" fmla="*/ 7 w 258"/>
                  <a:gd name="T33" fmla="*/ 84 h 258"/>
                  <a:gd name="T34" fmla="*/ 1 w 258"/>
                  <a:gd name="T35" fmla="*/ 107 h 258"/>
                  <a:gd name="T36" fmla="*/ 0 w 258"/>
                  <a:gd name="T37" fmla="*/ 129 h 258"/>
                  <a:gd name="T38" fmla="*/ 1 w 258"/>
                  <a:gd name="T39" fmla="*/ 151 h 258"/>
                  <a:gd name="T40" fmla="*/ 7 w 258"/>
                  <a:gd name="T41" fmla="*/ 173 h 258"/>
                  <a:gd name="T42" fmla="*/ 17 w 258"/>
                  <a:gd name="T43" fmla="*/ 193 h 258"/>
                  <a:gd name="T44" fmla="*/ 29 w 258"/>
                  <a:gd name="T45" fmla="*/ 212 h 258"/>
                  <a:gd name="T46" fmla="*/ 46 w 258"/>
                  <a:gd name="T47" fmla="*/ 227 h 258"/>
                  <a:gd name="T48" fmla="*/ 65 w 258"/>
                  <a:gd name="T49" fmla="*/ 240 h 258"/>
                  <a:gd name="T50" fmla="*/ 85 w 258"/>
                  <a:gd name="T51" fmla="*/ 251 h 258"/>
                  <a:gd name="T52" fmla="*/ 107 w 258"/>
                  <a:gd name="T53" fmla="*/ 257 h 258"/>
                  <a:gd name="T54" fmla="*/ 129 w 258"/>
                  <a:gd name="T55" fmla="*/ 258 h 258"/>
                  <a:gd name="T56" fmla="*/ 151 w 258"/>
                  <a:gd name="T57" fmla="*/ 257 h 258"/>
                  <a:gd name="T58" fmla="*/ 174 w 258"/>
                  <a:gd name="T59" fmla="*/ 251 h 258"/>
                  <a:gd name="T60" fmla="*/ 194 w 258"/>
                  <a:gd name="T61" fmla="*/ 240 h 258"/>
                  <a:gd name="T62" fmla="*/ 212 w 258"/>
                  <a:gd name="T63" fmla="*/ 227 h 258"/>
                  <a:gd name="T64" fmla="*/ 228 w 258"/>
                  <a:gd name="T65" fmla="*/ 212 h 258"/>
                  <a:gd name="T66" fmla="*/ 241 w 258"/>
                  <a:gd name="T67" fmla="*/ 193 h 258"/>
                  <a:gd name="T68" fmla="*/ 250 w 258"/>
                  <a:gd name="T69" fmla="*/ 173 h 258"/>
                  <a:gd name="T70" fmla="*/ 256 w 258"/>
                  <a:gd name="T71" fmla="*/ 151 h 258"/>
                  <a:gd name="T72" fmla="*/ 258 w 258"/>
                  <a:gd name="T73" fmla="*/ 129 h 2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8"/>
                  <a:gd name="T112" fmla="*/ 0 h 258"/>
                  <a:gd name="T113" fmla="*/ 258 w 258"/>
                  <a:gd name="T114" fmla="*/ 258 h 2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8" h="258">
                    <a:moveTo>
                      <a:pt x="258" y="129"/>
                    </a:moveTo>
                    <a:lnTo>
                      <a:pt x="256" y="107"/>
                    </a:lnTo>
                    <a:lnTo>
                      <a:pt x="250" y="84"/>
                    </a:lnTo>
                    <a:lnTo>
                      <a:pt x="241" y="64"/>
                    </a:lnTo>
                    <a:lnTo>
                      <a:pt x="228" y="46"/>
                    </a:lnTo>
                    <a:lnTo>
                      <a:pt x="212" y="29"/>
                    </a:lnTo>
                    <a:lnTo>
                      <a:pt x="194" y="16"/>
                    </a:lnTo>
                    <a:lnTo>
                      <a:pt x="174" y="7"/>
                    </a:lnTo>
                    <a:lnTo>
                      <a:pt x="151" y="1"/>
                    </a:lnTo>
                    <a:lnTo>
                      <a:pt x="129" y="0"/>
                    </a:lnTo>
                    <a:lnTo>
                      <a:pt x="107" y="1"/>
                    </a:lnTo>
                    <a:lnTo>
                      <a:pt x="85" y="7"/>
                    </a:lnTo>
                    <a:lnTo>
                      <a:pt x="65" y="16"/>
                    </a:lnTo>
                    <a:lnTo>
                      <a:pt x="46" y="29"/>
                    </a:lnTo>
                    <a:lnTo>
                      <a:pt x="29" y="46"/>
                    </a:lnTo>
                    <a:lnTo>
                      <a:pt x="17" y="64"/>
                    </a:lnTo>
                    <a:lnTo>
                      <a:pt x="7" y="84"/>
                    </a:lnTo>
                    <a:lnTo>
                      <a:pt x="1" y="107"/>
                    </a:lnTo>
                    <a:lnTo>
                      <a:pt x="0" y="129"/>
                    </a:lnTo>
                    <a:lnTo>
                      <a:pt x="1" y="151"/>
                    </a:lnTo>
                    <a:lnTo>
                      <a:pt x="7" y="173"/>
                    </a:lnTo>
                    <a:lnTo>
                      <a:pt x="17" y="193"/>
                    </a:lnTo>
                    <a:lnTo>
                      <a:pt x="29" y="212"/>
                    </a:lnTo>
                    <a:lnTo>
                      <a:pt x="46" y="227"/>
                    </a:lnTo>
                    <a:lnTo>
                      <a:pt x="65" y="240"/>
                    </a:lnTo>
                    <a:lnTo>
                      <a:pt x="85" y="251"/>
                    </a:lnTo>
                    <a:lnTo>
                      <a:pt x="107" y="257"/>
                    </a:lnTo>
                    <a:lnTo>
                      <a:pt x="129" y="258"/>
                    </a:lnTo>
                    <a:lnTo>
                      <a:pt x="151" y="257"/>
                    </a:lnTo>
                    <a:lnTo>
                      <a:pt x="174" y="251"/>
                    </a:lnTo>
                    <a:lnTo>
                      <a:pt x="194" y="240"/>
                    </a:lnTo>
                    <a:lnTo>
                      <a:pt x="212" y="227"/>
                    </a:lnTo>
                    <a:lnTo>
                      <a:pt x="228" y="212"/>
                    </a:lnTo>
                    <a:lnTo>
                      <a:pt x="241" y="193"/>
                    </a:lnTo>
                    <a:lnTo>
                      <a:pt x="250" y="173"/>
                    </a:lnTo>
                    <a:lnTo>
                      <a:pt x="256" y="151"/>
                    </a:lnTo>
                    <a:lnTo>
                      <a:pt x="258" y="129"/>
                    </a:lnTo>
                    <a:close/>
                  </a:path>
                </a:pathLst>
              </a:custGeom>
              <a:noFill/>
              <a:ln w="12700">
                <a:solidFill>
                  <a:srgbClr val="0D0D0D"/>
                </a:solidFill>
                <a:round/>
                <a:headEnd/>
                <a:tailEnd/>
              </a:ln>
            </p:spPr>
            <p:txBody>
              <a:bodyPr/>
              <a:lstStyle/>
              <a:p>
                <a:endParaRPr lang="ru-RU"/>
              </a:p>
            </p:txBody>
          </p:sp>
          <p:sp>
            <p:nvSpPr>
              <p:cNvPr id="7266" name="Freeform 203"/>
              <p:cNvSpPr>
                <a:spLocks/>
              </p:cNvSpPr>
              <p:nvPr/>
            </p:nvSpPr>
            <p:spPr bwMode="auto">
              <a:xfrm>
                <a:off x="6638" y="2214"/>
                <a:ext cx="64" cy="64"/>
              </a:xfrm>
              <a:custGeom>
                <a:avLst/>
                <a:gdLst>
                  <a:gd name="T0" fmla="*/ 258 w 258"/>
                  <a:gd name="T1" fmla="*/ 129 h 258"/>
                  <a:gd name="T2" fmla="*/ 257 w 258"/>
                  <a:gd name="T3" fmla="*/ 107 h 258"/>
                  <a:gd name="T4" fmla="*/ 251 w 258"/>
                  <a:gd name="T5" fmla="*/ 84 h 258"/>
                  <a:gd name="T6" fmla="*/ 241 w 258"/>
                  <a:gd name="T7" fmla="*/ 64 h 258"/>
                  <a:gd name="T8" fmla="*/ 228 w 258"/>
                  <a:gd name="T9" fmla="*/ 46 h 258"/>
                  <a:gd name="T10" fmla="*/ 212 w 258"/>
                  <a:gd name="T11" fmla="*/ 29 h 258"/>
                  <a:gd name="T12" fmla="*/ 193 w 258"/>
                  <a:gd name="T13" fmla="*/ 16 h 258"/>
                  <a:gd name="T14" fmla="*/ 173 w 258"/>
                  <a:gd name="T15" fmla="*/ 7 h 258"/>
                  <a:gd name="T16" fmla="*/ 151 w 258"/>
                  <a:gd name="T17" fmla="*/ 1 h 258"/>
                  <a:gd name="T18" fmla="*/ 129 w 258"/>
                  <a:gd name="T19" fmla="*/ 0 h 258"/>
                  <a:gd name="T20" fmla="*/ 106 w 258"/>
                  <a:gd name="T21" fmla="*/ 1 h 258"/>
                  <a:gd name="T22" fmla="*/ 85 w 258"/>
                  <a:gd name="T23" fmla="*/ 7 h 258"/>
                  <a:gd name="T24" fmla="*/ 64 w 258"/>
                  <a:gd name="T25" fmla="*/ 16 h 258"/>
                  <a:gd name="T26" fmla="*/ 45 w 258"/>
                  <a:gd name="T27" fmla="*/ 29 h 258"/>
                  <a:gd name="T28" fmla="*/ 30 w 258"/>
                  <a:gd name="T29" fmla="*/ 46 h 258"/>
                  <a:gd name="T30" fmla="*/ 17 w 258"/>
                  <a:gd name="T31" fmla="*/ 64 h 258"/>
                  <a:gd name="T32" fmla="*/ 8 w 258"/>
                  <a:gd name="T33" fmla="*/ 84 h 258"/>
                  <a:gd name="T34" fmla="*/ 2 w 258"/>
                  <a:gd name="T35" fmla="*/ 107 h 258"/>
                  <a:gd name="T36" fmla="*/ 0 w 258"/>
                  <a:gd name="T37" fmla="*/ 129 h 258"/>
                  <a:gd name="T38" fmla="*/ 2 w 258"/>
                  <a:gd name="T39" fmla="*/ 151 h 258"/>
                  <a:gd name="T40" fmla="*/ 8 w 258"/>
                  <a:gd name="T41" fmla="*/ 173 h 258"/>
                  <a:gd name="T42" fmla="*/ 17 w 258"/>
                  <a:gd name="T43" fmla="*/ 193 h 258"/>
                  <a:gd name="T44" fmla="*/ 30 w 258"/>
                  <a:gd name="T45" fmla="*/ 212 h 258"/>
                  <a:gd name="T46" fmla="*/ 45 w 258"/>
                  <a:gd name="T47" fmla="*/ 227 h 258"/>
                  <a:gd name="T48" fmla="*/ 64 w 258"/>
                  <a:gd name="T49" fmla="*/ 240 h 258"/>
                  <a:gd name="T50" fmla="*/ 85 w 258"/>
                  <a:gd name="T51" fmla="*/ 251 h 258"/>
                  <a:gd name="T52" fmla="*/ 106 w 258"/>
                  <a:gd name="T53" fmla="*/ 257 h 258"/>
                  <a:gd name="T54" fmla="*/ 129 w 258"/>
                  <a:gd name="T55" fmla="*/ 258 h 258"/>
                  <a:gd name="T56" fmla="*/ 151 w 258"/>
                  <a:gd name="T57" fmla="*/ 257 h 258"/>
                  <a:gd name="T58" fmla="*/ 173 w 258"/>
                  <a:gd name="T59" fmla="*/ 251 h 258"/>
                  <a:gd name="T60" fmla="*/ 193 w 258"/>
                  <a:gd name="T61" fmla="*/ 240 h 258"/>
                  <a:gd name="T62" fmla="*/ 212 w 258"/>
                  <a:gd name="T63" fmla="*/ 227 h 258"/>
                  <a:gd name="T64" fmla="*/ 228 w 258"/>
                  <a:gd name="T65" fmla="*/ 212 h 258"/>
                  <a:gd name="T66" fmla="*/ 241 w 258"/>
                  <a:gd name="T67" fmla="*/ 193 h 258"/>
                  <a:gd name="T68" fmla="*/ 251 w 258"/>
                  <a:gd name="T69" fmla="*/ 173 h 258"/>
                  <a:gd name="T70" fmla="*/ 257 w 258"/>
                  <a:gd name="T71" fmla="*/ 151 h 258"/>
                  <a:gd name="T72" fmla="*/ 258 w 258"/>
                  <a:gd name="T73" fmla="*/ 129 h 2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8"/>
                  <a:gd name="T112" fmla="*/ 0 h 258"/>
                  <a:gd name="T113" fmla="*/ 258 w 258"/>
                  <a:gd name="T114" fmla="*/ 258 h 2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8" h="258">
                    <a:moveTo>
                      <a:pt x="258" y="129"/>
                    </a:moveTo>
                    <a:lnTo>
                      <a:pt x="257" y="107"/>
                    </a:lnTo>
                    <a:lnTo>
                      <a:pt x="251" y="84"/>
                    </a:lnTo>
                    <a:lnTo>
                      <a:pt x="241" y="64"/>
                    </a:lnTo>
                    <a:lnTo>
                      <a:pt x="228" y="46"/>
                    </a:lnTo>
                    <a:lnTo>
                      <a:pt x="212" y="29"/>
                    </a:lnTo>
                    <a:lnTo>
                      <a:pt x="193" y="16"/>
                    </a:lnTo>
                    <a:lnTo>
                      <a:pt x="173" y="7"/>
                    </a:lnTo>
                    <a:lnTo>
                      <a:pt x="151" y="1"/>
                    </a:lnTo>
                    <a:lnTo>
                      <a:pt x="129" y="0"/>
                    </a:lnTo>
                    <a:lnTo>
                      <a:pt x="106" y="1"/>
                    </a:lnTo>
                    <a:lnTo>
                      <a:pt x="85" y="7"/>
                    </a:lnTo>
                    <a:lnTo>
                      <a:pt x="64" y="16"/>
                    </a:lnTo>
                    <a:lnTo>
                      <a:pt x="45" y="29"/>
                    </a:lnTo>
                    <a:lnTo>
                      <a:pt x="30" y="46"/>
                    </a:lnTo>
                    <a:lnTo>
                      <a:pt x="17" y="64"/>
                    </a:lnTo>
                    <a:lnTo>
                      <a:pt x="8" y="84"/>
                    </a:lnTo>
                    <a:lnTo>
                      <a:pt x="2" y="107"/>
                    </a:lnTo>
                    <a:lnTo>
                      <a:pt x="0" y="129"/>
                    </a:lnTo>
                    <a:lnTo>
                      <a:pt x="2" y="151"/>
                    </a:lnTo>
                    <a:lnTo>
                      <a:pt x="8" y="173"/>
                    </a:lnTo>
                    <a:lnTo>
                      <a:pt x="17" y="193"/>
                    </a:lnTo>
                    <a:lnTo>
                      <a:pt x="30" y="212"/>
                    </a:lnTo>
                    <a:lnTo>
                      <a:pt x="45" y="227"/>
                    </a:lnTo>
                    <a:lnTo>
                      <a:pt x="64" y="240"/>
                    </a:lnTo>
                    <a:lnTo>
                      <a:pt x="85" y="251"/>
                    </a:lnTo>
                    <a:lnTo>
                      <a:pt x="106" y="257"/>
                    </a:lnTo>
                    <a:lnTo>
                      <a:pt x="129" y="258"/>
                    </a:lnTo>
                    <a:lnTo>
                      <a:pt x="151" y="257"/>
                    </a:lnTo>
                    <a:lnTo>
                      <a:pt x="173" y="251"/>
                    </a:lnTo>
                    <a:lnTo>
                      <a:pt x="193" y="240"/>
                    </a:lnTo>
                    <a:lnTo>
                      <a:pt x="212" y="227"/>
                    </a:lnTo>
                    <a:lnTo>
                      <a:pt x="228" y="212"/>
                    </a:lnTo>
                    <a:lnTo>
                      <a:pt x="241" y="193"/>
                    </a:lnTo>
                    <a:lnTo>
                      <a:pt x="251" y="173"/>
                    </a:lnTo>
                    <a:lnTo>
                      <a:pt x="257" y="151"/>
                    </a:lnTo>
                    <a:lnTo>
                      <a:pt x="258" y="129"/>
                    </a:lnTo>
                    <a:close/>
                  </a:path>
                </a:pathLst>
              </a:custGeom>
              <a:noFill/>
              <a:ln w="12700">
                <a:solidFill>
                  <a:srgbClr val="0D0D0D"/>
                </a:solidFill>
                <a:round/>
                <a:headEnd/>
                <a:tailEnd/>
              </a:ln>
            </p:spPr>
            <p:txBody>
              <a:bodyPr/>
              <a:lstStyle/>
              <a:p>
                <a:endParaRPr lang="ru-RU"/>
              </a:p>
            </p:txBody>
          </p:sp>
          <p:sp>
            <p:nvSpPr>
              <p:cNvPr id="7267" name="Freeform 204"/>
              <p:cNvSpPr>
                <a:spLocks/>
              </p:cNvSpPr>
              <p:nvPr/>
            </p:nvSpPr>
            <p:spPr bwMode="auto">
              <a:xfrm>
                <a:off x="6872" y="2742"/>
                <a:ext cx="65" cy="65"/>
              </a:xfrm>
              <a:custGeom>
                <a:avLst/>
                <a:gdLst>
                  <a:gd name="T0" fmla="*/ 259 w 259"/>
                  <a:gd name="T1" fmla="*/ 130 h 259"/>
                  <a:gd name="T2" fmla="*/ 257 w 259"/>
                  <a:gd name="T3" fmla="*/ 107 h 259"/>
                  <a:gd name="T4" fmla="*/ 251 w 259"/>
                  <a:gd name="T5" fmla="*/ 86 h 259"/>
                  <a:gd name="T6" fmla="*/ 242 w 259"/>
                  <a:gd name="T7" fmla="*/ 65 h 259"/>
                  <a:gd name="T8" fmla="*/ 229 w 259"/>
                  <a:gd name="T9" fmla="*/ 47 h 259"/>
                  <a:gd name="T10" fmla="*/ 212 w 259"/>
                  <a:gd name="T11" fmla="*/ 31 h 259"/>
                  <a:gd name="T12" fmla="*/ 195 w 259"/>
                  <a:gd name="T13" fmla="*/ 18 h 259"/>
                  <a:gd name="T14" fmla="*/ 173 w 259"/>
                  <a:gd name="T15" fmla="*/ 8 h 259"/>
                  <a:gd name="T16" fmla="*/ 152 w 259"/>
                  <a:gd name="T17" fmla="*/ 3 h 259"/>
                  <a:gd name="T18" fmla="*/ 130 w 259"/>
                  <a:gd name="T19" fmla="*/ 0 h 259"/>
                  <a:gd name="T20" fmla="*/ 107 w 259"/>
                  <a:gd name="T21" fmla="*/ 3 h 259"/>
                  <a:gd name="T22" fmla="*/ 85 w 259"/>
                  <a:gd name="T23" fmla="*/ 8 h 259"/>
                  <a:gd name="T24" fmla="*/ 64 w 259"/>
                  <a:gd name="T25" fmla="*/ 18 h 259"/>
                  <a:gd name="T26" fmla="*/ 47 w 259"/>
                  <a:gd name="T27" fmla="*/ 31 h 259"/>
                  <a:gd name="T28" fmla="*/ 30 w 259"/>
                  <a:gd name="T29" fmla="*/ 47 h 259"/>
                  <a:gd name="T30" fmla="*/ 17 w 259"/>
                  <a:gd name="T31" fmla="*/ 65 h 259"/>
                  <a:gd name="T32" fmla="*/ 8 w 259"/>
                  <a:gd name="T33" fmla="*/ 86 h 259"/>
                  <a:gd name="T34" fmla="*/ 2 w 259"/>
                  <a:gd name="T35" fmla="*/ 107 h 259"/>
                  <a:gd name="T36" fmla="*/ 0 w 259"/>
                  <a:gd name="T37" fmla="*/ 130 h 259"/>
                  <a:gd name="T38" fmla="*/ 2 w 259"/>
                  <a:gd name="T39" fmla="*/ 153 h 259"/>
                  <a:gd name="T40" fmla="*/ 8 w 259"/>
                  <a:gd name="T41" fmla="*/ 174 h 259"/>
                  <a:gd name="T42" fmla="*/ 17 w 259"/>
                  <a:gd name="T43" fmla="*/ 195 h 259"/>
                  <a:gd name="T44" fmla="*/ 30 w 259"/>
                  <a:gd name="T45" fmla="*/ 212 h 259"/>
                  <a:gd name="T46" fmla="*/ 47 w 259"/>
                  <a:gd name="T47" fmla="*/ 229 h 259"/>
                  <a:gd name="T48" fmla="*/ 64 w 259"/>
                  <a:gd name="T49" fmla="*/ 242 h 259"/>
                  <a:gd name="T50" fmla="*/ 85 w 259"/>
                  <a:gd name="T51" fmla="*/ 251 h 259"/>
                  <a:gd name="T52" fmla="*/ 107 w 259"/>
                  <a:gd name="T53" fmla="*/ 257 h 259"/>
                  <a:gd name="T54" fmla="*/ 130 w 259"/>
                  <a:gd name="T55" fmla="*/ 259 h 259"/>
                  <a:gd name="T56" fmla="*/ 152 w 259"/>
                  <a:gd name="T57" fmla="*/ 257 h 259"/>
                  <a:gd name="T58" fmla="*/ 173 w 259"/>
                  <a:gd name="T59" fmla="*/ 251 h 259"/>
                  <a:gd name="T60" fmla="*/ 195 w 259"/>
                  <a:gd name="T61" fmla="*/ 242 h 259"/>
                  <a:gd name="T62" fmla="*/ 212 w 259"/>
                  <a:gd name="T63" fmla="*/ 229 h 259"/>
                  <a:gd name="T64" fmla="*/ 229 w 259"/>
                  <a:gd name="T65" fmla="*/ 212 h 259"/>
                  <a:gd name="T66" fmla="*/ 242 w 259"/>
                  <a:gd name="T67" fmla="*/ 195 h 259"/>
                  <a:gd name="T68" fmla="*/ 251 w 259"/>
                  <a:gd name="T69" fmla="*/ 174 h 259"/>
                  <a:gd name="T70" fmla="*/ 257 w 259"/>
                  <a:gd name="T71" fmla="*/ 153 h 259"/>
                  <a:gd name="T72" fmla="*/ 259 w 259"/>
                  <a:gd name="T73" fmla="*/ 130 h 2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9"/>
                  <a:gd name="T112" fmla="*/ 0 h 259"/>
                  <a:gd name="T113" fmla="*/ 259 w 259"/>
                  <a:gd name="T114" fmla="*/ 259 h 2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9" h="259">
                    <a:moveTo>
                      <a:pt x="259" y="130"/>
                    </a:moveTo>
                    <a:lnTo>
                      <a:pt x="257" y="107"/>
                    </a:lnTo>
                    <a:lnTo>
                      <a:pt x="251" y="86"/>
                    </a:lnTo>
                    <a:lnTo>
                      <a:pt x="242" y="65"/>
                    </a:lnTo>
                    <a:lnTo>
                      <a:pt x="229" y="47"/>
                    </a:lnTo>
                    <a:lnTo>
                      <a:pt x="212" y="31"/>
                    </a:lnTo>
                    <a:lnTo>
                      <a:pt x="195" y="18"/>
                    </a:lnTo>
                    <a:lnTo>
                      <a:pt x="173" y="8"/>
                    </a:lnTo>
                    <a:lnTo>
                      <a:pt x="152" y="3"/>
                    </a:lnTo>
                    <a:lnTo>
                      <a:pt x="130" y="0"/>
                    </a:lnTo>
                    <a:lnTo>
                      <a:pt x="107" y="3"/>
                    </a:lnTo>
                    <a:lnTo>
                      <a:pt x="85" y="8"/>
                    </a:lnTo>
                    <a:lnTo>
                      <a:pt x="64" y="18"/>
                    </a:lnTo>
                    <a:lnTo>
                      <a:pt x="47" y="31"/>
                    </a:lnTo>
                    <a:lnTo>
                      <a:pt x="30" y="47"/>
                    </a:lnTo>
                    <a:lnTo>
                      <a:pt x="17" y="65"/>
                    </a:lnTo>
                    <a:lnTo>
                      <a:pt x="8" y="86"/>
                    </a:lnTo>
                    <a:lnTo>
                      <a:pt x="2" y="107"/>
                    </a:lnTo>
                    <a:lnTo>
                      <a:pt x="0" y="130"/>
                    </a:lnTo>
                    <a:lnTo>
                      <a:pt x="2" y="153"/>
                    </a:lnTo>
                    <a:lnTo>
                      <a:pt x="8" y="174"/>
                    </a:lnTo>
                    <a:lnTo>
                      <a:pt x="17" y="195"/>
                    </a:lnTo>
                    <a:lnTo>
                      <a:pt x="30" y="212"/>
                    </a:lnTo>
                    <a:lnTo>
                      <a:pt x="47" y="229"/>
                    </a:lnTo>
                    <a:lnTo>
                      <a:pt x="64" y="242"/>
                    </a:lnTo>
                    <a:lnTo>
                      <a:pt x="85" y="251"/>
                    </a:lnTo>
                    <a:lnTo>
                      <a:pt x="107" y="257"/>
                    </a:lnTo>
                    <a:lnTo>
                      <a:pt x="130" y="259"/>
                    </a:lnTo>
                    <a:lnTo>
                      <a:pt x="152" y="257"/>
                    </a:lnTo>
                    <a:lnTo>
                      <a:pt x="173" y="251"/>
                    </a:lnTo>
                    <a:lnTo>
                      <a:pt x="195" y="242"/>
                    </a:lnTo>
                    <a:lnTo>
                      <a:pt x="212" y="229"/>
                    </a:lnTo>
                    <a:lnTo>
                      <a:pt x="229" y="212"/>
                    </a:lnTo>
                    <a:lnTo>
                      <a:pt x="242" y="195"/>
                    </a:lnTo>
                    <a:lnTo>
                      <a:pt x="251" y="174"/>
                    </a:lnTo>
                    <a:lnTo>
                      <a:pt x="257" y="153"/>
                    </a:lnTo>
                    <a:lnTo>
                      <a:pt x="259" y="130"/>
                    </a:lnTo>
                    <a:close/>
                  </a:path>
                </a:pathLst>
              </a:custGeom>
              <a:noFill/>
              <a:ln w="12700">
                <a:solidFill>
                  <a:srgbClr val="0D0D0D"/>
                </a:solidFill>
                <a:round/>
                <a:headEnd/>
                <a:tailEnd/>
              </a:ln>
            </p:spPr>
            <p:txBody>
              <a:bodyPr/>
              <a:lstStyle/>
              <a:p>
                <a:endParaRPr lang="ru-RU"/>
              </a:p>
            </p:txBody>
          </p:sp>
          <p:sp>
            <p:nvSpPr>
              <p:cNvPr id="7268" name="Freeform 205"/>
              <p:cNvSpPr>
                <a:spLocks/>
              </p:cNvSpPr>
              <p:nvPr/>
            </p:nvSpPr>
            <p:spPr bwMode="auto">
              <a:xfrm>
                <a:off x="5481" y="2742"/>
                <a:ext cx="65" cy="65"/>
              </a:xfrm>
              <a:custGeom>
                <a:avLst/>
                <a:gdLst>
                  <a:gd name="T0" fmla="*/ 258 w 258"/>
                  <a:gd name="T1" fmla="*/ 130 h 259"/>
                  <a:gd name="T2" fmla="*/ 257 w 258"/>
                  <a:gd name="T3" fmla="*/ 107 h 259"/>
                  <a:gd name="T4" fmla="*/ 251 w 258"/>
                  <a:gd name="T5" fmla="*/ 86 h 259"/>
                  <a:gd name="T6" fmla="*/ 242 w 258"/>
                  <a:gd name="T7" fmla="*/ 65 h 259"/>
                  <a:gd name="T8" fmla="*/ 229 w 258"/>
                  <a:gd name="T9" fmla="*/ 47 h 259"/>
                  <a:gd name="T10" fmla="*/ 212 w 258"/>
                  <a:gd name="T11" fmla="*/ 31 h 259"/>
                  <a:gd name="T12" fmla="*/ 194 w 258"/>
                  <a:gd name="T13" fmla="*/ 18 h 259"/>
                  <a:gd name="T14" fmla="*/ 174 w 258"/>
                  <a:gd name="T15" fmla="*/ 8 h 259"/>
                  <a:gd name="T16" fmla="*/ 151 w 258"/>
                  <a:gd name="T17" fmla="*/ 3 h 259"/>
                  <a:gd name="T18" fmla="*/ 129 w 258"/>
                  <a:gd name="T19" fmla="*/ 0 h 259"/>
                  <a:gd name="T20" fmla="*/ 107 w 258"/>
                  <a:gd name="T21" fmla="*/ 3 h 259"/>
                  <a:gd name="T22" fmla="*/ 86 w 258"/>
                  <a:gd name="T23" fmla="*/ 8 h 259"/>
                  <a:gd name="T24" fmla="*/ 64 w 258"/>
                  <a:gd name="T25" fmla="*/ 18 h 259"/>
                  <a:gd name="T26" fmla="*/ 46 w 258"/>
                  <a:gd name="T27" fmla="*/ 31 h 259"/>
                  <a:gd name="T28" fmla="*/ 30 w 258"/>
                  <a:gd name="T29" fmla="*/ 47 h 259"/>
                  <a:gd name="T30" fmla="*/ 18 w 258"/>
                  <a:gd name="T31" fmla="*/ 65 h 259"/>
                  <a:gd name="T32" fmla="*/ 8 w 258"/>
                  <a:gd name="T33" fmla="*/ 86 h 259"/>
                  <a:gd name="T34" fmla="*/ 2 w 258"/>
                  <a:gd name="T35" fmla="*/ 107 h 259"/>
                  <a:gd name="T36" fmla="*/ 0 w 258"/>
                  <a:gd name="T37" fmla="*/ 130 h 259"/>
                  <a:gd name="T38" fmla="*/ 2 w 258"/>
                  <a:gd name="T39" fmla="*/ 153 h 259"/>
                  <a:gd name="T40" fmla="*/ 8 w 258"/>
                  <a:gd name="T41" fmla="*/ 174 h 259"/>
                  <a:gd name="T42" fmla="*/ 18 w 258"/>
                  <a:gd name="T43" fmla="*/ 195 h 259"/>
                  <a:gd name="T44" fmla="*/ 30 w 258"/>
                  <a:gd name="T45" fmla="*/ 212 h 259"/>
                  <a:gd name="T46" fmla="*/ 46 w 258"/>
                  <a:gd name="T47" fmla="*/ 229 h 259"/>
                  <a:gd name="T48" fmla="*/ 64 w 258"/>
                  <a:gd name="T49" fmla="*/ 242 h 259"/>
                  <a:gd name="T50" fmla="*/ 86 w 258"/>
                  <a:gd name="T51" fmla="*/ 251 h 259"/>
                  <a:gd name="T52" fmla="*/ 107 w 258"/>
                  <a:gd name="T53" fmla="*/ 257 h 259"/>
                  <a:gd name="T54" fmla="*/ 129 w 258"/>
                  <a:gd name="T55" fmla="*/ 259 h 259"/>
                  <a:gd name="T56" fmla="*/ 151 w 258"/>
                  <a:gd name="T57" fmla="*/ 257 h 259"/>
                  <a:gd name="T58" fmla="*/ 174 w 258"/>
                  <a:gd name="T59" fmla="*/ 251 h 259"/>
                  <a:gd name="T60" fmla="*/ 194 w 258"/>
                  <a:gd name="T61" fmla="*/ 242 h 259"/>
                  <a:gd name="T62" fmla="*/ 212 w 258"/>
                  <a:gd name="T63" fmla="*/ 229 h 259"/>
                  <a:gd name="T64" fmla="*/ 229 w 258"/>
                  <a:gd name="T65" fmla="*/ 212 h 259"/>
                  <a:gd name="T66" fmla="*/ 242 w 258"/>
                  <a:gd name="T67" fmla="*/ 195 h 259"/>
                  <a:gd name="T68" fmla="*/ 251 w 258"/>
                  <a:gd name="T69" fmla="*/ 174 h 259"/>
                  <a:gd name="T70" fmla="*/ 257 w 258"/>
                  <a:gd name="T71" fmla="*/ 153 h 259"/>
                  <a:gd name="T72" fmla="*/ 258 w 258"/>
                  <a:gd name="T73" fmla="*/ 130 h 2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8"/>
                  <a:gd name="T112" fmla="*/ 0 h 259"/>
                  <a:gd name="T113" fmla="*/ 258 w 258"/>
                  <a:gd name="T114" fmla="*/ 259 h 2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8" h="259">
                    <a:moveTo>
                      <a:pt x="258" y="130"/>
                    </a:moveTo>
                    <a:lnTo>
                      <a:pt x="257" y="107"/>
                    </a:lnTo>
                    <a:lnTo>
                      <a:pt x="251" y="86"/>
                    </a:lnTo>
                    <a:lnTo>
                      <a:pt x="242" y="65"/>
                    </a:lnTo>
                    <a:lnTo>
                      <a:pt x="229" y="47"/>
                    </a:lnTo>
                    <a:lnTo>
                      <a:pt x="212" y="31"/>
                    </a:lnTo>
                    <a:lnTo>
                      <a:pt x="194" y="18"/>
                    </a:lnTo>
                    <a:lnTo>
                      <a:pt x="174" y="8"/>
                    </a:lnTo>
                    <a:lnTo>
                      <a:pt x="151" y="3"/>
                    </a:lnTo>
                    <a:lnTo>
                      <a:pt x="129" y="0"/>
                    </a:lnTo>
                    <a:lnTo>
                      <a:pt x="107" y="3"/>
                    </a:lnTo>
                    <a:lnTo>
                      <a:pt x="86" y="8"/>
                    </a:lnTo>
                    <a:lnTo>
                      <a:pt x="64" y="18"/>
                    </a:lnTo>
                    <a:lnTo>
                      <a:pt x="46" y="31"/>
                    </a:lnTo>
                    <a:lnTo>
                      <a:pt x="30" y="47"/>
                    </a:lnTo>
                    <a:lnTo>
                      <a:pt x="18" y="65"/>
                    </a:lnTo>
                    <a:lnTo>
                      <a:pt x="8" y="86"/>
                    </a:lnTo>
                    <a:lnTo>
                      <a:pt x="2" y="107"/>
                    </a:lnTo>
                    <a:lnTo>
                      <a:pt x="0" y="130"/>
                    </a:lnTo>
                    <a:lnTo>
                      <a:pt x="2" y="153"/>
                    </a:lnTo>
                    <a:lnTo>
                      <a:pt x="8" y="174"/>
                    </a:lnTo>
                    <a:lnTo>
                      <a:pt x="18" y="195"/>
                    </a:lnTo>
                    <a:lnTo>
                      <a:pt x="30" y="212"/>
                    </a:lnTo>
                    <a:lnTo>
                      <a:pt x="46" y="229"/>
                    </a:lnTo>
                    <a:lnTo>
                      <a:pt x="64" y="242"/>
                    </a:lnTo>
                    <a:lnTo>
                      <a:pt x="86" y="251"/>
                    </a:lnTo>
                    <a:lnTo>
                      <a:pt x="107" y="257"/>
                    </a:lnTo>
                    <a:lnTo>
                      <a:pt x="129" y="259"/>
                    </a:lnTo>
                    <a:lnTo>
                      <a:pt x="151" y="257"/>
                    </a:lnTo>
                    <a:lnTo>
                      <a:pt x="174" y="251"/>
                    </a:lnTo>
                    <a:lnTo>
                      <a:pt x="194" y="242"/>
                    </a:lnTo>
                    <a:lnTo>
                      <a:pt x="212" y="229"/>
                    </a:lnTo>
                    <a:lnTo>
                      <a:pt x="229" y="212"/>
                    </a:lnTo>
                    <a:lnTo>
                      <a:pt x="242" y="195"/>
                    </a:lnTo>
                    <a:lnTo>
                      <a:pt x="251" y="174"/>
                    </a:lnTo>
                    <a:lnTo>
                      <a:pt x="257" y="153"/>
                    </a:lnTo>
                    <a:lnTo>
                      <a:pt x="258" y="130"/>
                    </a:lnTo>
                    <a:close/>
                  </a:path>
                </a:pathLst>
              </a:custGeom>
              <a:noFill/>
              <a:ln w="12700">
                <a:solidFill>
                  <a:srgbClr val="0D0D0D"/>
                </a:solidFill>
                <a:round/>
                <a:headEnd/>
                <a:tailEnd/>
              </a:ln>
            </p:spPr>
            <p:txBody>
              <a:bodyPr/>
              <a:lstStyle/>
              <a:p>
                <a:endParaRPr lang="ru-RU"/>
              </a:p>
            </p:txBody>
          </p:sp>
          <p:sp>
            <p:nvSpPr>
              <p:cNvPr id="7269" name="Freeform 206"/>
              <p:cNvSpPr>
                <a:spLocks/>
              </p:cNvSpPr>
              <p:nvPr/>
            </p:nvSpPr>
            <p:spPr bwMode="auto">
              <a:xfrm>
                <a:off x="3005" y="3840"/>
                <a:ext cx="65" cy="65"/>
              </a:xfrm>
              <a:custGeom>
                <a:avLst/>
                <a:gdLst>
                  <a:gd name="T0" fmla="*/ 259 w 259"/>
                  <a:gd name="T1" fmla="*/ 129 h 259"/>
                  <a:gd name="T2" fmla="*/ 258 w 259"/>
                  <a:gd name="T3" fmla="*/ 109 h 259"/>
                  <a:gd name="T4" fmla="*/ 252 w 259"/>
                  <a:gd name="T5" fmla="*/ 89 h 259"/>
                  <a:gd name="T6" fmla="*/ 245 w 259"/>
                  <a:gd name="T7" fmla="*/ 70 h 259"/>
                  <a:gd name="T8" fmla="*/ 234 w 259"/>
                  <a:gd name="T9" fmla="*/ 54 h 259"/>
                  <a:gd name="T10" fmla="*/ 221 w 259"/>
                  <a:gd name="T11" fmla="*/ 37 h 259"/>
                  <a:gd name="T12" fmla="*/ 205 w 259"/>
                  <a:gd name="T13" fmla="*/ 24 h 259"/>
                  <a:gd name="T14" fmla="*/ 189 w 259"/>
                  <a:gd name="T15" fmla="*/ 14 h 259"/>
                  <a:gd name="T16" fmla="*/ 170 w 259"/>
                  <a:gd name="T17" fmla="*/ 7 h 259"/>
                  <a:gd name="T18" fmla="*/ 150 w 259"/>
                  <a:gd name="T19" fmla="*/ 2 h 259"/>
                  <a:gd name="T20" fmla="*/ 130 w 259"/>
                  <a:gd name="T21" fmla="*/ 0 h 259"/>
                  <a:gd name="T22" fmla="*/ 109 w 259"/>
                  <a:gd name="T23" fmla="*/ 2 h 259"/>
                  <a:gd name="T24" fmla="*/ 90 w 259"/>
                  <a:gd name="T25" fmla="*/ 7 h 259"/>
                  <a:gd name="T26" fmla="*/ 71 w 259"/>
                  <a:gd name="T27" fmla="*/ 14 h 259"/>
                  <a:gd name="T28" fmla="*/ 54 w 259"/>
                  <a:gd name="T29" fmla="*/ 24 h 259"/>
                  <a:gd name="T30" fmla="*/ 38 w 259"/>
                  <a:gd name="T31" fmla="*/ 37 h 259"/>
                  <a:gd name="T32" fmla="*/ 25 w 259"/>
                  <a:gd name="T33" fmla="*/ 54 h 259"/>
                  <a:gd name="T34" fmla="*/ 15 w 259"/>
                  <a:gd name="T35" fmla="*/ 70 h 259"/>
                  <a:gd name="T36" fmla="*/ 7 w 259"/>
                  <a:gd name="T37" fmla="*/ 89 h 259"/>
                  <a:gd name="T38" fmla="*/ 2 w 259"/>
                  <a:gd name="T39" fmla="*/ 109 h 259"/>
                  <a:gd name="T40" fmla="*/ 0 w 259"/>
                  <a:gd name="T41" fmla="*/ 129 h 259"/>
                  <a:gd name="T42" fmla="*/ 2 w 259"/>
                  <a:gd name="T43" fmla="*/ 150 h 259"/>
                  <a:gd name="T44" fmla="*/ 7 w 259"/>
                  <a:gd name="T45" fmla="*/ 169 h 259"/>
                  <a:gd name="T46" fmla="*/ 15 w 259"/>
                  <a:gd name="T47" fmla="*/ 187 h 259"/>
                  <a:gd name="T48" fmla="*/ 25 w 259"/>
                  <a:gd name="T49" fmla="*/ 205 h 259"/>
                  <a:gd name="T50" fmla="*/ 38 w 259"/>
                  <a:gd name="T51" fmla="*/ 220 h 259"/>
                  <a:gd name="T52" fmla="*/ 54 w 259"/>
                  <a:gd name="T53" fmla="*/ 234 h 259"/>
                  <a:gd name="T54" fmla="*/ 71 w 259"/>
                  <a:gd name="T55" fmla="*/ 245 h 259"/>
                  <a:gd name="T56" fmla="*/ 90 w 259"/>
                  <a:gd name="T57" fmla="*/ 252 h 259"/>
                  <a:gd name="T58" fmla="*/ 109 w 259"/>
                  <a:gd name="T59" fmla="*/ 257 h 259"/>
                  <a:gd name="T60" fmla="*/ 130 w 259"/>
                  <a:gd name="T61" fmla="*/ 259 h 259"/>
                  <a:gd name="T62" fmla="*/ 150 w 259"/>
                  <a:gd name="T63" fmla="*/ 257 h 259"/>
                  <a:gd name="T64" fmla="*/ 170 w 259"/>
                  <a:gd name="T65" fmla="*/ 252 h 259"/>
                  <a:gd name="T66" fmla="*/ 189 w 259"/>
                  <a:gd name="T67" fmla="*/ 245 h 259"/>
                  <a:gd name="T68" fmla="*/ 205 w 259"/>
                  <a:gd name="T69" fmla="*/ 234 h 259"/>
                  <a:gd name="T70" fmla="*/ 221 w 259"/>
                  <a:gd name="T71" fmla="*/ 220 h 259"/>
                  <a:gd name="T72" fmla="*/ 234 w 259"/>
                  <a:gd name="T73" fmla="*/ 205 h 259"/>
                  <a:gd name="T74" fmla="*/ 245 w 259"/>
                  <a:gd name="T75" fmla="*/ 187 h 259"/>
                  <a:gd name="T76" fmla="*/ 252 w 259"/>
                  <a:gd name="T77" fmla="*/ 169 h 259"/>
                  <a:gd name="T78" fmla="*/ 258 w 259"/>
                  <a:gd name="T79" fmla="*/ 150 h 259"/>
                  <a:gd name="T80" fmla="*/ 259 w 259"/>
                  <a:gd name="T81" fmla="*/ 129 h 2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9"/>
                  <a:gd name="T124" fmla="*/ 0 h 259"/>
                  <a:gd name="T125" fmla="*/ 259 w 259"/>
                  <a:gd name="T126" fmla="*/ 259 h 25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9" h="259">
                    <a:moveTo>
                      <a:pt x="259" y="129"/>
                    </a:moveTo>
                    <a:lnTo>
                      <a:pt x="258" y="109"/>
                    </a:lnTo>
                    <a:lnTo>
                      <a:pt x="252" y="89"/>
                    </a:lnTo>
                    <a:lnTo>
                      <a:pt x="245" y="70"/>
                    </a:lnTo>
                    <a:lnTo>
                      <a:pt x="234" y="54"/>
                    </a:lnTo>
                    <a:lnTo>
                      <a:pt x="221" y="37"/>
                    </a:lnTo>
                    <a:lnTo>
                      <a:pt x="205" y="24"/>
                    </a:lnTo>
                    <a:lnTo>
                      <a:pt x="189" y="14"/>
                    </a:lnTo>
                    <a:lnTo>
                      <a:pt x="170" y="7"/>
                    </a:lnTo>
                    <a:lnTo>
                      <a:pt x="150" y="2"/>
                    </a:lnTo>
                    <a:lnTo>
                      <a:pt x="130" y="0"/>
                    </a:lnTo>
                    <a:lnTo>
                      <a:pt x="109" y="2"/>
                    </a:lnTo>
                    <a:lnTo>
                      <a:pt x="90" y="7"/>
                    </a:lnTo>
                    <a:lnTo>
                      <a:pt x="71" y="14"/>
                    </a:lnTo>
                    <a:lnTo>
                      <a:pt x="54" y="24"/>
                    </a:lnTo>
                    <a:lnTo>
                      <a:pt x="38" y="37"/>
                    </a:lnTo>
                    <a:lnTo>
                      <a:pt x="25" y="54"/>
                    </a:lnTo>
                    <a:lnTo>
                      <a:pt x="15" y="70"/>
                    </a:lnTo>
                    <a:lnTo>
                      <a:pt x="7" y="89"/>
                    </a:lnTo>
                    <a:lnTo>
                      <a:pt x="2" y="109"/>
                    </a:lnTo>
                    <a:lnTo>
                      <a:pt x="0" y="129"/>
                    </a:lnTo>
                    <a:lnTo>
                      <a:pt x="2" y="150"/>
                    </a:lnTo>
                    <a:lnTo>
                      <a:pt x="7" y="169"/>
                    </a:lnTo>
                    <a:lnTo>
                      <a:pt x="15" y="187"/>
                    </a:lnTo>
                    <a:lnTo>
                      <a:pt x="25" y="205"/>
                    </a:lnTo>
                    <a:lnTo>
                      <a:pt x="38" y="220"/>
                    </a:lnTo>
                    <a:lnTo>
                      <a:pt x="54" y="234"/>
                    </a:lnTo>
                    <a:lnTo>
                      <a:pt x="71" y="245"/>
                    </a:lnTo>
                    <a:lnTo>
                      <a:pt x="90" y="252"/>
                    </a:lnTo>
                    <a:lnTo>
                      <a:pt x="109" y="257"/>
                    </a:lnTo>
                    <a:lnTo>
                      <a:pt x="130" y="259"/>
                    </a:lnTo>
                    <a:lnTo>
                      <a:pt x="150" y="257"/>
                    </a:lnTo>
                    <a:lnTo>
                      <a:pt x="170" y="252"/>
                    </a:lnTo>
                    <a:lnTo>
                      <a:pt x="189" y="245"/>
                    </a:lnTo>
                    <a:lnTo>
                      <a:pt x="205" y="234"/>
                    </a:lnTo>
                    <a:lnTo>
                      <a:pt x="221" y="220"/>
                    </a:lnTo>
                    <a:lnTo>
                      <a:pt x="234" y="205"/>
                    </a:lnTo>
                    <a:lnTo>
                      <a:pt x="245" y="187"/>
                    </a:lnTo>
                    <a:lnTo>
                      <a:pt x="252" y="169"/>
                    </a:lnTo>
                    <a:lnTo>
                      <a:pt x="258" y="150"/>
                    </a:lnTo>
                    <a:lnTo>
                      <a:pt x="259" y="129"/>
                    </a:lnTo>
                    <a:close/>
                  </a:path>
                </a:pathLst>
              </a:custGeom>
              <a:noFill/>
              <a:ln w="12700">
                <a:solidFill>
                  <a:srgbClr val="0D0D0D"/>
                </a:solidFill>
                <a:round/>
                <a:headEnd/>
                <a:tailEnd/>
              </a:ln>
            </p:spPr>
            <p:txBody>
              <a:bodyPr/>
              <a:lstStyle/>
              <a:p>
                <a:endParaRPr lang="ru-RU"/>
              </a:p>
            </p:txBody>
          </p:sp>
          <p:sp>
            <p:nvSpPr>
              <p:cNvPr id="7270" name="Freeform 207"/>
              <p:cNvSpPr>
                <a:spLocks/>
              </p:cNvSpPr>
              <p:nvPr/>
            </p:nvSpPr>
            <p:spPr bwMode="auto">
              <a:xfrm>
                <a:off x="3923" y="4024"/>
                <a:ext cx="65" cy="65"/>
              </a:xfrm>
              <a:custGeom>
                <a:avLst/>
                <a:gdLst>
                  <a:gd name="T0" fmla="*/ 258 w 258"/>
                  <a:gd name="T1" fmla="*/ 130 h 259"/>
                  <a:gd name="T2" fmla="*/ 257 w 258"/>
                  <a:gd name="T3" fmla="*/ 109 h 259"/>
                  <a:gd name="T4" fmla="*/ 253 w 258"/>
                  <a:gd name="T5" fmla="*/ 91 h 259"/>
                  <a:gd name="T6" fmla="*/ 244 w 258"/>
                  <a:gd name="T7" fmla="*/ 72 h 259"/>
                  <a:gd name="T8" fmla="*/ 234 w 258"/>
                  <a:gd name="T9" fmla="*/ 54 h 259"/>
                  <a:gd name="T10" fmla="*/ 221 w 258"/>
                  <a:gd name="T11" fmla="*/ 39 h 259"/>
                  <a:gd name="T12" fmla="*/ 206 w 258"/>
                  <a:gd name="T13" fmla="*/ 25 h 259"/>
                  <a:gd name="T14" fmla="*/ 188 w 258"/>
                  <a:gd name="T15" fmla="*/ 14 h 259"/>
                  <a:gd name="T16" fmla="*/ 169 w 258"/>
                  <a:gd name="T17" fmla="*/ 7 h 259"/>
                  <a:gd name="T18" fmla="*/ 149 w 258"/>
                  <a:gd name="T19" fmla="*/ 3 h 259"/>
                  <a:gd name="T20" fmla="*/ 129 w 258"/>
                  <a:gd name="T21" fmla="*/ 0 h 259"/>
                  <a:gd name="T22" fmla="*/ 109 w 258"/>
                  <a:gd name="T23" fmla="*/ 3 h 259"/>
                  <a:gd name="T24" fmla="*/ 89 w 258"/>
                  <a:gd name="T25" fmla="*/ 7 h 259"/>
                  <a:gd name="T26" fmla="*/ 71 w 258"/>
                  <a:gd name="T27" fmla="*/ 14 h 259"/>
                  <a:gd name="T28" fmla="*/ 53 w 258"/>
                  <a:gd name="T29" fmla="*/ 25 h 259"/>
                  <a:gd name="T30" fmla="*/ 38 w 258"/>
                  <a:gd name="T31" fmla="*/ 39 h 259"/>
                  <a:gd name="T32" fmla="*/ 25 w 258"/>
                  <a:gd name="T33" fmla="*/ 54 h 259"/>
                  <a:gd name="T34" fmla="*/ 14 w 258"/>
                  <a:gd name="T35" fmla="*/ 72 h 259"/>
                  <a:gd name="T36" fmla="*/ 6 w 258"/>
                  <a:gd name="T37" fmla="*/ 91 h 259"/>
                  <a:gd name="T38" fmla="*/ 1 w 258"/>
                  <a:gd name="T39" fmla="*/ 109 h 259"/>
                  <a:gd name="T40" fmla="*/ 0 w 258"/>
                  <a:gd name="T41" fmla="*/ 130 h 259"/>
                  <a:gd name="T42" fmla="*/ 1 w 258"/>
                  <a:gd name="T43" fmla="*/ 150 h 259"/>
                  <a:gd name="T44" fmla="*/ 6 w 258"/>
                  <a:gd name="T45" fmla="*/ 170 h 259"/>
                  <a:gd name="T46" fmla="*/ 14 w 258"/>
                  <a:gd name="T47" fmla="*/ 189 h 259"/>
                  <a:gd name="T48" fmla="*/ 25 w 258"/>
                  <a:gd name="T49" fmla="*/ 205 h 259"/>
                  <a:gd name="T50" fmla="*/ 38 w 258"/>
                  <a:gd name="T51" fmla="*/ 222 h 259"/>
                  <a:gd name="T52" fmla="*/ 53 w 258"/>
                  <a:gd name="T53" fmla="*/ 235 h 259"/>
                  <a:gd name="T54" fmla="*/ 71 w 258"/>
                  <a:gd name="T55" fmla="*/ 245 h 259"/>
                  <a:gd name="T56" fmla="*/ 89 w 258"/>
                  <a:gd name="T57" fmla="*/ 252 h 259"/>
                  <a:gd name="T58" fmla="*/ 109 w 258"/>
                  <a:gd name="T59" fmla="*/ 258 h 259"/>
                  <a:gd name="T60" fmla="*/ 129 w 258"/>
                  <a:gd name="T61" fmla="*/ 259 h 259"/>
                  <a:gd name="T62" fmla="*/ 149 w 258"/>
                  <a:gd name="T63" fmla="*/ 258 h 259"/>
                  <a:gd name="T64" fmla="*/ 169 w 258"/>
                  <a:gd name="T65" fmla="*/ 252 h 259"/>
                  <a:gd name="T66" fmla="*/ 188 w 258"/>
                  <a:gd name="T67" fmla="*/ 245 h 259"/>
                  <a:gd name="T68" fmla="*/ 206 w 258"/>
                  <a:gd name="T69" fmla="*/ 235 h 259"/>
                  <a:gd name="T70" fmla="*/ 221 w 258"/>
                  <a:gd name="T71" fmla="*/ 222 h 259"/>
                  <a:gd name="T72" fmla="*/ 234 w 258"/>
                  <a:gd name="T73" fmla="*/ 205 h 259"/>
                  <a:gd name="T74" fmla="*/ 244 w 258"/>
                  <a:gd name="T75" fmla="*/ 189 h 259"/>
                  <a:gd name="T76" fmla="*/ 253 w 258"/>
                  <a:gd name="T77" fmla="*/ 170 h 259"/>
                  <a:gd name="T78" fmla="*/ 257 w 258"/>
                  <a:gd name="T79" fmla="*/ 150 h 259"/>
                  <a:gd name="T80" fmla="*/ 258 w 258"/>
                  <a:gd name="T81" fmla="*/ 130 h 2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8"/>
                  <a:gd name="T124" fmla="*/ 0 h 259"/>
                  <a:gd name="T125" fmla="*/ 258 w 258"/>
                  <a:gd name="T126" fmla="*/ 259 h 25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8" h="259">
                    <a:moveTo>
                      <a:pt x="258" y="130"/>
                    </a:moveTo>
                    <a:lnTo>
                      <a:pt x="257" y="109"/>
                    </a:lnTo>
                    <a:lnTo>
                      <a:pt x="253" y="91"/>
                    </a:lnTo>
                    <a:lnTo>
                      <a:pt x="244" y="72"/>
                    </a:lnTo>
                    <a:lnTo>
                      <a:pt x="234" y="54"/>
                    </a:lnTo>
                    <a:lnTo>
                      <a:pt x="221" y="39"/>
                    </a:lnTo>
                    <a:lnTo>
                      <a:pt x="206" y="25"/>
                    </a:lnTo>
                    <a:lnTo>
                      <a:pt x="188" y="14"/>
                    </a:lnTo>
                    <a:lnTo>
                      <a:pt x="169" y="7"/>
                    </a:lnTo>
                    <a:lnTo>
                      <a:pt x="149" y="3"/>
                    </a:lnTo>
                    <a:lnTo>
                      <a:pt x="129" y="0"/>
                    </a:lnTo>
                    <a:lnTo>
                      <a:pt x="109" y="3"/>
                    </a:lnTo>
                    <a:lnTo>
                      <a:pt x="89" y="7"/>
                    </a:lnTo>
                    <a:lnTo>
                      <a:pt x="71" y="14"/>
                    </a:lnTo>
                    <a:lnTo>
                      <a:pt x="53" y="25"/>
                    </a:lnTo>
                    <a:lnTo>
                      <a:pt x="38" y="39"/>
                    </a:lnTo>
                    <a:lnTo>
                      <a:pt x="25" y="54"/>
                    </a:lnTo>
                    <a:lnTo>
                      <a:pt x="14" y="72"/>
                    </a:lnTo>
                    <a:lnTo>
                      <a:pt x="6" y="91"/>
                    </a:lnTo>
                    <a:lnTo>
                      <a:pt x="1" y="109"/>
                    </a:lnTo>
                    <a:lnTo>
                      <a:pt x="0" y="130"/>
                    </a:lnTo>
                    <a:lnTo>
                      <a:pt x="1" y="150"/>
                    </a:lnTo>
                    <a:lnTo>
                      <a:pt x="6" y="170"/>
                    </a:lnTo>
                    <a:lnTo>
                      <a:pt x="14" y="189"/>
                    </a:lnTo>
                    <a:lnTo>
                      <a:pt x="25" y="205"/>
                    </a:lnTo>
                    <a:lnTo>
                      <a:pt x="38" y="222"/>
                    </a:lnTo>
                    <a:lnTo>
                      <a:pt x="53" y="235"/>
                    </a:lnTo>
                    <a:lnTo>
                      <a:pt x="71" y="245"/>
                    </a:lnTo>
                    <a:lnTo>
                      <a:pt x="89" y="252"/>
                    </a:lnTo>
                    <a:lnTo>
                      <a:pt x="109" y="258"/>
                    </a:lnTo>
                    <a:lnTo>
                      <a:pt x="129" y="259"/>
                    </a:lnTo>
                    <a:lnTo>
                      <a:pt x="149" y="258"/>
                    </a:lnTo>
                    <a:lnTo>
                      <a:pt x="169" y="252"/>
                    </a:lnTo>
                    <a:lnTo>
                      <a:pt x="188" y="245"/>
                    </a:lnTo>
                    <a:lnTo>
                      <a:pt x="206" y="235"/>
                    </a:lnTo>
                    <a:lnTo>
                      <a:pt x="221" y="222"/>
                    </a:lnTo>
                    <a:lnTo>
                      <a:pt x="234" y="205"/>
                    </a:lnTo>
                    <a:lnTo>
                      <a:pt x="244" y="189"/>
                    </a:lnTo>
                    <a:lnTo>
                      <a:pt x="253" y="170"/>
                    </a:lnTo>
                    <a:lnTo>
                      <a:pt x="257" y="150"/>
                    </a:lnTo>
                    <a:lnTo>
                      <a:pt x="258" y="130"/>
                    </a:lnTo>
                    <a:close/>
                  </a:path>
                </a:pathLst>
              </a:custGeom>
              <a:noFill/>
              <a:ln w="12700">
                <a:solidFill>
                  <a:srgbClr val="0D0D0D"/>
                </a:solidFill>
                <a:round/>
                <a:headEnd/>
                <a:tailEnd/>
              </a:ln>
            </p:spPr>
            <p:txBody>
              <a:bodyPr/>
              <a:lstStyle/>
              <a:p>
                <a:endParaRPr lang="ru-RU"/>
              </a:p>
            </p:txBody>
          </p:sp>
          <p:sp>
            <p:nvSpPr>
              <p:cNvPr id="7271" name="Freeform 208"/>
              <p:cNvSpPr>
                <a:spLocks/>
              </p:cNvSpPr>
              <p:nvPr/>
            </p:nvSpPr>
            <p:spPr bwMode="auto">
              <a:xfrm>
                <a:off x="2477" y="5413"/>
                <a:ext cx="64" cy="64"/>
              </a:xfrm>
              <a:custGeom>
                <a:avLst/>
                <a:gdLst>
                  <a:gd name="T0" fmla="*/ 259 w 259"/>
                  <a:gd name="T1" fmla="*/ 129 h 258"/>
                  <a:gd name="T2" fmla="*/ 256 w 259"/>
                  <a:gd name="T3" fmla="*/ 103 h 258"/>
                  <a:gd name="T4" fmla="*/ 249 w 259"/>
                  <a:gd name="T5" fmla="*/ 79 h 258"/>
                  <a:gd name="T6" fmla="*/ 237 w 259"/>
                  <a:gd name="T7" fmla="*/ 57 h 258"/>
                  <a:gd name="T8" fmla="*/ 221 w 259"/>
                  <a:gd name="T9" fmla="*/ 37 h 258"/>
                  <a:gd name="T10" fmla="*/ 201 w 259"/>
                  <a:gd name="T11" fmla="*/ 21 h 258"/>
                  <a:gd name="T12" fmla="*/ 179 w 259"/>
                  <a:gd name="T13" fmla="*/ 9 h 258"/>
                  <a:gd name="T14" fmla="*/ 154 w 259"/>
                  <a:gd name="T15" fmla="*/ 2 h 258"/>
                  <a:gd name="T16" fmla="*/ 130 w 259"/>
                  <a:gd name="T17" fmla="*/ 0 h 258"/>
                  <a:gd name="T18" fmla="*/ 104 w 259"/>
                  <a:gd name="T19" fmla="*/ 2 h 258"/>
                  <a:gd name="T20" fmla="*/ 80 w 259"/>
                  <a:gd name="T21" fmla="*/ 9 h 258"/>
                  <a:gd name="T22" fmla="*/ 58 w 259"/>
                  <a:gd name="T23" fmla="*/ 21 h 258"/>
                  <a:gd name="T24" fmla="*/ 38 w 259"/>
                  <a:gd name="T25" fmla="*/ 37 h 258"/>
                  <a:gd name="T26" fmla="*/ 22 w 259"/>
                  <a:gd name="T27" fmla="*/ 57 h 258"/>
                  <a:gd name="T28" fmla="*/ 10 w 259"/>
                  <a:gd name="T29" fmla="*/ 79 h 258"/>
                  <a:gd name="T30" fmla="*/ 3 w 259"/>
                  <a:gd name="T31" fmla="*/ 103 h 258"/>
                  <a:gd name="T32" fmla="*/ 0 w 259"/>
                  <a:gd name="T33" fmla="*/ 129 h 258"/>
                  <a:gd name="T34" fmla="*/ 3 w 259"/>
                  <a:gd name="T35" fmla="*/ 153 h 258"/>
                  <a:gd name="T36" fmla="*/ 10 w 259"/>
                  <a:gd name="T37" fmla="*/ 178 h 258"/>
                  <a:gd name="T38" fmla="*/ 22 w 259"/>
                  <a:gd name="T39" fmla="*/ 200 h 258"/>
                  <a:gd name="T40" fmla="*/ 38 w 259"/>
                  <a:gd name="T41" fmla="*/ 220 h 258"/>
                  <a:gd name="T42" fmla="*/ 58 w 259"/>
                  <a:gd name="T43" fmla="*/ 237 h 258"/>
                  <a:gd name="T44" fmla="*/ 80 w 259"/>
                  <a:gd name="T45" fmla="*/ 248 h 258"/>
                  <a:gd name="T46" fmla="*/ 104 w 259"/>
                  <a:gd name="T47" fmla="*/ 255 h 258"/>
                  <a:gd name="T48" fmla="*/ 130 w 259"/>
                  <a:gd name="T49" fmla="*/ 258 h 258"/>
                  <a:gd name="T50" fmla="*/ 154 w 259"/>
                  <a:gd name="T51" fmla="*/ 255 h 258"/>
                  <a:gd name="T52" fmla="*/ 179 w 259"/>
                  <a:gd name="T53" fmla="*/ 248 h 258"/>
                  <a:gd name="T54" fmla="*/ 201 w 259"/>
                  <a:gd name="T55" fmla="*/ 237 h 258"/>
                  <a:gd name="T56" fmla="*/ 221 w 259"/>
                  <a:gd name="T57" fmla="*/ 220 h 258"/>
                  <a:gd name="T58" fmla="*/ 237 w 259"/>
                  <a:gd name="T59" fmla="*/ 200 h 258"/>
                  <a:gd name="T60" fmla="*/ 249 w 259"/>
                  <a:gd name="T61" fmla="*/ 178 h 258"/>
                  <a:gd name="T62" fmla="*/ 256 w 259"/>
                  <a:gd name="T63" fmla="*/ 153 h 258"/>
                  <a:gd name="T64" fmla="*/ 259 w 259"/>
                  <a:gd name="T65" fmla="*/ 129 h 2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9"/>
                  <a:gd name="T100" fmla="*/ 0 h 258"/>
                  <a:gd name="T101" fmla="*/ 259 w 259"/>
                  <a:gd name="T102" fmla="*/ 258 h 2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9" h="258">
                    <a:moveTo>
                      <a:pt x="259" y="129"/>
                    </a:moveTo>
                    <a:lnTo>
                      <a:pt x="256" y="103"/>
                    </a:lnTo>
                    <a:lnTo>
                      <a:pt x="249" y="79"/>
                    </a:lnTo>
                    <a:lnTo>
                      <a:pt x="237" y="57"/>
                    </a:lnTo>
                    <a:lnTo>
                      <a:pt x="221" y="37"/>
                    </a:lnTo>
                    <a:lnTo>
                      <a:pt x="201" y="21"/>
                    </a:lnTo>
                    <a:lnTo>
                      <a:pt x="179" y="9"/>
                    </a:lnTo>
                    <a:lnTo>
                      <a:pt x="154" y="2"/>
                    </a:lnTo>
                    <a:lnTo>
                      <a:pt x="130" y="0"/>
                    </a:lnTo>
                    <a:lnTo>
                      <a:pt x="104" y="2"/>
                    </a:lnTo>
                    <a:lnTo>
                      <a:pt x="80" y="9"/>
                    </a:lnTo>
                    <a:lnTo>
                      <a:pt x="58" y="21"/>
                    </a:lnTo>
                    <a:lnTo>
                      <a:pt x="38" y="37"/>
                    </a:lnTo>
                    <a:lnTo>
                      <a:pt x="22" y="57"/>
                    </a:lnTo>
                    <a:lnTo>
                      <a:pt x="10" y="79"/>
                    </a:lnTo>
                    <a:lnTo>
                      <a:pt x="3" y="103"/>
                    </a:lnTo>
                    <a:lnTo>
                      <a:pt x="0" y="129"/>
                    </a:lnTo>
                    <a:lnTo>
                      <a:pt x="3" y="153"/>
                    </a:lnTo>
                    <a:lnTo>
                      <a:pt x="10" y="178"/>
                    </a:lnTo>
                    <a:lnTo>
                      <a:pt x="22" y="200"/>
                    </a:lnTo>
                    <a:lnTo>
                      <a:pt x="38" y="220"/>
                    </a:lnTo>
                    <a:lnTo>
                      <a:pt x="58" y="237"/>
                    </a:lnTo>
                    <a:lnTo>
                      <a:pt x="80" y="248"/>
                    </a:lnTo>
                    <a:lnTo>
                      <a:pt x="104" y="255"/>
                    </a:lnTo>
                    <a:lnTo>
                      <a:pt x="130" y="258"/>
                    </a:lnTo>
                    <a:lnTo>
                      <a:pt x="154" y="255"/>
                    </a:lnTo>
                    <a:lnTo>
                      <a:pt x="179" y="248"/>
                    </a:lnTo>
                    <a:lnTo>
                      <a:pt x="201" y="237"/>
                    </a:lnTo>
                    <a:lnTo>
                      <a:pt x="221" y="220"/>
                    </a:lnTo>
                    <a:lnTo>
                      <a:pt x="237" y="200"/>
                    </a:lnTo>
                    <a:lnTo>
                      <a:pt x="249" y="178"/>
                    </a:lnTo>
                    <a:lnTo>
                      <a:pt x="256" y="153"/>
                    </a:lnTo>
                    <a:lnTo>
                      <a:pt x="259" y="129"/>
                    </a:lnTo>
                    <a:close/>
                  </a:path>
                </a:pathLst>
              </a:custGeom>
              <a:noFill/>
              <a:ln w="12700">
                <a:solidFill>
                  <a:srgbClr val="0D0D0D"/>
                </a:solidFill>
                <a:round/>
                <a:headEnd/>
                <a:tailEnd/>
              </a:ln>
            </p:spPr>
            <p:txBody>
              <a:bodyPr/>
              <a:lstStyle/>
              <a:p>
                <a:endParaRPr lang="ru-RU"/>
              </a:p>
            </p:txBody>
          </p:sp>
          <p:sp>
            <p:nvSpPr>
              <p:cNvPr id="7272" name="Freeform 209"/>
              <p:cNvSpPr>
                <a:spLocks/>
              </p:cNvSpPr>
              <p:nvPr/>
            </p:nvSpPr>
            <p:spPr bwMode="auto">
              <a:xfrm>
                <a:off x="4382" y="5179"/>
                <a:ext cx="65" cy="64"/>
              </a:xfrm>
              <a:custGeom>
                <a:avLst/>
                <a:gdLst>
                  <a:gd name="T0" fmla="*/ 260 w 260"/>
                  <a:gd name="T1" fmla="*/ 129 h 258"/>
                  <a:gd name="T2" fmla="*/ 257 w 260"/>
                  <a:gd name="T3" fmla="*/ 104 h 258"/>
                  <a:gd name="T4" fmla="*/ 249 w 260"/>
                  <a:gd name="T5" fmla="*/ 79 h 258"/>
                  <a:gd name="T6" fmla="*/ 237 w 260"/>
                  <a:gd name="T7" fmla="*/ 57 h 258"/>
                  <a:gd name="T8" fmla="*/ 221 w 260"/>
                  <a:gd name="T9" fmla="*/ 37 h 258"/>
                  <a:gd name="T10" fmla="*/ 202 w 260"/>
                  <a:gd name="T11" fmla="*/ 21 h 258"/>
                  <a:gd name="T12" fmla="*/ 180 w 260"/>
                  <a:gd name="T13" fmla="*/ 9 h 258"/>
                  <a:gd name="T14" fmla="*/ 155 w 260"/>
                  <a:gd name="T15" fmla="*/ 2 h 258"/>
                  <a:gd name="T16" fmla="*/ 131 w 260"/>
                  <a:gd name="T17" fmla="*/ 0 h 258"/>
                  <a:gd name="T18" fmla="*/ 105 w 260"/>
                  <a:gd name="T19" fmla="*/ 2 h 258"/>
                  <a:gd name="T20" fmla="*/ 80 w 260"/>
                  <a:gd name="T21" fmla="*/ 9 h 258"/>
                  <a:gd name="T22" fmla="*/ 58 w 260"/>
                  <a:gd name="T23" fmla="*/ 21 h 258"/>
                  <a:gd name="T24" fmla="*/ 39 w 260"/>
                  <a:gd name="T25" fmla="*/ 37 h 258"/>
                  <a:gd name="T26" fmla="*/ 23 w 260"/>
                  <a:gd name="T27" fmla="*/ 57 h 258"/>
                  <a:gd name="T28" fmla="*/ 11 w 260"/>
                  <a:gd name="T29" fmla="*/ 79 h 258"/>
                  <a:gd name="T30" fmla="*/ 4 w 260"/>
                  <a:gd name="T31" fmla="*/ 104 h 258"/>
                  <a:gd name="T32" fmla="*/ 0 w 260"/>
                  <a:gd name="T33" fmla="*/ 129 h 258"/>
                  <a:gd name="T34" fmla="*/ 4 w 260"/>
                  <a:gd name="T35" fmla="*/ 154 h 258"/>
                  <a:gd name="T36" fmla="*/ 11 w 260"/>
                  <a:gd name="T37" fmla="*/ 178 h 258"/>
                  <a:gd name="T38" fmla="*/ 23 w 260"/>
                  <a:gd name="T39" fmla="*/ 200 h 258"/>
                  <a:gd name="T40" fmla="*/ 39 w 260"/>
                  <a:gd name="T41" fmla="*/ 220 h 258"/>
                  <a:gd name="T42" fmla="*/ 58 w 260"/>
                  <a:gd name="T43" fmla="*/ 237 h 258"/>
                  <a:gd name="T44" fmla="*/ 80 w 260"/>
                  <a:gd name="T45" fmla="*/ 248 h 258"/>
                  <a:gd name="T46" fmla="*/ 105 w 260"/>
                  <a:gd name="T47" fmla="*/ 255 h 258"/>
                  <a:gd name="T48" fmla="*/ 131 w 260"/>
                  <a:gd name="T49" fmla="*/ 258 h 258"/>
                  <a:gd name="T50" fmla="*/ 155 w 260"/>
                  <a:gd name="T51" fmla="*/ 255 h 258"/>
                  <a:gd name="T52" fmla="*/ 180 w 260"/>
                  <a:gd name="T53" fmla="*/ 248 h 258"/>
                  <a:gd name="T54" fmla="*/ 202 w 260"/>
                  <a:gd name="T55" fmla="*/ 237 h 258"/>
                  <a:gd name="T56" fmla="*/ 221 w 260"/>
                  <a:gd name="T57" fmla="*/ 220 h 258"/>
                  <a:gd name="T58" fmla="*/ 237 w 260"/>
                  <a:gd name="T59" fmla="*/ 200 h 258"/>
                  <a:gd name="T60" fmla="*/ 249 w 260"/>
                  <a:gd name="T61" fmla="*/ 178 h 258"/>
                  <a:gd name="T62" fmla="*/ 257 w 260"/>
                  <a:gd name="T63" fmla="*/ 154 h 258"/>
                  <a:gd name="T64" fmla="*/ 260 w 260"/>
                  <a:gd name="T65" fmla="*/ 129 h 2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0"/>
                  <a:gd name="T100" fmla="*/ 0 h 258"/>
                  <a:gd name="T101" fmla="*/ 260 w 260"/>
                  <a:gd name="T102" fmla="*/ 258 h 2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0" h="258">
                    <a:moveTo>
                      <a:pt x="260" y="129"/>
                    </a:moveTo>
                    <a:lnTo>
                      <a:pt x="257" y="104"/>
                    </a:lnTo>
                    <a:lnTo>
                      <a:pt x="249" y="79"/>
                    </a:lnTo>
                    <a:lnTo>
                      <a:pt x="237" y="57"/>
                    </a:lnTo>
                    <a:lnTo>
                      <a:pt x="221" y="37"/>
                    </a:lnTo>
                    <a:lnTo>
                      <a:pt x="202" y="21"/>
                    </a:lnTo>
                    <a:lnTo>
                      <a:pt x="180" y="9"/>
                    </a:lnTo>
                    <a:lnTo>
                      <a:pt x="155" y="2"/>
                    </a:lnTo>
                    <a:lnTo>
                      <a:pt x="131" y="0"/>
                    </a:lnTo>
                    <a:lnTo>
                      <a:pt x="105" y="2"/>
                    </a:lnTo>
                    <a:lnTo>
                      <a:pt x="80" y="9"/>
                    </a:lnTo>
                    <a:lnTo>
                      <a:pt x="58" y="21"/>
                    </a:lnTo>
                    <a:lnTo>
                      <a:pt x="39" y="37"/>
                    </a:lnTo>
                    <a:lnTo>
                      <a:pt x="23" y="57"/>
                    </a:lnTo>
                    <a:lnTo>
                      <a:pt x="11" y="79"/>
                    </a:lnTo>
                    <a:lnTo>
                      <a:pt x="4" y="104"/>
                    </a:lnTo>
                    <a:lnTo>
                      <a:pt x="0" y="129"/>
                    </a:lnTo>
                    <a:lnTo>
                      <a:pt x="4" y="154"/>
                    </a:lnTo>
                    <a:lnTo>
                      <a:pt x="11" y="178"/>
                    </a:lnTo>
                    <a:lnTo>
                      <a:pt x="23" y="200"/>
                    </a:lnTo>
                    <a:lnTo>
                      <a:pt x="39" y="220"/>
                    </a:lnTo>
                    <a:lnTo>
                      <a:pt x="58" y="237"/>
                    </a:lnTo>
                    <a:lnTo>
                      <a:pt x="80" y="248"/>
                    </a:lnTo>
                    <a:lnTo>
                      <a:pt x="105" y="255"/>
                    </a:lnTo>
                    <a:lnTo>
                      <a:pt x="131" y="258"/>
                    </a:lnTo>
                    <a:lnTo>
                      <a:pt x="155" y="255"/>
                    </a:lnTo>
                    <a:lnTo>
                      <a:pt x="180" y="248"/>
                    </a:lnTo>
                    <a:lnTo>
                      <a:pt x="202" y="237"/>
                    </a:lnTo>
                    <a:lnTo>
                      <a:pt x="221" y="220"/>
                    </a:lnTo>
                    <a:lnTo>
                      <a:pt x="237" y="200"/>
                    </a:lnTo>
                    <a:lnTo>
                      <a:pt x="249" y="178"/>
                    </a:lnTo>
                    <a:lnTo>
                      <a:pt x="257" y="154"/>
                    </a:lnTo>
                    <a:lnTo>
                      <a:pt x="260" y="129"/>
                    </a:lnTo>
                    <a:close/>
                  </a:path>
                </a:pathLst>
              </a:custGeom>
              <a:noFill/>
              <a:ln w="12700">
                <a:solidFill>
                  <a:srgbClr val="0D0D0D"/>
                </a:solidFill>
                <a:round/>
                <a:headEnd/>
                <a:tailEnd/>
              </a:ln>
            </p:spPr>
            <p:txBody>
              <a:bodyPr/>
              <a:lstStyle/>
              <a:p>
                <a:endParaRPr lang="ru-RU"/>
              </a:p>
            </p:txBody>
          </p:sp>
        </p:grpSp>
      </p:grpSp>
    </p:spTree>
    <p:extLst>
      <p:ext uri="{BB962C8B-B14F-4D97-AF65-F5344CB8AC3E}">
        <p14:creationId xmlns:p14="http://schemas.microsoft.com/office/powerpoint/2010/main" val="3596824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1992313" y="1052513"/>
            <a:ext cx="8229600" cy="4525962"/>
          </a:xfrm>
        </p:spPr>
        <p:txBody>
          <a:bodyPr/>
          <a:lstStyle/>
          <a:p>
            <a:pPr algn="ctr" eaLnBrk="1" hangingPunct="1">
              <a:buFontTx/>
              <a:buNone/>
            </a:pPr>
            <a:r>
              <a:rPr lang="uz-Cyrl-UZ" sz="4000" b="1">
                <a:solidFill>
                  <a:srgbClr val="FF3300"/>
                </a:solidFill>
              </a:rPr>
              <a:t>Kesishuvchi to‘g‘ri chiziqlar</a:t>
            </a:r>
            <a:endParaRPr lang="en-US" sz="4000" b="1">
              <a:solidFill>
                <a:srgbClr val="FF3300"/>
              </a:solidFill>
            </a:endParaRPr>
          </a:p>
          <a:p>
            <a:pPr algn="ctr" eaLnBrk="1" hangingPunct="1">
              <a:buFontTx/>
              <a:buNone/>
            </a:pPr>
            <a:endParaRPr lang="uz-Cyrl-UZ" sz="4000" b="1" u="sng">
              <a:solidFill>
                <a:srgbClr val="FF3300"/>
              </a:solidFill>
            </a:endParaRPr>
          </a:p>
          <a:p>
            <a:pPr algn="ctr" eaLnBrk="1" hangingPunct="1">
              <a:buFontTx/>
              <a:buNone/>
            </a:pPr>
            <a:r>
              <a:rPr lang="uz-Cyrl-UZ" b="1" u="sng">
                <a:solidFill>
                  <a:srgbClr val="35DE00"/>
                </a:solidFill>
              </a:rPr>
              <a:t>Ta’rif</a:t>
            </a:r>
            <a:r>
              <a:rPr lang="uz-Cyrl-UZ"/>
              <a:t>. </a:t>
            </a:r>
            <a:r>
              <a:rPr lang="uz-Cyrl-UZ">
                <a:solidFill>
                  <a:srgbClr val="0000FF"/>
                </a:solidFill>
              </a:rPr>
              <a:t>Agar ikki to‘g‘ri chiziq fazoda umumiy bir (xos) nuqtaga ega bo‘lsa</a:t>
            </a:r>
            <a:r>
              <a:rPr lang="uz-Cyrl-UZ"/>
              <a:t>, </a:t>
            </a:r>
            <a:r>
              <a:rPr lang="uz-Cyrl-UZ">
                <a:solidFill>
                  <a:srgbClr val="0000FF"/>
                </a:solidFill>
              </a:rPr>
              <a:t>ularni</a:t>
            </a:r>
            <a:r>
              <a:rPr lang="uz-Cyrl-UZ"/>
              <a:t> </a:t>
            </a:r>
            <a:r>
              <a:rPr lang="uz-Cyrl-UZ" b="1">
                <a:solidFill>
                  <a:srgbClr val="FF3300"/>
                </a:solidFill>
              </a:rPr>
              <a:t>kesishuvchi to‘g‘ri chiziqlar</a:t>
            </a:r>
            <a:r>
              <a:rPr lang="uz-Cyrl-UZ" i="1"/>
              <a:t> </a:t>
            </a:r>
            <a:r>
              <a:rPr lang="uz-Cyrl-UZ">
                <a:solidFill>
                  <a:srgbClr val="0000FF"/>
                </a:solidFill>
              </a:rPr>
              <a:t>deyiladi</a:t>
            </a:r>
            <a:r>
              <a:rPr lang="uz-Cyrl-UZ"/>
              <a:t>.</a:t>
            </a:r>
            <a:endParaRPr lang="ru-RU"/>
          </a:p>
        </p:txBody>
      </p:sp>
    </p:spTree>
    <p:extLst>
      <p:ext uri="{BB962C8B-B14F-4D97-AF65-F5344CB8AC3E}">
        <p14:creationId xmlns:p14="http://schemas.microsoft.com/office/powerpoint/2010/main" val="1418201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body" sz="half" idx="3"/>
          </p:nvPr>
        </p:nvSpPr>
        <p:spPr>
          <a:xfrm>
            <a:off x="1981200" y="2924175"/>
            <a:ext cx="8229600" cy="3201988"/>
          </a:xfrm>
        </p:spPr>
        <p:txBody>
          <a:bodyPr/>
          <a:lstStyle/>
          <a:p>
            <a:pPr eaLnBrk="1" hangingPunct="1">
              <a:lnSpc>
                <a:spcPct val="90000"/>
              </a:lnSpc>
            </a:pPr>
            <a:r>
              <a:rPr lang="uz-Cyrl-UZ" sz="2400"/>
              <a:t> Fazodagi to‘g‘ri chiziqlar kesishish nuqtasining proyeksiyasi shu to‘g‘ri chiziqlar proyeksiyalarining kesishish nuqtasida bo‘ladi. Kesishuvchi to‘g‘ri chiziqlarning bir nomli proyeksiyalari ham chizmada o‘zaro kesishadi va kesishish nuqta proyeksiyalari bir proyeksion bog‘lovchi chiziqda bo‘ladi.</a:t>
            </a:r>
          </a:p>
          <a:p>
            <a:pPr eaLnBrk="1" hangingPunct="1">
              <a:lnSpc>
                <a:spcPct val="90000"/>
              </a:lnSpc>
            </a:pPr>
            <a:r>
              <a:rPr lang="uz-Cyrl-UZ" sz="2400"/>
              <a:t>Fazoda umumiy vaziyatda kesishuvchi to‘g‘ri chiziqlar berilgan bo‘lsa, bu to‘g‘ri chiziqlarning faqat ikkita bir nomli proyeksiyalarining kesishishi kifoya qiladi.</a:t>
            </a:r>
            <a:endParaRPr lang="ru-RU" sz="2400"/>
          </a:p>
        </p:txBody>
      </p:sp>
      <p:pic>
        <p:nvPicPr>
          <p:cNvPr id="9219" name="Picture 8" descr="2_19"/>
          <p:cNvPicPr>
            <a:picLocks noGrp="1" noChangeAspect="1" noChangeArrowheads="1"/>
          </p:cNvPicPr>
          <p:nvPr>
            <p:ph sz="quarter" idx="1"/>
          </p:nvPr>
        </p:nvPicPr>
        <p:blipFill>
          <a:blip r:embed="rId2">
            <a:lum contrast="24000"/>
          </a:blip>
          <a:srcRect b="-18878"/>
          <a:stretch>
            <a:fillRect/>
          </a:stretch>
        </p:blipFill>
        <p:spPr>
          <a:xfrm>
            <a:off x="2792413" y="765175"/>
            <a:ext cx="2438400" cy="2185988"/>
          </a:xfrm>
          <a:noFill/>
        </p:spPr>
      </p:pic>
      <p:pic>
        <p:nvPicPr>
          <p:cNvPr id="9220" name="Picture 9" descr="2_19a"/>
          <p:cNvPicPr>
            <a:picLocks noGrp="1" noChangeAspect="1" noChangeArrowheads="1"/>
          </p:cNvPicPr>
          <p:nvPr>
            <p:ph sz="quarter" idx="2"/>
          </p:nvPr>
        </p:nvPicPr>
        <p:blipFill>
          <a:blip r:embed="rId3">
            <a:lum contrast="18000"/>
          </a:blip>
          <a:srcRect b="-10513"/>
          <a:stretch>
            <a:fillRect/>
          </a:stretch>
        </p:blipFill>
        <p:spPr>
          <a:xfrm>
            <a:off x="6961189" y="765175"/>
            <a:ext cx="2308225" cy="2185988"/>
          </a:xfrm>
          <a:noFill/>
        </p:spPr>
      </p:pic>
    </p:spTree>
    <p:extLst>
      <p:ext uri="{BB962C8B-B14F-4D97-AF65-F5344CB8AC3E}">
        <p14:creationId xmlns:p14="http://schemas.microsoft.com/office/powerpoint/2010/main" val="3369988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p:txBody>
          <a:bodyPr/>
          <a:lstStyle/>
          <a:p>
            <a:pPr algn="ctr" eaLnBrk="1" hangingPunct="1">
              <a:buFontTx/>
              <a:buNone/>
            </a:pPr>
            <a:r>
              <a:rPr lang="en-US" b="1"/>
              <a:t> </a:t>
            </a:r>
            <a:r>
              <a:rPr lang="uz-Cyrl-UZ" sz="4000" b="1">
                <a:solidFill>
                  <a:srgbClr val="FF3300"/>
                </a:solidFill>
              </a:rPr>
              <a:t>Ayqash to‘g‘ri chiziqlar</a:t>
            </a:r>
            <a:endParaRPr lang="en-US" sz="4000" b="1">
              <a:solidFill>
                <a:srgbClr val="FF3300"/>
              </a:solidFill>
            </a:endParaRPr>
          </a:p>
          <a:p>
            <a:pPr algn="ctr" eaLnBrk="1" hangingPunct="1">
              <a:buFontTx/>
              <a:buNone/>
            </a:pPr>
            <a:endParaRPr lang="en-GB" sz="4000" b="1" u="sng">
              <a:solidFill>
                <a:srgbClr val="FF3300"/>
              </a:solidFill>
            </a:endParaRPr>
          </a:p>
          <a:p>
            <a:pPr algn="ctr" eaLnBrk="1" hangingPunct="1">
              <a:buFontTx/>
              <a:buNone/>
            </a:pPr>
            <a:r>
              <a:rPr lang="en-GB" b="1" u="sng">
                <a:solidFill>
                  <a:srgbClr val="35DE00"/>
                </a:solidFill>
              </a:rPr>
              <a:t>Ta’rif</a:t>
            </a:r>
            <a:r>
              <a:rPr lang="en-GB"/>
              <a:t>. </a:t>
            </a:r>
            <a:r>
              <a:rPr lang="uz-Cyrl-UZ">
                <a:solidFill>
                  <a:srgbClr val="0000FF"/>
                </a:solidFill>
              </a:rPr>
              <a:t>Ikki to‘g‘ri chiziq o‘zaro parallel bo‘lmasa yoki kesishmasa ular </a:t>
            </a:r>
            <a:r>
              <a:rPr lang="uz-Cyrl-UZ" b="1">
                <a:solidFill>
                  <a:srgbClr val="FF3300"/>
                </a:solidFill>
              </a:rPr>
              <a:t>ayqash to‘g‘ri chiziqlar</a:t>
            </a:r>
            <a:r>
              <a:rPr lang="uz-Cyrl-UZ" i="1">
                <a:solidFill>
                  <a:srgbClr val="0000FF"/>
                </a:solidFill>
              </a:rPr>
              <a:t> </a:t>
            </a:r>
            <a:r>
              <a:rPr lang="uz-Cyrl-UZ">
                <a:solidFill>
                  <a:srgbClr val="0000FF"/>
                </a:solidFill>
              </a:rPr>
              <a:t>deyiladi.</a:t>
            </a:r>
            <a:endParaRPr lang="ru-RU">
              <a:solidFill>
                <a:srgbClr val="0000FF"/>
              </a:solidFill>
            </a:endParaRPr>
          </a:p>
        </p:txBody>
      </p:sp>
    </p:spTree>
    <p:extLst>
      <p:ext uri="{BB962C8B-B14F-4D97-AF65-F5344CB8AC3E}">
        <p14:creationId xmlns:p14="http://schemas.microsoft.com/office/powerpoint/2010/main" val="1576395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body" sz="half" idx="3"/>
          </p:nvPr>
        </p:nvSpPr>
        <p:spPr>
          <a:xfrm>
            <a:off x="1981200" y="3357563"/>
            <a:ext cx="8229600" cy="2768600"/>
          </a:xfrm>
        </p:spPr>
        <p:txBody>
          <a:bodyPr/>
          <a:lstStyle/>
          <a:p>
            <a:pPr eaLnBrk="1" hangingPunct="1">
              <a:lnSpc>
                <a:spcPct val="80000"/>
              </a:lnSpc>
            </a:pPr>
            <a:r>
              <a:rPr lang="uz-Cyrl-UZ" sz="2000"/>
              <a:t>Ma’lumki, parallel va kes</a:t>
            </a:r>
            <a:r>
              <a:rPr lang="en-US" sz="2000"/>
              <a:t>ish</a:t>
            </a:r>
            <a:r>
              <a:rPr lang="uz-Cyrl-UZ" sz="2000"/>
              <a:t>uvchi to‘g‘ri chiziqlar bitta tekislikka tegishli bo‘ladi. Uchrashmas to‘g‘ri chiziqlar esa bir tekislikda yotmaydi. Uchrashmas to‘g‘ri chiziqlarning bir nomli proyeksiyalari chizmada o‘zaro kesishsa ham, ammo kesishish nuqtalari bir bog‘lovchi chiziqqa tegishli bo‘lmaydi. </a:t>
            </a:r>
          </a:p>
          <a:p>
            <a:pPr eaLnBrk="1" hangingPunct="1">
              <a:lnSpc>
                <a:spcPct val="80000"/>
              </a:lnSpc>
            </a:pPr>
            <a:r>
              <a:rPr lang="uz-Cyrl-UZ" sz="2000"/>
              <a:t>Masalan, rasmda AB(A′B′, A″B″) va EF(E′F′, E″F″) uchrashmas chiziqlar berilgan. Bu to‘g‘ri chiziqlar proyeksiyalarining 1″</a:t>
            </a:r>
            <a:r>
              <a:rPr lang="ru-RU" sz="2000">
                <a:sym typeface="Symbol" pitchFamily="18" charset="2"/>
              </a:rPr>
              <a:t></a:t>
            </a:r>
            <a:r>
              <a:rPr lang="uz-Cyrl-UZ" sz="2000"/>
              <a:t>2″ va 3′</a:t>
            </a:r>
            <a:r>
              <a:rPr lang="ru-RU" sz="2000">
                <a:sym typeface="Symbol" pitchFamily="18" charset="2"/>
              </a:rPr>
              <a:t></a:t>
            </a:r>
            <a:r>
              <a:rPr lang="uz-Cyrl-UZ" sz="2000"/>
              <a:t>4′ kesishish nuqtalari fazoda bu to‘g‘ri chiziqlarning har biriga tegishli ikki nuqtaning proyeksiyalari bo‘lmay, aksincha, 1</a:t>
            </a:r>
            <a:r>
              <a:rPr lang="uz-Cyrl-UZ" sz="2000">
                <a:latin typeface="Lucida Sans Unicode" pitchFamily="34" charset="0"/>
              </a:rPr>
              <a:t>∈</a:t>
            </a:r>
            <a:r>
              <a:rPr lang="uz-Cyrl-UZ" sz="2000"/>
              <a:t>EF, 2</a:t>
            </a:r>
            <a:r>
              <a:rPr lang="uz-Cyrl-UZ" sz="2000">
                <a:latin typeface="Lucida Sans Unicode" pitchFamily="34" charset="0"/>
              </a:rPr>
              <a:t>∈</a:t>
            </a:r>
            <a:r>
              <a:rPr lang="uz-Cyrl-UZ" sz="2000"/>
              <a:t>AB va 3</a:t>
            </a:r>
            <a:r>
              <a:rPr lang="uz-Cyrl-UZ" sz="2000">
                <a:latin typeface="Lucida Sans Unicode" pitchFamily="34" charset="0"/>
              </a:rPr>
              <a:t>∈</a:t>
            </a:r>
            <a:r>
              <a:rPr lang="uz-Cyrl-UZ" sz="2000"/>
              <a:t>EF, 4</a:t>
            </a:r>
            <a:r>
              <a:rPr lang="uz-Cyrl-UZ" sz="2000">
                <a:latin typeface="Lucida Sans Unicode" pitchFamily="34" charset="0"/>
              </a:rPr>
              <a:t>∈</a:t>
            </a:r>
            <a:r>
              <a:rPr lang="uz-Cyrl-UZ" sz="2000"/>
              <a:t>AB bo‘ladi.</a:t>
            </a:r>
            <a:r>
              <a:rPr lang="ru-RU" sz="2000"/>
              <a:t> </a:t>
            </a:r>
          </a:p>
        </p:txBody>
      </p:sp>
      <p:pic>
        <p:nvPicPr>
          <p:cNvPr id="11267" name="Picture 8" descr="2_20"/>
          <p:cNvPicPr>
            <a:picLocks noGrp="1" noChangeAspect="1" noChangeArrowheads="1"/>
          </p:cNvPicPr>
          <p:nvPr>
            <p:ph sz="quarter" idx="1"/>
          </p:nvPr>
        </p:nvPicPr>
        <p:blipFill>
          <a:blip r:embed="rId2"/>
          <a:srcRect/>
          <a:stretch>
            <a:fillRect/>
          </a:stretch>
        </p:blipFill>
        <p:spPr>
          <a:xfrm>
            <a:off x="2886076" y="549275"/>
            <a:ext cx="2251075" cy="2185988"/>
          </a:xfrm>
          <a:noFill/>
        </p:spPr>
      </p:pic>
      <p:pic>
        <p:nvPicPr>
          <p:cNvPr id="11268" name="Picture 9" descr="2_20a"/>
          <p:cNvPicPr>
            <a:picLocks noGrp="1" noChangeAspect="1" noChangeArrowheads="1"/>
          </p:cNvPicPr>
          <p:nvPr>
            <p:ph sz="quarter" idx="2"/>
          </p:nvPr>
        </p:nvPicPr>
        <p:blipFill>
          <a:blip r:embed="rId3">
            <a:lum contrast="12000"/>
          </a:blip>
          <a:srcRect/>
          <a:stretch>
            <a:fillRect/>
          </a:stretch>
        </p:blipFill>
        <p:spPr>
          <a:xfrm>
            <a:off x="7159626" y="549275"/>
            <a:ext cx="1768475" cy="2185988"/>
          </a:xfrm>
          <a:noFill/>
        </p:spPr>
      </p:pic>
    </p:spTree>
    <p:extLst>
      <p:ext uri="{BB962C8B-B14F-4D97-AF65-F5344CB8AC3E}">
        <p14:creationId xmlns:p14="http://schemas.microsoft.com/office/powerpoint/2010/main" val="1407189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1992313" y="981076"/>
            <a:ext cx="8229600" cy="4525963"/>
          </a:xfrm>
        </p:spPr>
        <p:txBody>
          <a:bodyPr/>
          <a:lstStyle/>
          <a:p>
            <a:pPr algn="ctr" eaLnBrk="1" hangingPunct="1">
              <a:lnSpc>
                <a:spcPct val="90000"/>
              </a:lnSpc>
              <a:buFontTx/>
              <a:buNone/>
            </a:pPr>
            <a:r>
              <a:rPr lang="uz-Cyrl-UZ" b="1" dirty="0"/>
              <a:t> </a:t>
            </a:r>
            <a:r>
              <a:rPr lang="uz-Cyrl-UZ" sz="3600" b="1" dirty="0">
                <a:solidFill>
                  <a:srgbClr val="FF3300"/>
                </a:solidFill>
              </a:rPr>
              <a:t>To‘g‘ri burchakning </a:t>
            </a:r>
            <a:r>
              <a:rPr lang="en-US" sz="3600" b="1" dirty="0" err="1">
                <a:solidFill>
                  <a:srgbClr val="FF3300"/>
                </a:solidFill>
              </a:rPr>
              <a:t>o’zgarmasdan</a:t>
            </a:r>
            <a:r>
              <a:rPr lang="en-US" sz="3600" b="1" dirty="0">
                <a:solidFill>
                  <a:srgbClr val="FF3300"/>
                </a:solidFill>
              </a:rPr>
              <a:t> </a:t>
            </a:r>
            <a:r>
              <a:rPr lang="uz-Cyrl-UZ" sz="3600" b="1" dirty="0">
                <a:solidFill>
                  <a:srgbClr val="FF3300"/>
                </a:solidFill>
              </a:rPr>
              <a:t>proyeksiyalanish xususiyati</a:t>
            </a:r>
            <a:endParaRPr lang="en-US" sz="3600" b="1" dirty="0">
              <a:solidFill>
                <a:srgbClr val="FF3300"/>
              </a:solidFill>
            </a:endParaRPr>
          </a:p>
          <a:p>
            <a:pPr algn="ctr">
              <a:lnSpc>
                <a:spcPct val="90000"/>
              </a:lnSpc>
              <a:buNone/>
            </a:pPr>
            <a:r>
              <a:rPr lang="en-US" sz="3600" b="1" dirty="0">
                <a:solidFill>
                  <a:srgbClr val="FF0000"/>
                </a:solidFill>
              </a:rPr>
              <a:t>(To</a:t>
            </a:r>
            <a:r>
              <a:rPr lang="ru-RU" sz="3600" b="1" dirty="0">
                <a:solidFill>
                  <a:srgbClr val="FF0000"/>
                </a:solidFill>
              </a:rPr>
              <a:t>'</a:t>
            </a:r>
            <a:r>
              <a:rPr lang="en-US" sz="3600" b="1" dirty="0">
                <a:solidFill>
                  <a:srgbClr val="FF0000"/>
                </a:solidFill>
              </a:rPr>
              <a:t>g</a:t>
            </a:r>
            <a:r>
              <a:rPr lang="ru-RU" sz="3600" b="1" dirty="0">
                <a:solidFill>
                  <a:srgbClr val="FF0000"/>
                </a:solidFill>
              </a:rPr>
              <a:t>'</a:t>
            </a:r>
            <a:r>
              <a:rPr lang="en-US" sz="3600" b="1" dirty="0" err="1">
                <a:solidFill>
                  <a:srgbClr val="FF0000"/>
                </a:solidFill>
              </a:rPr>
              <a:t>ri</a:t>
            </a:r>
            <a:r>
              <a:rPr lang="en-US" sz="3600" b="1" dirty="0">
                <a:solidFill>
                  <a:srgbClr val="FF0000"/>
                </a:solidFill>
              </a:rPr>
              <a:t> </a:t>
            </a:r>
            <a:r>
              <a:rPr lang="en-US" sz="3600" b="1" dirty="0" err="1">
                <a:solidFill>
                  <a:srgbClr val="FF0000"/>
                </a:solidFill>
              </a:rPr>
              <a:t>burchakning</a:t>
            </a:r>
            <a:r>
              <a:rPr lang="en-US" sz="3600" b="1" dirty="0">
                <a:solidFill>
                  <a:srgbClr val="FF0000"/>
                </a:solidFill>
              </a:rPr>
              <a:t> </a:t>
            </a:r>
            <a:r>
              <a:rPr lang="en-US" sz="3600" b="1" dirty="0" err="1">
                <a:solidFill>
                  <a:srgbClr val="FF0000"/>
                </a:solidFill>
              </a:rPr>
              <a:t>proyeksiyasi</a:t>
            </a:r>
            <a:r>
              <a:rPr lang="en-US" sz="3600" b="1" dirty="0">
                <a:solidFill>
                  <a:srgbClr val="FF0000"/>
                </a:solidFill>
              </a:rPr>
              <a:t>)</a:t>
            </a:r>
            <a:endParaRPr lang="uz-Cyrl-UZ" sz="3600" b="1" u="sng" dirty="0">
              <a:solidFill>
                <a:srgbClr val="FF3300"/>
              </a:solidFill>
            </a:endParaRPr>
          </a:p>
          <a:p>
            <a:pPr algn="ctr" eaLnBrk="1" hangingPunct="1">
              <a:lnSpc>
                <a:spcPct val="90000"/>
              </a:lnSpc>
              <a:buFontTx/>
              <a:buNone/>
            </a:pPr>
            <a:r>
              <a:rPr lang="uz-Cyrl-UZ" b="1" u="sng" dirty="0">
                <a:solidFill>
                  <a:srgbClr val="35DE00"/>
                </a:solidFill>
              </a:rPr>
              <a:t>Teorema</a:t>
            </a:r>
            <a:r>
              <a:rPr lang="uz-Cyrl-UZ" dirty="0">
                <a:solidFill>
                  <a:srgbClr val="35DE00"/>
                </a:solidFill>
              </a:rPr>
              <a:t>.</a:t>
            </a:r>
            <a:r>
              <a:rPr lang="uz-Cyrl-UZ" dirty="0">
                <a:solidFill>
                  <a:srgbClr val="0000FF"/>
                </a:solidFill>
              </a:rPr>
              <a:t> Agar to‘g‘ri burchakning bir tomoni tekislikka parallel bo‘lib, ikkinchi tomoni bu tekislikka perpendikulyar bo‘lmasa, mazkur to‘g‘ri burchak shu tekislikka haqiqiy kattalikda proyeksiyalanadi.</a:t>
            </a:r>
            <a:endParaRPr lang="ru-RU" dirty="0">
              <a:solidFill>
                <a:srgbClr val="0000FF"/>
              </a:solidFill>
            </a:endParaRPr>
          </a:p>
        </p:txBody>
      </p:sp>
    </p:spTree>
    <p:extLst>
      <p:ext uri="{BB962C8B-B14F-4D97-AF65-F5344CB8AC3E}">
        <p14:creationId xmlns:p14="http://schemas.microsoft.com/office/powerpoint/2010/main" val="3245378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body" sz="half" idx="3"/>
          </p:nvPr>
        </p:nvSpPr>
        <p:spPr>
          <a:xfrm>
            <a:off x="1919288" y="2708275"/>
            <a:ext cx="8229600" cy="3240088"/>
          </a:xfrm>
        </p:spPr>
        <p:txBody>
          <a:bodyPr>
            <a:normAutofit lnSpcReduction="10000"/>
          </a:bodyPr>
          <a:lstStyle/>
          <a:p>
            <a:pPr eaLnBrk="1" hangingPunct="1">
              <a:lnSpc>
                <a:spcPct val="80000"/>
              </a:lnSpc>
            </a:pPr>
            <a:r>
              <a:rPr lang="en-GB" sz="1800" b="1"/>
              <a:t>Shakldagi </a:t>
            </a:r>
            <a:r>
              <a:rPr lang="en-US" sz="1800" b="1">
                <a:sym typeface="Symbol" pitchFamily="18" charset="2"/>
              </a:rPr>
              <a:t></a:t>
            </a:r>
            <a:r>
              <a:rPr lang="en-GB" sz="1800" b="1" i="1"/>
              <a:t>ABC</a:t>
            </a:r>
            <a:r>
              <a:rPr lang="en-GB" sz="1800" b="1"/>
              <a:t>=90</a:t>
            </a:r>
            <a:r>
              <a:rPr lang="en-GB" sz="1800" b="1" baseline="30000"/>
              <a:t>o</a:t>
            </a:r>
            <a:r>
              <a:rPr lang="en-GB" sz="1800" b="1"/>
              <a:t> ga teng va uning ikki tomoni H tekislikka parallel vaziyatda joylashgan deb faraz qilamiz. Bu vaziyatda uning gorizontal proyeksiyasining qiymati o‘ziga teng bo‘lib proyeksiyalanadi, ya’ni </a:t>
            </a:r>
            <a:r>
              <a:rPr lang="en-US" sz="1800" b="1">
                <a:sym typeface="Symbol" pitchFamily="18" charset="2"/>
              </a:rPr>
              <a:t></a:t>
            </a:r>
            <a:r>
              <a:rPr lang="en-GB" sz="1800" b="1" i="1"/>
              <a:t>A</a:t>
            </a:r>
            <a:r>
              <a:rPr lang="en-GB" sz="1800" b="1"/>
              <a:t>′</a:t>
            </a:r>
            <a:r>
              <a:rPr lang="en-US" sz="1800" b="1" i="1"/>
              <a:t>B</a:t>
            </a:r>
            <a:r>
              <a:rPr lang="en-GB" sz="1800" b="1"/>
              <a:t>′</a:t>
            </a:r>
            <a:r>
              <a:rPr lang="en-US" sz="1800" b="1" i="1"/>
              <a:t>C</a:t>
            </a:r>
            <a:r>
              <a:rPr lang="en-GB" sz="1800" b="1"/>
              <a:t>′=90</a:t>
            </a:r>
            <a:r>
              <a:rPr lang="en-GB" sz="1800" b="1" baseline="30000"/>
              <a:t>o</a:t>
            </a:r>
            <a:r>
              <a:rPr lang="en-GB" sz="1800" b="1"/>
              <a:t> bo‘ladi.</a:t>
            </a:r>
          </a:p>
          <a:p>
            <a:pPr eaLnBrk="1" hangingPunct="1">
              <a:lnSpc>
                <a:spcPct val="80000"/>
              </a:lnSpc>
            </a:pPr>
            <a:r>
              <a:rPr lang="en-GB" sz="1800" b="1"/>
              <a:t>To‘g‘ri burchakning </a:t>
            </a:r>
            <a:r>
              <a:rPr lang="en-GB" sz="1800" b="1" i="1"/>
              <a:t>BC</a:t>
            </a:r>
            <a:r>
              <a:rPr lang="en-GB" sz="1800" b="1"/>
              <a:t> tomonidan H tekislikka perpendikulyar qilib </a:t>
            </a:r>
            <a:r>
              <a:rPr lang="en-US" sz="1800" b="1"/>
              <a:t>P</a:t>
            </a:r>
            <a:r>
              <a:rPr lang="en-GB" sz="1800" b="1"/>
              <a:t> tekislik o‘tkazamiz. U holda AB</a:t>
            </a:r>
            <a:r>
              <a:rPr lang="en-US" sz="1800" b="1">
                <a:sym typeface="Symbol" pitchFamily="18" charset="2"/>
              </a:rPr>
              <a:t></a:t>
            </a:r>
            <a:r>
              <a:rPr lang="en-US" sz="1800" b="1"/>
              <a:t>P</a:t>
            </a:r>
            <a:r>
              <a:rPr lang="en-GB" sz="1800" b="1"/>
              <a:t> bo‘lib, H</a:t>
            </a:r>
            <a:r>
              <a:rPr lang="ru-RU" sz="1800" b="1"/>
              <a:t>∩</a:t>
            </a:r>
            <a:r>
              <a:rPr lang="en-US" sz="1800" b="1"/>
              <a:t>P</a:t>
            </a:r>
            <a:r>
              <a:rPr lang="en-GB" sz="1800" b="1"/>
              <a:t>= </a:t>
            </a:r>
            <a:r>
              <a:rPr lang="en-US" sz="1800" b="1"/>
              <a:t>P</a:t>
            </a:r>
            <a:r>
              <a:rPr lang="en-GB" sz="1800" b="1" baseline="-25000"/>
              <a:t>H</a:t>
            </a:r>
            <a:r>
              <a:rPr lang="en-GB" sz="1800" b="1"/>
              <a:t> hosil bo‘ladi. Agar to‘g‘ri burchakning BC tomonini AB tomoni atrofida aylantirib, ixtiyoriy BC</a:t>
            </a:r>
            <a:r>
              <a:rPr lang="en-GB" sz="1800" b="1" baseline="-25000"/>
              <a:t>1</a:t>
            </a:r>
            <a:r>
              <a:rPr lang="en-GB" sz="1800" b="1"/>
              <a:t> vaziyatga keltirsak ham uning bu tomonining proyeksiyasi </a:t>
            </a:r>
            <a:r>
              <a:rPr lang="en-US" sz="1800" b="1"/>
              <a:t>P</a:t>
            </a:r>
            <a:r>
              <a:rPr lang="en-GB" sz="1800" b="1" baseline="-25000"/>
              <a:t>H</a:t>
            </a:r>
            <a:r>
              <a:rPr lang="en-GB" sz="1800" b="1"/>
              <a:t> bilan ustma-ust tushadi. Shunga ko‘ra </a:t>
            </a:r>
            <a:r>
              <a:rPr lang="en-US" sz="1800" b="1">
                <a:sym typeface="Symbol" pitchFamily="18" charset="2"/>
              </a:rPr>
              <a:t></a:t>
            </a:r>
            <a:r>
              <a:rPr lang="en-GB" sz="1800" b="1" i="1"/>
              <a:t>ABC</a:t>
            </a:r>
            <a:r>
              <a:rPr lang="en-GB" sz="1800" b="1" i="1" baseline="-25000"/>
              <a:t>1</a:t>
            </a:r>
            <a:r>
              <a:rPr lang="en-GB" sz="1800" b="1"/>
              <a:t>=</a:t>
            </a:r>
            <a:r>
              <a:rPr lang="en-US" sz="1800" b="1">
                <a:sym typeface="Symbol" pitchFamily="18" charset="2"/>
              </a:rPr>
              <a:t></a:t>
            </a:r>
            <a:r>
              <a:rPr lang="en-GB" sz="1800" b="1" i="1"/>
              <a:t>A</a:t>
            </a:r>
            <a:r>
              <a:rPr lang="en-GB" sz="1800" b="1"/>
              <a:t>′</a:t>
            </a:r>
            <a:r>
              <a:rPr lang="en-GB" sz="1800" b="1" i="1"/>
              <a:t>B</a:t>
            </a:r>
            <a:r>
              <a:rPr lang="en-GB" sz="1800" b="1"/>
              <a:t>′</a:t>
            </a:r>
            <a:r>
              <a:rPr lang="en-US" sz="1800" b="1" i="1"/>
              <a:t>C</a:t>
            </a:r>
            <a:r>
              <a:rPr lang="en-GB" sz="1800" b="1"/>
              <a:t>′=90</a:t>
            </a:r>
            <a:r>
              <a:rPr lang="en-US" sz="1800" b="1" baseline="30000"/>
              <a:t>o</a:t>
            </a:r>
            <a:r>
              <a:rPr lang="en-GB" sz="1800" b="1"/>
              <a:t> bo‘ladi. Demak:</a:t>
            </a:r>
            <a:endParaRPr lang="en-US" sz="1800" b="1">
              <a:sym typeface="Symbol" pitchFamily="18" charset="2"/>
            </a:endParaRPr>
          </a:p>
          <a:p>
            <a:pPr eaLnBrk="1" hangingPunct="1">
              <a:lnSpc>
                <a:spcPct val="80000"/>
              </a:lnSpc>
            </a:pPr>
            <a:r>
              <a:rPr lang="en-US" sz="1800" b="1">
                <a:sym typeface="Symbol" pitchFamily="18" charset="2"/>
              </a:rPr>
              <a:t></a:t>
            </a:r>
            <a:r>
              <a:rPr lang="en-US" sz="1800" b="1"/>
              <a:t>ABC</a:t>
            </a:r>
            <a:r>
              <a:rPr lang="en-GB" sz="1800" b="1"/>
              <a:t>=90</a:t>
            </a:r>
            <a:r>
              <a:rPr lang="en-US" sz="1800" b="1" baseline="30000"/>
              <a:t>o</a:t>
            </a:r>
            <a:r>
              <a:rPr lang="en-US" sz="1800" b="1"/>
              <a:t> </a:t>
            </a:r>
            <a:r>
              <a:rPr lang="en-GB" sz="1800" b="1"/>
              <a:t>b</a:t>
            </a:r>
            <a:r>
              <a:rPr lang="uz-Cyrl-UZ" sz="1800" b="1"/>
              <a:t>o‘lib, </a:t>
            </a:r>
            <a:r>
              <a:rPr lang="en-US" sz="1800" b="1"/>
              <a:t>AB</a:t>
            </a:r>
            <a:r>
              <a:rPr lang="en-GB" sz="1800" b="1"/>
              <a:t>||</a:t>
            </a:r>
            <a:r>
              <a:rPr lang="en-US" sz="1800" b="1"/>
              <a:t>H </a:t>
            </a:r>
            <a:r>
              <a:rPr lang="uz-Cyrl-UZ" sz="1800" b="1"/>
              <a:t>va </a:t>
            </a:r>
            <a:r>
              <a:rPr lang="en-US" sz="1800" b="1"/>
              <a:t>BC</a:t>
            </a:r>
            <a:r>
              <a:rPr lang="en-GB" sz="1800" b="1"/>
              <a:t>II</a:t>
            </a:r>
            <a:r>
              <a:rPr lang="en-US" sz="1800" b="1"/>
              <a:t>H </a:t>
            </a:r>
            <a:r>
              <a:rPr lang="uz-Cyrl-UZ" sz="1800" b="1"/>
              <a:t>bo‘lsa, </a:t>
            </a:r>
            <a:r>
              <a:rPr lang="en-US" sz="1800" b="1">
                <a:sym typeface="Symbol" pitchFamily="18" charset="2"/>
              </a:rPr>
              <a:t></a:t>
            </a:r>
            <a:r>
              <a:rPr lang="en-US" sz="1800" b="1"/>
              <a:t>A</a:t>
            </a:r>
            <a:r>
              <a:rPr lang="en-GB" sz="1800" b="1"/>
              <a:t>′</a:t>
            </a:r>
            <a:r>
              <a:rPr lang="en-US" sz="1800" b="1"/>
              <a:t>B</a:t>
            </a:r>
            <a:r>
              <a:rPr lang="en-GB" sz="1800" b="1"/>
              <a:t>′</a:t>
            </a:r>
            <a:r>
              <a:rPr lang="en-US" sz="1800" b="1"/>
              <a:t>C</a:t>
            </a:r>
            <a:r>
              <a:rPr lang="en-GB" sz="1800" b="1"/>
              <a:t>′=90</a:t>
            </a:r>
            <a:r>
              <a:rPr lang="en-US" sz="1800" b="1" baseline="30000"/>
              <a:t>o</a:t>
            </a:r>
            <a:r>
              <a:rPr lang="uz-Cyrl-UZ" sz="1800" b="1"/>
              <a:t> bo‘ladi.</a:t>
            </a:r>
          </a:p>
          <a:p>
            <a:pPr eaLnBrk="1" hangingPunct="1">
              <a:lnSpc>
                <a:spcPct val="80000"/>
              </a:lnSpc>
            </a:pPr>
            <a:r>
              <a:rPr lang="uz-Cyrl-UZ" sz="1800" b="1"/>
              <a:t>Chizmada </a:t>
            </a:r>
            <a:r>
              <a:rPr lang="en-US" sz="1800" b="1">
                <a:sym typeface="Symbol" pitchFamily="18" charset="2"/>
              </a:rPr>
              <a:t></a:t>
            </a:r>
            <a:r>
              <a:rPr lang="uz-Cyrl-UZ" sz="1800" b="1"/>
              <a:t>ABC(AB</a:t>
            </a:r>
            <a:r>
              <a:rPr lang="en-US" sz="1800" b="1"/>
              <a:t>II</a:t>
            </a:r>
            <a:r>
              <a:rPr lang="uz-Cyrl-UZ" sz="1800" b="1"/>
              <a:t>H) va </a:t>
            </a:r>
            <a:r>
              <a:rPr lang="en-US" sz="1800" b="1">
                <a:sym typeface="Symbol" pitchFamily="18" charset="2"/>
              </a:rPr>
              <a:t></a:t>
            </a:r>
            <a:r>
              <a:rPr lang="uz-Cyrl-UZ" sz="1800" b="1"/>
              <a:t>DEF(DE</a:t>
            </a:r>
            <a:r>
              <a:rPr lang="en-US" sz="1800" b="1"/>
              <a:t>II</a:t>
            </a:r>
            <a:r>
              <a:rPr lang="uz-Cyrl-UZ" sz="1800" b="1"/>
              <a:t>V) to‘g‘ri burchaklarning rasmlarda keltirilgan.</a:t>
            </a:r>
          </a:p>
          <a:p>
            <a:pPr eaLnBrk="1" hangingPunct="1">
              <a:lnSpc>
                <a:spcPct val="80000"/>
              </a:lnSpc>
            </a:pPr>
            <a:r>
              <a:rPr lang="uz-Cyrl-UZ" sz="1800" b="1"/>
              <a:t>To‘g‘ri burchakning proyeksiyalanish xususiyatidan chizma geometriyada metrik masalalarni yechishda keng foydalanadi.</a:t>
            </a:r>
            <a:r>
              <a:rPr lang="en-US" sz="1800" b="1"/>
              <a:t>	</a:t>
            </a:r>
            <a:endParaRPr lang="ru-RU" sz="1800" b="1"/>
          </a:p>
        </p:txBody>
      </p:sp>
      <p:pic>
        <p:nvPicPr>
          <p:cNvPr id="13315" name="Picture 8" descr="2_18"/>
          <p:cNvPicPr>
            <a:picLocks noGrp="1" noChangeAspect="1" noChangeArrowheads="1"/>
          </p:cNvPicPr>
          <p:nvPr>
            <p:ph sz="quarter" idx="1"/>
          </p:nvPr>
        </p:nvPicPr>
        <p:blipFill>
          <a:blip r:embed="rId2"/>
          <a:srcRect/>
          <a:stretch>
            <a:fillRect/>
          </a:stretch>
        </p:blipFill>
        <p:spPr>
          <a:xfrm>
            <a:off x="2849563" y="347664"/>
            <a:ext cx="2324100" cy="2185987"/>
          </a:xfrm>
          <a:noFill/>
        </p:spPr>
      </p:pic>
      <p:pic>
        <p:nvPicPr>
          <p:cNvPr id="13316" name="Picture 9" descr="2_21a"/>
          <p:cNvPicPr>
            <a:picLocks noGrp="1" noChangeAspect="1" noChangeArrowheads="1"/>
          </p:cNvPicPr>
          <p:nvPr>
            <p:ph sz="quarter" idx="2"/>
          </p:nvPr>
        </p:nvPicPr>
        <p:blipFill>
          <a:blip r:embed="rId3">
            <a:lum contrast="18000"/>
          </a:blip>
          <a:srcRect/>
          <a:stretch>
            <a:fillRect/>
          </a:stretch>
        </p:blipFill>
        <p:spPr>
          <a:xfrm>
            <a:off x="6332538" y="404814"/>
            <a:ext cx="3708400" cy="2185987"/>
          </a:xfrm>
          <a:noFill/>
        </p:spPr>
      </p:pic>
    </p:spTree>
    <p:extLst>
      <p:ext uri="{BB962C8B-B14F-4D97-AF65-F5344CB8AC3E}">
        <p14:creationId xmlns:p14="http://schemas.microsoft.com/office/powerpoint/2010/main" val="3844075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809852" y="785794"/>
            <a:ext cx="6715172" cy="571504"/>
          </a:xfrm>
        </p:spPr>
        <p:txBody>
          <a:bodyPr>
            <a:normAutofit fontScale="90000"/>
          </a:bodyPr>
          <a:lstStyle/>
          <a:p>
            <a:pPr eaLnBrk="1" hangingPunct="1"/>
            <a:br>
              <a:rPr lang="en-US" sz="5400" b="1" dirty="0">
                <a:solidFill>
                  <a:srgbClr val="FF3300"/>
                </a:solidFill>
              </a:rPr>
            </a:br>
            <a:r>
              <a:rPr lang="en-US" sz="4900" b="1" dirty="0">
                <a:solidFill>
                  <a:srgbClr val="FF3300"/>
                </a:solidFill>
                <a:latin typeface="Times New Roman" pitchFamily="18" charset="0"/>
                <a:cs typeface="Times New Roman" pitchFamily="18" charset="0"/>
              </a:rPr>
              <a:t> </a:t>
            </a:r>
            <a:r>
              <a:rPr lang="uz-Cyrl-UZ" sz="4900" b="1" dirty="0">
                <a:solidFill>
                  <a:srgbClr val="FF3300"/>
                </a:solidFill>
                <a:latin typeface="Times New Roman" pitchFamily="18" charset="0"/>
                <a:cs typeface="Times New Roman" pitchFamily="18" charset="0"/>
              </a:rPr>
              <a:t>To‘g‘ri chiziqning izlari. </a:t>
            </a:r>
            <a:br>
              <a:rPr lang="uz-Cyrl-UZ" sz="4000" b="1" u="sng" dirty="0">
                <a:solidFill>
                  <a:srgbClr val="FF3300"/>
                </a:solidFill>
                <a:latin typeface="Times New Roman" pitchFamily="18" charset="0"/>
                <a:cs typeface="Times New Roman" pitchFamily="18" charset="0"/>
              </a:rPr>
            </a:br>
            <a:endParaRPr lang="ru-RU" sz="4000" dirty="0">
              <a:solidFill>
                <a:srgbClr val="FF3300"/>
              </a:solidFill>
              <a:latin typeface="Times New Roman" pitchFamily="18" charset="0"/>
              <a:cs typeface="Times New Roman" pitchFamily="18" charset="0"/>
            </a:endParaRPr>
          </a:p>
        </p:txBody>
      </p:sp>
      <p:sp>
        <p:nvSpPr>
          <p:cNvPr id="2051" name="Rectangle 3"/>
          <p:cNvSpPr>
            <a:spLocks noGrp="1" noChangeArrowheads="1"/>
          </p:cNvSpPr>
          <p:nvPr>
            <p:ph type="subTitle" idx="1"/>
          </p:nvPr>
        </p:nvSpPr>
        <p:spPr>
          <a:xfrm>
            <a:off x="2309786" y="2000241"/>
            <a:ext cx="7275510" cy="2879725"/>
          </a:xfrm>
        </p:spPr>
        <p:txBody>
          <a:bodyPr>
            <a:normAutofit/>
          </a:bodyPr>
          <a:lstStyle/>
          <a:p>
            <a:pPr eaLnBrk="1" hangingPunct="1"/>
            <a:r>
              <a:rPr lang="uz-Cyrl-UZ" b="1" u="sng" dirty="0">
                <a:solidFill>
                  <a:srgbClr val="35DE00"/>
                </a:solidFill>
                <a:latin typeface="Times New Roman" pitchFamily="18" charset="0"/>
                <a:cs typeface="Times New Roman" pitchFamily="18" charset="0"/>
              </a:rPr>
              <a:t>Ta’rif</a:t>
            </a:r>
            <a:r>
              <a:rPr lang="uz-Cyrl-UZ" b="1" dirty="0">
                <a:solidFill>
                  <a:srgbClr val="35DE00"/>
                </a:solidFill>
                <a:latin typeface="Times New Roman" pitchFamily="18" charset="0"/>
                <a:cs typeface="Times New Roman" pitchFamily="18" charset="0"/>
              </a:rPr>
              <a:t>.</a:t>
            </a:r>
            <a:r>
              <a:rPr lang="uz-Cyrl-UZ" b="1" dirty="0">
                <a:latin typeface="Times New Roman" pitchFamily="18" charset="0"/>
                <a:cs typeface="Times New Roman" pitchFamily="18" charset="0"/>
              </a:rPr>
              <a:t> </a:t>
            </a:r>
            <a:r>
              <a:rPr lang="uz-Cyrl-UZ" dirty="0">
                <a:solidFill>
                  <a:srgbClr val="0000FF"/>
                </a:solidFill>
                <a:latin typeface="Times New Roman" pitchFamily="18" charset="0"/>
                <a:cs typeface="Times New Roman" pitchFamily="18" charset="0"/>
              </a:rPr>
              <a:t>To‘g‘ri chiziqning proyeksiyalar tekisliklari bilan </a:t>
            </a:r>
            <a:r>
              <a:rPr lang="en-US" dirty="0" err="1">
                <a:solidFill>
                  <a:srgbClr val="0000FF"/>
                </a:solidFill>
                <a:latin typeface="Times New Roman" pitchFamily="18" charset="0"/>
                <a:cs typeface="Times New Roman" pitchFamily="18" charset="0"/>
              </a:rPr>
              <a:t>uchra</a:t>
            </a:r>
            <a:r>
              <a:rPr lang="uz-Cyrl-UZ" dirty="0">
                <a:solidFill>
                  <a:srgbClr val="0000FF"/>
                </a:solidFill>
                <a:latin typeface="Times New Roman" pitchFamily="18" charset="0"/>
                <a:cs typeface="Times New Roman" pitchFamily="18" charset="0"/>
              </a:rPr>
              <a:t>sh</a:t>
            </a:r>
            <a:r>
              <a:rPr lang="en-US" dirty="0" err="1">
                <a:solidFill>
                  <a:srgbClr val="0000FF"/>
                </a:solidFill>
                <a:latin typeface="Times New Roman" pitchFamily="18" charset="0"/>
                <a:cs typeface="Times New Roman" pitchFamily="18" charset="0"/>
              </a:rPr>
              <a:t>gan</a:t>
            </a:r>
            <a:r>
              <a:rPr lang="uz-Cyrl-UZ" dirty="0">
                <a:solidFill>
                  <a:srgbClr val="0000FF"/>
                </a:solidFill>
                <a:latin typeface="Times New Roman" pitchFamily="18" charset="0"/>
                <a:cs typeface="Times New Roman" pitchFamily="18" charset="0"/>
              </a:rPr>
              <a:t> nuqtalari </a:t>
            </a:r>
            <a:r>
              <a:rPr lang="uz-Cyrl-UZ" b="1" dirty="0">
                <a:solidFill>
                  <a:srgbClr val="FF3300"/>
                </a:solidFill>
                <a:latin typeface="Times New Roman" pitchFamily="18" charset="0"/>
                <a:cs typeface="Times New Roman" pitchFamily="18" charset="0"/>
              </a:rPr>
              <a:t>to‘g‘ri</a:t>
            </a:r>
            <a:r>
              <a:rPr lang="uz-Cyrl-UZ" b="1" dirty="0">
                <a:solidFill>
                  <a:srgbClr val="0000FF"/>
                </a:solidFill>
                <a:latin typeface="Times New Roman" pitchFamily="18" charset="0"/>
                <a:cs typeface="Times New Roman" pitchFamily="18" charset="0"/>
              </a:rPr>
              <a:t> </a:t>
            </a:r>
            <a:r>
              <a:rPr lang="uz-Cyrl-UZ" b="1" dirty="0">
                <a:solidFill>
                  <a:srgbClr val="FF3300"/>
                </a:solidFill>
                <a:latin typeface="Times New Roman" pitchFamily="18" charset="0"/>
                <a:cs typeface="Times New Roman" pitchFamily="18" charset="0"/>
              </a:rPr>
              <a:t>chiziqning izlari</a:t>
            </a:r>
            <a:r>
              <a:rPr lang="uz-Cyrl-UZ" dirty="0">
                <a:solidFill>
                  <a:srgbClr val="0000FF"/>
                </a:solidFill>
                <a:latin typeface="Times New Roman" pitchFamily="18" charset="0"/>
                <a:cs typeface="Times New Roman" pitchFamily="18" charset="0"/>
              </a:rPr>
              <a:t> deyiladi</a:t>
            </a:r>
            <a:r>
              <a:rPr lang="ru-RU"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297190249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919288" y="765176"/>
            <a:ext cx="8229600" cy="5688013"/>
          </a:xfrm>
        </p:spPr>
        <p:txBody>
          <a:bodyPr/>
          <a:lstStyle/>
          <a:p>
            <a:pPr algn="just" eaLnBrk="1" hangingPunct="1"/>
            <a:r>
              <a:rPr lang="uz-Cyrl-UZ">
                <a:latin typeface="Times New Roman" pitchFamily="18" charset="0"/>
                <a:cs typeface="Times New Roman" pitchFamily="18" charset="0"/>
              </a:rPr>
              <a:t>Umumiy vaziyatdagi to‘g‘ri chiziq hamma proyeksiyalar tekisliklarini kesib o‘tadi.  Biror </a:t>
            </a:r>
            <a:r>
              <a:rPr lang="uz-Cyrl-UZ" i="1">
                <a:latin typeface="Times New Roman" pitchFamily="18" charset="0"/>
                <a:cs typeface="Times New Roman" pitchFamily="18" charset="0"/>
              </a:rPr>
              <a:t>a</a:t>
            </a:r>
            <a:r>
              <a:rPr lang="uz-Cyrl-UZ">
                <a:latin typeface="Times New Roman" pitchFamily="18" charset="0"/>
                <a:cs typeface="Times New Roman" pitchFamily="18" charset="0"/>
              </a:rPr>
              <a:t> to‘g‘ri chiziqning gorizontal proyeksiyalar tekisligi bilan kesishgan nuqtasi uning </a:t>
            </a:r>
            <a:r>
              <a:rPr lang="uz-Cyrl-UZ" b="1" i="1">
                <a:solidFill>
                  <a:srgbClr val="FF3300"/>
                </a:solidFill>
                <a:latin typeface="Times New Roman" pitchFamily="18" charset="0"/>
                <a:cs typeface="Times New Roman" pitchFamily="18" charset="0"/>
              </a:rPr>
              <a:t>gorizontal izi</a:t>
            </a:r>
            <a:r>
              <a:rPr lang="uz-Cyrl-UZ">
                <a:latin typeface="Times New Roman" pitchFamily="18" charset="0"/>
                <a:cs typeface="Times New Roman" pitchFamily="18" charset="0"/>
              </a:rPr>
              <a:t>, frontal proyeksiyalar tekisligi bilan kesishgan nuqtasi </a:t>
            </a:r>
            <a:r>
              <a:rPr lang="uz-Cyrl-UZ" b="1" i="1">
                <a:solidFill>
                  <a:srgbClr val="FF3300"/>
                </a:solidFill>
                <a:latin typeface="Times New Roman" pitchFamily="18" charset="0"/>
                <a:cs typeface="Times New Roman" pitchFamily="18" charset="0"/>
              </a:rPr>
              <a:t>frontal izi</a:t>
            </a:r>
            <a:r>
              <a:rPr lang="uz-Cyrl-UZ" i="1">
                <a:latin typeface="Times New Roman" pitchFamily="18" charset="0"/>
                <a:cs typeface="Times New Roman" pitchFamily="18" charset="0"/>
              </a:rPr>
              <a:t> </a:t>
            </a:r>
            <a:r>
              <a:rPr lang="uz-Cyrl-UZ">
                <a:latin typeface="Times New Roman" pitchFamily="18" charset="0"/>
                <a:cs typeface="Times New Roman" pitchFamily="18" charset="0"/>
              </a:rPr>
              <a:t>deyiladi. Shuningdek, to‘g‘ri chiziqning profil proyeksiyalar tekisligi bilan kesishgan nuqtasi uning </a:t>
            </a:r>
            <a:r>
              <a:rPr lang="uz-Cyrl-UZ" b="1" i="1">
                <a:solidFill>
                  <a:srgbClr val="FF3300"/>
                </a:solidFill>
                <a:latin typeface="Times New Roman" pitchFamily="18" charset="0"/>
                <a:cs typeface="Times New Roman" pitchFamily="18" charset="0"/>
              </a:rPr>
              <a:t>profil izi</a:t>
            </a:r>
            <a:r>
              <a:rPr lang="uz-Cyrl-UZ">
                <a:latin typeface="Times New Roman" pitchFamily="18" charset="0"/>
                <a:cs typeface="Times New Roman" pitchFamily="18" charset="0"/>
              </a:rPr>
              <a:t> deyiladi: </a:t>
            </a:r>
            <a:endParaRPr lang="uz-Cyrl-UZ" i="1">
              <a:latin typeface="Times New Roman" pitchFamily="18" charset="0"/>
              <a:cs typeface="Times New Roman" pitchFamily="18" charset="0"/>
            </a:endParaRPr>
          </a:p>
          <a:p>
            <a:pPr algn="ctr" eaLnBrk="1" hangingPunct="1">
              <a:buFontTx/>
              <a:buNone/>
            </a:pPr>
            <a:r>
              <a:rPr lang="uz-Cyrl-UZ" i="1"/>
              <a:t>a</a:t>
            </a:r>
            <a:r>
              <a:rPr lang="ru-RU"/>
              <a:t>∩</a:t>
            </a:r>
            <a:r>
              <a:rPr lang="uz-Cyrl-UZ" i="1"/>
              <a:t>H=a</a:t>
            </a:r>
            <a:r>
              <a:rPr lang="uz-Cyrl-UZ" i="1" baseline="-25000"/>
              <a:t>H</a:t>
            </a:r>
            <a:r>
              <a:rPr lang="uz-Cyrl-UZ" i="1"/>
              <a:t>, a</a:t>
            </a:r>
            <a:r>
              <a:rPr lang="ru-RU"/>
              <a:t>∩</a:t>
            </a:r>
            <a:r>
              <a:rPr lang="uz-Cyrl-UZ" i="1"/>
              <a:t>V=a</a:t>
            </a:r>
            <a:r>
              <a:rPr lang="uz-Cyrl-UZ" i="1" baseline="-25000"/>
              <a:t>V</a:t>
            </a:r>
            <a:r>
              <a:rPr lang="uz-Cyrl-UZ" i="1"/>
              <a:t> </a:t>
            </a:r>
            <a:r>
              <a:rPr lang="uz-Cyrl-UZ"/>
              <a:t>va </a:t>
            </a:r>
            <a:r>
              <a:rPr lang="uz-Cyrl-UZ" i="1"/>
              <a:t>a</a:t>
            </a:r>
            <a:r>
              <a:rPr lang="ru-RU"/>
              <a:t>∩</a:t>
            </a:r>
            <a:r>
              <a:rPr lang="uz-Cyrl-UZ" i="1"/>
              <a:t>W=a</a:t>
            </a:r>
            <a:r>
              <a:rPr lang="uz-Cyrl-UZ" i="1" baseline="-25000"/>
              <a:t>W</a:t>
            </a:r>
            <a:r>
              <a:rPr lang="uz-Cyrl-UZ"/>
              <a:t>.</a:t>
            </a:r>
            <a:endParaRPr lang="ru-RU"/>
          </a:p>
        </p:txBody>
      </p:sp>
    </p:spTree>
    <p:extLst>
      <p:ext uri="{BB962C8B-B14F-4D97-AF65-F5344CB8AC3E}">
        <p14:creationId xmlns:p14="http://schemas.microsoft.com/office/powerpoint/2010/main" val="2711397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body" sz="half" idx="3"/>
          </p:nvPr>
        </p:nvSpPr>
        <p:spPr>
          <a:xfrm>
            <a:off x="1992313" y="3141663"/>
            <a:ext cx="8229600" cy="2906712"/>
          </a:xfrm>
        </p:spPr>
        <p:txBody>
          <a:bodyPr/>
          <a:lstStyle/>
          <a:p>
            <a:pPr eaLnBrk="1" hangingPunct="1">
              <a:lnSpc>
                <a:spcPct val="80000"/>
              </a:lnSpc>
            </a:pPr>
            <a:r>
              <a:rPr lang="en-GB" sz="2400"/>
              <a:t>To‘g‘ri chiziq frontal izining proyeksiyalarini chizmada aniqlash uchun:</a:t>
            </a:r>
          </a:p>
          <a:p>
            <a:pPr eaLnBrk="1" hangingPunct="1">
              <a:lnSpc>
                <a:spcPct val="80000"/>
              </a:lnSpc>
            </a:pPr>
            <a:r>
              <a:rPr lang="en-GB" sz="2400"/>
              <a:t>To‘g‘ri chiziq gorizontal </a:t>
            </a:r>
            <a:r>
              <a:rPr lang="uz-Cyrl-UZ" sz="2400" i="1"/>
              <a:t>a</a:t>
            </a:r>
            <a:r>
              <a:rPr lang="uz-Cyrl-UZ" sz="2400"/>
              <a:t>′</a:t>
            </a:r>
            <a:r>
              <a:rPr lang="en-GB" sz="2400"/>
              <a:t> proyeksiyasining </a:t>
            </a:r>
            <a:r>
              <a:rPr lang="en-GB" sz="2400" i="1"/>
              <a:t>Ox</a:t>
            </a:r>
            <a:r>
              <a:rPr lang="en-GB" sz="2400"/>
              <a:t> o‘qi bilan kesishish nuqtasi </a:t>
            </a:r>
            <a:r>
              <a:rPr lang="en-GB" sz="2400" i="1"/>
              <a:t>a</a:t>
            </a:r>
            <a:r>
              <a:rPr lang="en-GB" sz="2400"/>
              <a:t>′</a:t>
            </a:r>
            <a:r>
              <a:rPr lang="en-US" sz="2400" i="1" baseline="-25000"/>
              <a:t>V</a:t>
            </a:r>
            <a:r>
              <a:rPr lang="en-GB" sz="2400" i="1"/>
              <a:t>=</a:t>
            </a:r>
            <a:r>
              <a:rPr lang="en-US" sz="2400" i="1"/>
              <a:t>a</a:t>
            </a:r>
            <a:r>
              <a:rPr lang="en-GB" sz="2400"/>
              <a:t>′</a:t>
            </a:r>
            <a:r>
              <a:rPr lang="ru-RU" sz="2400"/>
              <a:t>∩</a:t>
            </a:r>
            <a:r>
              <a:rPr lang="en-US" sz="2400" i="1"/>
              <a:t>Ox </a:t>
            </a:r>
            <a:r>
              <a:rPr lang="en-GB" sz="2400"/>
              <a:t>topiladi;</a:t>
            </a:r>
          </a:p>
          <a:p>
            <a:pPr eaLnBrk="1" hangingPunct="1">
              <a:lnSpc>
                <a:spcPct val="80000"/>
              </a:lnSpc>
            </a:pPr>
            <a:r>
              <a:rPr lang="en-GB" sz="2400"/>
              <a:t>Bu nuqtadan </a:t>
            </a:r>
            <a:r>
              <a:rPr lang="en-GB" sz="2400" i="1"/>
              <a:t>Ox</a:t>
            </a:r>
            <a:r>
              <a:rPr lang="en-GB" sz="2400"/>
              <a:t> o‘qiga perpendikulyar o‘tkaziladi;</a:t>
            </a:r>
            <a:endParaRPr lang="uz-Cyrl-UZ" sz="2400"/>
          </a:p>
          <a:p>
            <a:pPr eaLnBrk="1" hangingPunct="1">
              <a:lnSpc>
                <a:spcPct val="80000"/>
              </a:lnSpc>
            </a:pPr>
            <a:r>
              <a:rPr lang="uz-Cyrl-UZ" sz="2400"/>
              <a:t>To‘g‘ri chiziqning frontal proyeksiyasi </a:t>
            </a:r>
            <a:r>
              <a:rPr lang="en-US" sz="2400" i="1"/>
              <a:t>a</a:t>
            </a:r>
            <a:r>
              <a:rPr lang="en-GB" sz="2400"/>
              <a:t>″</a:t>
            </a:r>
            <a:r>
              <a:rPr lang="en-GB" sz="2400" i="1"/>
              <a:t> </a:t>
            </a:r>
            <a:r>
              <a:rPr lang="uz-Cyrl-UZ" sz="2400"/>
              <a:t>bilan perpendikulyarning kesishish nuqtasi uning frontal izining frontal proyeksiyasi </a:t>
            </a:r>
            <a:r>
              <a:rPr lang="uz-Cyrl-UZ" sz="2400" i="1"/>
              <a:t>a</a:t>
            </a:r>
            <a:r>
              <a:rPr lang="uz-Cyrl-UZ" sz="2400" i="1" baseline="-25000"/>
              <a:t>V</a:t>
            </a:r>
            <a:r>
              <a:rPr lang="uz-Cyrl-UZ" sz="2400" i="1"/>
              <a:t> </a:t>
            </a:r>
            <a:r>
              <a:rPr lang="en-GB" sz="2400"/>
              <a:t>″</a:t>
            </a:r>
            <a:r>
              <a:rPr lang="en-GB" sz="2400" i="1"/>
              <a:t>≡</a:t>
            </a:r>
            <a:r>
              <a:rPr lang="uz-Cyrl-UZ" sz="2400" i="1"/>
              <a:t>a</a:t>
            </a:r>
            <a:r>
              <a:rPr lang="uz-Cyrl-UZ" sz="2400" i="1" baseline="-25000"/>
              <a:t>V</a:t>
            </a:r>
            <a:r>
              <a:rPr lang="uz-Cyrl-UZ" sz="2400"/>
              <a:t> bo‘ladi.</a:t>
            </a:r>
            <a:endParaRPr lang="ru-RU" sz="2400"/>
          </a:p>
        </p:txBody>
      </p:sp>
      <p:pic>
        <p:nvPicPr>
          <p:cNvPr id="5123" name="Picture 8" descr="2_13"/>
          <p:cNvPicPr>
            <a:picLocks noGrp="1" noChangeAspect="1" noChangeArrowheads="1"/>
          </p:cNvPicPr>
          <p:nvPr>
            <p:ph sz="quarter" idx="1"/>
          </p:nvPr>
        </p:nvPicPr>
        <p:blipFill>
          <a:blip r:embed="rId2" cstate="print">
            <a:lum contrast="30000"/>
          </a:blip>
          <a:srcRect/>
          <a:stretch>
            <a:fillRect/>
          </a:stretch>
        </p:blipFill>
        <p:spPr>
          <a:xfrm>
            <a:off x="2700338" y="620714"/>
            <a:ext cx="2620962" cy="2185987"/>
          </a:xfrm>
          <a:noFill/>
        </p:spPr>
      </p:pic>
      <p:pic>
        <p:nvPicPr>
          <p:cNvPr id="5124" name="Picture 9" descr="2_13a"/>
          <p:cNvPicPr>
            <a:picLocks noGrp="1" noChangeAspect="1" noChangeArrowheads="1"/>
          </p:cNvPicPr>
          <p:nvPr>
            <p:ph sz="quarter" idx="2"/>
          </p:nvPr>
        </p:nvPicPr>
        <p:blipFill>
          <a:blip r:embed="rId3"/>
          <a:srcRect/>
          <a:stretch>
            <a:fillRect/>
          </a:stretch>
        </p:blipFill>
        <p:spPr>
          <a:xfrm>
            <a:off x="7072313" y="620714"/>
            <a:ext cx="1941512" cy="2185987"/>
          </a:xfrm>
          <a:noFill/>
        </p:spPr>
      </p:pic>
    </p:spTree>
    <p:extLst>
      <p:ext uri="{BB962C8B-B14F-4D97-AF65-F5344CB8AC3E}">
        <p14:creationId xmlns:p14="http://schemas.microsoft.com/office/powerpoint/2010/main" val="1643709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p:txBody>
          <a:bodyPr>
            <a:normAutofit/>
          </a:bodyPr>
          <a:lstStyle/>
          <a:p>
            <a:r>
              <a:rPr lang="uz-Cyrl-UZ" sz="2400" b="1">
                <a:solidFill>
                  <a:srgbClr val="FF0000"/>
                </a:solidFill>
              </a:rPr>
              <a:t>Umumiy vaziyatdagi to‘g‘ri chiziq kesmasining haqiqiy uzunligini va proyeksiyalar tekisliklari bilan hosil qilgan burchaklarini aniqlash</a:t>
            </a:r>
            <a:endParaRPr lang="ru-RU" sz="2400" b="1">
              <a:solidFill>
                <a:srgbClr val="FF0000"/>
              </a:solidFill>
            </a:endParaRPr>
          </a:p>
        </p:txBody>
      </p:sp>
      <p:pic>
        <p:nvPicPr>
          <p:cNvPr id="2055" name="Picture 7" descr="2_15"/>
          <p:cNvPicPr>
            <a:picLocks noGrp="1" noChangeAspect="1" noChangeArrowheads="1"/>
          </p:cNvPicPr>
          <p:nvPr>
            <p:ph sz="half" idx="1"/>
          </p:nvPr>
        </p:nvPicPr>
        <p:blipFill>
          <a:blip r:embed="rId2"/>
          <a:srcRect/>
          <a:stretch>
            <a:fillRect/>
          </a:stretch>
        </p:blipFill>
        <p:spPr>
          <a:xfrm>
            <a:off x="1992313" y="1628776"/>
            <a:ext cx="4038600" cy="3065463"/>
          </a:xfrm>
          <a:noFill/>
          <a:ln/>
        </p:spPr>
      </p:pic>
      <p:pic>
        <p:nvPicPr>
          <p:cNvPr id="2056" name="Picture 8" descr="2_16"/>
          <p:cNvPicPr>
            <a:picLocks noGrp="1" noChangeAspect="1" noChangeArrowheads="1"/>
          </p:cNvPicPr>
          <p:nvPr>
            <p:ph sz="half" idx="2"/>
          </p:nvPr>
        </p:nvPicPr>
        <p:blipFill>
          <a:blip r:embed="rId3" cstate="print"/>
          <a:srcRect/>
          <a:stretch>
            <a:fillRect/>
          </a:stretch>
        </p:blipFill>
        <p:spPr>
          <a:xfrm>
            <a:off x="6167438" y="1484313"/>
            <a:ext cx="4038600" cy="3198812"/>
          </a:xfrm>
          <a:noFill/>
          <a:ln/>
        </p:spPr>
      </p:pic>
      <p:sp>
        <p:nvSpPr>
          <p:cNvPr id="2057" name="Rectangle 9"/>
          <p:cNvSpPr>
            <a:spLocks noChangeArrowheads="1"/>
          </p:cNvSpPr>
          <p:nvPr/>
        </p:nvSpPr>
        <p:spPr bwMode="auto">
          <a:xfrm>
            <a:off x="2424114" y="5157789"/>
            <a:ext cx="7921625" cy="1190625"/>
          </a:xfrm>
          <a:prstGeom prst="rect">
            <a:avLst/>
          </a:prstGeom>
          <a:noFill/>
          <a:ln w="9525">
            <a:noFill/>
            <a:miter lim="800000"/>
            <a:headEnd/>
            <a:tailEnd/>
          </a:ln>
          <a:effectLst/>
        </p:spPr>
        <p:txBody>
          <a:bodyPr anchor="ctr">
            <a:spAutoFit/>
          </a:bodyPr>
          <a:lstStyle/>
          <a:p>
            <a:pPr algn="just"/>
            <a:r>
              <a:rPr lang="uz-Cyrl-UZ"/>
              <a:t>Chizmada kesmaning berilgan proyeksiyalari orqali uning haqiqiy uzunligi va proyeksiyalar tekisliklari bilan hosil qilgan burchaklarini aniqlash uchun yuqoridagi fazoviy model asosida to‘g‘ri burchakli uchburchaklar yasaladi. </a:t>
            </a:r>
            <a:r>
              <a:rPr lang="en-GB"/>
              <a:t>Shuning uchun bu usulni </a:t>
            </a:r>
            <a:r>
              <a:rPr lang="en-GB" b="1">
                <a:solidFill>
                  <a:srgbClr val="FF0000"/>
                </a:solidFill>
              </a:rPr>
              <a:t>to‘g‘ri burchakli uchburchak usuli</a:t>
            </a:r>
            <a:r>
              <a:rPr lang="en-GB"/>
              <a:t> deb yuritiladi.</a:t>
            </a:r>
          </a:p>
        </p:txBody>
      </p:sp>
    </p:spTree>
    <p:extLst>
      <p:ext uri="{BB962C8B-B14F-4D97-AF65-F5344CB8AC3E}">
        <p14:creationId xmlns:p14="http://schemas.microsoft.com/office/powerpoint/2010/main" val="1745976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 name="Rectangle 10"/>
          <p:cNvSpPr>
            <a:spLocks noGrp="1" noChangeArrowheads="1"/>
          </p:cNvSpPr>
          <p:nvPr>
            <p:ph type="body" sz="half" idx="3"/>
          </p:nvPr>
        </p:nvSpPr>
        <p:spPr>
          <a:xfrm>
            <a:off x="5664200" y="260351"/>
            <a:ext cx="4679950" cy="3960813"/>
          </a:xfrm>
        </p:spPr>
        <p:txBody>
          <a:bodyPr/>
          <a:lstStyle/>
          <a:p>
            <a:pPr>
              <a:lnSpc>
                <a:spcPct val="80000"/>
              </a:lnSpc>
            </a:pPr>
            <a:r>
              <a:rPr lang="en-GB" sz="1600"/>
              <a:t>Masalan, </a:t>
            </a:r>
            <a:r>
              <a:rPr lang="en-US" sz="1600" i="1">
                <a:solidFill>
                  <a:srgbClr val="FF0000"/>
                </a:solidFill>
              </a:rPr>
              <a:t>AB</a:t>
            </a:r>
            <a:r>
              <a:rPr lang="en-GB" sz="1600"/>
              <a:t> kesmaning </a:t>
            </a:r>
            <a:r>
              <a:rPr lang="en-US" sz="1600" i="1">
                <a:solidFill>
                  <a:srgbClr val="FF0000"/>
                </a:solidFill>
              </a:rPr>
              <a:t>A</a:t>
            </a:r>
            <a:r>
              <a:rPr lang="en-GB" sz="1600">
                <a:solidFill>
                  <a:srgbClr val="FF0000"/>
                </a:solidFill>
              </a:rPr>
              <a:t>′</a:t>
            </a:r>
            <a:r>
              <a:rPr lang="en-US" sz="1600" i="1">
                <a:solidFill>
                  <a:srgbClr val="FF0000"/>
                </a:solidFill>
              </a:rPr>
              <a:t>B</a:t>
            </a:r>
            <a:r>
              <a:rPr lang="en-GB" sz="1600">
                <a:solidFill>
                  <a:srgbClr val="FF0000"/>
                </a:solidFill>
              </a:rPr>
              <a:t>′</a:t>
            </a:r>
            <a:r>
              <a:rPr lang="en-US" sz="1600" i="1">
                <a:solidFill>
                  <a:srgbClr val="FF0000"/>
                </a:solidFill>
              </a:rPr>
              <a:t></a:t>
            </a:r>
            <a:r>
              <a:rPr lang="en-US" sz="1600">
                <a:solidFill>
                  <a:srgbClr val="FF0000"/>
                </a:solidFill>
              </a:rPr>
              <a:t> </a:t>
            </a:r>
            <a:r>
              <a:rPr lang="en-US" sz="1600" i="1">
                <a:solidFill>
                  <a:srgbClr val="FF0000"/>
                </a:solidFill>
              </a:rPr>
              <a:t>A</a:t>
            </a:r>
            <a:r>
              <a:rPr lang="en-GB" sz="1600">
                <a:solidFill>
                  <a:srgbClr val="FF0000"/>
                </a:solidFill>
              </a:rPr>
              <a:t>″</a:t>
            </a:r>
            <a:r>
              <a:rPr lang="en-US" sz="1600" i="1">
                <a:solidFill>
                  <a:srgbClr val="FF0000"/>
                </a:solidFill>
              </a:rPr>
              <a:t>B</a:t>
            </a:r>
            <a:r>
              <a:rPr lang="en-GB" sz="1600">
                <a:solidFill>
                  <a:srgbClr val="FF0000"/>
                </a:solidFill>
              </a:rPr>
              <a:t>″</a:t>
            </a:r>
            <a:r>
              <a:rPr lang="en-GB" sz="1600"/>
              <a:t> va </a:t>
            </a:r>
            <a:r>
              <a:rPr lang="en-US" sz="1600" i="1">
                <a:solidFill>
                  <a:srgbClr val="FF0000"/>
                </a:solidFill>
              </a:rPr>
              <a:t>A</a:t>
            </a:r>
            <a:r>
              <a:rPr lang="en-GB" sz="1600">
                <a:solidFill>
                  <a:srgbClr val="FF0000"/>
                </a:solidFill>
              </a:rPr>
              <a:t>″′</a:t>
            </a:r>
            <a:r>
              <a:rPr lang="en-US" sz="1600" i="1">
                <a:solidFill>
                  <a:srgbClr val="FF0000"/>
                </a:solidFill>
              </a:rPr>
              <a:t>B</a:t>
            </a:r>
            <a:r>
              <a:rPr lang="en-GB" sz="1600">
                <a:solidFill>
                  <a:srgbClr val="FF0000"/>
                </a:solidFill>
              </a:rPr>
              <a:t>″′</a:t>
            </a:r>
            <a:r>
              <a:rPr lang="en-GB" sz="1600" i="1"/>
              <a:t> </a:t>
            </a:r>
            <a:r>
              <a:rPr lang="en-GB" sz="1600"/>
              <a:t>proyeksiyalarga asosan uning haqiqiy o‘lchami va </a:t>
            </a:r>
            <a:r>
              <a:rPr lang="en-US" sz="1600">
                <a:solidFill>
                  <a:srgbClr val="FF0000"/>
                </a:solidFill>
              </a:rPr>
              <a:t>H</a:t>
            </a:r>
            <a:r>
              <a:rPr lang="en-GB" sz="1600"/>
              <a:t> bilan hosil qilgan </a:t>
            </a:r>
            <a:r>
              <a:rPr lang="en-US" sz="1600">
                <a:solidFill>
                  <a:srgbClr val="FF0000"/>
                </a:solidFill>
                <a:sym typeface="Symbol" pitchFamily="18" charset="2"/>
              </a:rPr>
              <a:t></a:t>
            </a:r>
            <a:r>
              <a:rPr lang="en-GB" sz="1600"/>
              <a:t> burchagini aniqlash uchun to‘g‘ri burchakli </a:t>
            </a:r>
            <a:r>
              <a:rPr lang="en-US" sz="1600" i="1">
                <a:solidFill>
                  <a:srgbClr val="FF0000"/>
                </a:solidFill>
              </a:rPr>
              <a:t>A</a:t>
            </a:r>
            <a:r>
              <a:rPr lang="en-GB" sz="1600">
                <a:solidFill>
                  <a:srgbClr val="FF0000"/>
                </a:solidFill>
              </a:rPr>
              <a:t>′</a:t>
            </a:r>
            <a:r>
              <a:rPr lang="en-US" sz="1600" i="1">
                <a:solidFill>
                  <a:srgbClr val="FF0000"/>
                </a:solidFill>
              </a:rPr>
              <a:t>B</a:t>
            </a:r>
            <a:r>
              <a:rPr lang="en-GB" sz="1600">
                <a:solidFill>
                  <a:srgbClr val="FF0000"/>
                </a:solidFill>
              </a:rPr>
              <a:t>′</a:t>
            </a:r>
            <a:r>
              <a:rPr lang="en-US" sz="1600" i="1">
                <a:solidFill>
                  <a:srgbClr val="FF0000"/>
                </a:solidFill>
              </a:rPr>
              <a:t>B</a:t>
            </a:r>
            <a:r>
              <a:rPr lang="en-GB" sz="1600" i="1" baseline="-25000">
                <a:solidFill>
                  <a:srgbClr val="FF0000"/>
                </a:solidFill>
              </a:rPr>
              <a:t>0</a:t>
            </a:r>
            <a:r>
              <a:rPr lang="en-GB" sz="1600" i="1"/>
              <a:t> </a:t>
            </a:r>
            <a:r>
              <a:rPr lang="en-GB" sz="1600"/>
              <a:t>uchburchak yasaladi. Bu uchburchakning bir kateti kesmaning gorizontal proyeksiyasiga, ikkinchi kateti esa kesmaning </a:t>
            </a:r>
            <a:r>
              <a:rPr lang="en-GB" sz="1600" i="1">
                <a:solidFill>
                  <a:srgbClr val="FF0000"/>
                </a:solidFill>
              </a:rPr>
              <a:t>A</a:t>
            </a:r>
            <a:r>
              <a:rPr lang="en-GB" sz="1600"/>
              <a:t> va </a:t>
            </a:r>
            <a:r>
              <a:rPr lang="en-GB" sz="1600">
                <a:solidFill>
                  <a:srgbClr val="FF0000"/>
                </a:solidFill>
              </a:rPr>
              <a:t>B</a:t>
            </a:r>
            <a:r>
              <a:rPr lang="en-GB" sz="1600"/>
              <a:t> uchlarining applikatalari ayirmasi </a:t>
            </a:r>
            <a:r>
              <a:rPr lang="en-US" sz="1600">
                <a:solidFill>
                  <a:srgbClr val="FF0000"/>
                </a:solidFill>
                <a:sym typeface="Symbol" pitchFamily="18" charset="2"/>
              </a:rPr>
              <a:t></a:t>
            </a:r>
            <a:r>
              <a:rPr lang="en-US" sz="1600">
                <a:solidFill>
                  <a:srgbClr val="FF0000"/>
                </a:solidFill>
              </a:rPr>
              <a:t>z</a:t>
            </a:r>
            <a:r>
              <a:rPr lang="en-US" sz="1600"/>
              <a:t> </a:t>
            </a:r>
            <a:r>
              <a:rPr lang="en-GB" sz="1600"/>
              <a:t>ga teng bo‘ladi. Bu uchburchakning </a:t>
            </a:r>
            <a:r>
              <a:rPr lang="en-US" sz="1600" i="1">
                <a:solidFill>
                  <a:srgbClr val="FF0000"/>
                </a:solidFill>
              </a:rPr>
              <a:t>A</a:t>
            </a:r>
            <a:r>
              <a:rPr lang="en-GB" sz="1600">
                <a:solidFill>
                  <a:srgbClr val="FF0000"/>
                </a:solidFill>
              </a:rPr>
              <a:t>′</a:t>
            </a:r>
            <a:r>
              <a:rPr lang="en-US" sz="1600" i="1">
                <a:solidFill>
                  <a:srgbClr val="FF0000"/>
                </a:solidFill>
              </a:rPr>
              <a:t>B</a:t>
            </a:r>
            <a:r>
              <a:rPr lang="en-GB" sz="1600" i="1" baseline="-25000">
                <a:solidFill>
                  <a:srgbClr val="FF0000"/>
                </a:solidFill>
              </a:rPr>
              <a:t>0</a:t>
            </a:r>
            <a:r>
              <a:rPr lang="en-GB" sz="1600"/>
              <a:t> gipotenuzasi </a:t>
            </a:r>
            <a:r>
              <a:rPr lang="en-GB" sz="1600" i="1">
                <a:solidFill>
                  <a:srgbClr val="FF0000"/>
                </a:solidFill>
              </a:rPr>
              <a:t>AB</a:t>
            </a:r>
            <a:r>
              <a:rPr lang="en-GB" sz="1600"/>
              <a:t> kesmaning haqiqiy o‘lchami, </a:t>
            </a:r>
            <a:r>
              <a:rPr lang="en-GB" sz="1600" i="1">
                <a:solidFill>
                  <a:srgbClr val="FF0000"/>
                </a:solidFill>
              </a:rPr>
              <a:t>A</a:t>
            </a:r>
            <a:r>
              <a:rPr lang="en-GB" sz="1600">
                <a:solidFill>
                  <a:srgbClr val="FF0000"/>
                </a:solidFill>
              </a:rPr>
              <a:t>′</a:t>
            </a:r>
            <a:r>
              <a:rPr lang="en-GB" sz="1600" i="1">
                <a:solidFill>
                  <a:srgbClr val="FF0000"/>
                </a:solidFill>
              </a:rPr>
              <a:t>B</a:t>
            </a:r>
            <a:r>
              <a:rPr lang="en-GB" sz="1600" i="1" baseline="-25000">
                <a:solidFill>
                  <a:srgbClr val="FF0000"/>
                </a:solidFill>
              </a:rPr>
              <a:t>0</a:t>
            </a:r>
            <a:r>
              <a:rPr lang="en-GB" sz="1600" i="1">
                <a:solidFill>
                  <a:srgbClr val="FF0000"/>
                </a:solidFill>
              </a:rPr>
              <a:t>=AB</a:t>
            </a:r>
            <a:r>
              <a:rPr lang="en-GB" sz="1600">
                <a:solidFill>
                  <a:srgbClr val="FF0000"/>
                </a:solidFill>
              </a:rPr>
              <a:t> </a:t>
            </a:r>
            <a:r>
              <a:rPr lang="en-GB" sz="1600"/>
              <a:t>bo‘lib, </a:t>
            </a:r>
            <a:r>
              <a:rPr lang="en-US" sz="1600">
                <a:solidFill>
                  <a:srgbClr val="FF0000"/>
                </a:solidFill>
              </a:rPr>
              <a:t>AB</a:t>
            </a:r>
            <a:r>
              <a:rPr lang="en-GB" sz="1600">
                <a:solidFill>
                  <a:srgbClr val="FF0000"/>
                </a:solidFill>
              </a:rPr>
              <a:t>^</a:t>
            </a:r>
            <a:r>
              <a:rPr lang="en-US" sz="1600">
                <a:solidFill>
                  <a:srgbClr val="FF0000"/>
                </a:solidFill>
              </a:rPr>
              <a:t>H</a:t>
            </a:r>
            <a:r>
              <a:rPr lang="en-GB" sz="1600">
                <a:solidFill>
                  <a:srgbClr val="FF0000"/>
                </a:solidFill>
              </a:rPr>
              <a:t>=</a:t>
            </a:r>
            <a:r>
              <a:rPr lang="en-US" sz="1600">
                <a:solidFill>
                  <a:srgbClr val="FF0000"/>
                </a:solidFill>
                <a:sym typeface="Symbol" pitchFamily="18" charset="2"/>
              </a:rPr>
              <a:t></a:t>
            </a:r>
            <a:r>
              <a:rPr lang="en-US" sz="1600" i="1">
                <a:solidFill>
                  <a:srgbClr val="FF0000"/>
                </a:solidFill>
              </a:rPr>
              <a:t>B</a:t>
            </a:r>
            <a:r>
              <a:rPr lang="en-GB" sz="1600">
                <a:solidFill>
                  <a:srgbClr val="FF0000"/>
                </a:solidFill>
              </a:rPr>
              <a:t>′</a:t>
            </a:r>
            <a:r>
              <a:rPr lang="en-US" sz="1600" i="1">
                <a:solidFill>
                  <a:srgbClr val="FF0000"/>
                </a:solidFill>
              </a:rPr>
              <a:t>A</a:t>
            </a:r>
            <a:r>
              <a:rPr lang="en-GB" sz="1600">
                <a:solidFill>
                  <a:srgbClr val="FF0000"/>
                </a:solidFill>
              </a:rPr>
              <a:t>′</a:t>
            </a:r>
            <a:r>
              <a:rPr lang="en-US" sz="1600" i="1">
                <a:solidFill>
                  <a:srgbClr val="FF0000"/>
                </a:solidFill>
              </a:rPr>
              <a:t>B</a:t>
            </a:r>
            <a:r>
              <a:rPr lang="en-GB" sz="1600" i="1" baseline="-25000">
                <a:solidFill>
                  <a:srgbClr val="FF0000"/>
                </a:solidFill>
              </a:rPr>
              <a:t>0</a:t>
            </a:r>
            <a:r>
              <a:rPr lang="en-GB" sz="1600">
                <a:solidFill>
                  <a:srgbClr val="FF0000"/>
                </a:solidFill>
              </a:rPr>
              <a:t>=</a:t>
            </a:r>
            <a:r>
              <a:rPr lang="en-US" sz="1600">
                <a:solidFill>
                  <a:srgbClr val="FF0000"/>
                </a:solidFill>
                <a:sym typeface="Symbol" pitchFamily="18" charset="2"/>
              </a:rPr>
              <a:t></a:t>
            </a:r>
            <a:r>
              <a:rPr lang="en-GB" sz="1600"/>
              <a:t> bo‘ladi. </a:t>
            </a:r>
            <a:endParaRPr lang="uz-Cyrl-UZ" sz="1600"/>
          </a:p>
          <a:p>
            <a:pPr>
              <a:lnSpc>
                <a:spcPct val="80000"/>
              </a:lnSpc>
            </a:pPr>
            <a:r>
              <a:rPr lang="uz-Cyrl-UZ" sz="1600"/>
              <a:t>Kesmaning </a:t>
            </a:r>
            <a:r>
              <a:rPr lang="uz-Cyrl-UZ" sz="1600">
                <a:solidFill>
                  <a:srgbClr val="FF0000"/>
                </a:solidFill>
              </a:rPr>
              <a:t>V</a:t>
            </a:r>
            <a:r>
              <a:rPr lang="uz-Cyrl-UZ" sz="1600"/>
              <a:t> tekislik bilan hosil qilgan </a:t>
            </a:r>
            <a:r>
              <a:rPr lang="en-US" sz="1600">
                <a:solidFill>
                  <a:srgbClr val="FF0000"/>
                </a:solidFill>
                <a:sym typeface="Symbol" pitchFamily="18" charset="2"/>
              </a:rPr>
              <a:t></a:t>
            </a:r>
            <a:r>
              <a:rPr lang="uz-Cyrl-UZ" sz="1600"/>
              <a:t> burchagini aniqlash uchun to‘g‘ri burchakli </a:t>
            </a:r>
            <a:r>
              <a:rPr lang="uz-Cyrl-UZ" sz="1600">
                <a:solidFill>
                  <a:srgbClr val="FF0000"/>
                </a:solidFill>
                <a:sym typeface="Symbol" pitchFamily="18" charset="2"/>
              </a:rPr>
              <a:t></a:t>
            </a:r>
            <a:r>
              <a:rPr lang="uz-Cyrl-UZ" sz="1600" i="1">
                <a:solidFill>
                  <a:srgbClr val="FF0000"/>
                </a:solidFill>
              </a:rPr>
              <a:t>A</a:t>
            </a:r>
            <a:r>
              <a:rPr lang="uz-Cyrl-UZ" sz="1600">
                <a:solidFill>
                  <a:srgbClr val="FF0000"/>
                </a:solidFill>
              </a:rPr>
              <a:t>″</a:t>
            </a:r>
            <a:r>
              <a:rPr lang="uz-Cyrl-UZ" sz="1600" i="1">
                <a:solidFill>
                  <a:srgbClr val="FF0000"/>
                </a:solidFill>
              </a:rPr>
              <a:t>B</a:t>
            </a:r>
            <a:r>
              <a:rPr lang="uz-Cyrl-UZ" sz="1600">
                <a:solidFill>
                  <a:srgbClr val="FF0000"/>
                </a:solidFill>
              </a:rPr>
              <a:t>″</a:t>
            </a:r>
            <a:r>
              <a:rPr lang="uz-Cyrl-UZ" sz="1600" i="1">
                <a:solidFill>
                  <a:srgbClr val="FF0000"/>
                </a:solidFill>
              </a:rPr>
              <a:t>A</a:t>
            </a:r>
            <a:r>
              <a:rPr lang="uz-Cyrl-UZ" sz="1600" i="1" baseline="-25000">
                <a:solidFill>
                  <a:srgbClr val="FF0000"/>
                </a:solidFill>
              </a:rPr>
              <a:t>0</a:t>
            </a:r>
            <a:r>
              <a:rPr lang="uz-Cyrl-UZ" sz="1600"/>
              <a:t> ni yasaladi. Bu uchburchakning bir kateti kesmaning frontal </a:t>
            </a:r>
            <a:r>
              <a:rPr lang="uz-Cyrl-UZ" sz="1600" i="1">
                <a:solidFill>
                  <a:srgbClr val="FF0000"/>
                </a:solidFill>
              </a:rPr>
              <a:t>A</a:t>
            </a:r>
            <a:r>
              <a:rPr lang="uz-Cyrl-UZ" sz="1600">
                <a:solidFill>
                  <a:srgbClr val="FF0000"/>
                </a:solidFill>
              </a:rPr>
              <a:t>″</a:t>
            </a:r>
            <a:r>
              <a:rPr lang="uz-Cyrl-UZ" sz="1600" i="1">
                <a:solidFill>
                  <a:srgbClr val="FF0000"/>
                </a:solidFill>
              </a:rPr>
              <a:t>B</a:t>
            </a:r>
            <a:r>
              <a:rPr lang="uz-Cyrl-UZ" sz="1600">
                <a:solidFill>
                  <a:srgbClr val="FF0000"/>
                </a:solidFill>
              </a:rPr>
              <a:t>″</a:t>
            </a:r>
            <a:r>
              <a:rPr lang="uz-Cyrl-UZ" sz="1600"/>
              <a:t> proyeksiyasiga, ikkinchi kateti esa </a:t>
            </a:r>
            <a:r>
              <a:rPr lang="uz-Cyrl-UZ" sz="1600" i="1">
                <a:solidFill>
                  <a:srgbClr val="FF0000"/>
                </a:solidFill>
              </a:rPr>
              <a:t>AB</a:t>
            </a:r>
            <a:r>
              <a:rPr lang="uz-Cyrl-UZ" sz="1600"/>
              <a:t> kesma uchlari ordinatalari ayirmasi </a:t>
            </a:r>
            <a:r>
              <a:rPr lang="uz-Cyrl-UZ" sz="1600" i="1">
                <a:solidFill>
                  <a:srgbClr val="FF0000"/>
                </a:solidFill>
              </a:rPr>
              <a:t>Δy</a:t>
            </a:r>
            <a:r>
              <a:rPr lang="uz-Cyrl-UZ" sz="1600"/>
              <a:t> ga teng bo‘ladi. Hosil bo‘lgan </a:t>
            </a:r>
            <a:r>
              <a:rPr lang="uz-Cyrl-UZ" sz="1600" i="1">
                <a:solidFill>
                  <a:srgbClr val="FF0000"/>
                </a:solidFill>
              </a:rPr>
              <a:t>B</a:t>
            </a:r>
            <a:r>
              <a:rPr lang="en-US" sz="1600">
                <a:solidFill>
                  <a:srgbClr val="FF0000"/>
                </a:solidFill>
              </a:rPr>
              <a:t>″</a:t>
            </a:r>
            <a:r>
              <a:rPr lang="uz-Cyrl-UZ" sz="1600" i="1">
                <a:solidFill>
                  <a:srgbClr val="FF0000"/>
                </a:solidFill>
              </a:rPr>
              <a:t>A</a:t>
            </a:r>
            <a:r>
              <a:rPr lang="uz-Cyrl-UZ" sz="1600" i="1" baseline="-25000">
                <a:solidFill>
                  <a:srgbClr val="FF0000"/>
                </a:solidFill>
              </a:rPr>
              <a:t>0</a:t>
            </a:r>
            <a:r>
              <a:rPr lang="uz-Cyrl-UZ" sz="1600">
                <a:solidFill>
                  <a:srgbClr val="FF0000"/>
                </a:solidFill>
              </a:rPr>
              <a:t>=</a:t>
            </a:r>
            <a:r>
              <a:rPr lang="uz-Cyrl-UZ" sz="1600" i="1">
                <a:solidFill>
                  <a:srgbClr val="FF0000"/>
                </a:solidFill>
              </a:rPr>
              <a:t>AB</a:t>
            </a:r>
            <a:r>
              <a:rPr lang="uz-Cyrl-UZ" sz="1600"/>
              <a:t> bo‘lib, </a:t>
            </a:r>
            <a:r>
              <a:rPr lang="uz-Cyrl-UZ" sz="1600">
                <a:solidFill>
                  <a:srgbClr val="FF0000"/>
                </a:solidFill>
              </a:rPr>
              <a:t>AB^V=</a:t>
            </a:r>
            <a:r>
              <a:rPr lang="en-US" sz="1600">
                <a:solidFill>
                  <a:srgbClr val="FF0000"/>
                </a:solidFill>
                <a:sym typeface="Symbol" pitchFamily="18" charset="2"/>
              </a:rPr>
              <a:t></a:t>
            </a:r>
            <a:r>
              <a:rPr lang="uz-Cyrl-UZ" sz="1600" i="1">
                <a:solidFill>
                  <a:srgbClr val="FF0000"/>
                </a:solidFill>
              </a:rPr>
              <a:t>A</a:t>
            </a:r>
            <a:r>
              <a:rPr lang="uz-Cyrl-UZ" sz="1600">
                <a:solidFill>
                  <a:srgbClr val="FF0000"/>
                </a:solidFill>
              </a:rPr>
              <a:t>″</a:t>
            </a:r>
            <a:r>
              <a:rPr lang="uz-Cyrl-UZ" sz="1600" i="1">
                <a:solidFill>
                  <a:srgbClr val="FF0000"/>
                </a:solidFill>
              </a:rPr>
              <a:t>B</a:t>
            </a:r>
            <a:r>
              <a:rPr lang="uz-Cyrl-UZ" sz="1600">
                <a:solidFill>
                  <a:srgbClr val="FF0000"/>
                </a:solidFill>
              </a:rPr>
              <a:t>″</a:t>
            </a:r>
            <a:r>
              <a:rPr lang="uz-Cyrl-UZ" sz="1600" i="1">
                <a:solidFill>
                  <a:srgbClr val="FF0000"/>
                </a:solidFill>
              </a:rPr>
              <a:t>A</a:t>
            </a:r>
            <a:r>
              <a:rPr lang="uz-Cyrl-UZ" sz="1600" i="1" baseline="-25000">
                <a:solidFill>
                  <a:srgbClr val="FF0000"/>
                </a:solidFill>
              </a:rPr>
              <a:t>0</a:t>
            </a:r>
            <a:r>
              <a:rPr lang="uz-Cyrl-UZ" sz="1600">
                <a:solidFill>
                  <a:srgbClr val="FF0000"/>
                </a:solidFill>
              </a:rPr>
              <a:t>=</a:t>
            </a:r>
            <a:r>
              <a:rPr lang="en-US" sz="1600">
                <a:solidFill>
                  <a:srgbClr val="FF0000"/>
                </a:solidFill>
                <a:sym typeface="Symbol" pitchFamily="18" charset="2"/>
              </a:rPr>
              <a:t></a:t>
            </a:r>
            <a:r>
              <a:rPr lang="uz-Cyrl-UZ" sz="1600"/>
              <a:t> bo‘ladi.</a:t>
            </a:r>
            <a:endParaRPr lang="ru-RU" sz="1600"/>
          </a:p>
        </p:txBody>
      </p:sp>
      <p:pic>
        <p:nvPicPr>
          <p:cNvPr id="4107" name="Picture 11" descr="2_16a"/>
          <p:cNvPicPr>
            <a:picLocks noGrp="1" noChangeAspect="1" noChangeArrowheads="1"/>
          </p:cNvPicPr>
          <p:nvPr>
            <p:ph sz="quarter" idx="1"/>
          </p:nvPr>
        </p:nvPicPr>
        <p:blipFill>
          <a:blip r:embed="rId2">
            <a:lum contrast="12000"/>
          </a:blip>
          <a:srcRect/>
          <a:stretch>
            <a:fillRect/>
          </a:stretch>
        </p:blipFill>
        <p:spPr>
          <a:xfrm>
            <a:off x="2063750" y="549275"/>
            <a:ext cx="2736850" cy="2736850"/>
          </a:xfrm>
          <a:noFill/>
          <a:ln/>
        </p:spPr>
      </p:pic>
      <p:pic>
        <p:nvPicPr>
          <p:cNvPr id="4108" name="Picture 12" descr="2_16b"/>
          <p:cNvPicPr>
            <a:picLocks noGrp="1" noChangeAspect="1" noChangeArrowheads="1"/>
          </p:cNvPicPr>
          <p:nvPr>
            <p:ph sz="quarter" idx="2"/>
          </p:nvPr>
        </p:nvPicPr>
        <p:blipFill>
          <a:blip r:embed="rId3"/>
          <a:srcRect/>
          <a:stretch>
            <a:fillRect/>
          </a:stretch>
        </p:blipFill>
        <p:spPr>
          <a:xfrm>
            <a:off x="1847851" y="3609975"/>
            <a:ext cx="3806825" cy="2516188"/>
          </a:xfrm>
          <a:noFill/>
          <a:ln/>
        </p:spPr>
      </p:pic>
      <p:sp>
        <p:nvSpPr>
          <p:cNvPr id="4109" name="Rectangle 13"/>
          <p:cNvSpPr>
            <a:spLocks noChangeArrowheads="1"/>
          </p:cNvSpPr>
          <p:nvPr/>
        </p:nvSpPr>
        <p:spPr bwMode="auto">
          <a:xfrm>
            <a:off x="5951538" y="4314934"/>
            <a:ext cx="4464050" cy="1815882"/>
          </a:xfrm>
          <a:prstGeom prst="rect">
            <a:avLst/>
          </a:prstGeom>
          <a:noFill/>
          <a:ln w="9525">
            <a:noFill/>
            <a:miter lim="800000"/>
            <a:headEnd/>
            <a:tailEnd/>
          </a:ln>
          <a:effectLst/>
        </p:spPr>
        <p:txBody>
          <a:bodyPr anchor="ctr">
            <a:spAutoFit/>
          </a:bodyPr>
          <a:lstStyle/>
          <a:p>
            <a:pPr algn="just"/>
            <a:r>
              <a:rPr lang="uz-Cyrl-UZ" sz="1600" i="1">
                <a:solidFill>
                  <a:srgbClr val="FF0000"/>
                </a:solidFill>
              </a:rPr>
              <a:t>AB</a:t>
            </a:r>
            <a:r>
              <a:rPr lang="uz-Cyrl-UZ" sz="1600" i="1"/>
              <a:t> </a:t>
            </a:r>
            <a:r>
              <a:rPr lang="uz-Cyrl-UZ" sz="1600"/>
              <a:t>kesmaning </a:t>
            </a:r>
            <a:r>
              <a:rPr lang="uz-Cyrl-UZ" sz="1600">
                <a:solidFill>
                  <a:srgbClr val="FF0000"/>
                </a:solidFill>
              </a:rPr>
              <a:t>W</a:t>
            </a:r>
            <a:r>
              <a:rPr lang="uz-Cyrl-UZ" sz="1600"/>
              <a:t> tekislik bilan hosil etgan burchagini aniqlash uchun esa to‘g‘ri burchakli </a:t>
            </a:r>
            <a:r>
              <a:rPr lang="uz-Cyrl-UZ" sz="1600">
                <a:solidFill>
                  <a:srgbClr val="FF0000"/>
                </a:solidFill>
                <a:sym typeface="Symbol" pitchFamily="18" charset="2"/>
              </a:rPr>
              <a:t></a:t>
            </a:r>
            <a:r>
              <a:rPr lang="uz-Cyrl-UZ" sz="1600" i="1">
                <a:solidFill>
                  <a:srgbClr val="FF0000"/>
                </a:solidFill>
              </a:rPr>
              <a:t>A</a:t>
            </a:r>
            <a:r>
              <a:rPr lang="uz-Cyrl-UZ" sz="1600">
                <a:solidFill>
                  <a:srgbClr val="FF0000"/>
                </a:solidFill>
              </a:rPr>
              <a:t>″′</a:t>
            </a:r>
            <a:r>
              <a:rPr lang="uz-Cyrl-UZ" sz="1600" i="1">
                <a:solidFill>
                  <a:srgbClr val="FF0000"/>
                </a:solidFill>
              </a:rPr>
              <a:t>B</a:t>
            </a:r>
            <a:r>
              <a:rPr lang="uz-Cyrl-UZ" sz="1600">
                <a:solidFill>
                  <a:srgbClr val="FF0000"/>
                </a:solidFill>
              </a:rPr>
              <a:t>″′</a:t>
            </a:r>
            <a:r>
              <a:rPr lang="uz-Cyrl-UZ" sz="1600" i="1">
                <a:solidFill>
                  <a:srgbClr val="FF0000"/>
                </a:solidFill>
              </a:rPr>
              <a:t>A</a:t>
            </a:r>
            <a:r>
              <a:rPr lang="uz-Cyrl-UZ" sz="1600" i="1" baseline="-25000">
                <a:solidFill>
                  <a:srgbClr val="FF0000"/>
                </a:solidFill>
              </a:rPr>
              <a:t>0</a:t>
            </a:r>
            <a:r>
              <a:rPr lang="uz-Cyrl-UZ" sz="1600" i="1"/>
              <a:t> </a:t>
            </a:r>
            <a:r>
              <a:rPr lang="uz-Cyrl-UZ" sz="1600"/>
              <a:t>ni yasaymiz. Bu uchburchakning bir kateti kesmaning profil </a:t>
            </a:r>
            <a:r>
              <a:rPr lang="uz-Cyrl-UZ" sz="1600" i="1">
                <a:solidFill>
                  <a:srgbClr val="FF0000"/>
                </a:solidFill>
              </a:rPr>
              <a:t>A</a:t>
            </a:r>
            <a:r>
              <a:rPr lang="uz-Cyrl-UZ" sz="1600">
                <a:solidFill>
                  <a:srgbClr val="FF0000"/>
                </a:solidFill>
              </a:rPr>
              <a:t>″′</a:t>
            </a:r>
            <a:r>
              <a:rPr lang="uz-Cyrl-UZ" sz="1600" i="1">
                <a:solidFill>
                  <a:srgbClr val="FF0000"/>
                </a:solidFill>
              </a:rPr>
              <a:t>B</a:t>
            </a:r>
            <a:r>
              <a:rPr lang="uz-Cyrl-UZ" sz="1600">
                <a:solidFill>
                  <a:srgbClr val="FF0000"/>
                </a:solidFill>
              </a:rPr>
              <a:t>″′</a:t>
            </a:r>
            <a:r>
              <a:rPr lang="uz-Cyrl-UZ" sz="1600" i="1"/>
              <a:t> </a:t>
            </a:r>
            <a:r>
              <a:rPr lang="uz-Cyrl-UZ" sz="1600"/>
              <a:t>proyeksiyasi, ikkinchi kateti kesma uchlarning </a:t>
            </a:r>
            <a:r>
              <a:rPr lang="uz-Cyrl-UZ" sz="1600">
                <a:solidFill>
                  <a:srgbClr val="FF0000"/>
                </a:solidFill>
              </a:rPr>
              <a:t>W</a:t>
            </a:r>
            <a:r>
              <a:rPr lang="uz-Cyrl-UZ" sz="1600"/>
              <a:t> tekislikdan uzoqliklarning absissalar ayirmasi </a:t>
            </a:r>
            <a:r>
              <a:rPr lang="uz-Cyrl-UZ" sz="1600">
                <a:solidFill>
                  <a:srgbClr val="FF0000"/>
                </a:solidFill>
              </a:rPr>
              <a:t>Δx</a:t>
            </a:r>
            <a:r>
              <a:rPr lang="uz-Cyrl-UZ" sz="1600"/>
              <a:t> bo‘ladi. Hosil bo‘lgan </a:t>
            </a:r>
            <a:r>
              <a:rPr lang="uz-Cyrl-UZ" sz="1600" i="1">
                <a:solidFill>
                  <a:srgbClr val="FF0000"/>
                </a:solidFill>
              </a:rPr>
              <a:t>B</a:t>
            </a:r>
            <a:r>
              <a:rPr lang="uz-Cyrl-UZ" sz="1600">
                <a:solidFill>
                  <a:srgbClr val="FF0000"/>
                </a:solidFill>
              </a:rPr>
              <a:t>″′</a:t>
            </a:r>
            <a:r>
              <a:rPr lang="uz-Cyrl-UZ" sz="1600" i="1">
                <a:solidFill>
                  <a:srgbClr val="FF0000"/>
                </a:solidFill>
              </a:rPr>
              <a:t>A</a:t>
            </a:r>
            <a:r>
              <a:rPr lang="uz-Cyrl-UZ" sz="1600" i="1" baseline="-25000">
                <a:solidFill>
                  <a:srgbClr val="FF0000"/>
                </a:solidFill>
              </a:rPr>
              <a:t>0</a:t>
            </a:r>
            <a:r>
              <a:rPr lang="uz-Cyrl-UZ" sz="1600" i="1">
                <a:solidFill>
                  <a:srgbClr val="FF0000"/>
                </a:solidFill>
              </a:rPr>
              <a:t> </a:t>
            </a:r>
            <a:r>
              <a:rPr lang="uz-Cyrl-UZ" sz="1600">
                <a:solidFill>
                  <a:srgbClr val="FF0000"/>
                </a:solidFill>
              </a:rPr>
              <a:t>= </a:t>
            </a:r>
            <a:r>
              <a:rPr lang="uz-Cyrl-UZ" sz="1600" i="1">
                <a:solidFill>
                  <a:srgbClr val="FF0000"/>
                </a:solidFill>
              </a:rPr>
              <a:t>AB</a:t>
            </a:r>
            <a:r>
              <a:rPr lang="uz-Cyrl-UZ" sz="1600"/>
              <a:t> bo‘lib, </a:t>
            </a:r>
            <a:r>
              <a:rPr lang="uz-Cyrl-UZ" sz="1600">
                <a:solidFill>
                  <a:srgbClr val="FF0000"/>
                </a:solidFill>
              </a:rPr>
              <a:t>AB^W=</a:t>
            </a:r>
            <a:r>
              <a:rPr lang="en-US" sz="1600">
                <a:solidFill>
                  <a:srgbClr val="FF0000"/>
                </a:solidFill>
                <a:sym typeface="Symbol" pitchFamily="18" charset="2"/>
              </a:rPr>
              <a:t></a:t>
            </a:r>
            <a:r>
              <a:rPr lang="uz-Cyrl-UZ" sz="1600" i="1">
                <a:solidFill>
                  <a:srgbClr val="FF0000"/>
                </a:solidFill>
              </a:rPr>
              <a:t>A</a:t>
            </a:r>
            <a:r>
              <a:rPr lang="uz-Cyrl-UZ" sz="1600">
                <a:solidFill>
                  <a:srgbClr val="FF0000"/>
                </a:solidFill>
                <a:sym typeface="Symbol" pitchFamily="18" charset="2"/>
              </a:rPr>
              <a:t>″′</a:t>
            </a:r>
            <a:r>
              <a:rPr lang="uz-Cyrl-UZ" sz="1600" i="1">
                <a:solidFill>
                  <a:srgbClr val="FF0000"/>
                </a:solidFill>
                <a:sym typeface="Symbol" pitchFamily="18" charset="2"/>
              </a:rPr>
              <a:t>B</a:t>
            </a:r>
            <a:r>
              <a:rPr lang="uz-Cyrl-UZ" sz="1600">
                <a:solidFill>
                  <a:srgbClr val="FF0000"/>
                </a:solidFill>
                <a:sym typeface="Symbol" pitchFamily="18" charset="2"/>
              </a:rPr>
              <a:t>″′</a:t>
            </a:r>
            <a:r>
              <a:rPr lang="uz-Cyrl-UZ" sz="1600" i="1">
                <a:solidFill>
                  <a:srgbClr val="FF0000"/>
                </a:solidFill>
                <a:sym typeface="Symbol" pitchFamily="18" charset="2"/>
              </a:rPr>
              <a:t>A0</a:t>
            </a:r>
            <a:r>
              <a:rPr lang="uz-Cyrl-UZ" sz="1600">
                <a:solidFill>
                  <a:srgbClr val="FF0000"/>
                </a:solidFill>
                <a:sym typeface="Symbol" pitchFamily="18" charset="2"/>
              </a:rPr>
              <a:t> =</a:t>
            </a:r>
            <a:r>
              <a:rPr lang="uz-Cyrl-UZ" sz="1600"/>
              <a:t> teng bo‘ladi.</a:t>
            </a:r>
          </a:p>
        </p:txBody>
      </p:sp>
    </p:spTree>
    <p:extLst>
      <p:ext uri="{BB962C8B-B14F-4D97-AF65-F5344CB8AC3E}">
        <p14:creationId xmlns:p14="http://schemas.microsoft.com/office/powerpoint/2010/main" val="1103966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654032"/>
          </a:xfrm>
        </p:spPr>
        <p:txBody>
          <a:bodyPr>
            <a:normAutofit/>
          </a:bodyPr>
          <a:lstStyle/>
          <a:p>
            <a:r>
              <a:rPr lang="en-US" sz="3200" b="1" dirty="0" err="1">
                <a:solidFill>
                  <a:srgbClr val="FF0000"/>
                </a:solidFill>
              </a:rPr>
              <a:t>Kesmani</a:t>
            </a:r>
            <a:r>
              <a:rPr lang="en-US" sz="3200" b="1" dirty="0">
                <a:solidFill>
                  <a:srgbClr val="FF0000"/>
                </a:solidFill>
              </a:rPr>
              <a:t> </a:t>
            </a:r>
            <a:r>
              <a:rPr lang="en-US" sz="3200" b="1" dirty="0" err="1">
                <a:solidFill>
                  <a:srgbClr val="FF0000"/>
                </a:solidFill>
              </a:rPr>
              <a:t>berilgan</a:t>
            </a:r>
            <a:r>
              <a:rPr lang="en-US" sz="3200" b="1" dirty="0">
                <a:solidFill>
                  <a:srgbClr val="FF0000"/>
                </a:solidFill>
              </a:rPr>
              <a:t> </a:t>
            </a:r>
            <a:r>
              <a:rPr lang="en-US" sz="3200" b="1" dirty="0" err="1">
                <a:solidFill>
                  <a:srgbClr val="FF0000"/>
                </a:solidFill>
              </a:rPr>
              <a:t>nisbatda</a:t>
            </a:r>
            <a:r>
              <a:rPr lang="en-US" sz="3200" b="1" dirty="0">
                <a:solidFill>
                  <a:srgbClr val="FF0000"/>
                </a:solidFill>
              </a:rPr>
              <a:t> </a:t>
            </a:r>
            <a:r>
              <a:rPr lang="en-US" sz="3200" b="1" dirty="0" err="1">
                <a:solidFill>
                  <a:srgbClr val="FF0000"/>
                </a:solidFill>
              </a:rPr>
              <a:t>bo’lish</a:t>
            </a:r>
            <a:endParaRPr lang="ru-RU" sz="3200" b="1" dirty="0">
              <a:solidFill>
                <a:srgbClr val="FF0000"/>
              </a:solidFill>
            </a:endParaRPr>
          </a:p>
        </p:txBody>
      </p:sp>
      <p:pic>
        <p:nvPicPr>
          <p:cNvPr id="3" name="Рисунок 2" descr="r9.jpg"/>
          <p:cNvPicPr>
            <a:picLocks noChangeAspect="1"/>
          </p:cNvPicPr>
          <p:nvPr/>
        </p:nvPicPr>
        <p:blipFill>
          <a:blip r:embed="rId2"/>
          <a:stretch>
            <a:fillRect/>
          </a:stretch>
        </p:blipFill>
        <p:spPr>
          <a:xfrm>
            <a:off x="2238348" y="1500174"/>
            <a:ext cx="3786214" cy="3143272"/>
          </a:xfrm>
          <a:prstGeom prst="rect">
            <a:avLst/>
          </a:prstGeom>
        </p:spPr>
      </p:pic>
      <p:sp>
        <p:nvSpPr>
          <p:cNvPr id="5" name="TextBox 4"/>
          <p:cNvSpPr txBox="1"/>
          <p:nvPr/>
        </p:nvSpPr>
        <p:spPr>
          <a:xfrm>
            <a:off x="6596066" y="2285993"/>
            <a:ext cx="3643338" cy="2585323"/>
          </a:xfrm>
          <a:prstGeom prst="rect">
            <a:avLst/>
          </a:prstGeom>
          <a:noFill/>
        </p:spPr>
        <p:txBody>
          <a:bodyPr wrap="square" rtlCol="0">
            <a:spAutoFit/>
          </a:bodyPr>
          <a:lstStyle/>
          <a:p>
            <a:pPr>
              <a:lnSpc>
                <a:spcPct val="150000"/>
              </a:lnSpc>
            </a:pPr>
            <a:r>
              <a:rPr lang="en-US" b="1" dirty="0" err="1"/>
              <a:t>Fales</a:t>
            </a:r>
            <a:r>
              <a:rPr lang="en-US" b="1" dirty="0"/>
              <a:t> </a:t>
            </a:r>
            <a:r>
              <a:rPr lang="en-US" b="1" dirty="0" err="1"/>
              <a:t>teoremasi</a:t>
            </a:r>
            <a:r>
              <a:rPr lang="en-US" b="1" dirty="0"/>
              <a:t>: Agar </a:t>
            </a:r>
            <a:r>
              <a:rPr lang="en-US" b="1" dirty="0" err="1"/>
              <a:t>burchak</a:t>
            </a:r>
            <a:r>
              <a:rPr lang="en-US" b="1" dirty="0"/>
              <a:t>  </a:t>
            </a:r>
            <a:r>
              <a:rPr lang="en-US" b="1" dirty="0" err="1"/>
              <a:t>tomonini</a:t>
            </a:r>
            <a:r>
              <a:rPr lang="en-US" b="1" dirty="0"/>
              <a:t> </a:t>
            </a:r>
            <a:r>
              <a:rPr lang="en-US" b="1" dirty="0" err="1"/>
              <a:t>kesadigan</a:t>
            </a:r>
            <a:r>
              <a:rPr lang="en-US" b="1" dirty="0"/>
              <a:t>  parallel </a:t>
            </a:r>
            <a:r>
              <a:rPr lang="en-US" b="1" dirty="0" err="1"/>
              <a:t>to’g’ri</a:t>
            </a:r>
            <a:r>
              <a:rPr lang="en-US" b="1" dirty="0"/>
              <a:t> </a:t>
            </a:r>
            <a:r>
              <a:rPr lang="en-US" b="1" dirty="0" err="1"/>
              <a:t>chiziqlar</a:t>
            </a:r>
            <a:r>
              <a:rPr lang="en-US" b="1" dirty="0"/>
              <a:t> </a:t>
            </a:r>
            <a:r>
              <a:rPr lang="en-US" b="1" dirty="0" err="1"/>
              <a:t>uning</a:t>
            </a:r>
            <a:r>
              <a:rPr lang="en-US" b="1" dirty="0"/>
              <a:t> </a:t>
            </a:r>
            <a:r>
              <a:rPr lang="en-US" b="1" dirty="0" err="1"/>
              <a:t>bir</a:t>
            </a:r>
            <a:r>
              <a:rPr lang="en-US" b="1" dirty="0"/>
              <a:t> </a:t>
            </a:r>
            <a:r>
              <a:rPr lang="en-US" b="1" dirty="0" err="1"/>
              <a:t>tomonidan</a:t>
            </a:r>
            <a:r>
              <a:rPr lang="en-US" b="1" dirty="0"/>
              <a:t> </a:t>
            </a:r>
            <a:r>
              <a:rPr lang="en-US" b="1" dirty="0" err="1"/>
              <a:t>teng</a:t>
            </a:r>
            <a:r>
              <a:rPr lang="en-US" b="1" dirty="0"/>
              <a:t> </a:t>
            </a:r>
            <a:r>
              <a:rPr lang="en-US" b="1" dirty="0" err="1"/>
              <a:t>kesmalar</a:t>
            </a:r>
            <a:r>
              <a:rPr lang="en-US" b="1" dirty="0"/>
              <a:t> </a:t>
            </a:r>
            <a:r>
              <a:rPr lang="en-US" b="1" dirty="0" err="1"/>
              <a:t>ajratsa</a:t>
            </a:r>
            <a:r>
              <a:rPr lang="en-US" b="1" dirty="0"/>
              <a:t>, </a:t>
            </a:r>
            <a:r>
              <a:rPr lang="en-US" b="1" dirty="0" err="1"/>
              <a:t>ikkinchi</a:t>
            </a:r>
            <a:r>
              <a:rPr lang="en-US" b="1" dirty="0"/>
              <a:t> </a:t>
            </a:r>
            <a:r>
              <a:rPr lang="en-US" b="1" dirty="0" err="1"/>
              <a:t>tomonidan</a:t>
            </a:r>
            <a:r>
              <a:rPr lang="en-US" b="1" dirty="0"/>
              <a:t> ham </a:t>
            </a:r>
            <a:r>
              <a:rPr lang="en-US" b="1" dirty="0" err="1"/>
              <a:t>teng</a:t>
            </a:r>
            <a:r>
              <a:rPr lang="en-US" b="1" dirty="0"/>
              <a:t> </a:t>
            </a:r>
            <a:r>
              <a:rPr lang="en-US" b="1" dirty="0" err="1"/>
              <a:t>kesmalar</a:t>
            </a:r>
            <a:r>
              <a:rPr lang="en-US" b="1" dirty="0"/>
              <a:t> </a:t>
            </a:r>
            <a:r>
              <a:rPr lang="en-US" b="1" dirty="0" err="1"/>
              <a:t>ajraladi</a:t>
            </a:r>
            <a:r>
              <a:rPr lang="en-US" b="1" dirty="0"/>
              <a:t>.</a:t>
            </a:r>
            <a:endParaRPr lang="ru-RU" b="1" dirty="0"/>
          </a:p>
        </p:txBody>
      </p:sp>
    </p:spTree>
    <p:extLst>
      <p:ext uri="{BB962C8B-B14F-4D97-AF65-F5344CB8AC3E}">
        <p14:creationId xmlns:p14="http://schemas.microsoft.com/office/powerpoint/2010/main" val="1117345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b="1" dirty="0" err="1">
                <a:solidFill>
                  <a:srgbClr val="FF0000"/>
                </a:solidFill>
              </a:rPr>
              <a:t>To’g’ri</a:t>
            </a:r>
            <a:r>
              <a:rPr lang="en-US" sz="3200" b="1" dirty="0">
                <a:solidFill>
                  <a:srgbClr val="FF0000"/>
                </a:solidFill>
              </a:rPr>
              <a:t> </a:t>
            </a:r>
            <a:r>
              <a:rPr lang="en-US" sz="3200" b="1" dirty="0" err="1">
                <a:solidFill>
                  <a:srgbClr val="FF0000"/>
                </a:solidFill>
              </a:rPr>
              <a:t>chiziqda</a:t>
            </a:r>
            <a:r>
              <a:rPr lang="en-US" sz="3200" b="1" dirty="0">
                <a:solidFill>
                  <a:srgbClr val="FF0000"/>
                </a:solidFill>
              </a:rPr>
              <a:t> </a:t>
            </a:r>
            <a:r>
              <a:rPr lang="en-US" sz="3200" b="1" dirty="0" err="1">
                <a:solidFill>
                  <a:srgbClr val="FF0000"/>
                </a:solidFill>
              </a:rPr>
              <a:t>berilgan</a:t>
            </a:r>
            <a:r>
              <a:rPr lang="en-US" sz="3200" b="1" dirty="0">
                <a:solidFill>
                  <a:srgbClr val="FF0000"/>
                </a:solidFill>
              </a:rPr>
              <a:t> </a:t>
            </a:r>
            <a:r>
              <a:rPr lang="en-US" sz="3200" b="1" dirty="0" err="1">
                <a:solidFill>
                  <a:srgbClr val="FF0000"/>
                </a:solidFill>
              </a:rPr>
              <a:t>uzunlikdagi</a:t>
            </a:r>
            <a:r>
              <a:rPr lang="en-US" sz="3200" b="1" dirty="0">
                <a:solidFill>
                  <a:srgbClr val="FF0000"/>
                </a:solidFill>
              </a:rPr>
              <a:t> </a:t>
            </a:r>
            <a:r>
              <a:rPr lang="en-US" sz="3200" b="1" dirty="0" err="1">
                <a:solidFill>
                  <a:srgbClr val="FF0000"/>
                </a:solidFill>
              </a:rPr>
              <a:t>kesmani</a:t>
            </a:r>
            <a:r>
              <a:rPr lang="en-US" sz="3200" b="1" dirty="0">
                <a:solidFill>
                  <a:srgbClr val="FF0000"/>
                </a:solidFill>
              </a:rPr>
              <a:t> </a:t>
            </a:r>
            <a:r>
              <a:rPr lang="en-US" sz="3200" b="1" dirty="0" err="1">
                <a:solidFill>
                  <a:srgbClr val="FF0000"/>
                </a:solidFill>
              </a:rPr>
              <a:t>ajratish</a:t>
            </a:r>
            <a:r>
              <a:rPr lang="en-US" sz="3200" b="1" dirty="0">
                <a:solidFill>
                  <a:srgbClr val="FF0000"/>
                </a:solidFill>
              </a:rPr>
              <a:t> </a:t>
            </a:r>
            <a:endParaRPr lang="ru-RU" sz="3200" b="1" dirty="0">
              <a:solidFill>
                <a:srgbClr val="FF0000"/>
              </a:solidFill>
            </a:endParaRPr>
          </a:p>
        </p:txBody>
      </p:sp>
      <p:pic>
        <p:nvPicPr>
          <p:cNvPr id="3" name="Рисунок 2" descr="r11.jpg"/>
          <p:cNvPicPr>
            <a:picLocks noChangeAspect="1"/>
          </p:cNvPicPr>
          <p:nvPr/>
        </p:nvPicPr>
        <p:blipFill>
          <a:blip r:embed="rId2"/>
          <a:stretch>
            <a:fillRect/>
          </a:stretch>
        </p:blipFill>
        <p:spPr>
          <a:xfrm>
            <a:off x="2738414" y="1857364"/>
            <a:ext cx="7000924" cy="3500462"/>
          </a:xfrm>
          <a:prstGeom prst="rect">
            <a:avLst/>
          </a:prstGeom>
        </p:spPr>
      </p:pic>
    </p:spTree>
    <p:extLst>
      <p:ext uri="{BB962C8B-B14F-4D97-AF65-F5344CB8AC3E}">
        <p14:creationId xmlns:p14="http://schemas.microsoft.com/office/powerpoint/2010/main" val="2396156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774825" y="836613"/>
            <a:ext cx="8229600" cy="4392612"/>
          </a:xfrm>
        </p:spPr>
        <p:txBody>
          <a:bodyPr>
            <a:normAutofit fontScale="90000"/>
          </a:bodyPr>
          <a:lstStyle/>
          <a:p>
            <a:pPr eaLnBrk="1" hangingPunct="1"/>
            <a:br>
              <a:rPr lang="en-US" sz="3600" b="1"/>
            </a:br>
            <a:r>
              <a:rPr lang="en-US" sz="3600" b="1"/>
              <a:t> </a:t>
            </a:r>
            <a:r>
              <a:rPr lang="uz-Cyrl-UZ" sz="3600" b="1">
                <a:solidFill>
                  <a:srgbClr val="FF3300"/>
                </a:solidFill>
              </a:rPr>
              <a:t>Ikki to‘g‘ri chiziqning o‘zaro vaziyatlari</a:t>
            </a:r>
            <a:br>
              <a:rPr lang="uz-Cyrl-UZ" sz="2000">
                <a:solidFill>
                  <a:srgbClr val="FF3300"/>
                </a:solidFill>
              </a:rPr>
            </a:br>
            <a:br>
              <a:rPr lang="en-US" sz="2000">
                <a:solidFill>
                  <a:srgbClr val="FF3300"/>
                </a:solidFill>
              </a:rPr>
            </a:br>
            <a:r>
              <a:rPr lang="uz-Cyrl-UZ" sz="2800">
                <a:solidFill>
                  <a:srgbClr val="0000FF"/>
                </a:solidFill>
              </a:rPr>
              <a:t>Ikki to‘g‘ri chiziq fazoda o‘zaro parallel, kes</a:t>
            </a:r>
            <a:r>
              <a:rPr lang="en-US" sz="2800">
                <a:solidFill>
                  <a:srgbClr val="0000FF"/>
                </a:solidFill>
              </a:rPr>
              <a:t>ish</a:t>
            </a:r>
            <a:r>
              <a:rPr lang="uz-Cyrl-UZ" sz="2800">
                <a:solidFill>
                  <a:srgbClr val="0000FF"/>
                </a:solidFill>
              </a:rPr>
              <a:t>uvchi yoki ayqash vaziyatlarda bo‘lishi mumkin.</a:t>
            </a:r>
            <a:br>
              <a:rPr lang="uz-Cyrl-UZ" sz="2800" b="1">
                <a:solidFill>
                  <a:srgbClr val="0000FF"/>
                </a:solidFill>
              </a:rPr>
            </a:br>
            <a:br>
              <a:rPr lang="en-US" sz="2800" b="1">
                <a:solidFill>
                  <a:srgbClr val="0000FF"/>
                </a:solidFill>
              </a:rPr>
            </a:br>
            <a:r>
              <a:rPr lang="uz-Cyrl-UZ" sz="3600" b="1"/>
              <a:t> </a:t>
            </a:r>
            <a:r>
              <a:rPr lang="uz-Cyrl-UZ" sz="3600" b="1">
                <a:solidFill>
                  <a:srgbClr val="FF3300"/>
                </a:solidFill>
              </a:rPr>
              <a:t>Parallel to‘g‘ri chiziqlar </a:t>
            </a:r>
            <a:br>
              <a:rPr lang="uz-Cyrl-UZ" sz="3600" b="1" u="sng">
                <a:solidFill>
                  <a:srgbClr val="FF3300"/>
                </a:solidFill>
              </a:rPr>
            </a:br>
            <a:br>
              <a:rPr lang="en-US" sz="3600" b="1" u="sng">
                <a:solidFill>
                  <a:srgbClr val="FF3300"/>
                </a:solidFill>
              </a:rPr>
            </a:br>
            <a:r>
              <a:rPr lang="uz-Cyrl-UZ" sz="3200" b="1" u="sng">
                <a:solidFill>
                  <a:srgbClr val="35DE00"/>
                </a:solidFill>
              </a:rPr>
              <a:t>Ta’rif</a:t>
            </a:r>
            <a:r>
              <a:rPr lang="uz-Cyrl-UZ" sz="3200">
                <a:solidFill>
                  <a:srgbClr val="35DE00"/>
                </a:solidFill>
              </a:rPr>
              <a:t>.</a:t>
            </a:r>
            <a:r>
              <a:rPr lang="uz-Cyrl-UZ" sz="3200"/>
              <a:t> </a:t>
            </a:r>
            <a:r>
              <a:rPr lang="uz-Cyrl-UZ" sz="3200">
                <a:solidFill>
                  <a:srgbClr val="0000FF"/>
                </a:solidFill>
              </a:rPr>
              <a:t>Agar ikki to‘g‘ri chiziqning kesishuv</a:t>
            </a:r>
            <a:r>
              <a:rPr lang="uz-Cyrl-UZ" sz="3200"/>
              <a:t> </a:t>
            </a:r>
            <a:r>
              <a:rPr lang="uz-Cyrl-UZ" sz="3200">
                <a:solidFill>
                  <a:srgbClr val="0000FF"/>
                </a:solidFill>
              </a:rPr>
              <a:t>nuqtasi bo‘lmasa (yoki umumiy uzoq xosmas nuqtaga ega bo‘lsa), ularni</a:t>
            </a:r>
            <a:r>
              <a:rPr lang="uz-Cyrl-UZ" sz="3200"/>
              <a:t> </a:t>
            </a:r>
            <a:r>
              <a:rPr lang="uz-Cyrl-UZ" sz="3200" b="1">
                <a:solidFill>
                  <a:srgbClr val="FF3300"/>
                </a:solidFill>
              </a:rPr>
              <a:t>parallel to‘g‘ri chiziqlar</a:t>
            </a:r>
            <a:r>
              <a:rPr lang="uz-Cyrl-UZ" sz="3200" i="1"/>
              <a:t> </a:t>
            </a:r>
            <a:r>
              <a:rPr lang="uz-Cyrl-UZ" sz="3200">
                <a:solidFill>
                  <a:srgbClr val="0000FF"/>
                </a:solidFill>
              </a:rPr>
              <a:t>deyiladi.</a:t>
            </a:r>
            <a:endParaRPr lang="ru-RU" sz="3200">
              <a:solidFill>
                <a:srgbClr val="0000FF"/>
              </a:solidFill>
            </a:endParaRPr>
          </a:p>
        </p:txBody>
      </p:sp>
    </p:spTree>
    <p:extLst>
      <p:ext uri="{BB962C8B-B14F-4D97-AF65-F5344CB8AC3E}">
        <p14:creationId xmlns:p14="http://schemas.microsoft.com/office/powerpoint/2010/main" val="41197117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1403</Words>
  <Application>Microsoft Office PowerPoint</Application>
  <PresentationFormat>Широкоэкранный</PresentationFormat>
  <Paragraphs>48</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Calibri Light</vt:lpstr>
      <vt:lpstr>Lucida Sans Unicode</vt:lpstr>
      <vt:lpstr>Times New Roman</vt:lpstr>
      <vt:lpstr>Тема Office</vt:lpstr>
      <vt:lpstr>To'g'ri chiziqning izlari.</vt:lpstr>
      <vt:lpstr>  To‘g‘ri chiziqning izlari.  </vt:lpstr>
      <vt:lpstr>Презентация PowerPoint</vt:lpstr>
      <vt:lpstr>Презентация PowerPoint</vt:lpstr>
      <vt:lpstr>Umumiy vaziyatdagi to‘g‘ri chiziq kesmasining haqiqiy uzunligini va proyeksiyalar tekisliklari bilan hosil qilgan burchaklarini aniqlash</vt:lpstr>
      <vt:lpstr>Презентация PowerPoint</vt:lpstr>
      <vt:lpstr>Kesmani berilgan nisbatda bo’lish</vt:lpstr>
      <vt:lpstr>To’g’ri chiziqda berilgan uzunlikdagi kesmani ajratish </vt:lpstr>
      <vt:lpstr>  Ikki to‘g‘ri chiziqning o‘zaro vaziyatlari  Ikki to‘g‘ri chiziq fazoda o‘zaro parallel, kesishuvchi yoki ayqash vaziyatlarda bo‘lishi mumkin.   Parallel to‘g‘ri chiziqlar   Ta’rif. Agar ikki to‘g‘ri chiziqning kesishuv nuqtasi bo‘lmasa (yoki umumiy uzoq xosmas nuqtaga ega bo‘lsa), ularni parallel to‘g‘ri chiziqlar deyiladi.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To'g'ri chiziqning izlari.</dc:title>
  <dc:creator>Matlubaxon</dc:creator>
  <cp:lastModifiedBy>Nig'monxo'ja Najimov</cp:lastModifiedBy>
  <cp:revision>2</cp:revision>
  <dcterms:created xsi:type="dcterms:W3CDTF">2020-09-21T12:25:35Z</dcterms:created>
  <dcterms:modified xsi:type="dcterms:W3CDTF">2024-04-02T07:15:57Z</dcterms:modified>
</cp:coreProperties>
</file>