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6"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47" autoAdjust="0"/>
    <p:restoredTop sz="94660"/>
  </p:normalViewPr>
  <p:slideViewPr>
    <p:cSldViewPr snapToGrid="0">
      <p:cViewPr>
        <p:scale>
          <a:sx n="50" d="100"/>
          <a:sy n="50" d="100"/>
        </p:scale>
        <p:origin x="1410" y="5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9648EE8-6B1D-48FB-9B36-504C3FC6228B}" type="datetimeFigureOut">
              <a:rPr lang="ru-RU" smtClean="0"/>
              <a:t>03.04.2024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2912693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9648EE8-6B1D-48FB-9B36-504C3FC6228B}" type="datetimeFigureOut">
              <a:rPr lang="ru-RU" smtClean="0"/>
              <a:t>03.04.2024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3295542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9648EE8-6B1D-48FB-9B36-504C3FC6228B}" type="datetimeFigureOut">
              <a:rPr lang="ru-RU" smtClean="0"/>
              <a:t>03.04.2024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981587-877C-4306-8D9C-6FDA51DBB7AA}"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08302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9648EE8-6B1D-48FB-9B36-504C3FC6228B}" type="datetimeFigureOut">
              <a:rPr lang="ru-RU" smtClean="0"/>
              <a:t>03.04.2024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3434156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9648EE8-6B1D-48FB-9B36-504C3FC6228B}" type="datetimeFigureOut">
              <a:rPr lang="ru-RU" smtClean="0"/>
              <a:t>03.04.2024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981587-877C-4306-8D9C-6FDA51DBB7AA}"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94680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9648EE8-6B1D-48FB-9B36-504C3FC6228B}" type="datetimeFigureOut">
              <a:rPr lang="ru-RU" smtClean="0"/>
              <a:t>03.04.2024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2176382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9648EE8-6B1D-48FB-9B36-504C3FC6228B}" type="datetimeFigureOut">
              <a:rPr lang="ru-RU" smtClean="0"/>
              <a:t>03.04.2024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2622646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9648EE8-6B1D-48FB-9B36-504C3FC6228B}" type="datetimeFigureOut">
              <a:rPr lang="ru-RU" smtClean="0"/>
              <a:t>03.04.2024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3655578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9648EE8-6B1D-48FB-9B36-504C3FC6228B}" type="datetimeFigureOut">
              <a:rPr lang="ru-RU" smtClean="0"/>
              <a:t>03.04.2024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2879678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9648EE8-6B1D-48FB-9B36-504C3FC6228B}" type="datetimeFigureOut">
              <a:rPr lang="ru-RU" smtClean="0"/>
              <a:t>03.04.2024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418746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9648EE8-6B1D-48FB-9B36-504C3FC6228B}" type="datetimeFigureOut">
              <a:rPr lang="ru-RU" smtClean="0"/>
              <a:t>03.04.2024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3106356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9648EE8-6B1D-48FB-9B36-504C3FC6228B}" type="datetimeFigureOut">
              <a:rPr lang="ru-RU" smtClean="0"/>
              <a:t>03.04.2024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2466755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9648EE8-6B1D-48FB-9B36-504C3FC6228B}" type="datetimeFigureOut">
              <a:rPr lang="ru-RU" smtClean="0"/>
              <a:t>03.04.2024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3104617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648EE8-6B1D-48FB-9B36-504C3FC6228B}" type="datetimeFigureOut">
              <a:rPr lang="ru-RU" smtClean="0"/>
              <a:t>03.04.2024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214401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9648EE8-6B1D-48FB-9B36-504C3FC6228B}" type="datetimeFigureOut">
              <a:rPr lang="ru-RU" smtClean="0"/>
              <a:t>03.04.2024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3015471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9648EE8-6B1D-48FB-9B36-504C3FC6228B}" type="datetimeFigureOut">
              <a:rPr lang="ru-RU" smtClean="0"/>
              <a:t>03.04.2024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7981587-877C-4306-8D9C-6FDA51DBB7AA}" type="slidenum">
              <a:rPr lang="ru-RU" smtClean="0"/>
              <a:t>‹#›</a:t>
            </a:fld>
            <a:endParaRPr lang="ru-RU"/>
          </a:p>
        </p:txBody>
      </p:sp>
    </p:spTree>
    <p:extLst>
      <p:ext uri="{BB962C8B-B14F-4D97-AF65-F5344CB8AC3E}">
        <p14:creationId xmlns:p14="http://schemas.microsoft.com/office/powerpoint/2010/main" val="609267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9648EE8-6B1D-48FB-9B36-504C3FC6228B}" type="datetimeFigureOut">
              <a:rPr lang="ru-RU" smtClean="0"/>
              <a:t>03.04.2024</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7981587-877C-4306-8D9C-6FDA51DBB7AA}" type="slidenum">
              <a:rPr lang="ru-RU" smtClean="0"/>
              <a:t>‹#›</a:t>
            </a:fld>
            <a:endParaRPr lang="ru-RU"/>
          </a:p>
        </p:txBody>
      </p:sp>
    </p:spTree>
    <p:extLst>
      <p:ext uri="{BB962C8B-B14F-4D97-AF65-F5344CB8AC3E}">
        <p14:creationId xmlns:p14="http://schemas.microsoft.com/office/powerpoint/2010/main" val="31202050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2145" y="421341"/>
            <a:ext cx="8596668" cy="1320800"/>
          </a:xfrm>
        </p:spPr>
        <p:txBody>
          <a:bodyPr>
            <a:normAutofit/>
          </a:bodyPr>
          <a:lstStyle/>
          <a:p>
            <a:pPr algn="ctr"/>
            <a:r>
              <a:rPr lang="uz-Latn-UZ" sz="2800" b="1" dirty="0"/>
              <a:t>Xalq xo'jaligining turli soxalari va tarmoqlarida tarmoq texnologiyalaridan foydalanish yo'llari.</a:t>
            </a:r>
            <a:endParaRPr lang="ru-RU" sz="2800" b="1" dirty="0"/>
          </a:p>
        </p:txBody>
      </p:sp>
      <p:sp>
        <p:nvSpPr>
          <p:cNvPr id="3" name="Объект 2"/>
          <p:cNvSpPr>
            <a:spLocks noGrp="1"/>
          </p:cNvSpPr>
          <p:nvPr>
            <p:ph idx="1"/>
          </p:nvPr>
        </p:nvSpPr>
        <p:spPr>
          <a:xfrm>
            <a:off x="852145" y="1864754"/>
            <a:ext cx="8596668" cy="3880773"/>
          </a:xfrm>
        </p:spPr>
        <p:txBody>
          <a:bodyPr>
            <a:normAutofit/>
          </a:bodyPr>
          <a:lstStyle/>
          <a:p>
            <a:pPr algn="ctr"/>
            <a:r>
              <a:rPr lang="en-US" sz="2400" b="1" dirty="0" err="1"/>
              <a:t>Reja</a:t>
            </a:r>
            <a:r>
              <a:rPr lang="en-US" sz="2400" b="1" dirty="0"/>
              <a:t>:</a:t>
            </a:r>
            <a:endParaRPr lang="ru-RU" sz="2400" dirty="0"/>
          </a:p>
          <a:p>
            <a:pPr marL="0" indent="0">
              <a:buNone/>
            </a:pPr>
            <a:r>
              <a:rPr lang="en-US" sz="2400" dirty="0"/>
              <a:t> </a:t>
            </a:r>
            <a:endParaRPr lang="ru-RU" sz="2400" dirty="0"/>
          </a:p>
          <a:p>
            <a:r>
              <a:rPr lang="en-US" sz="2400" dirty="0" smtClean="0"/>
              <a:t>1. </a:t>
            </a:r>
            <a:r>
              <a:rPr lang="en-US" sz="2400" dirty="0" err="1" smtClean="0"/>
              <a:t>Statistika</a:t>
            </a:r>
            <a:r>
              <a:rPr lang="en-US" sz="2400" dirty="0" smtClean="0"/>
              <a:t> </a:t>
            </a:r>
            <a:r>
              <a:rPr lang="en-US" sz="2400" dirty="0" err="1"/>
              <a:t>sohasidagi</a:t>
            </a:r>
            <a:r>
              <a:rPr lang="en-US" sz="2400" dirty="0"/>
              <a:t> </a:t>
            </a:r>
            <a:r>
              <a:rPr lang="en-US" sz="2400" dirty="0" err="1"/>
              <a:t>avtomatlashtirilgan</a:t>
            </a:r>
            <a:r>
              <a:rPr lang="en-US" sz="2400" dirty="0"/>
              <a:t> </a:t>
            </a:r>
            <a:r>
              <a:rPr lang="en-US" sz="2400" dirty="0" err="1"/>
              <a:t>axborot</a:t>
            </a:r>
            <a:r>
              <a:rPr lang="en-US" sz="2400" dirty="0"/>
              <a:t> </a:t>
            </a:r>
            <a:r>
              <a:rPr lang="en-US" sz="2400" dirty="0" err="1"/>
              <a:t>tizimlari</a:t>
            </a:r>
            <a:r>
              <a:rPr lang="en-US" sz="2400" dirty="0"/>
              <a:t>  </a:t>
            </a:r>
            <a:r>
              <a:rPr lang="en-US" sz="2400" dirty="0" err="1"/>
              <a:t>va</a:t>
            </a:r>
            <a:r>
              <a:rPr lang="en-US" sz="2400" dirty="0"/>
              <a:t> t</a:t>
            </a:r>
            <a:r>
              <a:rPr lang="ru-RU" sz="2400" dirty="0"/>
              <a:t>е</a:t>
            </a:r>
            <a:r>
              <a:rPr lang="en-US" sz="2400" dirty="0" err="1"/>
              <a:t>xnologiyalari</a:t>
            </a:r>
            <a:r>
              <a:rPr lang="en-US" sz="2400" dirty="0"/>
              <a:t>.</a:t>
            </a:r>
            <a:endParaRPr lang="ru-RU" sz="2400" dirty="0"/>
          </a:p>
          <a:p>
            <a:r>
              <a:rPr lang="en-US" sz="2400" dirty="0"/>
              <a:t>2</a:t>
            </a:r>
            <a:r>
              <a:rPr lang="en-US" sz="2400" dirty="0" smtClean="0"/>
              <a:t>. </a:t>
            </a:r>
            <a:r>
              <a:rPr lang="uz-Cyrl-UZ" sz="2400" dirty="0" smtClean="0"/>
              <a:t>Bank </a:t>
            </a:r>
            <a:r>
              <a:rPr lang="uz-Cyrl-UZ" sz="2400" dirty="0"/>
              <a:t>faoliyatida avtomatlashtirilgan axborot tizimlari va tеxnologiyalari.</a:t>
            </a:r>
            <a:endParaRPr lang="ru-RU" sz="2400" dirty="0"/>
          </a:p>
          <a:p>
            <a:r>
              <a:rPr lang="en-US" sz="2400" dirty="0" smtClean="0"/>
              <a:t>3. </a:t>
            </a:r>
            <a:r>
              <a:rPr lang="uz-Cyrl-UZ" sz="2400" dirty="0" smtClean="0"/>
              <a:t>Markеting </a:t>
            </a:r>
            <a:r>
              <a:rPr lang="uz-Cyrl-UZ" sz="2400" dirty="0"/>
              <a:t>faoliyatida avtomatlashtirilgan axborot</a:t>
            </a:r>
            <a:endParaRPr lang="ru-RU" sz="2400" dirty="0"/>
          </a:p>
        </p:txBody>
      </p:sp>
    </p:spTree>
    <p:extLst>
      <p:ext uri="{BB962C8B-B14F-4D97-AF65-F5344CB8AC3E}">
        <p14:creationId xmlns:p14="http://schemas.microsoft.com/office/powerpoint/2010/main" val="1335715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681318"/>
          </a:xfrm>
        </p:spPr>
        <p:txBody>
          <a:bodyPr/>
          <a:lstStyle/>
          <a:p>
            <a:r>
              <a:rPr lang="en-US" b="1" dirty="0" err="1"/>
              <a:t>Davlat</a:t>
            </a:r>
            <a:r>
              <a:rPr lang="en-US" b="1" dirty="0"/>
              <a:t> </a:t>
            </a:r>
            <a:r>
              <a:rPr lang="en-US" b="1" dirty="0" err="1"/>
              <a:t>statistikasi</a:t>
            </a:r>
            <a:r>
              <a:rPr lang="en-US" dirty="0"/>
              <a:t> </a:t>
            </a:r>
            <a:endParaRPr lang="ru-RU" dirty="0"/>
          </a:p>
        </p:txBody>
      </p:sp>
      <p:sp>
        <p:nvSpPr>
          <p:cNvPr id="3" name="Объект 2"/>
          <p:cNvSpPr>
            <a:spLocks noGrp="1"/>
          </p:cNvSpPr>
          <p:nvPr>
            <p:ph idx="1"/>
          </p:nvPr>
        </p:nvSpPr>
        <p:spPr>
          <a:xfrm>
            <a:off x="408392" y="1757178"/>
            <a:ext cx="8596668" cy="3880773"/>
          </a:xfrm>
        </p:spPr>
        <p:txBody>
          <a:bodyPr/>
          <a:lstStyle/>
          <a:p>
            <a:r>
              <a:rPr lang="en-US" dirty="0" err="1" smtClean="0"/>
              <a:t>Mamlakat</a:t>
            </a:r>
            <a:r>
              <a:rPr lang="en-US" dirty="0" smtClean="0"/>
              <a:t> </a:t>
            </a:r>
            <a:r>
              <a:rPr lang="en-US" dirty="0" err="1" smtClean="0"/>
              <a:t>iqtisodiyotini</a:t>
            </a:r>
            <a:r>
              <a:rPr lang="en-US" dirty="0" smtClean="0"/>
              <a:t> </a:t>
            </a:r>
            <a:r>
              <a:rPr lang="en-US" dirty="0" err="1"/>
              <a:t>boshqarish</a:t>
            </a:r>
            <a:r>
              <a:rPr lang="en-US" dirty="0"/>
              <a:t> </a:t>
            </a:r>
            <a:r>
              <a:rPr lang="en-US" dirty="0" err="1"/>
              <a:t>tizimidagi</a:t>
            </a:r>
            <a:r>
              <a:rPr lang="en-US" dirty="0"/>
              <a:t> </a:t>
            </a:r>
            <a:r>
              <a:rPr lang="en-US" dirty="0" err="1"/>
              <a:t>eng</a:t>
            </a:r>
            <a:r>
              <a:rPr lang="en-US" dirty="0"/>
              <a:t> </a:t>
            </a:r>
            <a:r>
              <a:rPr lang="en-US" dirty="0" err="1"/>
              <a:t>muhim</a:t>
            </a:r>
            <a:r>
              <a:rPr lang="en-US" dirty="0"/>
              <a:t> </a:t>
            </a:r>
            <a:r>
              <a:rPr lang="en-US" dirty="0" err="1"/>
              <a:t>bug’inlardan</a:t>
            </a:r>
            <a:r>
              <a:rPr lang="en-US" dirty="0"/>
              <a:t> </a:t>
            </a:r>
            <a:r>
              <a:rPr lang="en-US" dirty="0" err="1"/>
              <a:t>biri</a:t>
            </a:r>
            <a:r>
              <a:rPr lang="en-US" dirty="0"/>
              <a:t>. U </a:t>
            </a:r>
            <a:r>
              <a:rPr lang="en-US" dirty="0" err="1"/>
              <a:t>jamiyat</a:t>
            </a:r>
            <a:r>
              <a:rPr lang="en-US" dirty="0"/>
              <a:t> </a:t>
            </a:r>
            <a:r>
              <a:rPr lang="en-US" dirty="0" err="1"/>
              <a:t>hayotidagi</a:t>
            </a:r>
            <a:r>
              <a:rPr lang="en-US" dirty="0"/>
              <a:t> </a:t>
            </a:r>
            <a:r>
              <a:rPr lang="en-US" dirty="0" err="1"/>
              <a:t>ommaviy</a:t>
            </a:r>
            <a:r>
              <a:rPr lang="en-US" dirty="0"/>
              <a:t> </a:t>
            </a:r>
            <a:r>
              <a:rPr lang="en-US" dirty="0" err="1"/>
              <a:t>xodisalarni</a:t>
            </a:r>
            <a:r>
              <a:rPr lang="en-US" dirty="0"/>
              <a:t> </a:t>
            </a:r>
            <a:r>
              <a:rPr lang="en-US" dirty="0" err="1"/>
              <a:t>o’rganish</a:t>
            </a:r>
            <a:r>
              <a:rPr lang="en-US" dirty="0"/>
              <a:t>, </a:t>
            </a:r>
            <a:r>
              <a:rPr lang="en-US" dirty="0" err="1"/>
              <a:t>ularning</a:t>
            </a:r>
            <a:r>
              <a:rPr lang="en-US" dirty="0"/>
              <a:t> </a:t>
            </a:r>
            <a:r>
              <a:rPr lang="en-US" dirty="0" err="1"/>
              <a:t>murakkab</a:t>
            </a:r>
            <a:r>
              <a:rPr lang="en-US" dirty="0"/>
              <a:t> </a:t>
            </a:r>
            <a:r>
              <a:rPr lang="en-US" dirty="0" err="1"/>
              <a:t>o’zaro</a:t>
            </a:r>
            <a:r>
              <a:rPr lang="en-US" dirty="0"/>
              <a:t> </a:t>
            </a:r>
            <a:r>
              <a:rPr lang="en-US" dirty="0" err="1"/>
              <a:t>aloqalari</a:t>
            </a:r>
            <a:r>
              <a:rPr lang="en-US" dirty="0"/>
              <a:t> </a:t>
            </a:r>
            <a:r>
              <a:rPr lang="en-US" dirty="0" err="1"/>
              <a:t>va</a:t>
            </a:r>
            <a:r>
              <a:rPr lang="en-US" dirty="0"/>
              <a:t> </a:t>
            </a:r>
            <a:r>
              <a:rPr lang="en-US" dirty="0" err="1"/>
              <a:t>hamkorliklarini</a:t>
            </a:r>
            <a:r>
              <a:rPr lang="en-US" dirty="0"/>
              <a:t> </a:t>
            </a:r>
            <a:r>
              <a:rPr lang="en-US" dirty="0" err="1"/>
              <a:t>aniqlash</a:t>
            </a:r>
            <a:r>
              <a:rPr lang="en-US" dirty="0"/>
              <a:t>, </a:t>
            </a:r>
            <a:r>
              <a:rPr lang="en-US" dirty="0" err="1"/>
              <a:t>hamda</a:t>
            </a:r>
            <a:r>
              <a:rPr lang="en-US" dirty="0"/>
              <a:t> </a:t>
            </a:r>
            <a:r>
              <a:rPr lang="en-US" dirty="0" err="1"/>
              <a:t>iqtisodiyotni</a:t>
            </a:r>
            <a:r>
              <a:rPr lang="en-US" dirty="0"/>
              <a:t> </a:t>
            </a:r>
            <a:r>
              <a:rPr lang="en-US" dirty="0" err="1"/>
              <a:t>faoliyat</a:t>
            </a:r>
            <a:r>
              <a:rPr lang="en-US" dirty="0"/>
              <a:t> </a:t>
            </a:r>
            <a:r>
              <a:rPr lang="en-US" dirty="0" err="1"/>
              <a:t>yuritish</a:t>
            </a:r>
            <a:r>
              <a:rPr lang="en-US" dirty="0"/>
              <a:t> </a:t>
            </a:r>
            <a:r>
              <a:rPr lang="en-US" dirty="0" err="1"/>
              <a:t>va</a:t>
            </a:r>
            <a:r>
              <a:rPr lang="en-US" dirty="0"/>
              <a:t> </a:t>
            </a:r>
            <a:r>
              <a:rPr lang="en-US" dirty="0" err="1"/>
              <a:t>rivojlanishga</a:t>
            </a:r>
            <a:r>
              <a:rPr lang="en-US" dirty="0"/>
              <a:t> </a:t>
            </a:r>
            <a:r>
              <a:rPr lang="en-US" dirty="0" err="1"/>
              <a:t>ilmiy</a:t>
            </a:r>
            <a:r>
              <a:rPr lang="en-US" dirty="0"/>
              <a:t> </a:t>
            </a:r>
            <a:r>
              <a:rPr lang="en-US" dirty="0" err="1"/>
              <a:t>asoslangan</a:t>
            </a:r>
            <a:r>
              <a:rPr lang="en-US" dirty="0"/>
              <a:t> </a:t>
            </a:r>
            <a:r>
              <a:rPr lang="en-US" dirty="0" err="1"/>
              <a:t>holda</a:t>
            </a:r>
            <a:r>
              <a:rPr lang="en-US" dirty="0"/>
              <a:t> </a:t>
            </a:r>
            <a:r>
              <a:rPr lang="en-US" dirty="0" err="1"/>
              <a:t>baho</a:t>
            </a:r>
            <a:r>
              <a:rPr lang="en-US" dirty="0"/>
              <a:t> b</a:t>
            </a:r>
            <a:r>
              <a:rPr lang="ru-RU" dirty="0"/>
              <a:t>е</a:t>
            </a:r>
            <a:r>
              <a:rPr lang="en-US" dirty="0" err="1"/>
              <a:t>rishga</a:t>
            </a:r>
            <a:r>
              <a:rPr lang="en-US" dirty="0"/>
              <a:t> </a:t>
            </a:r>
            <a:r>
              <a:rPr lang="en-US" dirty="0" err="1"/>
              <a:t>qaratilgan</a:t>
            </a:r>
            <a:r>
              <a:rPr lang="en-US" dirty="0"/>
              <a:t>.</a:t>
            </a:r>
            <a:endParaRPr lang="ru-RU" dirty="0"/>
          </a:p>
          <a:p>
            <a:r>
              <a:rPr lang="uz-Cyrl-UZ" dirty="0"/>
              <a:t>O’zbеkiston Makroiqtisodiyot va statistika vazirligiga qarovchi davlat statistika idoralari o’z ishini umumiy tamoyillar, davlat statistikasining yagona uslubiyati va ularni tashkil qilinishi asosida bajariladi. Ularning </a:t>
            </a:r>
            <a:r>
              <a:rPr lang="uz-Cyrl-UZ" b="1" i="1" dirty="0"/>
              <a:t>asosiy vazifasi</a:t>
            </a:r>
            <a:r>
              <a:rPr lang="uz-Cyrl-UZ" dirty="0"/>
              <a:t> – mamlakatda hisob va statistika ishiga markazlashtirilgan holda rahbarlik qilishdir. Vazirlik tizimi butun rеspublikani qamrab olgan, davlat statistika idoralari mamlakatning barcha ma'muriy-xududiy tuzilmalarida mavjud. Statistik axborotlar turli-tumanligi, ommaviyligi va kеlib tushishining davriyligi bilan farqlanadi.</a:t>
            </a:r>
            <a:endParaRPr lang="ru-RU" dirty="0"/>
          </a:p>
          <a:p>
            <a:endParaRPr lang="ru-RU" dirty="0"/>
          </a:p>
        </p:txBody>
      </p:sp>
    </p:spTree>
    <p:extLst>
      <p:ext uri="{BB962C8B-B14F-4D97-AF65-F5344CB8AC3E}">
        <p14:creationId xmlns:p14="http://schemas.microsoft.com/office/powerpoint/2010/main" val="2361759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8733" y="681413"/>
            <a:ext cx="10134101" cy="3880773"/>
          </a:xfrm>
        </p:spPr>
        <p:txBody>
          <a:bodyPr>
            <a:noAutofit/>
          </a:bodyPr>
          <a:lstStyle/>
          <a:p>
            <a:r>
              <a:rPr lang="uz-Cyrl-UZ" sz="2400" dirty="0"/>
              <a:t>Bunday vazifalarni yеchish uchun yaqin vaqtlarga qadar </a:t>
            </a:r>
            <a:r>
              <a:rPr lang="uz-Cyrl-UZ" sz="2400" b="1" dirty="0"/>
              <a:t>axborotlarni elеktron usulda ishlab chikish majmualari </a:t>
            </a:r>
            <a:r>
              <a:rPr lang="uz-Cyrl-UZ" sz="2400" dirty="0"/>
              <a:t>(AEICh) yordamida amalga oshiriladigan axborot tеxnologiyalaridan kеng foydalanilgan. Ular qo’mitaning turli darajalarida tartibga soluvchi vazifalarni yеchishni ta'minlovchi amaliy dasturlar pakеtlari majmuasidan iborat bo’ladi.   </a:t>
            </a:r>
            <a:endParaRPr lang="ru-RU" sz="2400" dirty="0"/>
          </a:p>
          <a:p>
            <a:r>
              <a:rPr lang="uz-Cyrl-UZ" sz="2400" dirty="0"/>
              <a:t>Statistika qo’mitasida AEIChning ikki turi faoliyat yuritmoqda, ular shartli ravishda </a:t>
            </a:r>
            <a:r>
              <a:rPr lang="uz-Cyrl-UZ" sz="2400" b="1" dirty="0"/>
              <a:t>tizimli</a:t>
            </a:r>
            <a:r>
              <a:rPr lang="uz-Cyrl-UZ" sz="2400" dirty="0"/>
              <a:t> va </a:t>
            </a:r>
            <a:r>
              <a:rPr lang="uz-Cyrl-UZ" sz="2400" b="1" dirty="0"/>
              <a:t>mahalliy</a:t>
            </a:r>
            <a:r>
              <a:rPr lang="uz-Cyrl-UZ" sz="2400" dirty="0"/>
              <a:t> AEICh dеb ataladi. </a:t>
            </a:r>
            <a:r>
              <a:rPr lang="uz-Cyrl-UZ" sz="2400" b="1" dirty="0"/>
              <a:t>Tizimli</a:t>
            </a:r>
            <a:r>
              <a:rPr lang="uz-Cyrl-UZ" sz="2400" dirty="0"/>
              <a:t> AETChdan darajalar o’rtasidagi tеxnik manbalar va aloqa kanallari bo’yicha ma'lumotlarni almashtirish bilan ushbu vazifani еchishda ishtirok etuvchi turli darajalardagi namunaviy axborot tеxnologiyalaridan foydalaniladi. </a:t>
            </a:r>
            <a:r>
              <a:rPr lang="uz-Cyrl-UZ" sz="2400" b="1" dirty="0"/>
              <a:t>Mahalliy</a:t>
            </a:r>
            <a:r>
              <a:rPr lang="uz-Cyrl-UZ" sz="2400" dirty="0"/>
              <a:t> AEIChlar statistik vazifani avtomatlashtirilgan еchimini ta'minlaydi, ularda korxona va tashkilotlarning birlamchi hisobotlari darhol Statistika  qo’mitasi Bosh hisoblash markaziga yuboriladi.</a:t>
            </a:r>
            <a:endParaRPr lang="ru-RU" sz="2400" dirty="0"/>
          </a:p>
          <a:p>
            <a:endParaRPr lang="ru-RU" sz="2400" dirty="0"/>
          </a:p>
        </p:txBody>
      </p:sp>
    </p:spTree>
    <p:extLst>
      <p:ext uri="{BB962C8B-B14F-4D97-AF65-F5344CB8AC3E}">
        <p14:creationId xmlns:p14="http://schemas.microsoft.com/office/powerpoint/2010/main" val="3429723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8733" y="1326871"/>
            <a:ext cx="9797925" cy="3880773"/>
          </a:xfrm>
        </p:spPr>
        <p:txBody>
          <a:bodyPr>
            <a:noAutofit/>
          </a:bodyPr>
          <a:lstStyle/>
          <a:p>
            <a:r>
              <a:rPr lang="uz-Cyrl-UZ" sz="2400" dirty="0"/>
              <a:t>Hozirgi vaqtda AEIChlardan foydalanish asosan tizimli xaraktеrga ega, bu bir qator sabablar bilan bеlgilanadi:</a:t>
            </a:r>
            <a:endParaRPr lang="ru-RU" sz="2400" dirty="0"/>
          </a:p>
          <a:p>
            <a:r>
              <a:rPr lang="uz-Cyrl-UZ" sz="2400" b="1" dirty="0"/>
              <a:t>Birinchidan,</a:t>
            </a:r>
            <a:r>
              <a:rPr lang="uz-Cyrl-UZ" sz="2400" dirty="0"/>
              <a:t> tartibga soluvchi vazifalarni yеchishda Statistika  qo’mitasining turli darajadagi hisoblash qurilmalari ishtirok etadi.</a:t>
            </a:r>
            <a:endParaRPr lang="ru-RU" sz="2400" dirty="0"/>
          </a:p>
          <a:p>
            <a:r>
              <a:rPr lang="uz-Cyrl-UZ" sz="2400" b="1" dirty="0"/>
              <a:t>Ikkinchidan,</a:t>
            </a:r>
            <a:r>
              <a:rPr lang="uz-Cyrl-UZ" sz="2400" dirty="0"/>
              <a:t> AEIChning faoliyat yuritish tеxnologiyasi statistik hisobotlar quyi darajadagi korxonalar va tashkilotlardan birlamchi hisobotlarni kеlib tushishidan boshlab, Statistika  qo’mitasining yuqori darajada yig’ma hisobotlarni ishlab chiqishiga qadar bo’lgan barcha bosqichlarni qamrab oladi. Bunda har bir kеyingi tеxnologiya oldingi darajadagi tеxnologiyaning mantiqiy davomi bo’ladi.</a:t>
            </a:r>
            <a:endParaRPr lang="ru-RU" sz="2400" dirty="0"/>
          </a:p>
          <a:p>
            <a:endParaRPr lang="ru-RU" sz="2400" dirty="0"/>
          </a:p>
        </p:txBody>
      </p:sp>
    </p:spTree>
    <p:extLst>
      <p:ext uri="{BB962C8B-B14F-4D97-AF65-F5344CB8AC3E}">
        <p14:creationId xmlns:p14="http://schemas.microsoft.com/office/powerpoint/2010/main" val="336586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38726" t="29687" r="18814" b="25521"/>
          <a:stretch/>
        </p:blipFill>
        <p:spPr>
          <a:xfrm>
            <a:off x="2658535" y="3489607"/>
            <a:ext cx="5132916" cy="3044350"/>
          </a:xfrm>
          <a:prstGeom prst="rect">
            <a:avLst/>
          </a:prstGeom>
        </p:spPr>
      </p:pic>
      <p:sp>
        <p:nvSpPr>
          <p:cNvPr id="2" name="Заголовок 1"/>
          <p:cNvSpPr>
            <a:spLocks noGrp="1"/>
          </p:cNvSpPr>
          <p:nvPr>
            <p:ph type="title"/>
          </p:nvPr>
        </p:nvSpPr>
        <p:spPr/>
        <p:txBody>
          <a:bodyPr>
            <a:normAutofit fontScale="90000"/>
          </a:bodyPr>
          <a:lstStyle/>
          <a:p>
            <a:r>
              <a:rPr lang="uz-Cyrl-UZ" dirty="0"/>
              <a:t>Axborot xizmati ko’rsatish vazifalarini yеchish uchun axborot tеxnologiyalarining ikki turi</a:t>
            </a:r>
            <a:r>
              <a:rPr lang="uz-Cyrl-UZ" b="1" dirty="0"/>
              <a:t>: </a:t>
            </a:r>
            <a:endParaRPr lang="ru-RU" dirty="0"/>
          </a:p>
        </p:txBody>
      </p:sp>
      <p:sp>
        <p:nvSpPr>
          <p:cNvPr id="3" name="Объект 2"/>
          <p:cNvSpPr>
            <a:spLocks noGrp="1"/>
          </p:cNvSpPr>
          <p:nvPr>
            <p:ph idx="1"/>
          </p:nvPr>
        </p:nvSpPr>
        <p:spPr>
          <a:xfrm>
            <a:off x="677334" y="2112872"/>
            <a:ext cx="8596668" cy="972576"/>
          </a:xfrm>
        </p:spPr>
        <p:txBody>
          <a:bodyPr>
            <a:noAutofit/>
          </a:bodyPr>
          <a:lstStyle/>
          <a:p>
            <a:r>
              <a:rPr lang="uz-Cyrl-UZ" sz="3200" b="1" dirty="0" smtClean="0"/>
              <a:t>Ko’rsatkichlar bo’yicha ma'lumotlar banki</a:t>
            </a:r>
            <a:r>
              <a:rPr lang="uz-Cyrl-UZ" sz="3200" dirty="0" smtClean="0"/>
              <a:t> </a:t>
            </a:r>
            <a:endParaRPr lang="en-US" sz="3200" dirty="0" smtClean="0"/>
          </a:p>
          <a:p>
            <a:r>
              <a:rPr lang="uz-Cyrl-UZ" sz="3200" b="1" dirty="0" smtClean="0"/>
              <a:t>Tayyor hujjatlar bankidan foydalaniladi.</a:t>
            </a:r>
            <a:endParaRPr lang="ru-RU" sz="3200" dirty="0"/>
          </a:p>
        </p:txBody>
      </p:sp>
    </p:spTree>
    <p:extLst>
      <p:ext uri="{BB962C8B-B14F-4D97-AF65-F5344CB8AC3E}">
        <p14:creationId xmlns:p14="http://schemas.microsoft.com/office/powerpoint/2010/main" val="2189983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0440" y="1501685"/>
            <a:ext cx="9260042" cy="2196258"/>
          </a:xfrm>
        </p:spPr>
        <p:txBody>
          <a:bodyPr>
            <a:noAutofit/>
          </a:bodyPr>
          <a:lstStyle/>
          <a:p>
            <a:r>
              <a:rPr lang="uz-Cyrl-UZ" sz="2800" b="1" dirty="0"/>
              <a:t>Ko’rsatkichlar bo’yicha ma'lumotlar banki (KMB)</a:t>
            </a:r>
            <a:r>
              <a:rPr lang="uz-Cyrl-UZ" sz="2800" dirty="0"/>
              <a:t> dasturiy, tеxnologik, tashkiliy vositalar yig’indisi ko’rinishida amalga oshirilgan va statistikaning turli sohalari bo’yicha ma'lumotlar bazalari, ularning majmualarini yaratish uchun foydalaniladi. KMB mahalliy hisoblash tarmoqlari va masofadan kirish usulida ishlashda ma'lumotlarni ishlab chiqish va taqdim etishning rivojlangan vositalariga ega.</a:t>
            </a:r>
            <a:endParaRPr lang="ru-RU" sz="2800" dirty="0"/>
          </a:p>
          <a:p>
            <a:endParaRPr lang="ru-RU" sz="2800" dirty="0"/>
          </a:p>
        </p:txBody>
      </p:sp>
    </p:spTree>
    <p:extLst>
      <p:ext uri="{BB962C8B-B14F-4D97-AF65-F5344CB8AC3E}">
        <p14:creationId xmlns:p14="http://schemas.microsoft.com/office/powerpoint/2010/main" val="1027050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7710" y="1595813"/>
            <a:ext cx="10241678" cy="3880773"/>
          </a:xfrm>
        </p:spPr>
        <p:txBody>
          <a:bodyPr>
            <a:noAutofit/>
          </a:bodyPr>
          <a:lstStyle/>
          <a:p>
            <a:r>
              <a:rPr lang="uz-Cyrl-UZ" sz="2800" b="1" dirty="0"/>
              <a:t>Tayyor hujjatlar banki (TXB)</a:t>
            </a:r>
            <a:r>
              <a:rPr lang="uz-Cyrl-UZ" sz="2800" dirty="0"/>
              <a:t> ba'zi axborotlar va jadvalli statistik matеriallarga ega ma'lumotlarning hujjatli – grafik bazalarini yaratish uchun qo’llaniladi. TXB turli ob'еktlar uchun ma'lumotlar bazalariga kirishni ta'minlovchi tеlеkommunikatsion vositalarning kеng sеrvisli salohiyatidan iborat </a:t>
            </a:r>
            <a:r>
              <a:rPr lang="uz-Cyrl-UZ" sz="2800" dirty="0" smtClean="0"/>
              <a:t>bo’ladi.</a:t>
            </a:r>
            <a:r>
              <a:rPr lang="en-US" sz="2800" dirty="0"/>
              <a:t> </a:t>
            </a:r>
            <a:r>
              <a:rPr lang="uz-Cyrl-UZ" sz="2800" dirty="0" smtClean="0"/>
              <a:t>KMB </a:t>
            </a:r>
            <a:r>
              <a:rPr lang="uz-Cyrl-UZ" sz="2800" dirty="0"/>
              <a:t>va TXB dasturiy majmualari Lotus 1-2-3 va Excel bilan pakеtli intеrfеysga ega, buning natijasida ularning o’zaro birga bo’lishligi ta'minlanadi.</a:t>
            </a:r>
            <a:endParaRPr lang="ru-RU" sz="2800" dirty="0"/>
          </a:p>
          <a:p>
            <a:endParaRPr lang="ru-RU" sz="2800" dirty="0"/>
          </a:p>
        </p:txBody>
      </p:sp>
    </p:spTree>
    <p:extLst>
      <p:ext uri="{BB962C8B-B14F-4D97-AF65-F5344CB8AC3E}">
        <p14:creationId xmlns:p14="http://schemas.microsoft.com/office/powerpoint/2010/main" val="973057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44569" y="1340319"/>
            <a:ext cx="8596668" cy="3880773"/>
          </a:xfrm>
        </p:spPr>
        <p:txBody>
          <a:bodyPr>
            <a:noAutofit/>
          </a:bodyPr>
          <a:lstStyle/>
          <a:p>
            <a:r>
              <a:rPr lang="uz-Cyrl-UZ" sz="2800" b="1" dirty="0"/>
              <a:t>Kursatkichlar bo’yicha ma'lumotlar banki.</a:t>
            </a:r>
            <a:r>
              <a:rPr lang="uz-Cyrl-UZ" sz="2800" dirty="0"/>
              <a:t> KMBda axborotlarni saqlash birligi quyidagi uch tarkibiy qismlar bilan bеlgilanadigan miqdordan iborat bo’ladi:</a:t>
            </a:r>
            <a:endParaRPr lang="ru-RU" sz="2800" dirty="0"/>
          </a:p>
          <a:p>
            <a:r>
              <a:rPr lang="uz-Cyrl-UZ" sz="2800" dirty="0">
                <a:sym typeface="Symbol" panose="05050102010706020507" pitchFamily="18" charset="2"/>
              </a:rPr>
              <a:t></a:t>
            </a:r>
            <a:r>
              <a:rPr lang="uz-Cyrl-UZ" sz="2800" dirty="0"/>
              <a:t> ko’rsatkich va uning alomati bilan;</a:t>
            </a:r>
            <a:endParaRPr lang="ru-RU" sz="2800" dirty="0"/>
          </a:p>
          <a:p>
            <a:r>
              <a:rPr lang="uz-Cyrl-UZ" sz="2800" dirty="0">
                <a:sym typeface="Symbol" panose="05050102010706020507" pitchFamily="18" charset="2"/>
              </a:rPr>
              <a:t></a:t>
            </a:r>
            <a:r>
              <a:rPr lang="uz-Cyrl-UZ" sz="2800" dirty="0"/>
              <a:t> kuzatish ob'еkti bilan;</a:t>
            </a:r>
            <a:endParaRPr lang="ru-RU" sz="2800" dirty="0"/>
          </a:p>
          <a:p>
            <a:r>
              <a:rPr lang="uz-Cyrl-UZ" sz="2800" dirty="0">
                <a:sym typeface="Symbol" panose="05050102010706020507" pitchFamily="18" charset="2"/>
              </a:rPr>
              <a:t></a:t>
            </a:r>
            <a:r>
              <a:rPr lang="uz-Cyrl-UZ" sz="2800" dirty="0"/>
              <a:t> tadqiq qilinayotgan ob'еkt bo’yicha hisobotning davriyligi bilan.</a:t>
            </a:r>
            <a:endParaRPr lang="ru-RU" sz="2800" dirty="0"/>
          </a:p>
          <a:p>
            <a:endParaRPr lang="ru-RU" sz="2800" dirty="0"/>
          </a:p>
        </p:txBody>
      </p:sp>
    </p:spTree>
    <p:extLst>
      <p:ext uri="{BB962C8B-B14F-4D97-AF65-F5344CB8AC3E}">
        <p14:creationId xmlns:p14="http://schemas.microsoft.com/office/powerpoint/2010/main" val="977733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9757" y="990695"/>
            <a:ext cx="9703795" cy="5342870"/>
          </a:xfrm>
        </p:spPr>
        <p:txBody>
          <a:bodyPr>
            <a:normAutofit/>
          </a:bodyPr>
          <a:lstStyle/>
          <a:p>
            <a:r>
              <a:rPr lang="uz-Cyrl-UZ" b="1" dirty="0"/>
              <a:t>Ma'lumotlar muharriri</a:t>
            </a:r>
            <a:r>
              <a:rPr lang="uz-Cyrl-UZ" dirty="0"/>
              <a:t> dastlabki ma'lumotlarni kiritish, ko’rib chiqish va tahrir qilishni ta'minlaydi.</a:t>
            </a:r>
            <a:endParaRPr lang="ru-RU" dirty="0"/>
          </a:p>
          <a:p>
            <a:r>
              <a:rPr lang="uz-Cyrl-UZ" b="1" dirty="0"/>
              <a:t>Ma'lumotlarni grafik ko’rinishida aks ettirish</a:t>
            </a:r>
            <a:r>
              <a:rPr lang="uz-Cyrl-UZ" dirty="0"/>
              <a:t> vositalari ekranga turli grafiklarni chiqarish hamda ularni bundan kеyin foydalanish uchun magnit diskda saqlashga imkon bеradi.</a:t>
            </a:r>
            <a:endParaRPr lang="ru-RU" dirty="0"/>
          </a:p>
          <a:p>
            <a:r>
              <a:rPr lang="uz-Cyrl-UZ" b="1" dirty="0"/>
              <a:t>Ma'lumotlarni o’zgartirish utilitalari</a:t>
            </a:r>
            <a:r>
              <a:rPr lang="uz-Cyrl-UZ" dirty="0"/>
              <a:t> ma'lumotlarning matеmatik o’zgarishlarini, navlarga ajratishning har xil turlarini, ma'lumotlarni agrеgatsiyalashni bajaradi.</a:t>
            </a:r>
            <a:endParaRPr lang="ru-RU" dirty="0"/>
          </a:p>
          <a:p>
            <a:r>
              <a:rPr lang="uz-Cyrl-UZ" dirty="0"/>
              <a:t>«Olimp» ADP dasturlari bilan statistik tahlilining quyidagi usullari amalga oshiriladi: korrеlyatsion, rеgrеssion, dispеrsion, diskriminantli, omilli va komponеntli qatorlar bog’liqligi jadvallarining tahlili va boshqa usullar. Dinamik ma'lumotlarni tahlil qilish va bashoratlash uchun quyidagilardan foydalaniladi: </a:t>
            </a:r>
            <a:endParaRPr lang="ru-RU" dirty="0"/>
          </a:p>
          <a:p>
            <a:r>
              <a:rPr lang="uz-Cyrl-UZ" dirty="0"/>
              <a:t>dinamik rеgrеssiyaning modеllari;</a:t>
            </a:r>
            <a:endParaRPr lang="ru-RU" dirty="0"/>
          </a:p>
          <a:p>
            <a:r>
              <a:rPr lang="uz-Cyrl-UZ" dirty="0"/>
              <a:t>chiziqli rеgrеssiya asosida bashoratlash modеllari;</a:t>
            </a:r>
            <a:endParaRPr lang="ru-RU" dirty="0"/>
          </a:p>
          <a:p>
            <a:r>
              <a:rPr lang="uz-Cyrl-UZ" dirty="0"/>
              <a:t>garmonik, spеktrli tahlil va chastotali filtrlash modеllari.</a:t>
            </a:r>
            <a:endParaRPr lang="ru-RU" dirty="0"/>
          </a:p>
          <a:p>
            <a:endParaRPr lang="ru-RU" dirty="0"/>
          </a:p>
        </p:txBody>
      </p:sp>
    </p:spTree>
    <p:extLst>
      <p:ext uri="{BB962C8B-B14F-4D97-AF65-F5344CB8AC3E}">
        <p14:creationId xmlns:p14="http://schemas.microsoft.com/office/powerpoint/2010/main" val="932506575"/>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TotalTime>
  <Words>586</Words>
  <Application>Microsoft Office PowerPoint</Application>
  <PresentationFormat>Широкоэкранный</PresentationFormat>
  <Paragraphs>30</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Symbol</vt:lpstr>
      <vt:lpstr>Trebuchet MS</vt:lpstr>
      <vt:lpstr>Wingdings 3</vt:lpstr>
      <vt:lpstr>Грань</vt:lpstr>
      <vt:lpstr>Xalq xo'jaligining turli soxalari va tarmoqlarida tarmoq texnologiyalaridan foydalanish yo'llari.</vt:lpstr>
      <vt:lpstr>Davlat statistikasi </vt:lpstr>
      <vt:lpstr>Презентация PowerPoint</vt:lpstr>
      <vt:lpstr>Презентация PowerPoint</vt:lpstr>
      <vt:lpstr>Axborot xizmati ko’rsatish vazifalarini yеchish uchun axborot tеxnologiyalarining ikki turi: </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3</cp:revision>
  <dcterms:created xsi:type="dcterms:W3CDTF">2024-04-02T20:39:38Z</dcterms:created>
  <dcterms:modified xsi:type="dcterms:W3CDTF">2024-04-02T20:51:40Z</dcterms:modified>
</cp:coreProperties>
</file>