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73" r:id="rId11"/>
    <p:sldId id="274" r:id="rId12"/>
    <p:sldId id="275" r:id="rId13"/>
    <p:sldId id="272"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Times New Roman" panose="02020603050405020304"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313218" y="0"/>
            <a:ext cx="3974782" cy="3968422"/>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a:off x="13432691" y="4117162"/>
            <a:ext cx="4627024" cy="5141138"/>
          </a:xfrm>
          <a:prstGeom prst="rect">
            <a:avLst/>
          </a:prstGeom>
        </p:spPr>
      </p:pic>
      <p:sp>
        <p:nvSpPr>
          <p:cNvPr id="5" name="TextBox 5"/>
          <p:cNvSpPr txBox="1"/>
          <p:nvPr/>
        </p:nvSpPr>
        <p:spPr>
          <a:xfrm>
            <a:off x="1760202" y="3520514"/>
            <a:ext cx="9350884" cy="1661993"/>
          </a:xfrm>
          <a:prstGeom prst="rect">
            <a:avLst/>
          </a:prstGeom>
        </p:spPr>
        <p:txBody>
          <a:bodyPr lIns="0" tIns="0" rIns="0" bIns="0" rtlCol="0" anchor="t">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Big Data </a:t>
            </a:r>
            <a:r>
              <a:rPr lang="en-US" sz="5400" b="1" dirty="0" err="1">
                <a:solidFill>
                  <a:schemeClr val="bg1"/>
                </a:solidFill>
                <a:latin typeface="Times New Roman" panose="02020603050405020304" pitchFamily="18" charset="0"/>
                <a:cs typeface="Times New Roman" panose="02020603050405020304" pitchFamily="18" charset="0"/>
              </a:rPr>
              <a:t>tahlili</a:t>
            </a:r>
            <a:r>
              <a:rPr lang="en-US" sz="5400" b="1" dirty="0">
                <a:solidFill>
                  <a:schemeClr val="bg1"/>
                </a:solidFill>
                <a:latin typeface="Times New Roman" panose="02020603050405020304" pitchFamily="18" charset="0"/>
                <a:cs typeface="Times New Roman" panose="02020603050405020304" pitchFamily="18" charset="0"/>
              </a:rPr>
              <a:t> </a:t>
            </a:r>
            <a:r>
              <a:rPr lang="en-US" sz="5400" b="1" dirty="0" err="1">
                <a:solidFill>
                  <a:schemeClr val="bg1"/>
                </a:solidFill>
                <a:latin typeface="Times New Roman" panose="02020603050405020304" pitchFamily="18" charset="0"/>
                <a:cs typeface="Times New Roman" panose="02020603050405020304" pitchFamily="18" charset="0"/>
              </a:rPr>
              <a:t>va</a:t>
            </a:r>
            <a:r>
              <a:rPr lang="en-US" sz="5400" b="1" dirty="0">
                <a:solidFill>
                  <a:schemeClr val="bg1"/>
                </a:solidFill>
                <a:latin typeface="Times New Roman" panose="02020603050405020304" pitchFamily="18" charset="0"/>
                <a:cs typeface="Times New Roman" panose="02020603050405020304" pitchFamily="18" charset="0"/>
              </a:rPr>
              <a:t> Machine Learning.</a:t>
            </a:r>
            <a:endParaRPr lang="ru-RU" sz="5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926198" y="1638300"/>
            <a:ext cx="9540698" cy="5717399"/>
          </a:xfrm>
          <a:prstGeom prst="rect">
            <a:avLst/>
          </a:prstGeom>
        </p:spPr>
        <p:txBody>
          <a:bodyPr lIns="0" tIns="0" rIns="0" bIns="0" rtlCol="0" anchor="t">
            <a:spAutoFit/>
          </a:bodyPr>
          <a:lstStyle/>
          <a:p>
            <a:pPr algn="just">
              <a:lnSpc>
                <a:spcPct val="150000"/>
              </a:lnSpc>
            </a:pPr>
            <a:r>
              <a:rPr lang="uz-Latn-UZ" sz="3600" b="1" dirty="0">
                <a:latin typeface="Times New Roman" panose="02020603050405020304" pitchFamily="18" charset="0"/>
                <a:cs typeface="Times New Roman" panose="02020603050405020304" pitchFamily="18" charset="0"/>
              </a:rPr>
              <a:t>Mashinani o'rganish algoritmlarida biz mashinani o'rgatish va aniq natijalarni bashorat qilish uchun bir nechta ma'lumotlarga muhtojmiz. Biroq, ba'zida bu kattalashtirilgan ma'lumotlarni boshqarish qiyin bo'ladi. Shunday qilib, Big Datani boshqarish va tahlil qilish qiyin bo'ladi.</a:t>
            </a: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extLst>
      <p:ext uri="{BB962C8B-B14F-4D97-AF65-F5344CB8AC3E}">
        <p14:creationId xmlns:p14="http://schemas.microsoft.com/office/powerpoint/2010/main" val="187753450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926198" y="1638300"/>
            <a:ext cx="9540698" cy="6548396"/>
          </a:xfrm>
          <a:prstGeom prst="rect">
            <a:avLst/>
          </a:prstGeom>
        </p:spPr>
        <p:txBody>
          <a:bodyPr lIns="0" tIns="0" rIns="0" bIns="0" rtlCol="0" anchor="t">
            <a:spAutoFit/>
          </a:bodyPr>
          <a:lstStyle/>
          <a:p>
            <a:pPr algn="just">
              <a:lnSpc>
                <a:spcPct val="150000"/>
              </a:lnSpc>
            </a:pPr>
            <a:r>
              <a:rPr lang="uz-Latn-UZ" sz="3600" b="1" dirty="0">
                <a:latin typeface="Times New Roman" panose="02020603050405020304" pitchFamily="18" charset="0"/>
                <a:cs typeface="Times New Roman" panose="02020603050405020304" pitchFamily="18" charset="0"/>
              </a:rPr>
              <a:t>Machine Learning ma'lumotlarni yig'ish, tahlil qilish va integratsiya qilish uchun samarali va avtomatlashtirilgan vositalarni taqdim etadi. Bulutli hisoblash ustunligi bilan hamkorlikda mashinani o'rganish qayta ishlashga chaqqonlikni oladi va manbasidan qat'i nazar, katta hajmdagi ma'lumotlarni birlashtiradi.</a:t>
            </a: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extLst>
      <p:ext uri="{BB962C8B-B14F-4D97-AF65-F5344CB8AC3E}">
        <p14:creationId xmlns:p14="http://schemas.microsoft.com/office/powerpoint/2010/main" val="178816698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926198" y="1638300"/>
            <a:ext cx="9540698" cy="7298152"/>
          </a:xfrm>
          <a:prstGeom prst="rect">
            <a:avLst/>
          </a:prstGeom>
        </p:spPr>
        <p:txBody>
          <a:bodyPr lIns="0" tIns="0" rIns="0" bIns="0" rtlCol="0" anchor="t">
            <a:spAutoFit/>
          </a:bodyPr>
          <a:lstStyle/>
          <a:p>
            <a:pPr algn="just">
              <a:lnSpc>
                <a:spcPct val="150000"/>
              </a:lnSpc>
            </a:pPr>
            <a:r>
              <a:rPr lang="uz-Latn-UZ" sz="3200" b="1" dirty="0">
                <a:latin typeface="Times New Roman" panose="02020603050405020304" pitchFamily="18" charset="0"/>
                <a:cs typeface="Times New Roman" panose="02020603050405020304" pitchFamily="18" charset="0"/>
              </a:rPr>
              <a:t>Mashinani o'rganish algoritmlari Big Data operatsiyasining har bir elementiga qo'llanilishi mumkin, jumladan:</a:t>
            </a:r>
          </a:p>
          <a:p>
            <a:pPr marL="457200" indent="-457200" algn="just">
              <a:lnSpc>
                <a:spcPct val="150000"/>
              </a:lnSpc>
              <a:buFont typeface="Arial" panose="020B0604020202020204" pitchFamily="34" charset="0"/>
              <a:buChar char="•"/>
            </a:pPr>
            <a:r>
              <a:rPr lang="uz-Latn-UZ" sz="3200" b="1" dirty="0">
                <a:latin typeface="Times New Roman" panose="02020603050405020304" pitchFamily="18" charset="0"/>
                <a:cs typeface="Times New Roman" panose="02020603050405020304" pitchFamily="18" charset="0"/>
              </a:rPr>
              <a:t>Ma'lumotlarni segmentatsiyalash</a:t>
            </a:r>
          </a:p>
          <a:p>
            <a:pPr marL="457200" indent="-457200" algn="just">
              <a:lnSpc>
                <a:spcPct val="150000"/>
              </a:lnSpc>
              <a:buFont typeface="Arial" panose="020B0604020202020204" pitchFamily="34" charset="0"/>
              <a:buChar char="•"/>
            </a:pPr>
            <a:r>
              <a:rPr lang="uz-Latn-UZ" sz="3200" b="1" dirty="0">
                <a:latin typeface="Times New Roman" panose="02020603050405020304" pitchFamily="18" charset="0"/>
                <a:cs typeface="Times New Roman" panose="02020603050405020304" pitchFamily="18" charset="0"/>
              </a:rPr>
              <a:t>Ma'lumotlar tahlili</a:t>
            </a:r>
          </a:p>
          <a:p>
            <a:pPr marL="457200" indent="-457200" algn="just">
              <a:lnSpc>
                <a:spcPct val="150000"/>
              </a:lnSpc>
              <a:buFont typeface="Arial" panose="020B0604020202020204" pitchFamily="34" charset="0"/>
              <a:buChar char="•"/>
            </a:pPr>
            <a:r>
              <a:rPr lang="uz-Latn-UZ" sz="3200" b="1" dirty="0">
                <a:latin typeface="Times New Roman" panose="02020603050405020304" pitchFamily="18" charset="0"/>
                <a:cs typeface="Times New Roman" panose="02020603050405020304" pitchFamily="18" charset="0"/>
              </a:rPr>
              <a:t>Simulyatsiya</a:t>
            </a:r>
          </a:p>
          <a:p>
            <a:pPr algn="just">
              <a:lnSpc>
                <a:spcPct val="150000"/>
              </a:lnSpc>
            </a:pPr>
            <a:r>
              <a:rPr lang="uz-Latn-UZ" sz="3200" b="1" dirty="0">
                <a:latin typeface="Times New Roman" panose="02020603050405020304" pitchFamily="18" charset="0"/>
                <a:cs typeface="Times New Roman" panose="02020603050405020304" pitchFamily="18" charset="0"/>
              </a:rPr>
              <a:t>Bu barcha bosqichlar tushunchalar, naqshlar bilan Katta ma'lumotlarning katta rasmini yaratish uchun birlashtirilgan bo'lib, keyinchalik ular tasniflanadi va tushunarli formatda paketlanadi.</a:t>
            </a: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extLst>
      <p:ext uri="{BB962C8B-B14F-4D97-AF65-F5344CB8AC3E}">
        <p14:creationId xmlns:p14="http://schemas.microsoft.com/office/powerpoint/2010/main" val="31561776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356E"/>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313218" y="0"/>
            <a:ext cx="3974782" cy="3968422"/>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FFFF"/>
            </a:solidFill>
          </p:spPr>
        </p:sp>
      </p:grpSp>
      <p:pic>
        <p:nvPicPr>
          <p:cNvPr id="4" name="Picture 4"/>
          <p:cNvPicPr>
            <a:picLocks noChangeAspect="1"/>
          </p:cNvPicPr>
          <p:nvPr/>
        </p:nvPicPr>
        <p:blipFill>
          <a:blip r:embed="rId2"/>
          <a:srcRect/>
          <a:stretch>
            <a:fillRect/>
          </a:stretch>
        </p:blipFill>
        <p:spPr>
          <a:xfrm>
            <a:off x="13432691" y="4117162"/>
            <a:ext cx="4627024" cy="5141138"/>
          </a:xfrm>
          <a:prstGeom prst="rect">
            <a:avLst/>
          </a:prstGeom>
        </p:spPr>
      </p:pic>
      <p:sp>
        <p:nvSpPr>
          <p:cNvPr id="5" name="TextBox 5"/>
          <p:cNvSpPr txBox="1"/>
          <p:nvPr/>
        </p:nvSpPr>
        <p:spPr>
          <a:xfrm>
            <a:off x="1887820" y="4176189"/>
            <a:ext cx="10279195" cy="3057525"/>
          </a:xfrm>
          <a:prstGeom prst="rect">
            <a:avLst/>
          </a:prstGeom>
        </p:spPr>
        <p:txBody>
          <a:bodyPr lIns="0" tIns="0" rIns="0" bIns="0" rtlCol="0" anchor="t">
            <a:spAutoFit/>
          </a:bodyPr>
          <a:lstStyle/>
          <a:p>
            <a:pPr marL="0" lvl="0" indent="0" algn="ctr">
              <a:lnSpc>
                <a:spcPts val="11373"/>
              </a:lnSpc>
              <a:spcBef>
                <a:spcPct val="0"/>
              </a:spcBef>
            </a:pPr>
            <a:r>
              <a:rPr lang="en-US" sz="9478">
                <a:solidFill>
                  <a:srgbClr val="FFFFFF"/>
                </a:solidFill>
                <a:latin typeface="Times New Roman"/>
              </a:rPr>
              <a:t>E'tiboringiz uchun rahmat</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929885" y="1856795"/>
            <a:ext cx="10179254" cy="4055406"/>
          </a:xfrm>
          <a:prstGeom prst="rect">
            <a:avLst/>
          </a:prstGeom>
        </p:spPr>
        <p:txBody>
          <a:bodyPr wrap="square" lIns="0" tIns="0" rIns="0" bIns="0" rtlCol="0" anchor="t">
            <a:spAutoFit/>
          </a:bodyPr>
          <a:lstStyle/>
          <a:p>
            <a:pPr algn="just">
              <a:lnSpc>
                <a:spcPct val="150000"/>
              </a:lnSpc>
            </a:pPr>
            <a:r>
              <a:rPr lang="uz-Latn-UZ" sz="3600" b="1" dirty="0">
                <a:latin typeface="Times New Roman" panose="02020603050405020304" pitchFamily="18" charset="0"/>
                <a:cs typeface="Times New Roman" panose="02020603050405020304" pitchFamily="18" charset="0"/>
              </a:rPr>
              <a:t>Katta ma'lumotlar va mashinalarni o'rganish turli sohalarning muvaffaqiyatiga sabab bo'ldi. Ushbu ikkala texnologiya ham barcha ma'lumotlar olimlari va mutaxassislari orasida kundan-kunga mashhur bo'lib bormoqda.</a:t>
            </a:r>
            <a:endParaRPr lang="en-US" sz="3600" b="1" dirty="0">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808852" y="1696524"/>
            <a:ext cx="10394597" cy="5717399"/>
          </a:xfrm>
          <a:prstGeom prst="rect">
            <a:avLst/>
          </a:prstGeom>
        </p:spPr>
        <p:txBody>
          <a:bodyPr wrap="square" lIns="0" tIns="0" rIns="0" bIns="0" rtlCol="0" anchor="t">
            <a:spAutoFit/>
          </a:bodyPr>
          <a:lstStyle/>
          <a:p>
            <a:pPr algn="just">
              <a:lnSpc>
                <a:spcPct val="150000"/>
              </a:lnSpc>
            </a:pPr>
            <a:r>
              <a:rPr lang="uz-Latn-UZ" sz="3600" b="1" dirty="0">
                <a:latin typeface="Times New Roman" panose="02020603050405020304" pitchFamily="18" charset="0"/>
                <a:cs typeface="Times New Roman" panose="02020603050405020304" pitchFamily="18" charset="0"/>
              </a:rPr>
              <a:t>Katta ma'lumotlar - bu katta, boshqarish qiyin, tuzilgan va tuzilmagan hajmli ma'lumotlarni tavsiflash uchun ishlatiladigan atama. Holbuki, Mashinani o'rganish - bu sun'iy intellektning kichik sohasi bo'lib, u mashinalarga tajriba/o'tmish ma'lumotlarini avtomatik ravishda o'rganish va yaxshilash imkonini beradi.</a:t>
            </a: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929885" y="1562100"/>
            <a:ext cx="9540698" cy="5717399"/>
          </a:xfrm>
          <a:prstGeom prst="rect">
            <a:avLst/>
          </a:prstGeom>
        </p:spPr>
        <p:txBody>
          <a:bodyPr lIns="0" tIns="0" rIns="0" bIns="0" rtlCol="0" anchor="t">
            <a:spAutoFit/>
          </a:bodyPr>
          <a:lstStyle/>
          <a:p>
            <a:pPr algn="just">
              <a:lnSpc>
                <a:spcPct val="150000"/>
              </a:lnSpc>
            </a:pPr>
            <a:r>
              <a:rPr lang="uz-Latn-UZ" sz="3600" b="1" dirty="0">
                <a:latin typeface="Times New Roman" panose="02020603050405020304" pitchFamily="18" charset="0"/>
                <a:cs typeface="Times New Roman" panose="02020603050405020304" pitchFamily="18" charset="0"/>
              </a:rPr>
              <a:t>Mashinani o'rganish va katta ma'lumotlar texnologiyalari ko'pchilik kompaniyalar tomonidan birgalikda qo'llaniladi, chunki kompaniyalar uchun to'plangan ma'lumotlarni samarali boshqarish, saqlash va qayta ishlash qiyinlashadi; shuning uchun bunday holatda, Machine Learning ularga yordam beradi.</a:t>
            </a: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929885" y="1386494"/>
            <a:ext cx="9540698" cy="5561587"/>
          </a:xfrm>
          <a:prstGeom prst="rect">
            <a:avLst/>
          </a:prstGeom>
        </p:spPr>
        <p:txBody>
          <a:bodyPr lIns="0" tIns="0" rIns="0" bIns="0" rtlCol="0" anchor="t">
            <a:spAutoFit/>
          </a:bodyPr>
          <a:lstStyle/>
          <a:p>
            <a:pPr algn="just">
              <a:lnSpc>
                <a:spcPts val="6300"/>
              </a:lnSpc>
            </a:pPr>
            <a:r>
              <a:rPr lang="uz-Latn-UZ" sz="3600" b="1" dirty="0">
                <a:latin typeface="Times New Roman" panose="02020603050405020304" pitchFamily="18" charset="0"/>
                <a:cs typeface="Times New Roman" panose="02020603050405020304" pitchFamily="18" charset="0"/>
              </a:rPr>
              <a:t>Ushbu ikkita eng mashhur texnologiya, ya'ni Big Data va Machine Learning bilan chuqur o'rganishdan oldin biz katta ma'lumotlar va mashinani o'rganishga tezkor kirishni muhokama qilamiz. Keyinchalik, biz katta ma'lumotlar va mashinani o'rganish o'rtasidagi munosabatni muhokama qilamiz. </a:t>
            </a:r>
            <a:endParaRPr lang="en-US" sz="3600" b="1" dirty="0">
              <a:solidFill>
                <a:srgbClr val="000000"/>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430205"/>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rot="-10800000">
            <a:off x="16428230" y="-551986"/>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pic>
        <p:nvPicPr>
          <p:cNvPr id="6" name="Picture 6"/>
          <p:cNvPicPr>
            <a:picLocks noChangeAspect="1"/>
          </p:cNvPicPr>
          <p:nvPr/>
        </p:nvPicPr>
        <p:blipFill>
          <a:blip r:embed="rId2"/>
          <a:srcRect/>
          <a:stretch>
            <a:fillRect/>
          </a:stretch>
        </p:blipFill>
        <p:spPr>
          <a:xfrm>
            <a:off x="12402128" y="1856795"/>
            <a:ext cx="4857172" cy="5396858"/>
          </a:xfrm>
          <a:prstGeom prst="rect">
            <a:avLst/>
          </a:prstGeom>
        </p:spPr>
      </p:pic>
      <p:pic>
        <p:nvPicPr>
          <p:cNvPr id="7" name="Picture 7"/>
          <p:cNvPicPr>
            <a:picLocks noChangeAspect="1"/>
          </p:cNvPicPr>
          <p:nvPr/>
        </p:nvPicPr>
        <p:blipFill>
          <a:blip r:embed="rId3"/>
          <a:srcRect/>
          <a:stretch>
            <a:fillRect/>
          </a:stretch>
        </p:blipFill>
        <p:spPr>
          <a:xfrm>
            <a:off x="11203449" y="6055804"/>
            <a:ext cx="3149737" cy="1998047"/>
          </a:xfrm>
          <a:prstGeom prst="rect">
            <a:avLst/>
          </a:prstGeom>
        </p:spPr>
      </p:pic>
      <p:sp>
        <p:nvSpPr>
          <p:cNvPr id="8" name="TextBox 8"/>
          <p:cNvSpPr txBox="1"/>
          <p:nvPr/>
        </p:nvSpPr>
        <p:spPr>
          <a:xfrm>
            <a:off x="706322" y="1647245"/>
            <a:ext cx="9540698" cy="5717399"/>
          </a:xfrm>
          <a:prstGeom prst="rect">
            <a:avLst/>
          </a:prstGeom>
        </p:spPr>
        <p:txBody>
          <a:bodyPr lIns="0" tIns="0" rIns="0" bIns="0" rtlCol="0" anchor="t">
            <a:spAutoFit/>
          </a:bodyPr>
          <a:lstStyle/>
          <a:p>
            <a:pPr algn="just">
              <a:lnSpc>
                <a:spcPct val="150000"/>
              </a:lnSpc>
            </a:pPr>
            <a:r>
              <a:rPr lang="uz-Latn-UZ" sz="3600" b="1" dirty="0">
                <a:latin typeface="Times New Roman" panose="02020603050405020304" pitchFamily="18" charset="0"/>
                <a:cs typeface="Times New Roman" panose="02020603050405020304" pitchFamily="18" charset="0"/>
              </a:rPr>
              <a:t>Big Data va Machine Learning ikkala texnologiyaning ham oʻziga xos afzalliklari bor va ular kontseptsiya uchun raqobatlashmaydi yoki bir-birini istisno qilmaydi. Garchi ikkalasi alohida-alohida juda muhim bo'lsa-da, ular birlashtirilganda, ajoyib natijalarga erishish imkoniyatini beradi.</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641146" y="1647245"/>
            <a:ext cx="9540698" cy="5820824"/>
          </a:xfrm>
          <a:prstGeom prst="rect">
            <a:avLst/>
          </a:prstGeom>
        </p:spPr>
        <p:txBody>
          <a:bodyPr lIns="0" tIns="0" rIns="0" bIns="0" rtlCol="0" anchor="t">
            <a:spAutoFit/>
          </a:bodyPr>
          <a:lstStyle/>
          <a:p>
            <a:pPr algn="just">
              <a:lnSpc>
                <a:spcPct val="150000"/>
              </a:lnSpc>
            </a:pPr>
            <a:r>
              <a:rPr lang="uz-Latn-UZ" sz="3200" b="1" dirty="0">
                <a:latin typeface="Times New Roman" panose="02020603050405020304" pitchFamily="18" charset="0"/>
                <a:cs typeface="Times New Roman" panose="02020603050405020304" pitchFamily="18" charset="0"/>
              </a:rPr>
              <a:t>Katta ma'lumotlarda 5V haqida gapirganda, mashinani o'rganish modellari ular bilan kurashishga va aniq natijalarni bashorat qilishga yordam beradi</a:t>
            </a:r>
            <a:r>
              <a:rPr lang="uz-Latn-UZ" sz="3200" dirty="0">
                <a:latin typeface="Times New Roman" panose="02020603050405020304" pitchFamily="18" charset="0"/>
                <a:cs typeface="Times New Roman" panose="02020603050405020304" pitchFamily="18" charset="0"/>
              </a:rPr>
              <a:t> . Xuddi shunday, </a:t>
            </a:r>
            <a:r>
              <a:rPr lang="uz-Latn-UZ" sz="3200" b="1" dirty="0">
                <a:latin typeface="Times New Roman" panose="02020603050405020304" pitchFamily="18" charset="0"/>
                <a:cs typeface="Times New Roman" panose="02020603050405020304" pitchFamily="18" charset="0"/>
              </a:rPr>
              <a:t>mashinani o'rganish modellarini ishlab chiqishda katta ma'lumotlar yuqori sifatli ma'lumotlarni olish, shuningdek, analitik guruhlarni taqdim etish orqali takomillashtirilgan o'rganish usullarini olishga yordam beradi.</a:t>
            </a: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503350" y="1647245"/>
            <a:ext cx="9540698" cy="5717399"/>
          </a:xfrm>
          <a:prstGeom prst="rect">
            <a:avLst/>
          </a:prstGeom>
        </p:spPr>
        <p:txBody>
          <a:bodyPr lIns="0" tIns="0" rIns="0" bIns="0" rtlCol="0" anchor="t">
            <a:spAutoFit/>
          </a:bodyPr>
          <a:lstStyle/>
          <a:p>
            <a:pPr algn="just">
              <a:lnSpc>
                <a:spcPct val="150000"/>
              </a:lnSpc>
            </a:pPr>
            <a:r>
              <a:rPr lang="uz-Latn-UZ" sz="3600" b="1" dirty="0">
                <a:latin typeface="Times New Roman" panose="02020603050405020304" pitchFamily="18" charset="0"/>
                <a:cs typeface="Times New Roman" panose="02020603050405020304" pitchFamily="18" charset="0"/>
              </a:rPr>
              <a:t>Mashinani o'rganish juda muhim texnologiya bo'lib, katta ma'lumotlar bilan u ma'lumotlarni yig'ish, ma'lumotlarni tahlil qilish va ma'lumotlarni integratsiyalash uchun yanada kuchliroq bo'ldi. Barcha yirik tashkilotlar o'z bizneslarini to'g'ri yuritish uchun mashinani o'rganish algoritmlaridan foydalanadilar.</a:t>
            </a: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428230" y="0"/>
            <a:ext cx="1859770" cy="1856795"/>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grpSp>
        <p:nvGrpSpPr>
          <p:cNvPr id="4" name="Group 4"/>
          <p:cNvGrpSpPr/>
          <p:nvPr/>
        </p:nvGrpSpPr>
        <p:grpSpPr>
          <a:xfrm>
            <a:off x="0" y="8430205"/>
            <a:ext cx="1859770" cy="185679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1356E"/>
            </a:solidFill>
          </p:spPr>
        </p:sp>
      </p:grpSp>
      <p:sp>
        <p:nvSpPr>
          <p:cNvPr id="6" name="TextBox 6"/>
          <p:cNvSpPr txBox="1"/>
          <p:nvPr/>
        </p:nvSpPr>
        <p:spPr>
          <a:xfrm>
            <a:off x="926198" y="1638300"/>
            <a:ext cx="9540698" cy="5717399"/>
          </a:xfrm>
          <a:prstGeom prst="rect">
            <a:avLst/>
          </a:prstGeom>
        </p:spPr>
        <p:txBody>
          <a:bodyPr lIns="0" tIns="0" rIns="0" bIns="0" rtlCol="0" anchor="t">
            <a:spAutoFit/>
          </a:bodyPr>
          <a:lstStyle/>
          <a:p>
            <a:pPr algn="just">
              <a:lnSpc>
                <a:spcPct val="150000"/>
              </a:lnSpc>
            </a:pPr>
            <a:r>
              <a:rPr lang="uz-Latn-UZ" sz="3600" b="1" dirty="0">
                <a:latin typeface="Times New Roman" panose="02020603050405020304" pitchFamily="18" charset="0"/>
                <a:cs typeface="Times New Roman" panose="02020603050405020304" pitchFamily="18" charset="0"/>
              </a:rPr>
              <a:t>Biz mashinani o'rganish algoritmlarini Katta ma'lumotlar operatsiyasining har bir elementiga qo'llashimiz mumkin, jumladan:</a:t>
            </a:r>
          </a:p>
          <a:p>
            <a:pPr marL="571500" indent="-571500" algn="just">
              <a:lnSpc>
                <a:spcPct val="150000"/>
              </a:lnSpc>
              <a:buFont typeface="Arial" panose="020B0604020202020204" pitchFamily="34" charset="0"/>
              <a:buChar char="•"/>
            </a:pPr>
            <a:r>
              <a:rPr lang="uz-Latn-UZ" sz="3600" b="1" dirty="0">
                <a:latin typeface="Times New Roman" panose="02020603050405020304" pitchFamily="18" charset="0"/>
                <a:cs typeface="Times New Roman" panose="02020603050405020304" pitchFamily="18" charset="0"/>
              </a:rPr>
              <a:t>Ma'lumotlarni yorliqlash va segmentatsiyalash</a:t>
            </a:r>
          </a:p>
          <a:p>
            <a:pPr marL="571500" indent="-571500" algn="just">
              <a:lnSpc>
                <a:spcPct val="150000"/>
              </a:lnSpc>
              <a:buFont typeface="Arial" panose="020B0604020202020204" pitchFamily="34" charset="0"/>
              <a:buChar char="•"/>
            </a:pPr>
            <a:r>
              <a:rPr lang="uz-Latn-UZ" sz="3600" b="1" dirty="0">
                <a:latin typeface="Times New Roman" panose="02020603050405020304" pitchFamily="18" charset="0"/>
                <a:cs typeface="Times New Roman" panose="02020603050405020304" pitchFamily="18" charset="0"/>
              </a:rPr>
              <a:t>Ma'lumotlar tahlili</a:t>
            </a:r>
          </a:p>
          <a:p>
            <a:pPr marL="571500" indent="-571500" algn="just">
              <a:lnSpc>
                <a:spcPct val="150000"/>
              </a:lnSpc>
              <a:buFont typeface="Arial" panose="020B0604020202020204" pitchFamily="34" charset="0"/>
              <a:buChar char="•"/>
            </a:pPr>
            <a:r>
              <a:rPr lang="uz-Latn-UZ" sz="3600" b="1" dirty="0">
                <a:latin typeface="Times New Roman" panose="02020603050405020304" pitchFamily="18" charset="0"/>
                <a:cs typeface="Times New Roman" panose="02020603050405020304" pitchFamily="18" charset="0"/>
              </a:rPr>
              <a:t>Ssenariy simulyatsiyasi</a:t>
            </a:r>
          </a:p>
        </p:txBody>
      </p:sp>
      <p:pic>
        <p:nvPicPr>
          <p:cNvPr id="7" name="Picture 7"/>
          <p:cNvPicPr>
            <a:picLocks noChangeAspect="1"/>
          </p:cNvPicPr>
          <p:nvPr/>
        </p:nvPicPr>
        <p:blipFill>
          <a:blip r:embed="rId2"/>
          <a:srcRect/>
          <a:stretch>
            <a:fillRect/>
          </a:stretch>
        </p:blipFill>
        <p:spPr>
          <a:xfrm>
            <a:off x="12402128" y="1856795"/>
            <a:ext cx="4857172" cy="5396858"/>
          </a:xfrm>
          <a:prstGeom prst="rect">
            <a:avLst/>
          </a:prstGeom>
        </p:spPr>
      </p:pic>
      <p:pic>
        <p:nvPicPr>
          <p:cNvPr id="8" name="Picture 8"/>
          <p:cNvPicPr>
            <a:picLocks noChangeAspect="1"/>
          </p:cNvPicPr>
          <p:nvPr/>
        </p:nvPicPr>
        <p:blipFill>
          <a:blip r:embed="rId3"/>
          <a:srcRect/>
          <a:stretch>
            <a:fillRect/>
          </a:stretch>
        </p:blipFill>
        <p:spPr>
          <a:xfrm>
            <a:off x="11203449" y="6055804"/>
            <a:ext cx="3149737" cy="1998047"/>
          </a:xfrm>
          <a:prstGeom prst="rect">
            <a:avLst/>
          </a:prstGeom>
        </p:spPr>
      </p:pic>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427</Words>
  <Application>Microsoft Office PowerPoint</Application>
  <PresentationFormat>Произвольный</PresentationFormat>
  <Paragraphs>20</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Times New Roman</vt: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Dataga kirish</dc:title>
  <dc:creator>acer</dc:creator>
  <cp:lastModifiedBy>acer</cp:lastModifiedBy>
  <cp:revision>8</cp:revision>
  <dcterms:created xsi:type="dcterms:W3CDTF">2006-08-16T00:00:00Z</dcterms:created>
  <dcterms:modified xsi:type="dcterms:W3CDTF">2023-05-15T05:13:05Z</dcterms:modified>
  <dc:identifier>DAFixH_-Cao</dc:identifier>
</cp:coreProperties>
</file>