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9" d="100"/>
          <a:sy n="89" d="100"/>
        </p:scale>
        <p:origin x="418"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4/10/2024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4/10/2024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4/10/2024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4/10/2024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3750"/>
            <a:ext cx="12188488" cy="3907136"/>
          </a:xfrm>
          <a:prstGeom prst="rect">
            <a:avLst/>
          </a:prstGeom>
        </p:spPr>
      </p:pic>
      <p:sp>
        <p:nvSpPr>
          <p:cNvPr id="5" name="Заголовок 4"/>
          <p:cNvSpPr>
            <a:spLocks noGrp="1"/>
          </p:cNvSpPr>
          <p:nvPr>
            <p:ph type="title"/>
          </p:nvPr>
        </p:nvSpPr>
        <p:spPr>
          <a:xfrm>
            <a:off x="1198420" y="286010"/>
            <a:ext cx="9905998" cy="2037740"/>
          </a:xfrm>
        </p:spPr>
        <p:txBody>
          <a:bodyPr>
            <a:normAutofit/>
          </a:bodyPr>
          <a:lstStyle/>
          <a:p>
            <a:pPr algn="ctr"/>
            <a:br>
              <a:rPr lang="en-US" sz="2400" dirty="0">
                <a:solidFill>
                  <a:schemeClr val="accent2">
                    <a:lumMod val="50000"/>
                  </a:schemeClr>
                </a:solidFill>
              </a:rPr>
            </a:br>
            <a:r>
              <a:rPr lang="en-US" sz="2400" b="1" dirty="0">
                <a:solidFill>
                  <a:schemeClr val="bg1"/>
                </a:solidFill>
              </a:rPr>
              <a:t>Theme</a:t>
            </a:r>
            <a:r>
              <a:rPr lang="en-US" sz="2400" b="1" dirty="0">
                <a:solidFill>
                  <a:schemeClr val="accent2">
                    <a:lumMod val="50000"/>
                  </a:schemeClr>
                </a:solidFill>
              </a:rPr>
              <a:t> </a:t>
            </a:r>
            <a:r>
              <a:rPr lang="en-US" sz="2400" b="1" dirty="0">
                <a:solidFill>
                  <a:schemeClr val="bg1"/>
                </a:solidFill>
              </a:rPr>
              <a:t>: </a:t>
            </a:r>
            <a:r>
              <a:rPr lang="en-US" sz="2400" b="1" u="sng" dirty="0">
                <a:solidFill>
                  <a:schemeClr val="bg2"/>
                </a:solidFill>
                <a:latin typeface="Arial Rounded MT Bold" panose="020F0704030504030204" pitchFamily="34" charset="0"/>
              </a:rPr>
              <a:t>architectural innovation</a:t>
            </a:r>
            <a:br>
              <a:rPr lang="en-US" sz="2400" b="1" u="sng" dirty="0">
                <a:solidFill>
                  <a:schemeClr val="bg2"/>
                </a:solidFill>
                <a:latin typeface="Arial Rounded MT Bold" panose="020F0704030504030204" pitchFamily="34" charset="0"/>
              </a:rPr>
            </a:br>
            <a:br>
              <a:rPr lang="en-US" sz="2400" b="1" u="sng" dirty="0">
                <a:solidFill>
                  <a:schemeClr val="bg2"/>
                </a:solidFill>
                <a:latin typeface="Arial Rounded MT Bold" panose="020F0704030504030204" pitchFamily="34" charset="0"/>
              </a:rPr>
            </a:br>
            <a:r>
              <a:rPr lang="en-US" sz="2400" b="1" dirty="0">
                <a:solidFill>
                  <a:schemeClr val="bg2"/>
                </a:solidFill>
                <a:latin typeface="Arial Rounded MT Bold" panose="020F0704030504030204" pitchFamily="34" charset="0"/>
              </a:rPr>
              <a:t>                                        </a:t>
            </a:r>
            <a:endParaRPr lang="ru-RU" sz="2000" b="1" u="sng" dirty="0">
              <a:solidFill>
                <a:schemeClr val="bg2"/>
              </a:solidFill>
            </a:endParaRPr>
          </a:p>
        </p:txBody>
      </p:sp>
    </p:spTree>
    <p:extLst>
      <p:ext uri="{BB962C8B-B14F-4D97-AF65-F5344CB8AC3E}">
        <p14:creationId xmlns:p14="http://schemas.microsoft.com/office/powerpoint/2010/main" val="3578567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6324" y="228600"/>
            <a:ext cx="10277475" cy="3009900"/>
          </a:xfrm>
        </p:spPr>
        <p:txBody>
          <a:bodyPr>
            <a:noAutofit/>
          </a:bodyPr>
          <a:lstStyle/>
          <a:p>
            <a:r>
              <a:rPr lang="en-US" sz="2400" cap="none" dirty="0">
                <a:solidFill>
                  <a:schemeClr val="bg1"/>
                </a:solidFill>
              </a:rPr>
              <a:t>    In this day and age, impossibilities are defied in ways we never imagined before. With the advent of 3d printing technology, almost anything can be done even in architecture.</a:t>
            </a:r>
            <a:br>
              <a:rPr lang="en-US" sz="2400" cap="none" dirty="0">
                <a:solidFill>
                  <a:schemeClr val="bg1"/>
                </a:solidFill>
              </a:rPr>
            </a:br>
            <a:r>
              <a:rPr lang="en-US" sz="2400" cap="none" dirty="0">
                <a:solidFill>
                  <a:schemeClr val="bg1"/>
                </a:solidFill>
              </a:rPr>
              <a:t>   The idea of 3d-printed homes isn’t absurd as such is already happening. If you can 3d-print sneakers, indeed, you can print anything. we told you how 3d printing is becoming more popular and gaining momentum. Many designers have adopted the technology, and now, we’re hearing more architects are doing the same.</a:t>
            </a:r>
            <a:br>
              <a:rPr lang="en-US" sz="2400" cap="none" dirty="0">
                <a:solidFill>
                  <a:schemeClr val="bg1"/>
                </a:solidFill>
              </a:rPr>
            </a:br>
            <a:br>
              <a:rPr lang="en-US" sz="2400" cap="none" dirty="0">
                <a:solidFill>
                  <a:schemeClr val="bg1"/>
                </a:solidFill>
              </a:rPr>
            </a:br>
            <a:r>
              <a:rPr lang="en-US" sz="2400" cap="none" dirty="0">
                <a:solidFill>
                  <a:schemeClr val="bg1"/>
                </a:solidFill>
              </a:rPr>
              <a:t>Designers: ICON and </a:t>
            </a:r>
            <a:r>
              <a:rPr lang="en-US" sz="2400" cap="none" dirty="0" err="1">
                <a:solidFill>
                  <a:schemeClr val="bg1"/>
                </a:solidFill>
              </a:rPr>
              <a:t>Lake|Flato</a:t>
            </a:r>
            <a:r>
              <a:rPr lang="en-US" sz="2400" cap="none" dirty="0">
                <a:solidFill>
                  <a:schemeClr val="bg1"/>
                </a:solidFill>
              </a:rPr>
              <a:t> Architects</a:t>
            </a:r>
            <a:br>
              <a:rPr lang="en-US" sz="2400" cap="none" dirty="0">
                <a:solidFill>
                  <a:schemeClr val="bg1"/>
                </a:solidFill>
              </a:rPr>
            </a:br>
            <a:endParaRPr lang="en-US" sz="2400" cap="none" dirty="0">
              <a:solidFill>
                <a:schemeClr val="bg1"/>
              </a:solidFill>
            </a:endParaRP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19701" y="3238501"/>
            <a:ext cx="3438525" cy="3619500"/>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658225" y="3238500"/>
            <a:ext cx="3533775" cy="3619500"/>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238500"/>
            <a:ext cx="5219700" cy="3619500"/>
          </a:xfrm>
          <a:prstGeom prst="rect">
            <a:avLst/>
          </a:prstGeom>
        </p:spPr>
      </p:pic>
    </p:spTree>
    <p:extLst>
      <p:ext uri="{BB962C8B-B14F-4D97-AF65-F5344CB8AC3E}">
        <p14:creationId xmlns:p14="http://schemas.microsoft.com/office/powerpoint/2010/main" val="1756423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9025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23112"/>
            <a:ext cx="12192000" cy="2734887"/>
          </a:xfrm>
        </p:spPr>
        <p:txBody>
          <a:bodyPr>
            <a:noAutofit/>
          </a:bodyPr>
          <a:lstStyle/>
          <a:p>
            <a:r>
              <a:rPr lang="en-US" sz="2600" dirty="0">
                <a:solidFill>
                  <a:schemeClr val="tx1">
                    <a:lumMod val="85000"/>
                  </a:schemeClr>
                </a:solidFill>
              </a:rPr>
              <a:t>    </a:t>
            </a:r>
            <a:r>
              <a:rPr lang="en-US" sz="2000" cap="none" dirty="0">
                <a:solidFill>
                  <a:schemeClr val="tx1">
                    <a:lumMod val="85000"/>
                  </a:schemeClr>
                </a:solidFill>
              </a:rPr>
              <a:t>Population growth and the use of resources for construction will increasingly be crucial issues for the building industry. the forecasts presented by architecture 2030 are clear, and in order to meet the demand for housing and sustainable buildings we will need to build an incredible amount of square meters. In 2060 we will build more than twice what is currently existing on earth.</a:t>
            </a:r>
            <a:br>
              <a:rPr lang="en-US" sz="2000" cap="none" dirty="0">
                <a:solidFill>
                  <a:schemeClr val="tx1">
                    <a:lumMod val="85000"/>
                  </a:schemeClr>
                </a:solidFill>
              </a:rPr>
            </a:br>
            <a:br>
              <a:rPr lang="en-US" sz="1800" dirty="0">
                <a:solidFill>
                  <a:schemeClr val="tx1">
                    <a:lumMod val="85000"/>
                  </a:schemeClr>
                </a:solidFill>
              </a:rPr>
            </a:br>
            <a:r>
              <a:rPr lang="en-US" sz="1800" dirty="0">
                <a:solidFill>
                  <a:schemeClr val="tx1">
                    <a:lumMod val="85000"/>
                  </a:schemeClr>
                </a:solidFill>
              </a:rPr>
              <a:t>     </a:t>
            </a:r>
            <a:r>
              <a:rPr lang="en-US" sz="2000" cap="none" dirty="0">
                <a:solidFill>
                  <a:schemeClr val="tx1">
                    <a:lumMod val="85000"/>
                  </a:schemeClr>
                </a:solidFill>
              </a:rPr>
              <a:t>If we want to discover answers to this emergency, the questions are: where will we find the resources to build new housing and where we will find the energy to maintain it? The EU is responding to these questions with a road map of precise objectives for the reduction of CO2 emissions and the construction of almost zero energy buildings.</a:t>
            </a:r>
            <a:r>
              <a:rPr lang="en-US" sz="1800" dirty="0">
                <a:solidFill>
                  <a:schemeClr val="tx1">
                    <a:lumMod val="95000"/>
                  </a:schemeClr>
                </a:solidFill>
              </a:rPr>
              <a:t>    </a:t>
            </a:r>
            <a:endParaRPr lang="ru-RU" sz="1600" dirty="0">
              <a:solidFill>
                <a:schemeClr val="tx1">
                  <a:lumMod val="95000"/>
                </a:schemeClr>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123113"/>
          </a:xfrm>
          <a:prstGeom prst="rect">
            <a:avLst/>
          </a:prstGeom>
        </p:spPr>
      </p:pic>
    </p:spTree>
    <p:extLst>
      <p:ext uri="{BB962C8B-B14F-4D97-AF65-F5344CB8AC3E}">
        <p14:creationId xmlns:p14="http://schemas.microsoft.com/office/powerpoint/2010/main" val="4012866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19850" y="0"/>
            <a:ext cx="5772149" cy="2466975"/>
          </a:xfrm>
        </p:spPr>
        <p:txBody>
          <a:bodyPr>
            <a:noAutofit/>
          </a:bodyPr>
          <a:lstStyle/>
          <a:p>
            <a:r>
              <a:rPr lang="en-US" sz="2000" cap="none" dirty="0"/>
              <a:t>     There are two main pillars of the definition of sustainability. One is related to performance, although a building is not only a technical object. The other part of sustainability is understanding how to properly design a building for a specific context based on “creative empathy.” It is the same way you create a human relationship; being empathetic means trying to understand others.</a:t>
            </a:r>
            <a:endParaRPr lang="ru-RU" sz="1200" cap="none" dirty="0"/>
          </a:p>
        </p:txBody>
      </p:sp>
      <p:sp>
        <p:nvSpPr>
          <p:cNvPr id="3" name="Текст 2"/>
          <p:cNvSpPr>
            <a:spLocks noGrp="1"/>
          </p:cNvSpPr>
          <p:nvPr>
            <p:ph type="body" idx="1"/>
          </p:nvPr>
        </p:nvSpPr>
        <p:spPr>
          <a:xfrm>
            <a:off x="0" y="5067300"/>
            <a:ext cx="12191999" cy="1790699"/>
          </a:xfrm>
        </p:spPr>
        <p:txBody>
          <a:bodyPr>
            <a:normAutofit fontScale="92500"/>
          </a:bodyPr>
          <a:lstStyle/>
          <a:p>
            <a:r>
              <a:rPr lang="en-US" cap="none" dirty="0"/>
              <a:t>Architects need to think about how they can solve local problems, not global issues, which is the most interesting aspect of architecture: how a building’s design can be adapted to a specific culture. This is an empathic action because sustainable design can offer technical solutions, but in the end, you need an acquired level of learning to make this interpretation. This is why education is essential in order to inspire future generations regarding these concerns. The new generation of designers will need to understand the problems of today—such as the consequences related to CO2 and energy consumption—and what the next step will be for buildings.</a:t>
            </a:r>
            <a:endParaRPr lang="ru-RU" cap="none" dirty="0"/>
          </a:p>
        </p:txBody>
      </p:sp>
    </p:spTree>
    <p:extLst>
      <p:ext uri="{BB962C8B-B14F-4D97-AF65-F5344CB8AC3E}">
        <p14:creationId xmlns:p14="http://schemas.microsoft.com/office/powerpoint/2010/main" val="1212634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562850" y="0"/>
            <a:ext cx="4629149" cy="6858000"/>
          </a:xfrm>
        </p:spPr>
        <p:txBody>
          <a:bodyPr>
            <a:noAutofit/>
          </a:bodyPr>
          <a:lstStyle/>
          <a:p>
            <a:r>
              <a:rPr lang="en-US" sz="2400" cap="none" dirty="0">
                <a:solidFill>
                  <a:schemeClr val="bg1"/>
                </a:solidFill>
              </a:rPr>
              <a:t>   Architectural innovations like the steel-frame skyscraper have reshaped the built world's look and function. And every day, new technologies enable architects to address the challenges of the future.</a:t>
            </a:r>
            <a:br>
              <a:rPr lang="en-US" sz="2400" cap="none" dirty="0">
                <a:solidFill>
                  <a:schemeClr val="bg1"/>
                </a:solidFill>
              </a:rPr>
            </a:br>
            <a:r>
              <a:rPr lang="en-US" sz="2400" cap="none" dirty="0">
                <a:solidFill>
                  <a:schemeClr val="bg1"/>
                </a:solidFill>
              </a:rPr>
              <a:t>    Chicago has long been an incubator for design innovation. Advances in engineering have led to supertall buildings that define skylines worldwide, big data has become an urban design material unto itself, and sustainable materials and 3d printing are helping us reimagine the built environment. Here, we’ll track the technical and creative developments that push architecture’s boundaries and impact our interactions with the world around us.</a:t>
            </a:r>
            <a:br>
              <a:rPr lang="en-US" sz="2400" cap="none" dirty="0">
                <a:solidFill>
                  <a:schemeClr val="bg1"/>
                </a:solidFill>
              </a:rPr>
            </a:br>
            <a:endParaRPr lang="ru-RU" sz="2400" cap="none" dirty="0">
              <a:solidFill>
                <a:schemeClr val="bg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62850" cy="6858000"/>
          </a:xfrm>
          <a:prstGeom prst="rect">
            <a:avLst/>
          </a:prstGeom>
        </p:spPr>
      </p:pic>
    </p:spTree>
    <p:extLst>
      <p:ext uri="{BB962C8B-B14F-4D97-AF65-F5344CB8AC3E}">
        <p14:creationId xmlns:p14="http://schemas.microsoft.com/office/powerpoint/2010/main" val="457311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01857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9625" y="0"/>
            <a:ext cx="10820400" cy="6858000"/>
          </a:xfrm>
        </p:spPr>
        <p:txBody>
          <a:bodyPr>
            <a:normAutofit/>
          </a:bodyPr>
          <a:lstStyle/>
          <a:p>
            <a:pPr fontAlgn="base"/>
            <a:r>
              <a:rPr lang="en-US" sz="2400" cap="none" dirty="0">
                <a:solidFill>
                  <a:schemeClr val="bg1"/>
                </a:solidFill>
              </a:rPr>
              <a:t>                                                     </a:t>
            </a:r>
            <a:r>
              <a:rPr lang="en-US" b="1" cap="none" dirty="0">
                <a:solidFill>
                  <a:schemeClr val="bg1"/>
                </a:solidFill>
              </a:rPr>
              <a:t>Who we are ?</a:t>
            </a:r>
            <a:br>
              <a:rPr lang="en-US" sz="2400" cap="none" dirty="0">
                <a:solidFill>
                  <a:schemeClr val="bg1"/>
                </a:solidFill>
              </a:rPr>
            </a:br>
            <a:r>
              <a:rPr lang="en-US" sz="2400" cap="none" dirty="0">
                <a:solidFill>
                  <a:schemeClr val="bg1"/>
                </a:solidFill>
              </a:rPr>
              <a:t>     </a:t>
            </a:r>
            <a:r>
              <a:rPr lang="en-US" sz="2400" cap="none" dirty="0" err="1">
                <a:solidFill>
                  <a:schemeClr val="bg1"/>
                </a:solidFill>
              </a:rPr>
              <a:t>Bilsen</a:t>
            </a:r>
            <a:r>
              <a:rPr lang="en-US" sz="2400" cap="none" dirty="0">
                <a:solidFill>
                  <a:schemeClr val="bg1"/>
                </a:solidFill>
              </a:rPr>
              <a:t> </a:t>
            </a:r>
            <a:r>
              <a:rPr lang="en-US" sz="2400" cap="none" dirty="0" err="1">
                <a:solidFill>
                  <a:schemeClr val="bg1"/>
                </a:solidFill>
              </a:rPr>
              <a:t>architectuur</a:t>
            </a:r>
            <a:r>
              <a:rPr lang="en-US" sz="2400" cap="none" dirty="0">
                <a:solidFill>
                  <a:schemeClr val="bg1"/>
                </a:solidFill>
              </a:rPr>
              <a:t> is a </a:t>
            </a:r>
            <a:r>
              <a:rPr lang="en-US" sz="2400" cap="none" dirty="0" err="1">
                <a:solidFill>
                  <a:schemeClr val="bg1"/>
                </a:solidFill>
              </a:rPr>
              <a:t>dutch</a:t>
            </a:r>
            <a:r>
              <a:rPr lang="en-US" sz="2400" cap="none" dirty="0">
                <a:solidFill>
                  <a:schemeClr val="bg1"/>
                </a:solidFill>
              </a:rPr>
              <a:t> architectural design office. We consider ourselves to be part of a larger renowned </a:t>
            </a:r>
            <a:r>
              <a:rPr lang="en-US" sz="2400" cap="none" dirty="0" err="1">
                <a:solidFill>
                  <a:schemeClr val="bg1"/>
                </a:solidFill>
              </a:rPr>
              <a:t>dutch</a:t>
            </a:r>
            <a:r>
              <a:rPr lang="en-US" sz="2400" cap="none" dirty="0">
                <a:solidFill>
                  <a:schemeClr val="bg1"/>
                </a:solidFill>
              </a:rPr>
              <a:t> tradition in public building and infrastructural design. We have a humanistic approach to design, emphasizing the human scale and well being above any technical solution. Besides that inspiration is drawn from many current societal developments like green building, durable design, co-creating and many technical driven innovations for construction, energy and climate. We love to integrate all these into a flowing and functional design.</a:t>
            </a:r>
            <a:br>
              <a:rPr lang="en-US" sz="2400" cap="none" dirty="0">
                <a:solidFill>
                  <a:schemeClr val="bg1"/>
                </a:solidFill>
              </a:rPr>
            </a:br>
            <a:r>
              <a:rPr lang="en-US" sz="2400" cap="none" dirty="0">
                <a:solidFill>
                  <a:schemeClr val="bg1"/>
                </a:solidFill>
              </a:rPr>
              <a:t>                                                    </a:t>
            </a:r>
            <a:r>
              <a:rPr lang="en-US" sz="3200" b="1" cap="none" dirty="0">
                <a:solidFill>
                  <a:schemeClr val="bg1"/>
                </a:solidFill>
              </a:rPr>
              <a:t>What we do ?</a:t>
            </a:r>
            <a:br>
              <a:rPr lang="en-US" sz="3200" b="1" cap="none" dirty="0">
                <a:solidFill>
                  <a:schemeClr val="bg1"/>
                </a:solidFill>
              </a:rPr>
            </a:br>
            <a:r>
              <a:rPr lang="en-US" sz="2700" b="1" cap="none" dirty="0">
                <a:solidFill>
                  <a:schemeClr val="bg1"/>
                </a:solidFill>
              </a:rPr>
              <a:t>  </a:t>
            </a:r>
            <a:r>
              <a:rPr lang="en-US" sz="2400" cap="none" dirty="0">
                <a:solidFill>
                  <a:schemeClr val="bg1"/>
                </a:solidFill>
              </a:rPr>
              <a:t>We translate the clients brief and the local site conditions into an attractive, outspoken and original design. a design with identity yet also fitting in the context. A building to be most advance yet acceptable (</a:t>
            </a:r>
            <a:r>
              <a:rPr lang="en-US" sz="2400" cap="none" dirty="0" err="1">
                <a:solidFill>
                  <a:schemeClr val="bg1"/>
                </a:solidFill>
              </a:rPr>
              <a:t>maya</a:t>
            </a:r>
            <a:r>
              <a:rPr lang="en-US" sz="2400" cap="none" dirty="0">
                <a:solidFill>
                  <a:schemeClr val="bg1"/>
                </a:solidFill>
              </a:rPr>
              <a:t>), to quote </a:t>
            </a:r>
            <a:r>
              <a:rPr lang="en-US" sz="2400" cap="none" dirty="0" err="1">
                <a:solidFill>
                  <a:schemeClr val="bg1"/>
                </a:solidFill>
              </a:rPr>
              <a:t>raymond</a:t>
            </a:r>
            <a:r>
              <a:rPr lang="en-US" sz="2400" cap="none" dirty="0">
                <a:solidFill>
                  <a:schemeClr val="bg1"/>
                </a:solidFill>
              </a:rPr>
              <a:t> </a:t>
            </a:r>
            <a:r>
              <a:rPr lang="en-US" sz="2400" cap="none" dirty="0" err="1">
                <a:solidFill>
                  <a:schemeClr val="bg1"/>
                </a:solidFill>
              </a:rPr>
              <a:t>loewy</a:t>
            </a:r>
            <a:r>
              <a:rPr lang="en-US" sz="2400" cap="none" dirty="0">
                <a:solidFill>
                  <a:schemeClr val="bg1"/>
                </a:solidFill>
              </a:rPr>
              <a:t>. Our expertise is in public and spatial projects where architecture, urban design and infrastructure blend. We perform specialist architectural design of railway stations, metro, park &amp; ride facilities and bridges. An independent advising role is taken in projects. We manage the design process with an emphasis on content and quality, and guard the concept along the various project phases, from preliminary design through to execution on site.</a:t>
            </a:r>
            <a:br>
              <a:rPr lang="en-US" sz="3200" dirty="0">
                <a:solidFill>
                  <a:schemeClr val="bg1"/>
                </a:solidFill>
              </a:rPr>
            </a:br>
            <a:br>
              <a:rPr lang="en-US" sz="2400" cap="none" dirty="0">
                <a:solidFill>
                  <a:schemeClr val="bg1"/>
                </a:solidFill>
              </a:rPr>
            </a:br>
            <a:endParaRPr lang="ru-RU" sz="2400" cap="none" dirty="0">
              <a:solidFill>
                <a:schemeClr val="bg1"/>
              </a:solidFill>
            </a:endParaRPr>
          </a:p>
        </p:txBody>
      </p:sp>
    </p:spTree>
    <p:extLst>
      <p:ext uri="{BB962C8B-B14F-4D97-AF65-F5344CB8AC3E}">
        <p14:creationId xmlns:p14="http://schemas.microsoft.com/office/powerpoint/2010/main" val="15497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24200" y="5457825"/>
            <a:ext cx="9067800" cy="1400174"/>
          </a:xfrm>
        </p:spPr>
        <p:txBody>
          <a:bodyPr>
            <a:normAutofit fontScale="90000"/>
          </a:bodyPr>
          <a:lstStyle/>
          <a:p>
            <a:r>
              <a:rPr lang="en-US" b="1" dirty="0">
                <a:solidFill>
                  <a:schemeClr val="bg1"/>
                </a:solidFill>
              </a:rPr>
              <a:t>Brutalism in Central Asia: The Eastern Influences that Shaped Soviet Architecture</a:t>
            </a:r>
            <a:br>
              <a:rPr lang="en-US" b="1" dirty="0">
                <a:solidFill>
                  <a:schemeClr val="bg1"/>
                </a:solidFill>
              </a:rPr>
            </a:br>
            <a:endParaRPr lang="ru-RU" dirty="0">
              <a:solidFill>
                <a:schemeClr val="bg1"/>
              </a:solidFill>
            </a:endParaRPr>
          </a:p>
        </p:txBody>
      </p:sp>
    </p:spTree>
    <p:extLst>
      <p:ext uri="{BB962C8B-B14F-4D97-AF65-F5344CB8AC3E}">
        <p14:creationId xmlns:p14="http://schemas.microsoft.com/office/powerpoint/2010/main" val="124018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130278"/>
            <a:ext cx="7313612" cy="3251096"/>
          </a:xfrm>
        </p:spPr>
        <p:txBody>
          <a:bodyPr>
            <a:noAutofit/>
          </a:bodyPr>
          <a:lstStyle/>
          <a:p>
            <a:r>
              <a:rPr lang="en-US" sz="2000" cap="none" dirty="0">
                <a:solidFill>
                  <a:schemeClr val="bg1"/>
                </a:solidFill>
              </a:rPr>
              <a:t>  In the second half of the 20th century, soviet architecture has spread a common aesthetic across highly diverse environments, being an integral part in promoting the totalitarian ideology that disregarded local cultures, envisioning a unified, homogenous society. nevertheless, in practice, the architecture proved itself susceptible to adaptations and local influences, perhaps nowhere more than in Central Asia. The article looks at the architectural heritage of a geographical area largely excluded from the western-centric narratives on soviet modernism, encouraging a re-reading of a layered and nuanced urban landscape, with images by </a:t>
            </a:r>
            <a:r>
              <a:rPr lang="en-US" sz="2000" cap="none" dirty="0" err="1">
                <a:solidFill>
                  <a:schemeClr val="bg1"/>
                </a:solidFill>
              </a:rPr>
              <a:t>roberto</a:t>
            </a:r>
            <a:r>
              <a:rPr lang="en-US" sz="2000" cap="none" dirty="0">
                <a:solidFill>
                  <a:schemeClr val="bg1"/>
                </a:solidFill>
              </a:rPr>
              <a:t> </a:t>
            </a:r>
            <a:r>
              <a:rPr lang="en-US" sz="2000" cap="none" dirty="0" err="1">
                <a:solidFill>
                  <a:schemeClr val="bg1"/>
                </a:solidFill>
              </a:rPr>
              <a:t>conte</a:t>
            </a:r>
            <a:r>
              <a:rPr lang="en-US" sz="2000" cap="none" dirty="0">
                <a:solidFill>
                  <a:schemeClr val="bg1"/>
                </a:solidFill>
              </a:rPr>
              <a:t> and </a:t>
            </a:r>
            <a:r>
              <a:rPr lang="en-US" sz="2000" cap="none" dirty="0" err="1">
                <a:solidFill>
                  <a:schemeClr val="bg1"/>
                </a:solidFill>
              </a:rPr>
              <a:t>stefano</a:t>
            </a:r>
            <a:r>
              <a:rPr lang="en-US" sz="2000" cap="none" dirty="0">
                <a:solidFill>
                  <a:schemeClr val="bg1"/>
                </a:solidFill>
              </a:rPr>
              <a:t> </a:t>
            </a:r>
            <a:r>
              <a:rPr lang="en-US" sz="2000" cap="none" dirty="0" err="1">
                <a:solidFill>
                  <a:schemeClr val="bg1"/>
                </a:solidFill>
              </a:rPr>
              <a:t>perego</a:t>
            </a:r>
            <a:r>
              <a:rPr lang="en-US" sz="2000" cap="none" dirty="0">
                <a:solidFill>
                  <a:schemeClr val="bg1"/>
                </a:solidFill>
              </a:rPr>
              <a:t>.</a:t>
            </a:r>
            <a:endParaRPr lang="ru-RU" sz="2000" cap="none" dirty="0">
              <a:solidFill>
                <a:schemeClr val="bg1"/>
              </a:solidFill>
            </a:endParaRPr>
          </a:p>
        </p:txBody>
      </p:sp>
      <p:pic>
        <p:nvPicPr>
          <p:cNvPr id="9" name="Объект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6787" y="3495196"/>
            <a:ext cx="4875213" cy="32489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Объект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313613" y="130278"/>
            <a:ext cx="4878387" cy="32510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81374"/>
            <a:ext cx="6791326" cy="3476625"/>
          </a:xfrm>
          <a:prstGeom prst="rect">
            <a:avLst/>
          </a:prstGeom>
        </p:spPr>
      </p:pic>
    </p:spTree>
    <p:extLst>
      <p:ext uri="{BB962C8B-B14F-4D97-AF65-F5344CB8AC3E}">
        <p14:creationId xmlns:p14="http://schemas.microsoft.com/office/powerpoint/2010/main" val="33484951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TM04033919[[fn=Контур]]</Template>
  <TotalTime>131</TotalTime>
  <Words>894</Words>
  <Application>Microsoft Office PowerPoint</Application>
  <PresentationFormat>Широкоэкранный</PresentationFormat>
  <Paragraphs>9</Paragraphs>
  <Slides>10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vt:i4>
      </vt:variant>
    </vt:vector>
  </HeadingPairs>
  <TitlesOfParts>
    <vt:vector size="14" baseType="lpstr">
      <vt:lpstr>Arial</vt:lpstr>
      <vt:lpstr>Arial Rounded MT Bold</vt:lpstr>
      <vt:lpstr>Tw Cen MT</vt:lpstr>
      <vt:lpstr>Контур</vt:lpstr>
      <vt:lpstr> Theme : architectural innovation                                          </vt:lpstr>
      <vt:lpstr>Презентация PowerPoint</vt:lpstr>
      <vt:lpstr>    Population growth and the use of resources for construction will increasingly be crucial issues for the building industry. the forecasts presented by architecture 2030 are clear, and in order to meet the demand for housing and sustainable buildings we will need to build an incredible amount of square meters. In 2060 we will build more than twice what is currently existing on earth.       If we want to discover answers to this emergency, the questions are: where will we find the resources to build new housing and where we will find the energy to maintain it? The EU is responding to these questions with a road map of precise objectives for the reduction of CO2 emissions and the construction of almost zero energy buildings.    </vt:lpstr>
      <vt:lpstr>     There are two main pillars of the definition of sustainability. One is related to performance, although a building is not only a technical object. The other part of sustainability is understanding how to properly design a building for a specific context based on “creative empathy.” It is the same way you create a human relationship; being empathetic means trying to understand others.</vt:lpstr>
      <vt:lpstr>   Architectural innovations like the steel-frame skyscraper have reshaped the built world's look and function. And every day, new technologies enable architects to address the challenges of the future.     Chicago has long been an incubator for design innovation. Advances in engineering have led to supertall buildings that define skylines worldwide, big data has become an urban design material unto itself, and sustainable materials and 3d printing are helping us reimagine the built environment. Here, we’ll track the technical and creative developments that push architecture’s boundaries and impact our interactions with the world around us. </vt:lpstr>
      <vt:lpstr>Презентация PowerPoint</vt:lpstr>
      <vt:lpstr>                                                     Who we are ?      Bilsen architectuur is a dutch architectural design office. We consider ourselves to be part of a larger renowned dutch tradition in public building and infrastructural design. We have a humanistic approach to design, emphasizing the human scale and well being above any technical solution. Besides that inspiration is drawn from many current societal developments like green building, durable design, co-creating and many technical driven innovations for construction, energy and climate. We love to integrate all these into a flowing and functional design.                                                     What we do ?   We translate the clients brief and the local site conditions into an attractive, outspoken and original design. a design with identity yet also fitting in the context. A building to be most advance yet acceptable (maya), to quote raymond loewy. Our expertise is in public and spatial projects where architecture, urban design and infrastructure blend. We perform specialist architectural design of railway stations, metro, park &amp; ride facilities and bridges. An independent advising role is taken in projects. We manage the design process with an emphasis on content and quality, and guard the concept along the various project phases, from preliminary design through to execution on site.  </vt:lpstr>
      <vt:lpstr>Brutalism in Central Asia: The Eastern Influences that Shaped Soviet Architecture </vt:lpstr>
      <vt:lpstr>  In the second half of the 20th century, soviet architecture has spread a common aesthetic across highly diverse environments, being an integral part in promoting the totalitarian ideology that disregarded local cultures, envisioning a unified, homogenous society. nevertheless, in practice, the architecture proved itself susceptible to adaptations and local influences, perhaps nowhere more than in Central Asia. The article looks at the architectural heritage of a geographical area largely excluded from the western-centric narratives on soviet modernism, encouraging a re-reading of a layered and nuanced urban landscape, with images by roberto conte and stefano perego.</vt:lpstr>
      <vt:lpstr>    In this day and age, impossibilities are defied in ways we never imagined before. With the advent of 3d printing technology, almost anything can be done even in architecture.    The idea of 3d-printed homes isn’t absurd as such is already happening. If you can 3d-print sneakers, indeed, you can print anything. we told you how 3d printing is becoming more popular and gaining momentum. Many designers have adopted the technology, and now, we’re hearing more architects are doing the same.  Designers: ICON and Lake|Flato Architects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Tashkent Institute of Architecture and Construction</dc:title>
  <dc:creator>Admin</dc:creator>
  <cp:lastModifiedBy>Nig'monxo'ja Najimov</cp:lastModifiedBy>
  <cp:revision>14</cp:revision>
  <dcterms:created xsi:type="dcterms:W3CDTF">2022-06-14T12:01:42Z</dcterms:created>
  <dcterms:modified xsi:type="dcterms:W3CDTF">2024-04-10T08:47:04Z</dcterms:modified>
</cp:coreProperties>
</file>