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notesMasterIdLst>
    <p:notesMasterId r:id="rId12"/>
  </p:notesMasterIdLst>
  <p:sldIdLst>
    <p:sldId id="269" r:id="rId2"/>
    <p:sldId id="287" r:id="rId3"/>
    <p:sldId id="288" r:id="rId4"/>
    <p:sldId id="289" r:id="rId5"/>
    <p:sldId id="290" r:id="rId6"/>
    <p:sldId id="291" r:id="rId7"/>
    <p:sldId id="292" r:id="rId8"/>
    <p:sldId id="293" r:id="rId9"/>
    <p:sldId id="295" r:id="rId10"/>
    <p:sldId id="297"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p:cViewPr varScale="1">
        <p:scale>
          <a:sx n="91" d="100"/>
          <a:sy n="91" d="100"/>
        </p:scale>
        <p:origin x="1147"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02B557-2A95-4236-A94C-93C33672E999}" type="datetimeFigureOut">
              <a:rPr lang="ru-RU" smtClean="0"/>
              <a:t>10.04.2024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E93475-091E-4010-A2E7-9EB3E8C20D38}" type="slidenum">
              <a:rPr lang="ru-RU" smtClean="0"/>
              <a:t>‹#›</a:t>
            </a:fld>
            <a:endParaRPr lang="ru-RU"/>
          </a:p>
        </p:txBody>
      </p:sp>
    </p:spTree>
    <p:extLst>
      <p:ext uri="{BB962C8B-B14F-4D97-AF65-F5344CB8AC3E}">
        <p14:creationId xmlns:p14="http://schemas.microsoft.com/office/powerpoint/2010/main" val="3398022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2911202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1633298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47498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3952225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7979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2413710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3513978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81020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418124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CAC6193-7B8A-4CDC-8353-307827C6EAE6}" type="datetimeFigureOut">
              <a:rPr lang="ru-RU" smtClean="0"/>
              <a:t>10.04.2024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374965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CAC6193-7B8A-4CDC-8353-307827C6EAE6}" type="datetimeFigureOut">
              <a:rPr lang="ru-RU" smtClean="0"/>
              <a:t>10.04.2024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293910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CAC6193-7B8A-4CDC-8353-307827C6EAE6}" type="datetimeFigureOut">
              <a:rPr lang="ru-RU" smtClean="0"/>
              <a:t>10.04.2024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276917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CAC6193-7B8A-4CDC-8353-307827C6EAE6}" type="datetimeFigureOut">
              <a:rPr lang="ru-RU" smtClean="0"/>
              <a:t>10.04.2024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288407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C6193-7B8A-4CDC-8353-307827C6EAE6}" type="datetimeFigureOut">
              <a:rPr lang="ru-RU" smtClean="0"/>
              <a:t>10.04.2024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3654965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ACAC6193-7B8A-4CDC-8353-307827C6EAE6}" type="datetimeFigureOut">
              <a:rPr lang="ru-RU" smtClean="0"/>
              <a:t>10.04.2024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534240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CAC6193-7B8A-4CDC-8353-307827C6EAE6}" type="datetimeFigureOut">
              <a:rPr lang="ru-RU" smtClean="0"/>
              <a:t>10.04.2024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0221151-0960-4439-BF3B-E1453FDC0E55}" type="slidenum">
              <a:rPr lang="ru-RU" smtClean="0"/>
              <a:t>‹#›</a:t>
            </a:fld>
            <a:endParaRPr lang="ru-RU"/>
          </a:p>
        </p:txBody>
      </p:sp>
    </p:spTree>
    <p:extLst>
      <p:ext uri="{BB962C8B-B14F-4D97-AF65-F5344CB8AC3E}">
        <p14:creationId xmlns:p14="http://schemas.microsoft.com/office/powerpoint/2010/main" val="1086674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CAC6193-7B8A-4CDC-8353-307827C6EAE6}" type="datetimeFigureOut">
              <a:rPr lang="ru-RU" smtClean="0"/>
              <a:t>10.04.2024</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0221151-0960-4439-BF3B-E1453FDC0E55}" type="slidenum">
              <a:rPr lang="ru-RU" smtClean="0"/>
              <a:t>‹#›</a:t>
            </a:fld>
            <a:endParaRPr lang="ru-RU"/>
          </a:p>
        </p:txBody>
      </p:sp>
    </p:spTree>
    <p:extLst>
      <p:ext uri="{BB962C8B-B14F-4D97-AF65-F5344CB8AC3E}">
        <p14:creationId xmlns:p14="http://schemas.microsoft.com/office/powerpoint/2010/main" val="165994818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9.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54FB52-3152-494D-B9C9-7833C29E0B7D}"/>
              </a:ext>
            </a:extLst>
          </p:cNvPr>
          <p:cNvSpPr txBox="1"/>
          <p:nvPr/>
        </p:nvSpPr>
        <p:spPr>
          <a:xfrm>
            <a:off x="611560" y="2856726"/>
            <a:ext cx="8064896" cy="646331"/>
          </a:xfrm>
          <a:prstGeom prst="rect">
            <a:avLst/>
          </a:prstGeom>
          <a:noFill/>
        </p:spPr>
        <p:txBody>
          <a:bodyPr wrap="square">
            <a:spAutoFit/>
          </a:bodyPr>
          <a:lstStyle/>
          <a:p>
            <a:pPr algn="ctr"/>
            <a:r>
              <a:rPr lang="en-US" sz="3600" i="1" dirty="0"/>
              <a:t>Topic: </a:t>
            </a:r>
            <a:r>
              <a:rPr lang="en-US" sz="3600" b="1" i="1" dirty="0"/>
              <a:t>Amazing buildings</a:t>
            </a:r>
          </a:p>
        </p:txBody>
      </p:sp>
    </p:spTree>
    <p:extLst>
      <p:ext uri="{BB962C8B-B14F-4D97-AF65-F5344CB8AC3E}">
        <p14:creationId xmlns:p14="http://schemas.microsoft.com/office/powerpoint/2010/main" val="2363157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0"/>
            <a:ext cx="9144000" cy="2031325"/>
          </a:xfrm>
          <a:prstGeom prst="rect">
            <a:avLst/>
          </a:prstGeom>
        </p:spPr>
        <p:txBody>
          <a:bodyPr wrap="square">
            <a:spAutoFit/>
          </a:bodyPr>
          <a:lstStyle/>
          <a:p>
            <a:pPr algn="ctr"/>
            <a:r>
              <a:rPr lang="en-US" b="1" dirty="0">
                <a:solidFill>
                  <a:srgbClr val="333333"/>
                </a:solidFill>
                <a:latin typeface="Muli"/>
              </a:rPr>
              <a:t>9. Cubic Houses (Rotterdam, Netherlands)</a:t>
            </a:r>
            <a:endParaRPr lang="en-US" dirty="0">
              <a:solidFill>
                <a:srgbClr val="333333"/>
              </a:solidFill>
              <a:latin typeface="Muli"/>
            </a:endParaRPr>
          </a:p>
          <a:p>
            <a:r>
              <a:rPr lang="en-US" b="1" dirty="0">
                <a:solidFill>
                  <a:srgbClr val="333333"/>
                </a:solidFill>
                <a:latin typeface="Muli"/>
              </a:rPr>
              <a:t>Architect: Piet </a:t>
            </a:r>
            <a:r>
              <a:rPr lang="en-US" b="1" dirty="0" err="1">
                <a:solidFill>
                  <a:srgbClr val="333333"/>
                </a:solidFill>
                <a:latin typeface="Muli"/>
              </a:rPr>
              <a:t>Blom</a:t>
            </a:r>
            <a:endParaRPr lang="en-US" dirty="0">
              <a:solidFill>
                <a:srgbClr val="333333"/>
              </a:solidFill>
              <a:latin typeface="Muli"/>
            </a:endParaRPr>
          </a:p>
          <a:p>
            <a:r>
              <a:rPr lang="en-US" dirty="0">
                <a:solidFill>
                  <a:srgbClr val="333333"/>
                </a:solidFill>
                <a:latin typeface="Muli"/>
              </a:rPr>
              <a:t>This is a housing designed on top of a pedestrian bridge. The main idea behind this is to create a forest of cubes (abstract trees) as each cube represents an abstract tree.</a:t>
            </a:r>
            <a:br>
              <a:rPr lang="en-US" dirty="0">
                <a:solidFill>
                  <a:srgbClr val="333333"/>
                </a:solidFill>
                <a:latin typeface="Muli"/>
              </a:rPr>
            </a:br>
            <a:r>
              <a:rPr lang="en-US" dirty="0">
                <a:solidFill>
                  <a:srgbClr val="333333"/>
                </a:solidFill>
                <a:latin typeface="Muli"/>
              </a:rPr>
              <a:t>The cubes are tilted and sit on hexagon-shaped pole structures. The cubes contain the living areas, which are split into three levels. The triangle-shaped lower level contains the living area</a:t>
            </a:r>
            <a:endParaRPr lang="en-US" b="0" i="0" dirty="0">
              <a:solidFill>
                <a:srgbClr val="333333"/>
              </a:solidFill>
              <a:effectLst/>
              <a:latin typeface="Muli"/>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167432015"/>
              </p:ext>
            </p:extLst>
          </p:nvPr>
        </p:nvGraphicFramePr>
        <p:xfrm>
          <a:off x="827584" y="1942207"/>
          <a:ext cx="7379788" cy="4915793"/>
        </p:xfrm>
        <a:graphic>
          <a:graphicData uri="http://schemas.openxmlformats.org/presentationml/2006/ole">
            <mc:AlternateContent xmlns:mc="http://schemas.openxmlformats.org/markup-compatibility/2006">
              <mc:Choice xmlns:v="urn:schemas-microsoft-com:vml" Requires="v">
                <p:oleObj spid="_x0000_s19463" name="Точечный рисунок" r:id="rId3" imgW="5762520" imgH="3838680" progId="Paint.Picture">
                  <p:embed/>
                </p:oleObj>
              </mc:Choice>
              <mc:Fallback>
                <p:oleObj name="Точечный рисунок" r:id="rId3" imgW="5762520" imgH="3838680" progId="Paint.Picture">
                  <p:embed/>
                  <p:pic>
                    <p:nvPicPr>
                      <p:cNvPr id="0" name=""/>
                      <p:cNvPicPr/>
                      <p:nvPr/>
                    </p:nvPicPr>
                    <p:blipFill>
                      <a:blip r:embed="rId4"/>
                      <a:stretch>
                        <a:fillRect/>
                      </a:stretch>
                    </p:blipFill>
                    <p:spPr>
                      <a:xfrm>
                        <a:off x="827584" y="1942207"/>
                        <a:ext cx="7379788" cy="4915793"/>
                      </a:xfrm>
                      <a:prstGeom prst="rect">
                        <a:avLst/>
                      </a:prstGeom>
                    </p:spPr>
                  </p:pic>
                </p:oleObj>
              </mc:Fallback>
            </mc:AlternateContent>
          </a:graphicData>
        </a:graphic>
      </p:graphicFrame>
    </p:spTree>
    <p:extLst>
      <p:ext uri="{BB962C8B-B14F-4D97-AF65-F5344CB8AC3E}">
        <p14:creationId xmlns:p14="http://schemas.microsoft.com/office/powerpoint/2010/main" val="4236757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Rectangle 1"/>
          <p:cNvSpPr>
            <a:spLocks noChangeArrowheads="1"/>
          </p:cNvSpPr>
          <p:nvPr/>
        </p:nvSpPr>
        <p:spPr bwMode="auto">
          <a:xfrm>
            <a:off x="179512" y="116632"/>
            <a:ext cx="8870379"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ctr" eaLnBrk="0" fontAlgn="base" hangingPunct="0">
              <a:spcBef>
                <a:spcPct val="0"/>
              </a:spcBef>
              <a:spcAft>
                <a:spcPct val="0"/>
              </a:spcAft>
            </a:pPr>
            <a:r>
              <a:rPr lang="en-US" sz="2800" b="1" dirty="0">
                <a:latin typeface="Arial" panose="020B0604020202020204" pitchFamily="34" charset="0"/>
              </a:rPr>
              <a:t>The 10 most amazing buildings in the world.</a:t>
            </a:r>
            <a:r>
              <a:rPr lang="en-US" sz="2000" dirty="0">
                <a:latin typeface="Arial" panose="020B0604020202020204" pitchFamily="34" charset="0"/>
              </a:rPr>
              <a:t> </a:t>
            </a:r>
          </a:p>
          <a:p>
            <a:pPr lvl="0" eaLnBrk="0" fontAlgn="base" hangingPunct="0">
              <a:spcBef>
                <a:spcPct val="0"/>
              </a:spcBef>
              <a:spcAft>
                <a:spcPct val="0"/>
              </a:spcAft>
            </a:pPr>
            <a:r>
              <a:rPr lang="en-US" sz="2000" dirty="0">
                <a:latin typeface="Arial" panose="020B0604020202020204" pitchFamily="34" charset="0"/>
              </a:rPr>
              <a:t> This is a real house located in the Residence Mall in </a:t>
            </a:r>
            <a:r>
              <a:rPr lang="en-US" sz="2000" dirty="0" err="1">
                <a:latin typeface="Arial" panose="020B0604020202020204" pitchFamily="34" charset="0"/>
              </a:rPr>
              <a:t>Sopot</a:t>
            </a:r>
            <a:r>
              <a:rPr lang="en-US" sz="2000" dirty="0">
                <a:latin typeface="Arial" panose="020B0604020202020204" pitchFamily="34" charset="0"/>
              </a:rPr>
              <a:t>, Poland. It is claimed to be the most photographed building in Poland. It covers an area of ​​4,000 square meters. Designed by Architect: </a:t>
            </a:r>
            <a:r>
              <a:rPr lang="en-US" sz="2000" dirty="0" err="1">
                <a:latin typeface="Arial" panose="020B0604020202020204" pitchFamily="34" charset="0"/>
              </a:rPr>
              <a:t>Szotynscy</a:t>
            </a:r>
            <a:r>
              <a:rPr lang="en-US" sz="2000" dirty="0">
                <a:latin typeface="Arial" panose="020B0604020202020204" pitchFamily="34" charset="0"/>
              </a:rPr>
              <a:t> </a:t>
            </a:r>
            <a:r>
              <a:rPr lang="en-US" sz="2000" dirty="0" err="1">
                <a:latin typeface="Arial" panose="020B0604020202020204" pitchFamily="34" charset="0"/>
              </a:rPr>
              <a:t>Zaleski</a:t>
            </a:r>
            <a:endParaRPr kumimoji="0" lang="ru-RU" sz="2000" b="0" i="0" u="none" strike="noStrike" cap="none" normalizeH="0" baseline="0" dirty="0">
              <a:ln>
                <a:noFill/>
              </a:ln>
              <a:solidFill>
                <a:schemeClr val="tx1"/>
              </a:solidFill>
              <a:effectLst/>
              <a:latin typeface="Arial" panose="020B0604020202020204" pitchFamily="34" charset="0"/>
            </a:endParaRPr>
          </a:p>
        </p:txBody>
      </p:sp>
      <p:graphicFrame>
        <p:nvGraphicFramePr>
          <p:cNvPr id="8" name="Объект 7"/>
          <p:cNvGraphicFramePr>
            <a:graphicFrameLocks noChangeAspect="1"/>
          </p:cNvGraphicFramePr>
          <p:nvPr>
            <p:extLst>
              <p:ext uri="{D42A27DB-BD31-4B8C-83A1-F6EECF244321}">
                <p14:modId xmlns:p14="http://schemas.microsoft.com/office/powerpoint/2010/main" val="3953003702"/>
              </p:ext>
            </p:extLst>
          </p:nvPr>
        </p:nvGraphicFramePr>
        <p:xfrm>
          <a:off x="971600" y="1844824"/>
          <a:ext cx="7088927" cy="4721225"/>
        </p:xfrm>
        <a:graphic>
          <a:graphicData uri="http://schemas.openxmlformats.org/presentationml/2006/ole">
            <mc:AlternateContent xmlns:mc="http://schemas.openxmlformats.org/markup-compatibility/2006">
              <mc:Choice xmlns:v="urn:schemas-microsoft-com:vml" Requires="v">
                <p:oleObj spid="_x0000_s2059" name="Точечный рисунок" r:id="rId3" imgW="4762440" imgH="3171960" progId="Paint.Picture">
                  <p:embed/>
                </p:oleObj>
              </mc:Choice>
              <mc:Fallback>
                <p:oleObj name="Точечный рисунок" r:id="rId3" imgW="4762440" imgH="3171960" progId="Paint.Picture">
                  <p:embed/>
                  <p:pic>
                    <p:nvPicPr>
                      <p:cNvPr id="0" name=""/>
                      <p:cNvPicPr/>
                      <p:nvPr/>
                    </p:nvPicPr>
                    <p:blipFill>
                      <a:blip r:embed="rId4"/>
                      <a:stretch>
                        <a:fillRect/>
                      </a:stretch>
                    </p:blipFill>
                    <p:spPr>
                      <a:xfrm>
                        <a:off x="971600" y="1844824"/>
                        <a:ext cx="7088927" cy="4721225"/>
                      </a:xfrm>
                      <a:prstGeom prst="rect">
                        <a:avLst/>
                      </a:prstGeom>
                    </p:spPr>
                  </p:pic>
                </p:oleObj>
              </mc:Fallback>
            </mc:AlternateContent>
          </a:graphicData>
        </a:graphic>
      </p:graphicFrame>
    </p:spTree>
    <p:extLst>
      <p:ext uri="{BB962C8B-B14F-4D97-AF65-F5344CB8AC3E}">
        <p14:creationId xmlns:p14="http://schemas.microsoft.com/office/powerpoint/2010/main" val="343399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Rectangle 1"/>
          <p:cNvSpPr>
            <a:spLocks noChangeArrowheads="1"/>
          </p:cNvSpPr>
          <p:nvPr/>
        </p:nvSpPr>
        <p:spPr bwMode="auto">
          <a:xfrm>
            <a:off x="233065" y="61392"/>
            <a:ext cx="8798371" cy="18928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500" b="1" i="0" u="none" strike="noStrike" cap="none" normalizeH="0" baseline="0" dirty="0" err="1">
                <a:ln>
                  <a:noFill/>
                </a:ln>
                <a:solidFill>
                  <a:srgbClr val="333333"/>
                </a:solidFill>
                <a:effectLst/>
                <a:latin typeface="Muli"/>
              </a:rPr>
              <a:t>The</a:t>
            </a:r>
            <a:r>
              <a:rPr kumimoji="0" lang="ru-RU" sz="1500" b="1" i="0" u="none" strike="noStrike" cap="none" normalizeH="0" baseline="0" dirty="0">
                <a:ln>
                  <a:noFill/>
                </a:ln>
                <a:solidFill>
                  <a:srgbClr val="333333"/>
                </a:solidFill>
                <a:effectLst/>
                <a:latin typeface="Muli"/>
              </a:rPr>
              <a:t> </a:t>
            </a:r>
            <a:r>
              <a:rPr kumimoji="0" lang="ru-RU" sz="1500" b="1" i="0" u="none" strike="noStrike" cap="none" normalizeH="0" baseline="0" dirty="0" err="1">
                <a:ln>
                  <a:noFill/>
                </a:ln>
                <a:solidFill>
                  <a:srgbClr val="333333"/>
                </a:solidFill>
                <a:effectLst/>
                <a:latin typeface="Muli"/>
              </a:rPr>
              <a:t>Crooked</a:t>
            </a:r>
            <a:r>
              <a:rPr kumimoji="0" lang="ru-RU" sz="1500" b="1" i="0" u="none" strike="noStrike" cap="none" normalizeH="0" baseline="0" dirty="0">
                <a:ln>
                  <a:noFill/>
                </a:ln>
                <a:solidFill>
                  <a:srgbClr val="333333"/>
                </a:solidFill>
                <a:effectLst/>
                <a:latin typeface="Muli"/>
              </a:rPr>
              <a:t> </a:t>
            </a:r>
            <a:r>
              <a:rPr kumimoji="0" lang="ru-RU" sz="1500" b="1" i="0" u="none" strike="noStrike" cap="none" normalizeH="0" baseline="0" dirty="0" err="1">
                <a:ln>
                  <a:noFill/>
                </a:ln>
                <a:solidFill>
                  <a:srgbClr val="333333"/>
                </a:solidFill>
                <a:effectLst/>
                <a:latin typeface="Muli"/>
              </a:rPr>
              <a:t>House</a:t>
            </a:r>
            <a:endParaRPr kumimoji="0" lang="en-US" sz="1500" b="1" i="0" u="none" strike="noStrike" cap="none" normalizeH="0" baseline="0" dirty="0">
              <a:ln>
                <a:noFill/>
              </a:ln>
              <a:solidFill>
                <a:srgbClr val="333333"/>
              </a:solidFill>
              <a:effectLst/>
              <a:latin typeface="Muli"/>
            </a:endParaRPr>
          </a:p>
          <a:p>
            <a:pPr lvl="0" algn="ctr" eaLnBrk="0" fontAlgn="base" hangingPunct="0">
              <a:spcBef>
                <a:spcPct val="0"/>
              </a:spcBef>
              <a:spcAft>
                <a:spcPct val="0"/>
              </a:spcAft>
            </a:pPr>
            <a:r>
              <a:rPr lang="en-US" dirty="0">
                <a:latin typeface="Arial" panose="020B0604020202020204" pitchFamily="34" charset="0"/>
              </a:rPr>
              <a:t>2. The forest spiral</a:t>
            </a:r>
          </a:p>
          <a:p>
            <a:pPr lvl="0" algn="ctr" eaLnBrk="0" fontAlgn="base" hangingPunct="0">
              <a:spcBef>
                <a:spcPct val="0"/>
              </a:spcBef>
              <a:spcAft>
                <a:spcPct val="0"/>
              </a:spcAft>
            </a:pPr>
            <a:r>
              <a:rPr lang="en-US" dirty="0">
                <a:latin typeface="Arial" panose="020B0604020202020204" pitchFamily="34" charset="0"/>
              </a:rPr>
              <a:t>Architect: Heinz M. </a:t>
            </a:r>
            <a:r>
              <a:rPr lang="en-US" dirty="0" err="1">
                <a:latin typeface="Arial" panose="020B0604020202020204" pitchFamily="34" charset="0"/>
              </a:rPr>
              <a:t>Springmann</a:t>
            </a:r>
            <a:r>
              <a:rPr lang="en-US" dirty="0">
                <a:latin typeface="Arial" panose="020B0604020202020204" pitchFamily="34" charset="0"/>
              </a:rPr>
              <a:t> This is a residential complex in Darmstadt, Germany. The building has its own facade. It was designed by Viennese painter </a:t>
            </a:r>
            <a:r>
              <a:rPr lang="en-US" dirty="0" err="1">
                <a:latin typeface="Arial" panose="020B0604020202020204" pitchFamily="34" charset="0"/>
              </a:rPr>
              <a:t>Friedensreich</a:t>
            </a:r>
            <a:r>
              <a:rPr lang="en-US" dirty="0">
                <a:latin typeface="Arial" panose="020B0604020202020204" pitchFamily="34" charset="0"/>
              </a:rPr>
              <a:t> </a:t>
            </a:r>
            <a:r>
              <a:rPr lang="en-US" dirty="0" err="1">
                <a:latin typeface="Arial" panose="020B0604020202020204" pitchFamily="34" charset="0"/>
              </a:rPr>
              <a:t>Hundertwasser</a:t>
            </a:r>
            <a:r>
              <a:rPr lang="en-US" dirty="0">
                <a:latin typeface="Arial" panose="020B0604020202020204" pitchFamily="34" charset="0"/>
              </a:rPr>
              <a:t> and finally designed and executed by architect Heinz M. </a:t>
            </a:r>
            <a:r>
              <a:rPr lang="en-US" dirty="0" err="1">
                <a:latin typeface="Arial" panose="020B0604020202020204" pitchFamily="34" charset="0"/>
              </a:rPr>
              <a:t>Springmann</a:t>
            </a:r>
            <a:r>
              <a:rPr lang="en-US" dirty="0">
                <a:latin typeface="Arial" panose="020B0604020202020204" pitchFamily="34" charset="0"/>
              </a:rPr>
              <a:t>. It has 105 apartments, an courtyard, a small artificial lake and a children's playground. The building consists of 12 floors.</a:t>
            </a:r>
            <a:endParaRPr kumimoji="0" lang="ru-RU" sz="1800" b="0" i="0" u="none" strike="noStrike" cap="none" normalizeH="0" baseline="0" dirty="0">
              <a:ln>
                <a:noFill/>
              </a:ln>
              <a:solidFill>
                <a:schemeClr val="tx1"/>
              </a:solidFill>
              <a:effectLst/>
              <a:latin typeface="Arial" panose="020B0604020202020204" pitchFamily="34" charset="0"/>
            </a:endParaRPr>
          </a:p>
        </p:txBody>
      </p:sp>
      <p:sp>
        <p:nvSpPr>
          <p:cNvPr id="5" name="AutoShape 4" descr="https://www.archinomy.com/wp-content/uploads/case-studies/2009/forestspiralhundertwasserbuilding.jpg?ezimgfmt=rs:500x375/rscb2/ng:webp/ngcb2"/>
          <p:cNvSpPr>
            <a:spLocks noChangeAspect="1" noChangeArrowheads="1"/>
          </p:cNvSpPr>
          <p:nvPr/>
        </p:nvSpPr>
        <p:spPr bwMode="auto">
          <a:xfrm>
            <a:off x="-425251" y="26222"/>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2210032586"/>
              </p:ext>
            </p:extLst>
          </p:nvPr>
        </p:nvGraphicFramePr>
        <p:xfrm>
          <a:off x="1456929" y="2271488"/>
          <a:ext cx="5760640" cy="4323182"/>
        </p:xfrm>
        <a:graphic>
          <a:graphicData uri="http://schemas.openxmlformats.org/presentationml/2006/ole">
            <mc:AlternateContent xmlns:mc="http://schemas.openxmlformats.org/markup-compatibility/2006">
              <mc:Choice xmlns:v="urn:schemas-microsoft-com:vml" Requires="v">
                <p:oleObj spid="_x0000_s17419" name="Точечный рисунок" r:id="rId3" imgW="5076720" imgH="3809880" progId="Paint.Picture">
                  <p:embed/>
                </p:oleObj>
              </mc:Choice>
              <mc:Fallback>
                <p:oleObj name="Точечный рисунок" r:id="rId3" imgW="5076720" imgH="3809880" progId="Paint.Picture">
                  <p:embed/>
                  <p:pic>
                    <p:nvPicPr>
                      <p:cNvPr id="0" name=""/>
                      <p:cNvPicPr/>
                      <p:nvPr/>
                    </p:nvPicPr>
                    <p:blipFill>
                      <a:blip r:embed="rId4"/>
                      <a:stretch>
                        <a:fillRect/>
                      </a:stretch>
                    </p:blipFill>
                    <p:spPr>
                      <a:xfrm>
                        <a:off x="1456929" y="2271488"/>
                        <a:ext cx="5760640" cy="4323182"/>
                      </a:xfrm>
                      <a:prstGeom prst="rect">
                        <a:avLst/>
                      </a:prstGeom>
                    </p:spPr>
                  </p:pic>
                </p:oleObj>
              </mc:Fallback>
            </mc:AlternateContent>
          </a:graphicData>
        </a:graphic>
      </p:graphicFrame>
    </p:spTree>
    <p:extLst>
      <p:ext uri="{BB962C8B-B14F-4D97-AF65-F5344CB8AC3E}">
        <p14:creationId xmlns:p14="http://schemas.microsoft.com/office/powerpoint/2010/main" val="2204280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07503" y="38100"/>
            <a:ext cx="8928993" cy="2031325"/>
          </a:xfrm>
          <a:prstGeom prst="rect">
            <a:avLst/>
          </a:prstGeom>
        </p:spPr>
        <p:txBody>
          <a:bodyPr wrap="square">
            <a:spAutoFit/>
          </a:bodyPr>
          <a:lstStyle/>
          <a:p>
            <a:pPr algn="ctr"/>
            <a:r>
              <a:rPr lang="en-US" b="1" dirty="0">
                <a:solidFill>
                  <a:srgbClr val="333333"/>
                </a:solidFill>
                <a:latin typeface="Muli"/>
              </a:rPr>
              <a:t>3. The Torre Galatea </a:t>
            </a:r>
            <a:r>
              <a:rPr lang="en-US" b="1" dirty="0" err="1">
                <a:solidFill>
                  <a:srgbClr val="333333"/>
                </a:solidFill>
                <a:latin typeface="Muli"/>
              </a:rPr>
              <a:t>Figueras</a:t>
            </a:r>
            <a:r>
              <a:rPr lang="en-US" b="1" dirty="0">
                <a:solidFill>
                  <a:srgbClr val="333333"/>
                </a:solidFill>
                <a:latin typeface="Muli"/>
              </a:rPr>
              <a:t> (Spain)</a:t>
            </a:r>
            <a:endParaRPr lang="en-US" dirty="0">
              <a:solidFill>
                <a:srgbClr val="333333"/>
              </a:solidFill>
              <a:latin typeface="Muli"/>
            </a:endParaRPr>
          </a:p>
          <a:p>
            <a:r>
              <a:rPr lang="en-US" dirty="0">
                <a:solidFill>
                  <a:srgbClr val="333333"/>
                </a:solidFill>
                <a:latin typeface="Muli"/>
              </a:rPr>
              <a:t>The first things you notice are the giant egg sculptures along the roofline. Then it hits you that the Salvador Dali Theater Museum in </a:t>
            </a:r>
            <a:r>
              <a:rPr lang="en-US" dirty="0" err="1">
                <a:solidFill>
                  <a:srgbClr val="333333"/>
                </a:solidFill>
                <a:latin typeface="Muli"/>
              </a:rPr>
              <a:t>Figueras</a:t>
            </a:r>
            <a:r>
              <a:rPr lang="en-US" dirty="0">
                <a:solidFill>
                  <a:srgbClr val="333333"/>
                </a:solidFill>
                <a:latin typeface="Muli"/>
              </a:rPr>
              <a:t>, Spain, is no ordinary building. The museum’s tower, Torre Galatea, was named for the surrealist artist’s deceased wife, and Dali himself lived there until his death in 1989. Interestingly, the museum sits next to the parish church where Dali was baptized in 1904; he is buried in an unmarked crypt in the museum’s main exhibition hall.</a:t>
            </a:r>
            <a:endParaRPr lang="en-US" b="0" i="0" dirty="0">
              <a:solidFill>
                <a:srgbClr val="333333"/>
              </a:solidFill>
              <a:effectLst/>
              <a:latin typeface="Muli"/>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4283874868"/>
              </p:ext>
            </p:extLst>
          </p:nvPr>
        </p:nvGraphicFramePr>
        <p:xfrm>
          <a:off x="425188" y="2234862"/>
          <a:ext cx="8293621" cy="4343400"/>
        </p:xfrm>
        <a:graphic>
          <a:graphicData uri="http://schemas.openxmlformats.org/presentationml/2006/ole">
            <mc:AlternateContent xmlns:mc="http://schemas.openxmlformats.org/markup-compatibility/2006">
              <mc:Choice xmlns:v="urn:schemas-microsoft-com:vml" Requires="v">
                <p:oleObj spid="_x0000_s16391" name="Точечный рисунок" r:id="rId3" imgW="6095880" imgH="4343400" progId="Paint.Picture">
                  <p:embed/>
                </p:oleObj>
              </mc:Choice>
              <mc:Fallback>
                <p:oleObj name="Точечный рисунок" r:id="rId3" imgW="6095880" imgH="4343400" progId="Paint.Picture">
                  <p:embed/>
                  <p:pic>
                    <p:nvPicPr>
                      <p:cNvPr id="0" name=""/>
                      <p:cNvPicPr/>
                      <p:nvPr/>
                    </p:nvPicPr>
                    <p:blipFill>
                      <a:blip r:embed="rId4"/>
                      <a:stretch>
                        <a:fillRect/>
                      </a:stretch>
                    </p:blipFill>
                    <p:spPr>
                      <a:xfrm>
                        <a:off x="425188" y="2234862"/>
                        <a:ext cx="8293621" cy="4343400"/>
                      </a:xfrm>
                      <a:prstGeom prst="rect">
                        <a:avLst/>
                      </a:prstGeom>
                    </p:spPr>
                  </p:pic>
                </p:oleObj>
              </mc:Fallback>
            </mc:AlternateContent>
          </a:graphicData>
        </a:graphic>
      </p:graphicFrame>
    </p:spTree>
    <p:extLst>
      <p:ext uri="{BB962C8B-B14F-4D97-AF65-F5344CB8AC3E}">
        <p14:creationId xmlns:p14="http://schemas.microsoft.com/office/powerpoint/2010/main" val="772557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223317" y="38100"/>
            <a:ext cx="8905875" cy="1477328"/>
          </a:xfrm>
          <a:prstGeom prst="rect">
            <a:avLst/>
          </a:prstGeom>
        </p:spPr>
        <p:txBody>
          <a:bodyPr wrap="square">
            <a:spAutoFit/>
          </a:bodyPr>
          <a:lstStyle/>
          <a:p>
            <a:pPr algn="ctr"/>
            <a:r>
              <a:rPr lang="en-US" b="1" dirty="0">
                <a:solidFill>
                  <a:srgbClr val="333333"/>
                </a:solidFill>
                <a:latin typeface="Muli"/>
              </a:rPr>
              <a:t>4. The Basket Building (Ohio, United States)</a:t>
            </a:r>
            <a:endParaRPr lang="en-US" dirty="0">
              <a:solidFill>
                <a:srgbClr val="333333"/>
              </a:solidFill>
              <a:latin typeface="Muli"/>
            </a:endParaRPr>
          </a:p>
          <a:p>
            <a:r>
              <a:rPr lang="en-US" dirty="0">
                <a:solidFill>
                  <a:srgbClr val="333333"/>
                </a:solidFill>
                <a:latin typeface="Muli"/>
              </a:rPr>
              <a:t>This may look like a picnic basket kept in the park. But this actually is a 7-story building which is Longaberger’s Home Office located in Newark, Ohio. This monument is in-fact world’s largest basket. Its 192 ft. long by 126 ft. wide at the bottom, spreads to 208-ft. long by 142-ft. wide at the roofline.</a:t>
            </a:r>
            <a:endParaRPr lang="en-US" b="0" i="0" dirty="0">
              <a:solidFill>
                <a:srgbClr val="333333"/>
              </a:solidFill>
              <a:effectLst/>
              <a:latin typeface="Muli"/>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1403915060"/>
              </p:ext>
            </p:extLst>
          </p:nvPr>
        </p:nvGraphicFramePr>
        <p:xfrm>
          <a:off x="611560" y="1536458"/>
          <a:ext cx="7773243" cy="5186211"/>
        </p:xfrm>
        <a:graphic>
          <a:graphicData uri="http://schemas.openxmlformats.org/presentationml/2006/ole">
            <mc:AlternateContent xmlns:mc="http://schemas.openxmlformats.org/markup-compatibility/2006">
              <mc:Choice xmlns:v="urn:schemas-microsoft-com:vml" Requires="v">
                <p:oleObj spid="_x0000_s15367" name="Точечный рисунок" r:id="rId3" imgW="6095880" imgH="4067280" progId="Paint.Picture">
                  <p:embed/>
                </p:oleObj>
              </mc:Choice>
              <mc:Fallback>
                <p:oleObj name="Точечный рисунок" r:id="rId3" imgW="6095880" imgH="4067280" progId="Paint.Picture">
                  <p:embed/>
                  <p:pic>
                    <p:nvPicPr>
                      <p:cNvPr id="0" name=""/>
                      <p:cNvPicPr/>
                      <p:nvPr/>
                    </p:nvPicPr>
                    <p:blipFill>
                      <a:blip r:embed="rId4"/>
                      <a:stretch>
                        <a:fillRect/>
                      </a:stretch>
                    </p:blipFill>
                    <p:spPr>
                      <a:xfrm>
                        <a:off x="611560" y="1536458"/>
                        <a:ext cx="7773243" cy="5186211"/>
                      </a:xfrm>
                      <a:prstGeom prst="rect">
                        <a:avLst/>
                      </a:prstGeom>
                    </p:spPr>
                  </p:pic>
                </p:oleObj>
              </mc:Fallback>
            </mc:AlternateContent>
          </a:graphicData>
        </a:graphic>
      </p:graphicFrame>
    </p:spTree>
    <p:extLst>
      <p:ext uri="{BB962C8B-B14F-4D97-AF65-F5344CB8AC3E}">
        <p14:creationId xmlns:p14="http://schemas.microsoft.com/office/powerpoint/2010/main" val="47117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07504" y="188640"/>
            <a:ext cx="8784976" cy="1477328"/>
          </a:xfrm>
          <a:prstGeom prst="rect">
            <a:avLst/>
          </a:prstGeom>
        </p:spPr>
        <p:txBody>
          <a:bodyPr wrap="square">
            <a:spAutoFit/>
          </a:bodyPr>
          <a:lstStyle/>
          <a:p>
            <a:pPr algn="ctr"/>
            <a:r>
              <a:rPr lang="en-US" b="1" dirty="0">
                <a:solidFill>
                  <a:srgbClr val="333333"/>
                </a:solidFill>
                <a:latin typeface="Muli"/>
              </a:rPr>
              <a:t>5. Kansas City Public Library (Missouri, United States)</a:t>
            </a:r>
            <a:endParaRPr lang="en-US" dirty="0">
              <a:solidFill>
                <a:srgbClr val="333333"/>
              </a:solidFill>
              <a:latin typeface="Muli"/>
            </a:endParaRPr>
          </a:p>
          <a:p>
            <a:r>
              <a:rPr lang="en-US" dirty="0">
                <a:solidFill>
                  <a:srgbClr val="333333"/>
                </a:solidFill>
                <a:latin typeface="Muli"/>
              </a:rPr>
              <a:t>This installation is permanent, on a much larger scale, and is designed to conceal the library’s car park. Here the public were asked to nominate books that they felt represented Kansas City. The library was founded in 1873 A.D, and is the oldest and the third largest public library in Kansas City area.</a:t>
            </a:r>
            <a:endParaRPr lang="en-US" b="0" i="0" dirty="0">
              <a:solidFill>
                <a:srgbClr val="333333"/>
              </a:solidFill>
              <a:effectLst/>
              <a:latin typeface="Muli"/>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1039057349"/>
              </p:ext>
            </p:extLst>
          </p:nvPr>
        </p:nvGraphicFramePr>
        <p:xfrm>
          <a:off x="1068756" y="1651941"/>
          <a:ext cx="6862472" cy="5149690"/>
        </p:xfrm>
        <a:graphic>
          <a:graphicData uri="http://schemas.openxmlformats.org/presentationml/2006/ole">
            <mc:AlternateContent xmlns:mc="http://schemas.openxmlformats.org/markup-compatibility/2006">
              <mc:Choice xmlns:v="urn:schemas-microsoft-com:vml" Requires="v">
                <p:oleObj spid="_x0000_s14343" name="Точечный рисунок" r:id="rId3" imgW="5762520" imgH="4324320" progId="Paint.Picture">
                  <p:embed/>
                </p:oleObj>
              </mc:Choice>
              <mc:Fallback>
                <p:oleObj name="Точечный рисунок" r:id="rId3" imgW="5762520" imgH="4324320" progId="Paint.Picture">
                  <p:embed/>
                  <p:pic>
                    <p:nvPicPr>
                      <p:cNvPr id="0" name=""/>
                      <p:cNvPicPr/>
                      <p:nvPr/>
                    </p:nvPicPr>
                    <p:blipFill>
                      <a:blip r:embed="rId4"/>
                      <a:stretch>
                        <a:fillRect/>
                      </a:stretch>
                    </p:blipFill>
                    <p:spPr>
                      <a:xfrm>
                        <a:off x="1068756" y="1651941"/>
                        <a:ext cx="6862472" cy="5149690"/>
                      </a:xfrm>
                      <a:prstGeom prst="rect">
                        <a:avLst/>
                      </a:prstGeom>
                    </p:spPr>
                  </p:pic>
                </p:oleObj>
              </mc:Fallback>
            </mc:AlternateContent>
          </a:graphicData>
        </a:graphic>
      </p:graphicFrame>
    </p:spTree>
    <p:extLst>
      <p:ext uri="{BB962C8B-B14F-4D97-AF65-F5344CB8AC3E}">
        <p14:creationId xmlns:p14="http://schemas.microsoft.com/office/powerpoint/2010/main" val="1781019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07504" y="-9061"/>
            <a:ext cx="8838728" cy="1200329"/>
          </a:xfrm>
          <a:prstGeom prst="rect">
            <a:avLst/>
          </a:prstGeom>
        </p:spPr>
        <p:txBody>
          <a:bodyPr wrap="square">
            <a:spAutoFit/>
          </a:bodyPr>
          <a:lstStyle/>
          <a:p>
            <a:pPr algn="ctr"/>
            <a:r>
              <a:rPr lang="en-US" b="1" dirty="0">
                <a:solidFill>
                  <a:srgbClr val="333333"/>
                </a:solidFill>
                <a:latin typeface="Muli"/>
              </a:rPr>
              <a:t>6. Ferdinand Cheval Palace </a:t>
            </a:r>
            <a:r>
              <a:rPr lang="en-US" b="1" dirty="0" err="1">
                <a:solidFill>
                  <a:srgbClr val="333333"/>
                </a:solidFill>
                <a:latin typeface="Muli"/>
              </a:rPr>
              <a:t>a.k.a</a:t>
            </a:r>
            <a:r>
              <a:rPr lang="en-US" b="1" dirty="0">
                <a:solidFill>
                  <a:srgbClr val="333333"/>
                </a:solidFill>
                <a:latin typeface="Muli"/>
              </a:rPr>
              <a:t> Ideal Palace (France)</a:t>
            </a:r>
            <a:endParaRPr lang="en-US" dirty="0">
              <a:solidFill>
                <a:srgbClr val="333333"/>
              </a:solidFill>
              <a:latin typeface="Muli"/>
            </a:endParaRPr>
          </a:p>
          <a:p>
            <a:r>
              <a:rPr lang="en-US" dirty="0">
                <a:solidFill>
                  <a:srgbClr val="333333"/>
                </a:solidFill>
                <a:latin typeface="Muli"/>
              </a:rPr>
              <a:t>Cheval began the building in April 1879. He claimed that he had tripped on a stone and was inspired by its shape. He returned to the same spot the next day and started collecting stones.</a:t>
            </a:r>
          </a:p>
        </p:txBody>
      </p:sp>
      <p:graphicFrame>
        <p:nvGraphicFramePr>
          <p:cNvPr id="3" name="Объект 2"/>
          <p:cNvGraphicFramePr>
            <a:graphicFrameLocks noChangeAspect="1"/>
          </p:cNvGraphicFramePr>
          <p:nvPr>
            <p:extLst>
              <p:ext uri="{D42A27DB-BD31-4B8C-83A1-F6EECF244321}">
                <p14:modId xmlns:p14="http://schemas.microsoft.com/office/powerpoint/2010/main" val="3961199010"/>
              </p:ext>
            </p:extLst>
          </p:nvPr>
        </p:nvGraphicFramePr>
        <p:xfrm>
          <a:off x="811758" y="1167336"/>
          <a:ext cx="7430219" cy="5600297"/>
        </p:xfrm>
        <a:graphic>
          <a:graphicData uri="http://schemas.openxmlformats.org/presentationml/2006/ole">
            <mc:AlternateContent xmlns:mc="http://schemas.openxmlformats.org/markup-compatibility/2006">
              <mc:Choice xmlns:v="urn:schemas-microsoft-com:vml" Requires="v">
                <p:oleObj spid="_x0000_s13318" name="Точечный рисунок" r:id="rId3" imgW="5762520" imgH="4343400" progId="Paint.Picture">
                  <p:embed/>
                </p:oleObj>
              </mc:Choice>
              <mc:Fallback>
                <p:oleObj name="Точечный рисунок" r:id="rId3" imgW="5762520" imgH="4343400" progId="Paint.Picture">
                  <p:embed/>
                  <p:pic>
                    <p:nvPicPr>
                      <p:cNvPr id="0" name=""/>
                      <p:cNvPicPr/>
                      <p:nvPr/>
                    </p:nvPicPr>
                    <p:blipFill>
                      <a:blip r:embed="rId4"/>
                      <a:stretch>
                        <a:fillRect/>
                      </a:stretch>
                    </p:blipFill>
                    <p:spPr>
                      <a:xfrm>
                        <a:off x="811758" y="1167336"/>
                        <a:ext cx="7430219" cy="5600297"/>
                      </a:xfrm>
                      <a:prstGeom prst="rect">
                        <a:avLst/>
                      </a:prstGeom>
                    </p:spPr>
                  </p:pic>
                </p:oleObj>
              </mc:Fallback>
            </mc:AlternateContent>
          </a:graphicData>
        </a:graphic>
      </p:graphicFrame>
    </p:spTree>
    <p:extLst>
      <p:ext uri="{BB962C8B-B14F-4D97-AF65-F5344CB8AC3E}">
        <p14:creationId xmlns:p14="http://schemas.microsoft.com/office/powerpoint/2010/main" val="124498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https://www.archinomy.com/wp-content/uploads/case-studies/2009/forestspiralhundertwasserbuilding.jpg?ezimgfmt=rs:500x375/rscb2/ng:webp/ngcb2"/>
          <p:cNvSpPr>
            <a:spLocks noChangeAspect="1" noChangeArrowheads="1"/>
          </p:cNvSpPr>
          <p:nvPr/>
        </p:nvSpPr>
        <p:spPr bwMode="auto">
          <a:xfrm>
            <a:off x="238125" y="-7429500"/>
            <a:ext cx="4762500" cy="3571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rchinomy.com/wp-content/uploads/case-studies/2009/thetorregalateafigueras.jpg?ezimgfmt=rs:533x400/rscb2/ng:webp/ngcb2"/>
          <p:cNvSpPr>
            <a:spLocks noChangeAspect="1" noChangeArrowheads="1"/>
          </p:cNvSpPr>
          <p:nvPr/>
        </p:nvSpPr>
        <p:spPr bwMode="auto">
          <a:xfrm>
            <a:off x="238125" y="-5600700"/>
            <a:ext cx="507682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14" descr="https://www.archinomy.com/wp-content/uploads/case-studies/2009/chapel-in-rock-arizona.jpg?ezimgfmt=rs:319x480/rscb2/ng:webp/ngcb2"/>
          <p:cNvSpPr>
            <a:spLocks noChangeAspect="1" noChangeArrowheads="1"/>
          </p:cNvSpPr>
          <p:nvPr/>
        </p:nvSpPr>
        <p:spPr bwMode="auto">
          <a:xfrm>
            <a:off x="238125" y="6743700"/>
            <a:ext cx="3038475"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403648" y="40243"/>
            <a:ext cx="6005834" cy="369332"/>
          </a:xfrm>
          <a:prstGeom prst="rect">
            <a:avLst/>
          </a:prstGeom>
        </p:spPr>
        <p:txBody>
          <a:bodyPr wrap="square">
            <a:spAutoFit/>
          </a:bodyPr>
          <a:lstStyle/>
          <a:p>
            <a:r>
              <a:rPr lang="en-US" b="1" dirty="0">
                <a:solidFill>
                  <a:srgbClr val="333333"/>
                </a:solidFill>
                <a:latin typeface="Muli"/>
              </a:rPr>
              <a:t>. Wonderworks (Pigeon Forge, TN, United States)</a:t>
            </a:r>
            <a:endParaRPr lang="ru-RU" dirty="0"/>
          </a:p>
        </p:txBody>
      </p:sp>
      <p:graphicFrame>
        <p:nvGraphicFramePr>
          <p:cNvPr id="3" name="Объект 2"/>
          <p:cNvGraphicFramePr>
            <a:graphicFrameLocks noChangeAspect="1"/>
          </p:cNvGraphicFramePr>
          <p:nvPr>
            <p:extLst>
              <p:ext uri="{D42A27DB-BD31-4B8C-83A1-F6EECF244321}">
                <p14:modId xmlns:p14="http://schemas.microsoft.com/office/powerpoint/2010/main" val="2302909583"/>
              </p:ext>
            </p:extLst>
          </p:nvPr>
        </p:nvGraphicFramePr>
        <p:xfrm>
          <a:off x="539552" y="491683"/>
          <a:ext cx="7993137" cy="6169909"/>
        </p:xfrm>
        <a:graphic>
          <a:graphicData uri="http://schemas.openxmlformats.org/presentationml/2006/ole">
            <mc:AlternateContent xmlns:mc="http://schemas.openxmlformats.org/markup-compatibility/2006">
              <mc:Choice xmlns:v="urn:schemas-microsoft-com:vml" Requires="v">
                <p:oleObj spid="_x0000_s12294" name="Точечный рисунок" r:id="rId3" imgW="5762520" imgH="4448160" progId="Paint.Picture">
                  <p:embed/>
                </p:oleObj>
              </mc:Choice>
              <mc:Fallback>
                <p:oleObj name="Точечный рисунок" r:id="rId3" imgW="5762520" imgH="4448160" progId="Paint.Picture">
                  <p:embed/>
                  <p:pic>
                    <p:nvPicPr>
                      <p:cNvPr id="0" name=""/>
                      <p:cNvPicPr/>
                      <p:nvPr/>
                    </p:nvPicPr>
                    <p:blipFill>
                      <a:blip r:embed="rId4"/>
                      <a:stretch>
                        <a:fillRect/>
                      </a:stretch>
                    </p:blipFill>
                    <p:spPr>
                      <a:xfrm>
                        <a:off x="539552" y="491683"/>
                        <a:ext cx="7993137" cy="6169909"/>
                      </a:xfrm>
                      <a:prstGeom prst="rect">
                        <a:avLst/>
                      </a:prstGeom>
                    </p:spPr>
                  </p:pic>
                </p:oleObj>
              </mc:Fallback>
            </mc:AlternateContent>
          </a:graphicData>
        </a:graphic>
      </p:graphicFrame>
    </p:spTree>
    <p:extLst>
      <p:ext uri="{BB962C8B-B14F-4D97-AF65-F5344CB8AC3E}">
        <p14:creationId xmlns:p14="http://schemas.microsoft.com/office/powerpoint/2010/main" val="405226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16632"/>
            <a:ext cx="8784976" cy="2031325"/>
          </a:xfrm>
          <a:prstGeom prst="rect">
            <a:avLst/>
          </a:prstGeom>
        </p:spPr>
        <p:txBody>
          <a:bodyPr wrap="square">
            <a:spAutoFit/>
          </a:bodyPr>
          <a:lstStyle/>
          <a:p>
            <a:pPr algn="ctr"/>
            <a:r>
              <a:rPr lang="en-US" b="1" dirty="0">
                <a:solidFill>
                  <a:srgbClr val="333333"/>
                </a:solidFill>
                <a:latin typeface="Muli"/>
              </a:rPr>
              <a:t>8. Habitat 67 (Montreal, Canada)</a:t>
            </a:r>
            <a:endParaRPr lang="en-US" dirty="0">
              <a:solidFill>
                <a:srgbClr val="333333"/>
              </a:solidFill>
              <a:latin typeface="Muli"/>
            </a:endParaRPr>
          </a:p>
          <a:p>
            <a:r>
              <a:rPr lang="en-US" b="1" dirty="0">
                <a:solidFill>
                  <a:srgbClr val="333333"/>
                </a:solidFill>
                <a:latin typeface="Muli"/>
              </a:rPr>
              <a:t>Architect: Moshe </a:t>
            </a:r>
            <a:r>
              <a:rPr lang="en-US" b="1" dirty="0" err="1">
                <a:solidFill>
                  <a:srgbClr val="333333"/>
                </a:solidFill>
                <a:latin typeface="Muli"/>
              </a:rPr>
              <a:t>Safdie</a:t>
            </a:r>
            <a:endParaRPr lang="en-US" dirty="0">
              <a:solidFill>
                <a:srgbClr val="333333"/>
              </a:solidFill>
              <a:latin typeface="Muli"/>
            </a:endParaRPr>
          </a:p>
          <a:p>
            <a:pPr>
              <a:buFont typeface="Arial" panose="020B0604020202020204" pitchFamily="34" charset="0"/>
              <a:buChar char="•"/>
            </a:pPr>
            <a:r>
              <a:rPr lang="en-US" dirty="0">
                <a:solidFill>
                  <a:srgbClr val="333333"/>
                </a:solidFill>
                <a:latin typeface="Muli"/>
              </a:rPr>
              <a:t>Habitat 67 is a one-of-a-kind housing complex located in Montreal, Quebec, Canada.</a:t>
            </a:r>
          </a:p>
          <a:p>
            <a:pPr>
              <a:buFont typeface="Arial" panose="020B0604020202020204" pitchFamily="34" charset="0"/>
              <a:buChar char="•"/>
            </a:pPr>
            <a:r>
              <a:rPr lang="en-US" dirty="0">
                <a:solidFill>
                  <a:srgbClr val="333333"/>
                </a:solidFill>
                <a:latin typeface="Muli"/>
              </a:rPr>
              <a:t>The building was realized as the main pavilion and thematic emblem for the International World Exposition and its theme, Man and His World, held in Montreal in 1967.</a:t>
            </a:r>
            <a:endParaRPr lang="en-US" b="0" i="0" dirty="0">
              <a:solidFill>
                <a:srgbClr val="333333"/>
              </a:solidFill>
              <a:effectLst/>
              <a:latin typeface="Muli"/>
            </a:endParaRPr>
          </a:p>
        </p:txBody>
      </p:sp>
      <p:graphicFrame>
        <p:nvGraphicFramePr>
          <p:cNvPr id="5" name="Объект 4"/>
          <p:cNvGraphicFramePr>
            <a:graphicFrameLocks noChangeAspect="1"/>
          </p:cNvGraphicFramePr>
          <p:nvPr>
            <p:extLst>
              <p:ext uri="{D42A27DB-BD31-4B8C-83A1-F6EECF244321}">
                <p14:modId xmlns:p14="http://schemas.microsoft.com/office/powerpoint/2010/main" val="3266498297"/>
              </p:ext>
            </p:extLst>
          </p:nvPr>
        </p:nvGraphicFramePr>
        <p:xfrm>
          <a:off x="971600" y="2147957"/>
          <a:ext cx="6768752" cy="4531148"/>
        </p:xfrm>
        <a:graphic>
          <a:graphicData uri="http://schemas.openxmlformats.org/presentationml/2006/ole">
            <mc:AlternateContent xmlns:mc="http://schemas.openxmlformats.org/markup-compatibility/2006">
              <mc:Choice xmlns:v="urn:schemas-microsoft-com:vml" Requires="v">
                <p:oleObj spid="_x0000_s18439" name="Точечный рисунок" r:id="rId3" imgW="5762520" imgH="3857760" progId="Paint.Picture">
                  <p:embed/>
                </p:oleObj>
              </mc:Choice>
              <mc:Fallback>
                <p:oleObj name="Точечный рисунок" r:id="rId3" imgW="5762520" imgH="3857760" progId="Paint.Picture">
                  <p:embed/>
                  <p:pic>
                    <p:nvPicPr>
                      <p:cNvPr id="0" name=""/>
                      <p:cNvPicPr/>
                      <p:nvPr/>
                    </p:nvPicPr>
                    <p:blipFill>
                      <a:blip r:embed="rId4"/>
                      <a:stretch>
                        <a:fillRect/>
                      </a:stretch>
                    </p:blipFill>
                    <p:spPr>
                      <a:xfrm>
                        <a:off x="971600" y="2147957"/>
                        <a:ext cx="6768752" cy="4531148"/>
                      </a:xfrm>
                      <a:prstGeom prst="rect">
                        <a:avLst/>
                      </a:prstGeom>
                    </p:spPr>
                  </p:pic>
                </p:oleObj>
              </mc:Fallback>
            </mc:AlternateContent>
          </a:graphicData>
        </a:graphic>
      </p:graphicFrame>
    </p:spTree>
    <p:extLst>
      <p:ext uri="{BB962C8B-B14F-4D97-AF65-F5344CB8AC3E}">
        <p14:creationId xmlns:p14="http://schemas.microsoft.com/office/powerpoint/2010/main" val="295212453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215</TotalTime>
  <Words>588</Words>
  <Application>Microsoft Office PowerPoint</Application>
  <PresentationFormat>Экран (4:3)</PresentationFormat>
  <Paragraphs>22</Paragraphs>
  <Slides>10</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7" baseType="lpstr">
      <vt:lpstr>Arial</vt:lpstr>
      <vt:lpstr>Calibri</vt:lpstr>
      <vt:lpstr>Muli</vt:lpstr>
      <vt:lpstr>Trebuchet MS</vt:lpstr>
      <vt:lpstr>Wingdings 3</vt:lpstr>
      <vt:lpstr>Грань</vt:lpstr>
      <vt:lpstr>Точечный рисунок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Nig'monxo'ja Najimov</cp:lastModifiedBy>
  <cp:revision>33</cp:revision>
  <dcterms:created xsi:type="dcterms:W3CDTF">2021-12-10T03:16:26Z</dcterms:created>
  <dcterms:modified xsi:type="dcterms:W3CDTF">2024-04-10T08:48:37Z</dcterms:modified>
</cp:coreProperties>
</file>