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272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6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rgbClr val="FFFFFF"/>
              </a:solidFill>
            </a:ln>
          </a:left>
          <a:right>
            <a:ln w="12700" cmpd="sng">
              <a:solidFill>
                <a:srgbClr val="FFFFFF"/>
              </a:solidFill>
            </a:ln>
          </a:right>
          <a:top>
            <a:ln w="12700" cmpd="sng">
              <a:solidFill>
                <a:srgbClr val="FFFFFF"/>
              </a:solidFill>
            </a:ln>
          </a:top>
          <a:bottom>
            <a:ln w="12700" cmpd="sng">
              <a:solidFill>
                <a:srgbClr val="FFFFFF"/>
              </a:solidFill>
            </a:ln>
          </a:bottom>
          <a:insideH>
            <a:ln w="12700" cmpd="sng">
              <a:solidFill>
                <a:srgbClr val="FFFFFF"/>
              </a:solidFill>
            </a:ln>
          </a:insideH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70AD47">
              <a:tint val="20000"/>
            </a:srgbClr>
          </a:solidFill>
        </a:fill>
      </a:tcStyle>
    </a:wholeTbl>
    <a:band1H>
      <a:tcStyle>
        <a:tcBdr/>
        <a:fill>
          <a:solidFill>
            <a:srgbClr val="70AD47">
              <a:tint val="40000"/>
            </a:srgbClr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70AD47">
              <a:tint val="40000"/>
            </a:srgb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rgbClr val="70AD47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rgbClr val="70AD47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rgbClr val="FFFFFF"/>
              </a:solidFill>
            </a:ln>
          </a:top>
        </a:tcBdr>
        <a:fill>
          <a:solidFill>
            <a:srgbClr val="70AD47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rgbClr val="FFFFFF"/>
              </a:solidFill>
            </a:ln>
          </a:bottom>
        </a:tcBdr>
        <a:fill>
          <a:solidFill>
            <a:srgbClr val="70AD47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91" d="100"/>
          <a:sy n="91" d="100"/>
        </p:scale>
        <p:origin x="11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17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6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0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0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60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1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6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22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2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62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27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28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2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63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3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3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3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3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3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63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0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60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59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41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42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4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64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589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1048590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59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59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lang="zh-CN" altLang="en-US" smtClean="0"/>
              <a:t>2024/4/12</a:t>
            </a:fld>
            <a:endParaRPr lang="zh-CN" alt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extBox 1048596"/>
          <p:cNvSpPr txBox="1"/>
          <p:nvPr/>
        </p:nvSpPr>
        <p:spPr>
          <a:xfrm>
            <a:off x="2389188" y="796180"/>
            <a:ext cx="4000000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0000"/>
                </a:solidFill>
              </a:rPr>
              <a:t>Reja</a:t>
            </a:r>
            <a:r>
              <a:rPr lang="en-US" sz="4000" dirty="0">
                <a:solidFill>
                  <a:srgbClr val="000000"/>
                </a:solidFill>
              </a:rPr>
              <a:t>:</a:t>
            </a:r>
            <a:endParaRPr lang="uz-UZ" sz="2800" dirty="0">
              <a:solidFill>
                <a:srgbClr val="000000"/>
              </a:solidFill>
            </a:endParaRPr>
          </a:p>
        </p:txBody>
      </p:sp>
      <p:sp>
        <p:nvSpPr>
          <p:cNvPr id="1048598" name="TextBox 1048597"/>
          <p:cNvSpPr txBox="1"/>
          <p:nvPr/>
        </p:nvSpPr>
        <p:spPr>
          <a:xfrm>
            <a:off x="405965" y="1834562"/>
            <a:ext cx="8608318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1. </a:t>
            </a:r>
            <a:r>
              <a:rPr lang="en-US" sz="3200" dirty="0" err="1">
                <a:solidFill>
                  <a:srgbClr val="000000"/>
                </a:solidFill>
              </a:rPr>
              <a:t>Dialektika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tushunchasi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va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uning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tarixiy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shakllari</a:t>
            </a:r>
            <a:r>
              <a:rPr lang="en-US" sz="3200" dirty="0">
                <a:solidFill>
                  <a:srgbClr val="000000"/>
                </a:solidFill>
              </a:rPr>
              <a:t>.</a:t>
            </a:r>
            <a:endParaRPr lang="uz-UZ" sz="2800" dirty="0">
              <a:solidFill>
                <a:srgbClr val="000000"/>
              </a:solidFill>
            </a:endParaRPr>
          </a:p>
        </p:txBody>
      </p:sp>
      <p:sp>
        <p:nvSpPr>
          <p:cNvPr id="1048599" name="TextBox 1048598"/>
          <p:cNvSpPr txBox="1"/>
          <p:nvPr/>
        </p:nvSpPr>
        <p:spPr>
          <a:xfrm>
            <a:off x="405965" y="3258047"/>
            <a:ext cx="7225543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2. </a:t>
            </a:r>
            <a:r>
              <a:rPr lang="en-US" sz="3200" dirty="0" err="1">
                <a:solidFill>
                  <a:srgbClr val="000000"/>
                </a:solidFill>
              </a:rPr>
              <a:t>Dialektikaning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asosiy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qonunlari</a:t>
            </a:r>
            <a:r>
              <a:rPr lang="en-US" sz="3200" dirty="0">
                <a:solidFill>
                  <a:srgbClr val="000000"/>
                </a:solidFill>
              </a:rPr>
              <a:t>. </a:t>
            </a:r>
            <a:endParaRPr lang="uz-UZ" sz="2800" dirty="0">
              <a:solidFill>
                <a:srgbClr val="000000"/>
              </a:solidFill>
            </a:endParaRPr>
          </a:p>
        </p:txBody>
      </p:sp>
      <p:sp>
        <p:nvSpPr>
          <p:cNvPr id="1048601" name="TextBox 1048600"/>
          <p:cNvSpPr txBox="1"/>
          <p:nvPr/>
        </p:nvSpPr>
        <p:spPr>
          <a:xfrm>
            <a:off x="405966" y="4830025"/>
            <a:ext cx="5170429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3. </a:t>
            </a:r>
            <a:r>
              <a:rPr lang="en-US" sz="3200" dirty="0" err="1">
                <a:solidFill>
                  <a:srgbClr val="000000"/>
                </a:solidFill>
              </a:rPr>
              <a:t>Dialektikani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rivojlanishi</a:t>
            </a:r>
            <a:r>
              <a:rPr lang="en-US" sz="3200" dirty="0">
                <a:solidFill>
                  <a:srgbClr val="000000"/>
                </a:solidFill>
              </a:rPr>
              <a:t>. </a:t>
            </a:r>
            <a:endParaRPr lang="uz-UZ" sz="2800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A63AB5-4EB1-49EC-9779-478851B7BE1C}"/>
              </a:ext>
            </a:extLst>
          </p:cNvPr>
          <p:cNvSpPr txBox="1"/>
          <p:nvPr/>
        </p:nvSpPr>
        <p:spPr>
          <a:xfrm>
            <a:off x="0" y="229637"/>
            <a:ext cx="9143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3200" dirty="0" err="1"/>
              <a:t>Mavzu</a:t>
            </a:r>
            <a:r>
              <a:rPr lang="en-US" altLang="zh-CN" sz="3200" dirty="0"/>
              <a:t>: </a:t>
            </a:r>
            <a:r>
              <a:rPr lang="en-US" altLang="zh-CN" sz="3200" dirty="0" err="1"/>
              <a:t>Dialektika</a:t>
            </a:r>
            <a:r>
              <a:rPr lang="en-US" altLang="zh-CN" sz="3200" dirty="0"/>
              <a:t> </a:t>
            </a:r>
            <a:r>
              <a:rPr lang="en-US" altLang="zh-CN" sz="3200" dirty="0" err="1"/>
              <a:t>rivojlanishi</a:t>
            </a:r>
            <a:r>
              <a:rPr lang="en-US" altLang="zh-CN" sz="3200" dirty="0"/>
              <a:t> </a:t>
            </a:r>
            <a:r>
              <a:rPr lang="en-US" altLang="zh-CN" sz="3200" dirty="0" err="1"/>
              <a:t>haqidagi</a:t>
            </a:r>
            <a:r>
              <a:rPr lang="en-US" altLang="zh-CN" sz="3200" dirty="0"/>
              <a:t> </a:t>
            </a:r>
            <a:r>
              <a:rPr lang="en-US" altLang="zh-CN" sz="3200" dirty="0" err="1"/>
              <a:t>ta'limot</a:t>
            </a:r>
            <a:r>
              <a:rPr lang="en-US" altLang="zh-CN" sz="3200" dirty="0"/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Рисунок 2097158"/>
          <p:cNvPicPr>
            <a:picLocks/>
          </p:cNvPicPr>
          <p:nvPr/>
        </p:nvPicPr>
        <p:blipFill>
          <a:blip r:embed="rId2"/>
          <a:srcRect l="4158" t="6508" r="495" b="6217"/>
          <a:stretch>
            <a:fillRect/>
          </a:stretch>
        </p:blipFill>
        <p:spPr>
          <a:xfrm>
            <a:off x="250637" y="132221"/>
            <a:ext cx="8850148" cy="663478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Рисунок 2097159"/>
          <p:cNvPicPr>
            <a:picLocks/>
          </p:cNvPicPr>
          <p:nvPr/>
        </p:nvPicPr>
        <p:blipFill>
          <a:blip r:embed="rId2"/>
          <a:srcRect l="4348"/>
          <a:stretch>
            <a:fillRect/>
          </a:stretch>
        </p:blipFill>
        <p:spPr>
          <a:xfrm>
            <a:off x="172854" y="624829"/>
            <a:ext cx="8971146" cy="554757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Рисунок 2097160"/>
          <p:cNvPicPr>
            <a:picLocks/>
          </p:cNvPicPr>
          <p:nvPr/>
        </p:nvPicPr>
        <p:blipFill>
          <a:blip r:embed="rId2"/>
          <a:srcRect l="4348" t="3865"/>
          <a:stretch>
            <a:fillRect/>
          </a:stretch>
        </p:blipFill>
        <p:spPr>
          <a:xfrm>
            <a:off x="397565" y="963391"/>
            <a:ext cx="8746435" cy="507881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Рисунок 2097161"/>
          <p:cNvPicPr>
            <a:picLocks/>
          </p:cNvPicPr>
          <p:nvPr/>
        </p:nvPicPr>
        <p:blipFill>
          <a:blip r:embed="rId2"/>
          <a:srcRect l="4348" b="4819"/>
          <a:stretch>
            <a:fillRect/>
          </a:stretch>
        </p:blipFill>
        <p:spPr>
          <a:xfrm>
            <a:off x="147579" y="689688"/>
            <a:ext cx="8996421" cy="547862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extBox 1048652"/>
          <p:cNvSpPr txBox="1"/>
          <p:nvPr/>
        </p:nvSpPr>
        <p:spPr>
          <a:xfrm rot="22626">
            <a:off x="1227449" y="3053081"/>
            <a:ext cx="7229444" cy="7518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0000"/>
                </a:solidFill>
              </a:rPr>
              <a:t>Etiboringiz uchun raxmat.</a:t>
            </a:r>
            <a:endParaRPr lang="uz-UZ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Рисунок 2097163"/>
          <p:cNvPicPr>
            <a:picLocks/>
          </p:cNvPicPr>
          <p:nvPr/>
        </p:nvPicPr>
        <p:blipFill>
          <a:blip r:embed="rId2"/>
          <a:srcRect t="28099" b="39301"/>
          <a:stretch>
            <a:fillRect/>
          </a:stretch>
        </p:blipFill>
        <p:spPr>
          <a:xfrm>
            <a:off x="172244" y="17360"/>
            <a:ext cx="8679667" cy="68363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2097151"/>
          <p:cNvPicPr>
            <a:picLocks/>
          </p:cNvPicPr>
          <p:nvPr/>
        </p:nvPicPr>
        <p:blipFill>
          <a:blip r:embed="rId2"/>
          <a:srcRect l="4064" b="2126"/>
          <a:stretch>
            <a:fillRect/>
          </a:stretch>
        </p:blipFill>
        <p:spPr>
          <a:xfrm>
            <a:off x="75351" y="-25746"/>
            <a:ext cx="9068649" cy="68809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Рисунок 2097152"/>
          <p:cNvPicPr>
            <a:picLocks/>
          </p:cNvPicPr>
          <p:nvPr/>
        </p:nvPicPr>
        <p:blipFill>
          <a:blip r:embed="rId2"/>
          <a:srcRect l="4159"/>
          <a:stretch>
            <a:fillRect/>
          </a:stretch>
        </p:blipFill>
        <p:spPr>
          <a:xfrm>
            <a:off x="138281" y="-78274"/>
            <a:ext cx="9005717" cy="69277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Рисунок 2097153"/>
          <p:cNvPicPr>
            <a:picLocks/>
          </p:cNvPicPr>
          <p:nvPr/>
        </p:nvPicPr>
        <p:blipFill>
          <a:blip r:embed="rId2"/>
          <a:srcRect l="4537" t="1295" r="1323" b="6585"/>
          <a:stretch>
            <a:fillRect/>
          </a:stretch>
        </p:blipFill>
        <p:spPr>
          <a:xfrm>
            <a:off x="171464" y="-682"/>
            <a:ext cx="8851537" cy="64277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Рисунок 2097154"/>
          <p:cNvPicPr>
            <a:picLocks/>
          </p:cNvPicPr>
          <p:nvPr/>
        </p:nvPicPr>
        <p:blipFill>
          <a:blip r:embed="rId2"/>
          <a:srcRect l="4713" t="3686" r="-378" b="12095"/>
          <a:stretch>
            <a:fillRect/>
          </a:stretch>
        </p:blipFill>
        <p:spPr>
          <a:xfrm rot="1516">
            <a:off x="75333" y="402872"/>
            <a:ext cx="9067332" cy="60522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Рисунок 2097155"/>
          <p:cNvPicPr>
            <a:picLocks/>
          </p:cNvPicPr>
          <p:nvPr/>
        </p:nvPicPr>
        <p:blipFill>
          <a:blip r:embed="rId2"/>
          <a:srcRect l="4631" b="16359"/>
          <a:stretch>
            <a:fillRect/>
          </a:stretch>
        </p:blipFill>
        <p:spPr>
          <a:xfrm rot="21600000">
            <a:off x="187357" y="824474"/>
            <a:ext cx="8956637" cy="55128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Рисунок 2097156"/>
          <p:cNvPicPr>
            <a:picLocks/>
          </p:cNvPicPr>
          <p:nvPr/>
        </p:nvPicPr>
        <p:blipFill>
          <a:blip r:embed="rId2"/>
          <a:srcRect l="4253" b="29017"/>
          <a:stretch>
            <a:fillRect/>
          </a:stretch>
        </p:blipFill>
        <p:spPr>
          <a:xfrm>
            <a:off x="120998" y="977764"/>
            <a:ext cx="9023002" cy="43032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Рисунок 2097157"/>
          <p:cNvPicPr>
            <a:picLocks/>
          </p:cNvPicPr>
          <p:nvPr/>
        </p:nvPicPr>
        <p:blipFill>
          <a:blip r:embed="rId2"/>
          <a:srcRect l="7315" t="5641" r="10864" b="28968"/>
          <a:stretch>
            <a:fillRect/>
          </a:stretch>
        </p:blipFill>
        <p:spPr>
          <a:xfrm>
            <a:off x="896491" y="0"/>
            <a:ext cx="7351018" cy="69509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Экран (4:3)</PresentationFormat>
  <Paragraphs>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Dialektika rivojlanishi haqidagi ta'limot.</dc:title>
  <dc:creator>Redmi Note 9S</dc:creator>
  <cp:lastModifiedBy>Nig'monxo'ja Najimov</cp:lastModifiedBy>
  <cp:revision>2</cp:revision>
  <dcterms:created xsi:type="dcterms:W3CDTF">2015-05-11T13:30:45Z</dcterms:created>
  <dcterms:modified xsi:type="dcterms:W3CDTF">2024-04-12T16:54:35Z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6f554a8a6af44f40b86cd166a8ad25cf</vt:lpwstr>
  </property>
</Properties>
</file>