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>
        <p:scale>
          <a:sx n="66" d="100"/>
          <a:sy n="66" d="100"/>
        </p:scale>
        <p:origin x="1190" y="6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429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8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055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5745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858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437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873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920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79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617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014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02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32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62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283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780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230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FD0AD-D81E-4157-B065-F72E9A4E6FBC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8D15B-8AE3-40AB-A10A-7B03EB38A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5163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uz.wikipedia.org/wiki/Ko%60niya" TargetMode="External"/><Relationship Id="rId13" Type="http://schemas.openxmlformats.org/officeDocument/2006/relationships/hyperlink" Target="https://uz.wikipedia.org/wiki/Ko%CA%BBniya" TargetMode="External"/><Relationship Id="rId18" Type="http://schemas.openxmlformats.org/officeDocument/2006/relationships/image" Target="../media/image2.jpeg"/><Relationship Id="rId3" Type="http://schemas.openxmlformats.org/officeDocument/2006/relationships/hyperlink" Target="https://uz.wikipedia.org/wiki/1207" TargetMode="External"/><Relationship Id="rId7" Type="http://schemas.openxmlformats.org/officeDocument/2006/relationships/hyperlink" Target="https://uz.wikipedia.org/wiki/1273" TargetMode="External"/><Relationship Id="rId12" Type="http://schemas.openxmlformats.org/officeDocument/2006/relationships/hyperlink" Target="https://uz.wikipedia.org/wiki/Makka" TargetMode="External"/><Relationship Id="rId17" Type="http://schemas.openxmlformats.org/officeDocument/2006/relationships/hyperlink" Target="https://uz.wikipedia.org/wiki/Anatoliya" TargetMode="External"/><Relationship Id="rId2" Type="http://schemas.openxmlformats.org/officeDocument/2006/relationships/hyperlink" Target="https://uz.wikipedia.org/wiki/30-sentabr" TargetMode="External"/><Relationship Id="rId16" Type="http://schemas.openxmlformats.org/officeDocument/2006/relationships/hyperlink" Target="https://uz.wikipedia.org/wiki/Xuroson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z.wikipedia.org/wiki/17-dekabr" TargetMode="External"/><Relationship Id="rId11" Type="http://schemas.openxmlformats.org/officeDocument/2006/relationships/hyperlink" Target="https://uz.wikipedia.org/wiki/Vaxsh" TargetMode="External"/><Relationship Id="rId5" Type="http://schemas.openxmlformats.org/officeDocument/2006/relationships/hyperlink" Target="https://uz.wikipedia.org/wiki/Afg%CA%BBoniston" TargetMode="External"/><Relationship Id="rId15" Type="http://schemas.openxmlformats.org/officeDocument/2006/relationships/hyperlink" Target="https://uz.wikipedia.org/wiki/Movarounnahr" TargetMode="External"/><Relationship Id="rId10" Type="http://schemas.openxmlformats.org/officeDocument/2006/relationships/hyperlink" Target="https://uz.wikipedia.org/wiki/Tojikiston" TargetMode="External"/><Relationship Id="rId4" Type="http://schemas.openxmlformats.org/officeDocument/2006/relationships/hyperlink" Target="https://uz.wikipedia.org/wiki/Balx" TargetMode="External"/><Relationship Id="rId9" Type="http://schemas.openxmlformats.org/officeDocument/2006/relationships/hyperlink" Target="https://uz.wikipedia.org/wiki/Turkiya" TargetMode="External"/><Relationship Id="rId14" Type="http://schemas.openxmlformats.org/officeDocument/2006/relationships/hyperlink" Target="https://uz.wikipedia.org/wiki/Saljuq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G%CA%BBazal" TargetMode="External"/><Relationship Id="rId2" Type="http://schemas.openxmlformats.org/officeDocument/2006/relationships/hyperlink" Target="https://uz.wikipedia.org/wiki/Alisher_Navoiy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hyperlink" Target="https://uz.wikipedia.org/wiki/Ruboiy" TargetMode="External"/><Relationship Id="rId4" Type="http://schemas.openxmlformats.org/officeDocument/2006/relationships/hyperlink" Target="https://uz.wikipedia.org/wiki/Masnaviy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371" y="430480"/>
            <a:ext cx="11691257" cy="4978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Mavzu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Jaloliddin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Rumiy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Maks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Shelerning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inson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tabiatiga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oid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qarashlarini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tahlil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etish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3600" dirty="0"/>
          </a:p>
          <a:p>
            <a:pPr algn="ctr">
              <a:lnSpc>
                <a:spcPct val="150000"/>
              </a:lnSpc>
            </a:pPr>
            <a:r>
              <a:rPr lang="en-US" sz="3600" dirty="0" err="1"/>
              <a:t>Reja</a:t>
            </a:r>
            <a:r>
              <a:rPr lang="en-US" sz="3600" dirty="0"/>
              <a:t>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3600" dirty="0"/>
              <a:t>J. </a:t>
            </a:r>
            <a:r>
              <a:rPr lang="en-US" sz="3600" dirty="0" err="1"/>
              <a:t>Rumiy</a:t>
            </a:r>
            <a:r>
              <a:rPr lang="en-US" sz="3600" dirty="0"/>
              <a:t> </a:t>
            </a:r>
            <a:r>
              <a:rPr lang="en-US" sz="3600" dirty="0" err="1"/>
              <a:t>hayoti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inson</a:t>
            </a:r>
            <a:r>
              <a:rPr lang="en-US" sz="3600" dirty="0"/>
              <a:t> </a:t>
            </a:r>
            <a:r>
              <a:rPr lang="en-US" sz="3600" dirty="0" err="1"/>
              <a:t>tabiatiga</a:t>
            </a:r>
            <a:r>
              <a:rPr lang="en-US" sz="3600" dirty="0"/>
              <a:t> </a:t>
            </a:r>
            <a:r>
              <a:rPr lang="en-US" sz="3600" dirty="0" err="1"/>
              <a:t>oid</a:t>
            </a:r>
            <a:r>
              <a:rPr lang="en-US" sz="3600" dirty="0"/>
              <a:t> </a:t>
            </a:r>
            <a:r>
              <a:rPr lang="en-US" sz="3600" dirty="0" err="1"/>
              <a:t>qarashlari</a:t>
            </a:r>
            <a:endParaRPr lang="en-US" sz="36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3600" dirty="0"/>
              <a:t>M. </a:t>
            </a:r>
            <a:r>
              <a:rPr lang="en-US" sz="3600" dirty="0" err="1"/>
              <a:t>Shelerning</a:t>
            </a:r>
            <a:r>
              <a:rPr lang="en-US" sz="3600" dirty="0"/>
              <a:t> </a:t>
            </a:r>
            <a:r>
              <a:rPr lang="en-US" sz="3600" dirty="0" err="1"/>
              <a:t>hayoti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inson</a:t>
            </a:r>
            <a:r>
              <a:rPr lang="en-US" sz="3600" dirty="0"/>
              <a:t> </a:t>
            </a:r>
            <a:r>
              <a:rPr lang="en-US" sz="3600" dirty="0" err="1"/>
              <a:t>tabiatiga</a:t>
            </a:r>
            <a:r>
              <a:rPr lang="en-US" sz="3600" dirty="0"/>
              <a:t> </a:t>
            </a:r>
            <a:r>
              <a:rPr lang="en-US" sz="3600" dirty="0" err="1"/>
              <a:t>oid</a:t>
            </a:r>
            <a:r>
              <a:rPr lang="en-US" sz="3600" dirty="0"/>
              <a:t> </a:t>
            </a:r>
            <a:r>
              <a:rPr lang="en-US" sz="3600" dirty="0" err="1"/>
              <a:t>qarashlari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88790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401" y="1840325"/>
            <a:ext cx="1158919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Open Sans"/>
              </a:rPr>
              <a:t>E`tiboringiz</a:t>
            </a:r>
            <a:r>
              <a:rPr lang="en-US" sz="72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Open Sans"/>
              </a:rPr>
              <a:t> </a:t>
            </a:r>
            <a:r>
              <a:rPr lang="en-US" sz="7200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Open Sans"/>
              </a:rPr>
              <a:t>uchun</a:t>
            </a:r>
            <a:r>
              <a:rPr lang="en-US" sz="72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Open Sans"/>
              </a:rPr>
              <a:t> </a:t>
            </a:r>
            <a:r>
              <a:rPr lang="en-US" sz="7200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Open Sans"/>
              </a:rPr>
              <a:t>rahmat</a:t>
            </a:r>
            <a:endParaRPr lang="en-US" sz="7200" dirty="0">
              <a:ln w="0"/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Open Sans"/>
            </a:endParaRPr>
          </a:p>
          <a:p>
            <a:pPr algn="ctr"/>
            <a:r>
              <a:rPr lang="ru-RU" sz="72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😊</a:t>
            </a:r>
          </a:p>
        </p:txBody>
      </p:sp>
    </p:spTree>
    <p:extLst>
      <p:ext uri="{BB962C8B-B14F-4D97-AF65-F5344CB8AC3E}">
        <p14:creationId xmlns:p14="http://schemas.microsoft.com/office/powerpoint/2010/main" val="410388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118" y="271885"/>
            <a:ext cx="647126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FF00"/>
                </a:solidFill>
                <a:latin typeface="Josefin Sans"/>
              </a:rPr>
              <a:t>  </a:t>
            </a:r>
            <a:r>
              <a:rPr lang="en-US" b="1" dirty="0" err="1"/>
              <a:t>Jaloliddin</a:t>
            </a:r>
            <a:r>
              <a:rPr lang="en-US" b="1" dirty="0"/>
              <a:t> </a:t>
            </a:r>
            <a:r>
              <a:rPr lang="en-US" b="1" dirty="0" err="1"/>
              <a:t>Rumiy</a:t>
            </a:r>
            <a:r>
              <a:rPr lang="en-US" dirty="0"/>
              <a:t> </a:t>
            </a:r>
            <a:r>
              <a:rPr lang="en-US" dirty="0" err="1"/>
              <a:t>yoki</a:t>
            </a:r>
            <a:r>
              <a:rPr lang="en-US" dirty="0"/>
              <a:t> </a:t>
            </a:r>
            <a:r>
              <a:rPr lang="en-US" b="1" dirty="0" err="1"/>
              <a:t>Mavlono</a:t>
            </a:r>
            <a:r>
              <a:rPr lang="en-US" b="1" dirty="0"/>
              <a:t> </a:t>
            </a:r>
            <a:r>
              <a:rPr lang="en-US" b="1" dirty="0" err="1"/>
              <a:t>Rumiy</a:t>
            </a:r>
            <a:r>
              <a:rPr lang="en-US" dirty="0"/>
              <a:t> </a:t>
            </a:r>
          </a:p>
          <a:p>
            <a:r>
              <a:rPr lang="en-US" dirty="0"/>
              <a:t>(</a:t>
            </a:r>
            <a:r>
              <a:rPr lang="en-US" dirty="0">
                <a:hlinkClick r:id="rId2" tooltip="30-sentabr"/>
              </a:rPr>
              <a:t>30-sentabr</a:t>
            </a:r>
            <a:r>
              <a:rPr lang="en-US" dirty="0"/>
              <a:t> </a:t>
            </a:r>
            <a:r>
              <a:rPr lang="en-US" dirty="0">
                <a:hlinkClick r:id="rId3" tooltip="1207"/>
              </a:rPr>
              <a:t>1207</a:t>
            </a:r>
            <a:r>
              <a:rPr lang="en-US" dirty="0"/>
              <a:t>, </a:t>
            </a:r>
            <a:r>
              <a:rPr lang="en-US" dirty="0" err="1">
                <a:hlinkClick r:id="rId4" tooltip="Balx"/>
              </a:rPr>
              <a:t>Balx</a:t>
            </a:r>
            <a:r>
              <a:rPr lang="en-US" dirty="0"/>
              <a:t>, </a:t>
            </a:r>
            <a:r>
              <a:rPr lang="en-US" dirty="0" err="1">
                <a:hlinkClick r:id="rId5" tooltip="Afgʻoniston"/>
              </a:rPr>
              <a:t>Afgʻoniston</a:t>
            </a:r>
            <a:r>
              <a:rPr lang="en-US" dirty="0"/>
              <a:t> — </a:t>
            </a:r>
          </a:p>
          <a:p>
            <a:r>
              <a:rPr lang="en-US" dirty="0">
                <a:hlinkClick r:id="rId6" tooltip="17-dekabr"/>
              </a:rPr>
              <a:t>17-dekabr</a:t>
            </a:r>
            <a:r>
              <a:rPr lang="en-US" dirty="0"/>
              <a:t> </a:t>
            </a:r>
            <a:r>
              <a:rPr lang="en-US" dirty="0">
                <a:hlinkClick r:id="rId7" tooltip="1273"/>
              </a:rPr>
              <a:t>1273</a:t>
            </a:r>
            <a:r>
              <a:rPr lang="en-US" dirty="0"/>
              <a:t>, </a:t>
            </a:r>
            <a:r>
              <a:rPr lang="en-US" dirty="0" err="1">
                <a:hlinkClick r:id="rId8" tooltip="Ko`niya"/>
              </a:rPr>
              <a:t>Ko`niya</a:t>
            </a:r>
            <a:r>
              <a:rPr lang="en-US" dirty="0"/>
              <a:t>, </a:t>
            </a:r>
            <a:r>
              <a:rPr lang="en-US" dirty="0" err="1">
                <a:hlinkClick r:id="rId9" tooltip="Turkiya"/>
              </a:rPr>
              <a:t>Turkiya</a:t>
            </a:r>
            <a:r>
              <a:rPr lang="en-US" dirty="0"/>
              <a:t>) </a:t>
            </a:r>
            <a:r>
              <a:rPr lang="en-US" dirty="0" err="1"/>
              <a:t>nomi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mashhur</a:t>
            </a:r>
            <a:r>
              <a:rPr lang="en-US" dirty="0"/>
              <a:t> </a:t>
            </a:r>
            <a:r>
              <a:rPr lang="en-US" dirty="0" err="1"/>
              <a:t>boʻlgan</a:t>
            </a:r>
            <a:r>
              <a:rPr lang="en-US" dirty="0"/>
              <a:t> zot. </a:t>
            </a:r>
            <a:r>
              <a:rPr lang="en-US" dirty="0" err="1"/>
              <a:t>Dunyoning</a:t>
            </a:r>
            <a:r>
              <a:rPr lang="en-US" dirty="0"/>
              <a:t> </a:t>
            </a:r>
            <a:r>
              <a:rPr lang="en-US" dirty="0" err="1"/>
              <a:t>ulugʻ</a:t>
            </a:r>
            <a:r>
              <a:rPr lang="en-US" dirty="0"/>
              <a:t> </a:t>
            </a:r>
            <a:r>
              <a:rPr lang="en-US" dirty="0" err="1"/>
              <a:t>donishmandlaridan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, </a:t>
            </a:r>
            <a:r>
              <a:rPr lang="en-US" dirty="0" err="1"/>
              <a:t>benazir</a:t>
            </a:r>
            <a:r>
              <a:rPr lang="en-US" dirty="0"/>
              <a:t> </a:t>
            </a:r>
            <a:r>
              <a:rPr lang="en-US" dirty="0" err="1"/>
              <a:t>shoir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betakror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mutafakkir</a:t>
            </a:r>
            <a:r>
              <a:rPr lang="en-US" dirty="0"/>
              <a:t>, </a:t>
            </a:r>
            <a:r>
              <a:rPr lang="en-US" dirty="0" err="1"/>
              <a:t>valiy</a:t>
            </a:r>
            <a:r>
              <a:rPr lang="en-US" dirty="0"/>
              <a:t> </a:t>
            </a:r>
            <a:r>
              <a:rPr lang="en-US" dirty="0" err="1"/>
              <a:t>insondir</a:t>
            </a:r>
            <a:r>
              <a:rPr lang="en-US" dirty="0"/>
              <a:t>.</a:t>
            </a:r>
          </a:p>
          <a:p>
            <a:r>
              <a:rPr lang="en-US" dirty="0" err="1"/>
              <a:t>Jaloliddin</a:t>
            </a:r>
            <a:r>
              <a:rPr lang="en-US" dirty="0"/>
              <a:t> </a:t>
            </a:r>
            <a:r>
              <a:rPr lang="en-US" dirty="0" err="1"/>
              <a:t>Rumiy</a:t>
            </a:r>
            <a:r>
              <a:rPr lang="en-US" dirty="0"/>
              <a:t> </a:t>
            </a:r>
            <a:r>
              <a:rPr lang="en-US" dirty="0" err="1"/>
              <a:t>hozirgi</a:t>
            </a:r>
            <a:r>
              <a:rPr lang="en-US" dirty="0"/>
              <a:t> </a:t>
            </a:r>
            <a:r>
              <a:rPr lang="en-US" dirty="0" err="1">
                <a:hlinkClick r:id="rId10" tooltip="Tojikiston"/>
              </a:rPr>
              <a:t>Tojikistonning</a:t>
            </a:r>
            <a:r>
              <a:rPr lang="en-US" dirty="0"/>
              <a:t> </a:t>
            </a:r>
            <a:r>
              <a:rPr lang="en-US" dirty="0" err="1">
                <a:hlinkClick r:id="rId11" tooltip="Vaxsh"/>
              </a:rPr>
              <a:t>Vaxsh</a:t>
            </a:r>
            <a:r>
              <a:rPr lang="en-US" dirty="0"/>
              <a:t> </a:t>
            </a:r>
            <a:r>
              <a:rPr lang="en-US" dirty="0" err="1"/>
              <a:t>shahri</a:t>
            </a:r>
            <a:r>
              <a:rPr lang="en-US" dirty="0"/>
              <a:t> (</a:t>
            </a:r>
            <a:r>
              <a:rPr lang="en-US" dirty="0" err="1"/>
              <a:t>Xorazmshohlar</a:t>
            </a:r>
            <a:r>
              <a:rPr lang="en-US" dirty="0"/>
              <a:t> </a:t>
            </a:r>
            <a:r>
              <a:rPr lang="en-US" dirty="0" err="1"/>
              <a:t>mamlakati</a:t>
            </a:r>
            <a:r>
              <a:rPr lang="en-US" dirty="0"/>
              <a:t>)da, </a:t>
            </a:r>
            <a:r>
              <a:rPr lang="en-US" dirty="0" err="1"/>
              <a:t>sultonal</a:t>
            </a:r>
            <a:r>
              <a:rPr lang="en-US" dirty="0"/>
              <a:t> </a:t>
            </a:r>
            <a:r>
              <a:rPr lang="en-US" dirty="0" err="1"/>
              <a:t>ulamo</a:t>
            </a:r>
            <a:r>
              <a:rPr lang="en-US" dirty="0"/>
              <a:t> </a:t>
            </a:r>
            <a:r>
              <a:rPr lang="en-US" dirty="0" err="1"/>
              <a:t>laqabini</a:t>
            </a:r>
            <a:r>
              <a:rPr lang="en-US" dirty="0"/>
              <a:t> </a:t>
            </a:r>
            <a:r>
              <a:rPr lang="en-US" dirty="0" err="1"/>
              <a:t>olgan</a:t>
            </a:r>
            <a:r>
              <a:rPr lang="en-US" dirty="0"/>
              <a:t> </a:t>
            </a:r>
            <a:r>
              <a:rPr lang="en-US" dirty="0" err="1"/>
              <a:t>ulugʻ</a:t>
            </a:r>
            <a:r>
              <a:rPr lang="en-US" dirty="0"/>
              <a:t> </a:t>
            </a:r>
            <a:r>
              <a:rPr lang="en-US" dirty="0" err="1"/>
              <a:t>shayx</a:t>
            </a:r>
            <a:r>
              <a:rPr lang="en-US" dirty="0"/>
              <a:t> Muhammad </a:t>
            </a:r>
            <a:r>
              <a:rPr lang="en-US" dirty="0" err="1"/>
              <a:t>Balovaddin</a:t>
            </a:r>
            <a:r>
              <a:rPr lang="en-US" dirty="0"/>
              <a:t> </a:t>
            </a:r>
            <a:r>
              <a:rPr lang="en-US" dirty="0" err="1"/>
              <a:t>Valad</a:t>
            </a:r>
            <a:r>
              <a:rPr lang="en-US" dirty="0"/>
              <a:t> </a:t>
            </a:r>
            <a:r>
              <a:rPr lang="en-US" dirty="0" err="1"/>
              <a:t>xonadonida</a:t>
            </a:r>
            <a:r>
              <a:rPr lang="en-US" dirty="0"/>
              <a:t> </a:t>
            </a:r>
            <a:r>
              <a:rPr lang="en-US" dirty="0" err="1"/>
              <a:t>dunyoga</a:t>
            </a:r>
            <a:r>
              <a:rPr lang="en-US" dirty="0"/>
              <a:t> </a:t>
            </a:r>
            <a:r>
              <a:rPr lang="en-US" dirty="0" err="1"/>
              <a:t>kelgan</a:t>
            </a:r>
            <a:r>
              <a:rPr lang="en-US" dirty="0"/>
              <a:t>. </a:t>
            </a:r>
            <a:r>
              <a:rPr lang="en-US" dirty="0" err="1"/>
              <a:t>Balovaddin</a:t>
            </a:r>
            <a:r>
              <a:rPr lang="en-US" dirty="0"/>
              <a:t> </a:t>
            </a:r>
            <a:r>
              <a:rPr lang="en-US" dirty="0" err="1"/>
              <a:t>Valad</a:t>
            </a:r>
            <a:r>
              <a:rPr lang="en-US" dirty="0"/>
              <a:t> Muhammad </a:t>
            </a:r>
            <a:r>
              <a:rPr lang="en-US" dirty="0" err="1"/>
              <a:t>Xorazmshoh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kelisholmay</a:t>
            </a:r>
            <a:r>
              <a:rPr lang="en-US" dirty="0"/>
              <a:t>, </a:t>
            </a:r>
            <a:r>
              <a:rPr lang="en-US" dirty="0" err="1"/>
              <a:t>oilasi</a:t>
            </a:r>
            <a:r>
              <a:rPr lang="en-US" dirty="0"/>
              <a:t>, </a:t>
            </a:r>
            <a:r>
              <a:rPr lang="en-US" dirty="0" err="1"/>
              <a:t>muridlarini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, </a:t>
            </a:r>
            <a:r>
              <a:rPr lang="en-US" dirty="0" err="1"/>
              <a:t>Balxdan</a:t>
            </a:r>
            <a:r>
              <a:rPr lang="en-US" dirty="0"/>
              <a:t> </a:t>
            </a:r>
            <a:r>
              <a:rPr lang="en-US" dirty="0" err="1"/>
              <a:t>chiqib</a:t>
            </a:r>
            <a:r>
              <a:rPr lang="en-US" dirty="0"/>
              <a:t> </a:t>
            </a:r>
            <a:r>
              <a:rPr lang="en-US" dirty="0" err="1"/>
              <a:t>ketadi</a:t>
            </a:r>
            <a:r>
              <a:rPr lang="en-US" dirty="0"/>
              <a:t>. U </a:t>
            </a:r>
            <a:r>
              <a:rPr lang="en-US" dirty="0" err="1">
                <a:hlinkClick r:id="rId12" tooltip="Makka"/>
              </a:rPr>
              <a:t>Makka</a:t>
            </a:r>
            <a:r>
              <a:rPr lang="en-US" dirty="0"/>
              <a:t> </a:t>
            </a:r>
            <a:r>
              <a:rPr lang="en-US" dirty="0" err="1"/>
              <a:t>safaridan</a:t>
            </a:r>
            <a:r>
              <a:rPr lang="en-US" dirty="0"/>
              <a:t> </a:t>
            </a:r>
            <a:r>
              <a:rPr lang="en-US" dirty="0" err="1"/>
              <a:t>soʻng</a:t>
            </a:r>
            <a:r>
              <a:rPr lang="en-US" dirty="0"/>
              <a:t>, </a:t>
            </a:r>
            <a:r>
              <a:rPr lang="en-US" dirty="0" err="1"/>
              <a:t>Iroqu</a:t>
            </a:r>
            <a:r>
              <a:rPr lang="en-US" dirty="0"/>
              <a:t> </a:t>
            </a:r>
            <a:r>
              <a:rPr lang="en-US" dirty="0" err="1"/>
              <a:t>Ajam</a:t>
            </a:r>
            <a:r>
              <a:rPr lang="en-US" dirty="0"/>
              <a:t> </a:t>
            </a:r>
            <a:r>
              <a:rPr lang="en-US" dirty="0" err="1"/>
              <a:t>shaharlarini</a:t>
            </a:r>
            <a:r>
              <a:rPr lang="en-US" dirty="0"/>
              <a:t> </a:t>
            </a:r>
            <a:r>
              <a:rPr lang="en-US" dirty="0" err="1"/>
              <a:t>kezib</a:t>
            </a:r>
            <a:r>
              <a:rPr lang="en-US" dirty="0"/>
              <a:t>, </a:t>
            </a:r>
            <a:r>
              <a:rPr lang="en-US" dirty="0" err="1"/>
              <a:t>axiyri</a:t>
            </a:r>
            <a:r>
              <a:rPr lang="en-US" dirty="0"/>
              <a:t> </a:t>
            </a:r>
            <a:r>
              <a:rPr lang="en-US" dirty="0" err="1">
                <a:hlinkClick r:id="rId9" tooltip="Turkiya"/>
              </a:rPr>
              <a:t>Turkiyaning</a:t>
            </a:r>
            <a:r>
              <a:rPr lang="en-US" dirty="0"/>
              <a:t> </a:t>
            </a:r>
            <a:r>
              <a:rPr lang="en-US" dirty="0" err="1">
                <a:hlinkClick r:id="rId13" tooltip="Koʻniya"/>
              </a:rPr>
              <a:t>Koʻniya</a:t>
            </a:r>
            <a:r>
              <a:rPr lang="en-US" dirty="0"/>
              <a:t> (Konya) </a:t>
            </a:r>
            <a:r>
              <a:rPr lang="en-US" dirty="0" err="1"/>
              <a:t>shahrida</a:t>
            </a:r>
            <a:r>
              <a:rPr lang="en-US" dirty="0"/>
              <a:t> </a:t>
            </a:r>
            <a:r>
              <a:rPr lang="en-US" dirty="0" err="1"/>
              <a:t>qoʻnim</a:t>
            </a:r>
            <a:r>
              <a:rPr lang="en-US" dirty="0"/>
              <a:t> </a:t>
            </a:r>
            <a:r>
              <a:rPr lang="en-US" dirty="0" err="1"/>
              <a:t>topadi</a:t>
            </a:r>
            <a:r>
              <a:rPr lang="en-US" dirty="0"/>
              <a:t>. </a:t>
            </a:r>
            <a:r>
              <a:rPr lang="en-US" dirty="0" err="1">
                <a:hlinkClick r:id="rId14" tooltip="Saljuq"/>
              </a:rPr>
              <a:t>Saljuq</a:t>
            </a:r>
            <a:r>
              <a:rPr lang="en-US" dirty="0"/>
              <a:t> </a:t>
            </a:r>
            <a:r>
              <a:rPr lang="en-US" dirty="0" err="1"/>
              <a:t>sultonlari</a:t>
            </a:r>
            <a:r>
              <a:rPr lang="en-US" dirty="0"/>
              <a:t> </a:t>
            </a:r>
            <a:r>
              <a:rPr lang="en-US" dirty="0" err="1"/>
              <a:t>tarafidan</a:t>
            </a:r>
            <a:r>
              <a:rPr lang="en-US" dirty="0"/>
              <a:t> </a:t>
            </a:r>
            <a:r>
              <a:rPr lang="en-US" dirty="0" err="1"/>
              <a:t>izzat-ikrom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qilingan</a:t>
            </a:r>
            <a:r>
              <a:rPr lang="en-US" dirty="0"/>
              <a:t> </a:t>
            </a:r>
            <a:r>
              <a:rPr lang="en-US" dirty="0" err="1"/>
              <a:t>Balovaddin</a:t>
            </a:r>
            <a:r>
              <a:rPr lang="en-US" dirty="0"/>
              <a:t> </a:t>
            </a:r>
            <a:r>
              <a:rPr lang="en-US" dirty="0" err="1"/>
              <a:t>Valad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yerda</a:t>
            </a:r>
            <a:r>
              <a:rPr lang="en-US" dirty="0"/>
              <a:t> </a:t>
            </a:r>
            <a:r>
              <a:rPr lang="en-US" dirty="0" err="1"/>
              <a:t>muqim</a:t>
            </a:r>
            <a:r>
              <a:rPr lang="en-US" dirty="0"/>
              <a:t> </a:t>
            </a:r>
            <a:r>
              <a:rPr lang="en-US" dirty="0" err="1"/>
              <a:t>boʻlib</a:t>
            </a:r>
            <a:r>
              <a:rPr lang="en-US" dirty="0"/>
              <a:t> </a:t>
            </a:r>
            <a:r>
              <a:rPr lang="en-US" dirty="0" err="1"/>
              <a:t>qoladi</a:t>
            </a:r>
            <a:r>
              <a:rPr lang="en-US" dirty="0"/>
              <a:t>. Bu </a:t>
            </a:r>
            <a:r>
              <a:rPr lang="en-US" dirty="0" err="1"/>
              <a:t>orada</a:t>
            </a:r>
            <a:r>
              <a:rPr lang="en-US" dirty="0"/>
              <a:t> </a:t>
            </a:r>
            <a:r>
              <a:rPr lang="en-US" dirty="0" err="1"/>
              <a:t>moʻgʻul</a:t>
            </a:r>
            <a:r>
              <a:rPr lang="en-US" dirty="0"/>
              <a:t> </a:t>
            </a:r>
            <a:r>
              <a:rPr lang="en-US" dirty="0" err="1"/>
              <a:t>bosqini</a:t>
            </a:r>
            <a:r>
              <a:rPr lang="en-US" dirty="0"/>
              <a:t> </a:t>
            </a:r>
            <a:r>
              <a:rPr lang="en-US" dirty="0" err="1"/>
              <a:t>boshlanib</a:t>
            </a:r>
            <a:r>
              <a:rPr lang="en-US" dirty="0"/>
              <a:t>, </a:t>
            </a:r>
            <a:r>
              <a:rPr lang="en-US" dirty="0" err="1">
                <a:hlinkClick r:id="rId15" tooltip="Movarounnahr"/>
              </a:rPr>
              <a:t>Movarounnahr</a:t>
            </a:r>
            <a:r>
              <a:rPr lang="en-US" dirty="0"/>
              <a:t> </a:t>
            </a:r>
            <a:r>
              <a:rPr lang="en-US" dirty="0" err="1"/>
              <a:t>va</a:t>
            </a:r>
            <a:r>
              <a:rPr lang="en-US" dirty="0"/>
              <a:t> </a:t>
            </a:r>
            <a:r>
              <a:rPr lang="en-US" dirty="0" err="1">
                <a:hlinkClick r:id="rId16" tooltip="Xuroson"/>
              </a:rPr>
              <a:t>Xuroson</a:t>
            </a:r>
            <a:r>
              <a:rPr lang="en-US" dirty="0"/>
              <a:t> </a:t>
            </a:r>
            <a:r>
              <a:rPr lang="en-US" dirty="0" err="1"/>
              <a:t>oʻt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qoladi</a:t>
            </a:r>
            <a:r>
              <a:rPr lang="en-US" dirty="0"/>
              <a:t>, </a:t>
            </a:r>
            <a:r>
              <a:rPr lang="en-US" dirty="0" err="1"/>
              <a:t>Balxning</a:t>
            </a:r>
            <a:r>
              <a:rPr lang="en-US" dirty="0"/>
              <a:t> </a:t>
            </a:r>
            <a:r>
              <a:rPr lang="en-US" dirty="0" err="1"/>
              <a:t>toʻrt</a:t>
            </a:r>
            <a:r>
              <a:rPr lang="en-US" dirty="0"/>
              <a:t> </a:t>
            </a:r>
            <a:r>
              <a:rPr lang="en-US" dirty="0" err="1"/>
              <a:t>yuz</a:t>
            </a:r>
            <a:r>
              <a:rPr lang="en-US" dirty="0"/>
              <a:t> </a:t>
            </a:r>
            <a:r>
              <a:rPr lang="en-US" dirty="0" err="1"/>
              <a:t>ulamosi</a:t>
            </a:r>
            <a:r>
              <a:rPr lang="en-US" dirty="0"/>
              <a:t> </a:t>
            </a:r>
            <a:r>
              <a:rPr lang="en-US" dirty="0" err="1"/>
              <a:t>qatl</a:t>
            </a:r>
            <a:r>
              <a:rPr lang="en-US" dirty="0"/>
              <a:t> </a:t>
            </a:r>
            <a:r>
              <a:rPr lang="en-US" dirty="0" err="1"/>
              <a:t>qilinadi</a:t>
            </a:r>
            <a:r>
              <a:rPr lang="en-US" dirty="0"/>
              <a:t>.</a:t>
            </a:r>
          </a:p>
          <a:p>
            <a:r>
              <a:rPr lang="en-US" dirty="0" err="1"/>
              <a:t>Jaloliddin</a:t>
            </a:r>
            <a:r>
              <a:rPr lang="en-US" dirty="0"/>
              <a:t> </a:t>
            </a:r>
            <a:r>
              <a:rPr lang="en-US" dirty="0" err="1"/>
              <a:t>ota</a:t>
            </a:r>
            <a:r>
              <a:rPr lang="en-US" dirty="0"/>
              <a:t> </a:t>
            </a:r>
            <a:r>
              <a:rPr lang="en-US" dirty="0" err="1"/>
              <a:t>yurtiga</a:t>
            </a:r>
            <a:r>
              <a:rPr lang="en-US" dirty="0"/>
              <a:t> </a:t>
            </a:r>
            <a:r>
              <a:rPr lang="en-US" dirty="0" err="1"/>
              <a:t>qaytib</a:t>
            </a:r>
            <a:r>
              <a:rPr lang="en-US" dirty="0"/>
              <a:t> </a:t>
            </a:r>
            <a:r>
              <a:rPr lang="en-US" dirty="0" err="1"/>
              <a:t>kelmadi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oʻzini</a:t>
            </a:r>
            <a:r>
              <a:rPr lang="en-US" dirty="0"/>
              <a:t> </a:t>
            </a:r>
            <a:r>
              <a:rPr lang="en-US" dirty="0" err="1">
                <a:hlinkClick r:id="rId17" tooltip="Anatoliya"/>
              </a:rPr>
              <a:t>anatoliyalik</a:t>
            </a:r>
            <a:r>
              <a:rPr lang="en-US" dirty="0"/>
              <a:t> </a:t>
            </a:r>
            <a:r>
              <a:rPr lang="en-US" dirty="0" err="1"/>
              <a:t>hisoblab</a:t>
            </a:r>
            <a:r>
              <a:rPr lang="en-US" dirty="0"/>
              <a:t>, </a:t>
            </a:r>
            <a:r>
              <a:rPr lang="en-US" dirty="0" err="1"/>
              <a:t>Rumiy</a:t>
            </a:r>
            <a:r>
              <a:rPr lang="en-US" dirty="0"/>
              <a:t> </a:t>
            </a:r>
            <a:r>
              <a:rPr lang="en-US" dirty="0" err="1"/>
              <a:t>degan</a:t>
            </a:r>
            <a:r>
              <a:rPr lang="en-US" dirty="0"/>
              <a:t> </a:t>
            </a:r>
            <a:r>
              <a:rPr lang="en-US" dirty="0" err="1"/>
              <a:t>taxallus</a:t>
            </a:r>
            <a:r>
              <a:rPr lang="en-US" dirty="0"/>
              <a:t> </a:t>
            </a:r>
            <a:r>
              <a:rPr lang="en-US" dirty="0" err="1"/>
              <a:t>oldi</a:t>
            </a:r>
            <a:r>
              <a:rPr lang="en-US" dirty="0"/>
              <a:t>.</a:t>
            </a:r>
          </a:p>
          <a:p>
            <a:br>
              <a:rPr lang="en-US" sz="2200" dirty="0">
                <a:solidFill>
                  <a:srgbClr val="FFFF00"/>
                </a:solidFill>
              </a:rPr>
            </a:br>
            <a:br>
              <a:rPr lang="en-US" sz="2200" dirty="0">
                <a:solidFill>
                  <a:srgbClr val="FFFF00"/>
                </a:solidFill>
              </a:rPr>
            </a:br>
            <a:endParaRPr lang="ru-RU" sz="2200" dirty="0">
              <a:solidFill>
                <a:srgbClr val="FFFF00"/>
              </a:solidFill>
            </a:endParaRPr>
          </a:p>
        </p:txBody>
      </p:sp>
      <p:pic>
        <p:nvPicPr>
          <p:cNvPr id="3" name="Picture 2" descr="Rumi Vignette by User Chyah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103" y="881149"/>
            <a:ext cx="3516282" cy="358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808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78137" y="385584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US" sz="2000" dirty="0">
                <a:solidFill>
                  <a:srgbClr val="FFFF00"/>
                </a:solidFill>
              </a:rPr>
            </a:br>
            <a:r>
              <a:rPr lang="en-US" sz="2000" dirty="0">
                <a:solidFill>
                  <a:srgbClr val="FFFF00"/>
                </a:solidFill>
              </a:rPr>
              <a:t>   </a:t>
            </a:r>
            <a:r>
              <a:rPr lang="en-US" sz="2000" dirty="0" err="1"/>
              <a:t>Ilmiy</a:t>
            </a:r>
            <a:r>
              <a:rPr lang="en-US" sz="2000" dirty="0"/>
              <a:t> </a:t>
            </a:r>
            <a:r>
              <a:rPr lang="en-US" sz="2000" dirty="0" err="1"/>
              <a:t>doiralarda</a:t>
            </a:r>
            <a:r>
              <a:rPr lang="en-US" sz="2000" dirty="0"/>
              <a:t> </a:t>
            </a:r>
            <a:r>
              <a:rPr lang="en-US" sz="2000" dirty="0" err="1"/>
              <a:t>uni</a:t>
            </a:r>
            <a:r>
              <a:rPr lang="en-US" sz="2000" dirty="0"/>
              <a:t> </a:t>
            </a:r>
            <a:r>
              <a:rPr lang="en-US" sz="2000" dirty="0" err="1"/>
              <a:t>goh</a:t>
            </a:r>
            <a:r>
              <a:rPr lang="en-US" sz="2000" dirty="0"/>
              <a:t> Kant, </a:t>
            </a:r>
            <a:r>
              <a:rPr lang="en-US" sz="2000" dirty="0" err="1"/>
              <a:t>goh</a:t>
            </a:r>
            <a:r>
              <a:rPr lang="en-US" sz="2000" dirty="0"/>
              <a:t> Spinoza, </a:t>
            </a:r>
            <a:r>
              <a:rPr lang="en-US" sz="2000" dirty="0" err="1"/>
              <a:t>goh</a:t>
            </a:r>
            <a:r>
              <a:rPr lang="en-US" sz="2000" dirty="0"/>
              <a:t> Hegel </a:t>
            </a:r>
            <a:r>
              <a:rPr lang="en-US" sz="2000" dirty="0" err="1"/>
              <a:t>kabi</a:t>
            </a:r>
            <a:r>
              <a:rPr lang="en-US" sz="2000" dirty="0"/>
              <a:t> </a:t>
            </a:r>
            <a:r>
              <a:rPr lang="en-US" sz="2000" dirty="0" err="1"/>
              <a:t>faylasuflar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qiyoslaydilar</a:t>
            </a:r>
            <a:r>
              <a:rPr lang="en-US" sz="2000" dirty="0"/>
              <a:t>. Ammo </a:t>
            </a:r>
            <a:r>
              <a:rPr lang="en-US" sz="2000" dirty="0" err="1"/>
              <a:t>Mavlono</a:t>
            </a:r>
            <a:r>
              <a:rPr lang="en-US" sz="2000" dirty="0"/>
              <a:t> </a:t>
            </a:r>
            <a:r>
              <a:rPr lang="en-US" sz="2000" dirty="0" err="1"/>
              <a:t>Rumiy</a:t>
            </a:r>
            <a:r>
              <a:rPr lang="en-US" sz="2000" dirty="0"/>
              <a:t> </a:t>
            </a:r>
            <a:r>
              <a:rPr lang="en-US" sz="2000" dirty="0" err="1"/>
              <a:t>hech</a:t>
            </a:r>
            <a:r>
              <a:rPr lang="en-US" sz="2000" dirty="0"/>
              <a:t> </a:t>
            </a:r>
            <a:r>
              <a:rPr lang="en-US" sz="2000" dirty="0" err="1"/>
              <a:t>kimga</a:t>
            </a:r>
            <a:r>
              <a:rPr lang="en-US" sz="2000" dirty="0"/>
              <a:t> </a:t>
            </a:r>
            <a:r>
              <a:rPr lang="en-US" sz="2000" dirty="0" err="1"/>
              <a:t>oʻxshamaydi</a:t>
            </a:r>
            <a:r>
              <a:rPr lang="en-US" sz="2000" dirty="0"/>
              <a:t>. U </a:t>
            </a:r>
            <a:r>
              <a:rPr lang="en-US" sz="2000" dirty="0" err="1"/>
              <a:t>muazzam</a:t>
            </a:r>
            <a:r>
              <a:rPr lang="en-US" sz="2000" dirty="0"/>
              <a:t> </a:t>
            </a:r>
            <a:r>
              <a:rPr lang="en-US" sz="2000" dirty="0" err="1"/>
              <a:t>Sharq</a:t>
            </a:r>
            <a:r>
              <a:rPr lang="en-US" sz="2000" dirty="0"/>
              <a:t> </a:t>
            </a:r>
            <a:r>
              <a:rPr lang="en-US" sz="2000" dirty="0" err="1"/>
              <a:t>tafakkurining</a:t>
            </a:r>
            <a:r>
              <a:rPr lang="en-US" sz="2000" dirty="0"/>
              <a:t> </a:t>
            </a:r>
            <a:r>
              <a:rPr lang="en-US" sz="2000" dirty="0" err="1"/>
              <a:t>moʻjizali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haykalidirkim</a:t>
            </a:r>
            <a:r>
              <a:rPr lang="en-US" sz="2000" dirty="0"/>
              <a:t>, </a:t>
            </a:r>
            <a:r>
              <a:rPr lang="en-US" sz="2000" dirty="0" err="1"/>
              <a:t>unda</a:t>
            </a:r>
            <a:r>
              <a:rPr lang="en-US" sz="2000" dirty="0"/>
              <a:t> </a:t>
            </a:r>
            <a:r>
              <a:rPr lang="en-US" sz="2000" dirty="0" err="1"/>
              <a:t>tasavvuf</a:t>
            </a:r>
            <a:r>
              <a:rPr lang="en-US" sz="2000" dirty="0"/>
              <a:t> </a:t>
            </a:r>
            <a:r>
              <a:rPr lang="en-US" sz="2000" dirty="0" err="1"/>
              <a:t>taraqqiyoti</a:t>
            </a:r>
            <a:r>
              <a:rPr lang="en-US" sz="2000" dirty="0"/>
              <a:t> ham, </a:t>
            </a:r>
            <a:r>
              <a:rPr lang="en-US" sz="2000" dirty="0" err="1"/>
              <a:t>ilmu</a:t>
            </a:r>
            <a:r>
              <a:rPr lang="en-US" sz="2000" dirty="0"/>
              <a:t> </a:t>
            </a:r>
            <a:r>
              <a:rPr lang="en-US" sz="2000" dirty="0" err="1"/>
              <a:t>hikmat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falsafa</a:t>
            </a:r>
            <a:r>
              <a:rPr lang="en-US" sz="2000" dirty="0"/>
              <a:t> ham, </a:t>
            </a:r>
            <a:r>
              <a:rPr lang="en-US" sz="2000" dirty="0" err="1"/>
              <a:t>sheʼriyat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maʼnaviyat</a:t>
            </a:r>
            <a:r>
              <a:rPr lang="en-US" sz="2000" dirty="0"/>
              <a:t> ham </a:t>
            </a:r>
            <a:r>
              <a:rPr lang="en-US" sz="2000" dirty="0" err="1"/>
              <a:t>birlashib</a:t>
            </a:r>
            <a:r>
              <a:rPr lang="en-US" sz="2000" dirty="0"/>
              <a:t>, </a:t>
            </a:r>
            <a:r>
              <a:rPr lang="en-US" sz="2000" dirty="0" err="1"/>
              <a:t>oliy</a:t>
            </a:r>
            <a:r>
              <a:rPr lang="en-US" sz="2000" dirty="0"/>
              <a:t> </a:t>
            </a:r>
            <a:r>
              <a:rPr lang="en-US" sz="2000" dirty="0" err="1"/>
              <a:t>koʻrinishda</a:t>
            </a:r>
            <a:r>
              <a:rPr lang="en-US" sz="2000" dirty="0"/>
              <a:t> </a:t>
            </a:r>
            <a:r>
              <a:rPr lang="en-US" sz="2000" dirty="0" err="1"/>
              <a:t>namoyon</a:t>
            </a:r>
            <a:r>
              <a:rPr lang="en-US" sz="2000" dirty="0"/>
              <a:t> </a:t>
            </a:r>
            <a:r>
              <a:rPr lang="en-US" sz="2000" dirty="0" err="1"/>
              <a:t>boʻladi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Jaloliddin</a:t>
            </a:r>
            <a:r>
              <a:rPr lang="en-US" sz="2000" dirty="0"/>
              <a:t> </a:t>
            </a:r>
            <a:r>
              <a:rPr lang="en-US" sz="2000" dirty="0" err="1"/>
              <a:t>Rumiy</a:t>
            </a:r>
            <a:r>
              <a:rPr lang="en-US" sz="2000" dirty="0"/>
              <a:t> </a:t>
            </a:r>
            <a:r>
              <a:rPr lang="en-US" sz="2000" dirty="0" err="1"/>
              <a:t>oʻzidan</a:t>
            </a:r>
            <a:r>
              <a:rPr lang="en-US" sz="2000" dirty="0"/>
              <a:t> </a:t>
            </a:r>
            <a:r>
              <a:rPr lang="en-US" sz="2000" dirty="0" err="1"/>
              <a:t>keyingi</a:t>
            </a:r>
            <a:r>
              <a:rPr lang="en-US" sz="2000" dirty="0"/>
              <a:t> </a:t>
            </a:r>
            <a:r>
              <a:rPr lang="en-US" sz="2000" dirty="0" err="1"/>
              <a:t>Sharq</a:t>
            </a:r>
            <a:r>
              <a:rPr lang="en-US" sz="2000" dirty="0"/>
              <a:t> </a:t>
            </a:r>
            <a:r>
              <a:rPr lang="en-US" sz="2000" dirty="0" err="1"/>
              <a:t>sheʼriyati</a:t>
            </a:r>
            <a:r>
              <a:rPr lang="en-US" sz="2000" dirty="0"/>
              <a:t>, </a:t>
            </a:r>
            <a:r>
              <a:rPr lang="en-US" sz="2000" dirty="0" err="1"/>
              <a:t>fikriy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maʼnaviy</a:t>
            </a:r>
            <a:r>
              <a:rPr lang="en-US" sz="2000" dirty="0"/>
              <a:t> </a:t>
            </a:r>
            <a:r>
              <a:rPr lang="en-US" sz="2000" dirty="0" err="1"/>
              <a:t>taraqqiyotiga</a:t>
            </a:r>
            <a:r>
              <a:rPr lang="en-US" sz="2000" dirty="0"/>
              <a:t> </a:t>
            </a:r>
            <a:r>
              <a:rPr lang="en-US" sz="2000" dirty="0" err="1"/>
              <a:t>ulkan</a:t>
            </a:r>
            <a:r>
              <a:rPr lang="en-US" sz="2000" dirty="0"/>
              <a:t> </a:t>
            </a:r>
            <a:r>
              <a:rPr lang="en-US" sz="2000" dirty="0" err="1"/>
              <a:t>taʼsir</a:t>
            </a:r>
            <a:r>
              <a:rPr lang="en-US" sz="2000" dirty="0"/>
              <a:t> </a:t>
            </a:r>
            <a:r>
              <a:rPr lang="en-US" sz="2000" dirty="0" err="1"/>
              <a:t>oʻtkazgan</a:t>
            </a:r>
            <a:r>
              <a:rPr lang="en-US" sz="2000" dirty="0"/>
              <a:t> </a:t>
            </a:r>
            <a:r>
              <a:rPr lang="en-US" sz="2000" dirty="0" err="1"/>
              <a:t>ijodkordir</a:t>
            </a:r>
            <a:r>
              <a:rPr lang="en-US" sz="2000" dirty="0"/>
              <a:t>. </a:t>
            </a:r>
            <a:r>
              <a:rPr lang="en-US" sz="2000" dirty="0" err="1">
                <a:hlinkClick r:id="rId2" tooltip="Alisher Navoiy"/>
              </a:rPr>
              <a:t>Alisher</a:t>
            </a:r>
            <a:r>
              <a:rPr lang="en-US" sz="2000" dirty="0">
                <a:hlinkClick r:id="rId2" tooltip="Alisher Navoiy"/>
              </a:rPr>
              <a:t> </a:t>
            </a:r>
            <a:r>
              <a:rPr lang="en-US" sz="2000" dirty="0" err="1">
                <a:hlinkClick r:id="rId2" tooltip="Alisher Navoiy"/>
              </a:rPr>
              <a:t>Navoiy</a:t>
            </a:r>
            <a:r>
              <a:rPr lang="en-US" sz="2000" dirty="0"/>
              <a:t> </a:t>
            </a:r>
            <a:r>
              <a:rPr lang="en-US" sz="2000" dirty="0" err="1"/>
              <a:t>uni</a:t>
            </a:r>
            <a:r>
              <a:rPr lang="en-US" sz="2000" dirty="0"/>
              <a:t> </a:t>
            </a:r>
            <a:r>
              <a:rPr lang="en-US" sz="2000" dirty="0" err="1"/>
              <a:t>ilohiy</a:t>
            </a:r>
            <a:r>
              <a:rPr lang="en-US" sz="2000" dirty="0"/>
              <a:t> </a:t>
            </a:r>
            <a:r>
              <a:rPr lang="en-US" sz="2000" dirty="0" err="1"/>
              <a:t>ishq</a:t>
            </a:r>
            <a:r>
              <a:rPr lang="en-US" sz="2000" dirty="0"/>
              <a:t> </a:t>
            </a:r>
            <a:r>
              <a:rPr lang="en-US" sz="2000" dirty="0" err="1"/>
              <a:t>kuychisi</a:t>
            </a:r>
            <a:r>
              <a:rPr lang="en-US" sz="2000" dirty="0"/>
              <a:t>, </a:t>
            </a:r>
            <a:r>
              <a:rPr lang="en-US" sz="2000" dirty="0" err="1"/>
              <a:t>buyuklikning</a:t>
            </a:r>
            <a:r>
              <a:rPr lang="en-US" sz="2000" dirty="0"/>
              <a:t> </a:t>
            </a:r>
            <a:r>
              <a:rPr lang="en-US" sz="2000" dirty="0" err="1"/>
              <a:t>koʻz</a:t>
            </a:r>
            <a:r>
              <a:rPr lang="en-US" sz="2000" dirty="0"/>
              <a:t> </a:t>
            </a:r>
            <a:r>
              <a:rPr lang="en-US" sz="2000" dirty="0" err="1"/>
              <a:t>ilgʻamas</a:t>
            </a:r>
            <a:r>
              <a:rPr lang="en-US" sz="2000" dirty="0"/>
              <a:t> </a:t>
            </a:r>
            <a:r>
              <a:rPr lang="en-US" sz="2000" dirty="0" err="1"/>
              <a:t>choʻqqisi</a:t>
            </a:r>
            <a:r>
              <a:rPr lang="en-US" sz="2000" dirty="0"/>
              <a:t> deb </a:t>
            </a:r>
            <a:r>
              <a:rPr lang="en-US" sz="2000" dirty="0" err="1"/>
              <a:t>sharaflaydi</a:t>
            </a:r>
            <a:r>
              <a:rPr lang="en-US" sz="2000" dirty="0"/>
              <a:t>. </a:t>
            </a:r>
            <a:r>
              <a:rPr lang="en-US" sz="2000" dirty="0" err="1"/>
              <a:t>Mavlono</a:t>
            </a:r>
            <a:r>
              <a:rPr lang="en-US" sz="2000" dirty="0"/>
              <a:t> </a:t>
            </a:r>
            <a:r>
              <a:rPr lang="en-US" sz="2000" dirty="0" err="1"/>
              <a:t>Jaloliddin</a:t>
            </a:r>
            <a:r>
              <a:rPr lang="en-US" sz="2000" dirty="0"/>
              <a:t> </a:t>
            </a:r>
            <a:r>
              <a:rPr lang="en-US" sz="2000" dirty="0" err="1"/>
              <a:t>Rumiyning</a:t>
            </a:r>
            <a:r>
              <a:rPr lang="en-US" sz="2000" dirty="0"/>
              <a:t> </a:t>
            </a:r>
            <a:r>
              <a:rPr lang="en-US" sz="2000" dirty="0" err="1"/>
              <a:t>ilmiy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adabiy</a:t>
            </a:r>
            <a:r>
              <a:rPr lang="en-US" sz="2000" dirty="0"/>
              <a:t> </a:t>
            </a:r>
            <a:r>
              <a:rPr lang="en-US" sz="2000" dirty="0" err="1"/>
              <a:t>merosi</a:t>
            </a:r>
            <a:r>
              <a:rPr lang="en-US" sz="2000" dirty="0"/>
              <a:t> </a:t>
            </a:r>
            <a:r>
              <a:rPr lang="en-US" sz="2000" dirty="0" err="1"/>
              <a:t>gʻoyat</a:t>
            </a:r>
            <a:r>
              <a:rPr lang="en-US" sz="2000" dirty="0"/>
              <a:t>  </a:t>
            </a:r>
            <a:r>
              <a:rPr lang="en-US" sz="2000" dirty="0" err="1"/>
              <a:t>katta</a:t>
            </a:r>
            <a:r>
              <a:rPr lang="en-US" sz="2000" dirty="0"/>
              <a:t> .   </a:t>
            </a:r>
            <a:r>
              <a:rPr lang="en-US" sz="2000" dirty="0" err="1">
                <a:hlinkClick r:id="rId3" tooltip="Gʻazal"/>
              </a:rPr>
              <a:t>Gʻazal</a:t>
            </a:r>
            <a:r>
              <a:rPr lang="en-US" sz="2000" dirty="0"/>
              <a:t>, </a:t>
            </a:r>
            <a:r>
              <a:rPr lang="en-US" sz="2000" dirty="0" err="1">
                <a:hlinkClick r:id="rId4" tooltip="Masnaviy"/>
              </a:rPr>
              <a:t>masnaviy</a:t>
            </a:r>
            <a:r>
              <a:rPr lang="en-US" sz="2000" dirty="0"/>
              <a:t> </a:t>
            </a:r>
            <a:r>
              <a:rPr lang="en-US" sz="2000" dirty="0" err="1"/>
              <a:t>va</a:t>
            </a:r>
            <a:r>
              <a:rPr lang="en-US" sz="2000" dirty="0"/>
              <a:t> </a:t>
            </a:r>
            <a:r>
              <a:rPr lang="en-US" sz="2000" dirty="0" err="1">
                <a:hlinkClick r:id="rId5" tooltip="Ruboiy"/>
              </a:rPr>
              <a:t>ruboiylarni</a:t>
            </a:r>
            <a:r>
              <a:rPr lang="en-US" sz="2000" dirty="0"/>
              <a:t> </a:t>
            </a:r>
            <a:r>
              <a:rPr lang="en-US" sz="2000" dirty="0" err="1"/>
              <a:t>oʻz</a:t>
            </a:r>
            <a:r>
              <a:rPr lang="en-US" sz="2000" dirty="0"/>
              <a:t> </a:t>
            </a:r>
            <a:r>
              <a:rPr lang="en-US" sz="2000" dirty="0" err="1"/>
              <a:t>ichiga</a:t>
            </a:r>
            <a:r>
              <a:rPr lang="en-US" sz="2000" dirty="0"/>
              <a:t> </a:t>
            </a:r>
            <a:r>
              <a:rPr lang="en-US" sz="2000" dirty="0" err="1"/>
              <a:t>oladigan</a:t>
            </a:r>
            <a:r>
              <a:rPr lang="en-US" sz="2000" dirty="0"/>
              <a:t> „</a:t>
            </a:r>
            <a:r>
              <a:rPr lang="en-US" sz="2000" dirty="0" err="1"/>
              <a:t>Devoni</a:t>
            </a:r>
            <a:r>
              <a:rPr lang="en-US" sz="2000" dirty="0"/>
              <a:t> </a:t>
            </a:r>
            <a:r>
              <a:rPr lang="en-US" sz="2000" dirty="0" err="1"/>
              <a:t>kabir</a:t>
            </a:r>
            <a:r>
              <a:rPr lang="en-US" sz="2000" dirty="0"/>
              <a:t>“ („</a:t>
            </a:r>
            <a:r>
              <a:rPr lang="en-US" sz="2000" dirty="0" err="1"/>
              <a:t>Ulugʻ</a:t>
            </a:r>
            <a:r>
              <a:rPr lang="en-US" sz="2000" dirty="0"/>
              <a:t> </a:t>
            </a:r>
            <a:r>
              <a:rPr lang="en-US" sz="2000" dirty="0" err="1"/>
              <a:t>devon</a:t>
            </a:r>
            <a:r>
              <a:rPr lang="en-US" sz="2000" dirty="0"/>
              <a:t>“)da </a:t>
            </a:r>
            <a:r>
              <a:rPr lang="en-US" sz="2000" dirty="0" err="1"/>
              <a:t>uch</a:t>
            </a:r>
            <a:r>
              <a:rPr lang="en-US" sz="2000" dirty="0"/>
              <a:t> </a:t>
            </a:r>
            <a:r>
              <a:rPr lang="en-US" sz="2000" dirty="0" err="1"/>
              <a:t>mingdan</a:t>
            </a:r>
            <a:r>
              <a:rPr lang="en-US" sz="2000" dirty="0"/>
              <a:t> </a:t>
            </a:r>
            <a:r>
              <a:rPr lang="en-US" sz="2000" dirty="0" err="1"/>
              <a:t>ortiq</a:t>
            </a:r>
            <a:r>
              <a:rPr lang="en-US" sz="2000" dirty="0"/>
              <a:t> </a:t>
            </a:r>
            <a:r>
              <a:rPr lang="en-US" sz="2000" dirty="0" err="1"/>
              <a:t>sheʼr</a:t>
            </a:r>
            <a:r>
              <a:rPr lang="en-US" sz="2000" dirty="0"/>
              <a:t> bor.</a:t>
            </a:r>
            <a:br>
              <a:rPr lang="en-US" sz="2000" dirty="0">
                <a:solidFill>
                  <a:srgbClr val="FFFF00"/>
                </a:solidFill>
              </a:rPr>
            </a:b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02" y="1033977"/>
            <a:ext cx="5426430" cy="38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3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4617" y="435489"/>
            <a:ext cx="11582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Falsafiy-soʻfiyona</a:t>
            </a:r>
            <a:r>
              <a:rPr lang="en-US" dirty="0"/>
              <a:t> </a:t>
            </a:r>
            <a:r>
              <a:rPr lang="en-US" dirty="0" err="1"/>
              <a:t>mushohadalar</a:t>
            </a:r>
            <a:r>
              <a:rPr lang="en-US" dirty="0"/>
              <a:t>, </a:t>
            </a:r>
            <a:r>
              <a:rPr lang="en-US" dirty="0" err="1"/>
              <a:t>ruhiyat</a:t>
            </a:r>
            <a:r>
              <a:rPr lang="en-US" dirty="0"/>
              <a:t> </a:t>
            </a:r>
            <a:r>
              <a:rPr lang="en-US" dirty="0" err="1"/>
              <a:t>dialektikasini</a:t>
            </a:r>
            <a:r>
              <a:rPr lang="en-US" dirty="0"/>
              <a:t> </a:t>
            </a:r>
            <a:r>
              <a:rPr lang="en-US" dirty="0" err="1"/>
              <a:t>kashf</a:t>
            </a:r>
            <a:r>
              <a:rPr lang="en-US" dirty="0"/>
              <a:t> </a:t>
            </a:r>
            <a:r>
              <a:rPr lang="en-US" dirty="0" err="1"/>
              <a:t>etib</a:t>
            </a:r>
            <a:r>
              <a:rPr lang="en-US" dirty="0"/>
              <a:t>,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aqlini</a:t>
            </a:r>
            <a:r>
              <a:rPr lang="en-US" dirty="0"/>
              <a:t> lol </a:t>
            </a:r>
            <a:r>
              <a:rPr lang="en-US" dirty="0" err="1"/>
              <a:t>qoldiradigan</a:t>
            </a:r>
            <a:r>
              <a:rPr lang="en-US" dirty="0"/>
              <a:t> </a:t>
            </a:r>
            <a:r>
              <a:rPr lang="en-US" dirty="0" err="1"/>
              <a:t>teranlik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yozilgan</a:t>
            </a:r>
            <a:r>
              <a:rPr lang="en-US" dirty="0"/>
              <a:t> „</a:t>
            </a:r>
            <a:r>
              <a:rPr lang="en-US" dirty="0" err="1"/>
              <a:t>Masnaviy-maʼnaviy</a:t>
            </a:r>
            <a:r>
              <a:rPr lang="en-US" dirty="0"/>
              <a:t>“ ham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necha</a:t>
            </a:r>
            <a:r>
              <a:rPr lang="en-US" dirty="0"/>
              <a:t> </a:t>
            </a:r>
            <a:r>
              <a:rPr lang="en-US" dirty="0" err="1"/>
              <a:t>ming</a:t>
            </a:r>
            <a:r>
              <a:rPr lang="en-US" dirty="0"/>
              <a:t> </a:t>
            </a:r>
            <a:r>
              <a:rPr lang="en-US" dirty="0" err="1"/>
              <a:t>baytdan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.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, „</a:t>
            </a:r>
            <a:r>
              <a:rPr lang="en-US" dirty="0" err="1"/>
              <a:t>Maktubot</a:t>
            </a:r>
            <a:r>
              <a:rPr lang="en-US" dirty="0"/>
              <a:t>“, „</a:t>
            </a:r>
            <a:r>
              <a:rPr lang="en-US" dirty="0" err="1"/>
              <a:t>Fihi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</a:t>
            </a:r>
            <a:r>
              <a:rPr lang="en-US" dirty="0" err="1"/>
              <a:t>fihiy</a:t>
            </a:r>
            <a:r>
              <a:rPr lang="en-US" dirty="0"/>
              <a:t>“ („</a:t>
            </a:r>
            <a:r>
              <a:rPr lang="en-US" dirty="0" err="1"/>
              <a:t>Ichindagi</a:t>
            </a:r>
            <a:r>
              <a:rPr lang="en-US" dirty="0"/>
              <a:t> </a:t>
            </a:r>
            <a:r>
              <a:rPr lang="en-US" dirty="0" err="1"/>
              <a:t>ichindadir</a:t>
            </a:r>
            <a:r>
              <a:rPr lang="en-US" dirty="0"/>
              <a:t>“) </a:t>
            </a:r>
            <a:r>
              <a:rPr lang="en-US" dirty="0" err="1"/>
              <a:t>nomli</a:t>
            </a:r>
            <a:r>
              <a:rPr lang="en-US" dirty="0"/>
              <a:t> </a:t>
            </a:r>
            <a:r>
              <a:rPr lang="en-US" dirty="0" err="1"/>
              <a:t>asarlari</a:t>
            </a:r>
            <a:r>
              <a:rPr lang="en-US" dirty="0"/>
              <a:t> ham </a:t>
            </a:r>
            <a:r>
              <a:rPr lang="en-US" dirty="0" err="1"/>
              <a:t>mavjud</a:t>
            </a:r>
            <a:r>
              <a:rPr lang="en-US" dirty="0"/>
              <a:t>.</a:t>
            </a:r>
          </a:p>
          <a:p>
            <a:r>
              <a:rPr lang="en-US" dirty="0" err="1"/>
              <a:t>Rumiyning</a:t>
            </a:r>
            <a:r>
              <a:rPr lang="en-US" dirty="0"/>
              <a:t> </a:t>
            </a:r>
            <a:r>
              <a:rPr lang="en-US" dirty="0" err="1"/>
              <a:t>asarlari</a:t>
            </a:r>
            <a:r>
              <a:rPr lang="en-US" dirty="0"/>
              <a:t> </a:t>
            </a:r>
            <a:r>
              <a:rPr lang="en-US" dirty="0" err="1"/>
              <a:t>asosan</a:t>
            </a:r>
            <a:r>
              <a:rPr lang="en-US" dirty="0"/>
              <a:t> </a:t>
            </a:r>
            <a:r>
              <a:rPr lang="en-US" dirty="0" err="1"/>
              <a:t>fors</a:t>
            </a:r>
            <a:r>
              <a:rPr lang="en-US" dirty="0"/>
              <a:t> </a:t>
            </a:r>
            <a:r>
              <a:rPr lang="en-US" dirty="0" err="1"/>
              <a:t>tilida</a:t>
            </a:r>
            <a:r>
              <a:rPr lang="en-US" dirty="0"/>
              <a:t> </a:t>
            </a:r>
            <a:r>
              <a:rPr lang="en-US" dirty="0" err="1"/>
              <a:t>yozilgan</a:t>
            </a:r>
            <a:r>
              <a:rPr lang="en-US" dirty="0"/>
              <a:t>, ammo </a:t>
            </a:r>
            <a:r>
              <a:rPr lang="en-US" dirty="0" err="1"/>
              <a:t>baʼzida</a:t>
            </a:r>
            <a:r>
              <a:rPr lang="en-US" dirty="0"/>
              <a:t> </a:t>
            </a:r>
            <a:r>
              <a:rPr lang="en-US" dirty="0" err="1"/>
              <a:t>sheʼr</a:t>
            </a:r>
            <a:r>
              <a:rPr lang="en-US" dirty="0"/>
              <a:t> </a:t>
            </a:r>
            <a:r>
              <a:rPr lang="en-US" dirty="0" err="1"/>
              <a:t>yozishda</a:t>
            </a:r>
            <a:r>
              <a:rPr lang="en-US" dirty="0"/>
              <a:t> u </a:t>
            </a:r>
            <a:r>
              <a:rPr lang="en-US" dirty="0" err="1"/>
              <a:t>turk</a:t>
            </a:r>
            <a:r>
              <a:rPr lang="en-US" dirty="0"/>
              <a:t>, </a:t>
            </a:r>
            <a:r>
              <a:rPr lang="en-US" dirty="0" err="1"/>
              <a:t>arab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yunon</a:t>
            </a:r>
            <a:r>
              <a:rPr lang="en-US" dirty="0"/>
              <a:t> </a:t>
            </a:r>
            <a:r>
              <a:rPr lang="en-US" dirty="0" err="1"/>
              <a:t>tillaridan</a:t>
            </a:r>
            <a:r>
              <a:rPr lang="en-US" dirty="0"/>
              <a:t> ham </a:t>
            </a:r>
            <a:r>
              <a:rPr lang="en-US" dirty="0" err="1"/>
              <a:t>foydalangan</a:t>
            </a:r>
            <a:r>
              <a:rPr lang="en-US" dirty="0"/>
              <a:t>.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Konyada</a:t>
            </a:r>
            <a:r>
              <a:rPr lang="en-US" dirty="0"/>
              <a:t> </a:t>
            </a:r>
            <a:r>
              <a:rPr lang="en-US" dirty="0" err="1"/>
              <a:t>yozilgan</a:t>
            </a:r>
            <a:r>
              <a:rPr lang="en-US" dirty="0"/>
              <a:t> „</a:t>
            </a:r>
            <a:r>
              <a:rPr lang="en-US" dirty="0" err="1"/>
              <a:t>Masnaviy</a:t>
            </a:r>
            <a:r>
              <a:rPr lang="en-US" dirty="0"/>
              <a:t> </a:t>
            </a:r>
            <a:r>
              <a:rPr lang="en-US" dirty="0" err="1"/>
              <a:t>maʼnaviy</a:t>
            </a:r>
            <a:r>
              <a:rPr lang="en-US" dirty="0"/>
              <a:t>“ </a:t>
            </a:r>
            <a:r>
              <a:rPr lang="en-US" dirty="0" err="1"/>
              <a:t>asari</a:t>
            </a:r>
            <a:r>
              <a:rPr lang="en-US" dirty="0"/>
              <a:t> </a:t>
            </a:r>
            <a:r>
              <a:rPr lang="en-US" dirty="0" err="1"/>
              <a:t>fors</a:t>
            </a:r>
            <a:r>
              <a:rPr lang="en-US" dirty="0"/>
              <a:t> </a:t>
            </a:r>
            <a:r>
              <a:rPr lang="en-US" dirty="0" err="1"/>
              <a:t>tilidagi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buyuk</a:t>
            </a:r>
            <a:r>
              <a:rPr lang="en-US" dirty="0"/>
              <a:t> </a:t>
            </a:r>
            <a:r>
              <a:rPr lang="en-US" dirty="0" err="1"/>
              <a:t>asarlardan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asarlari</a:t>
            </a:r>
            <a:r>
              <a:rPr lang="en-US" dirty="0"/>
              <a:t> </a:t>
            </a:r>
            <a:r>
              <a:rPr lang="en-US" dirty="0" err="1"/>
              <a:t>bugungi</a:t>
            </a:r>
            <a:r>
              <a:rPr lang="en-US" dirty="0"/>
              <a:t> </a:t>
            </a:r>
            <a:r>
              <a:rPr lang="en-US" dirty="0" err="1"/>
              <a:t>kunda</a:t>
            </a:r>
            <a:r>
              <a:rPr lang="en-US" dirty="0"/>
              <a:t> </a:t>
            </a:r>
            <a:r>
              <a:rPr lang="en-US" dirty="0" err="1"/>
              <a:t>buyuk</a:t>
            </a:r>
            <a:r>
              <a:rPr lang="en-US" dirty="0"/>
              <a:t> </a:t>
            </a:r>
            <a:r>
              <a:rPr lang="en-US" dirty="0" err="1"/>
              <a:t>Eronda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fors</a:t>
            </a:r>
            <a:r>
              <a:rPr lang="en-US" dirty="0"/>
              <a:t> </a:t>
            </a:r>
            <a:r>
              <a:rPr lang="en-US" dirty="0" err="1"/>
              <a:t>tilida</a:t>
            </a:r>
            <a:r>
              <a:rPr lang="en-US" dirty="0"/>
              <a:t> </a:t>
            </a:r>
            <a:r>
              <a:rPr lang="en-US" dirty="0" err="1"/>
              <a:t>soʻzlashadigan</a:t>
            </a:r>
            <a:r>
              <a:rPr lang="en-US" dirty="0"/>
              <a:t> </a:t>
            </a:r>
            <a:r>
              <a:rPr lang="en-US" dirty="0" err="1"/>
              <a:t>dunyoda</a:t>
            </a:r>
            <a:r>
              <a:rPr lang="en-US" dirty="0"/>
              <a:t> </a:t>
            </a:r>
            <a:r>
              <a:rPr lang="en-US" dirty="0" err="1"/>
              <a:t>asl</a:t>
            </a:r>
            <a:r>
              <a:rPr lang="en-US" dirty="0"/>
              <a:t> </a:t>
            </a:r>
            <a:r>
              <a:rPr lang="en-US" dirty="0" err="1"/>
              <a:t>tilda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oʻqiladi</a:t>
            </a:r>
            <a:r>
              <a:rPr lang="en-US" dirty="0"/>
              <a:t>.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asarlari</a:t>
            </a:r>
            <a:r>
              <a:rPr lang="en-US" dirty="0"/>
              <a:t> </a:t>
            </a:r>
            <a:r>
              <a:rPr lang="en-US" dirty="0" err="1"/>
              <a:t>tarjimalari</a:t>
            </a:r>
            <a:r>
              <a:rPr lang="en-US" dirty="0"/>
              <a:t>, </a:t>
            </a:r>
            <a:r>
              <a:rPr lang="en-US" dirty="0" err="1"/>
              <a:t>ayniqsa</a:t>
            </a:r>
            <a:r>
              <a:rPr lang="en-US" dirty="0"/>
              <a:t> </a:t>
            </a:r>
            <a:r>
              <a:rPr lang="en-US" dirty="0" err="1"/>
              <a:t>Turkiya</a:t>
            </a:r>
            <a:r>
              <a:rPr lang="en-US" dirty="0"/>
              <a:t>, </a:t>
            </a:r>
            <a:r>
              <a:rPr lang="en-US" dirty="0" err="1"/>
              <a:t>Ozarbayjon</a:t>
            </a:r>
            <a:r>
              <a:rPr lang="en-US" dirty="0"/>
              <a:t>, </a:t>
            </a:r>
            <a:r>
              <a:rPr lang="en-US" dirty="0" err="1"/>
              <a:t>AQSh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Janubiy</a:t>
            </a:r>
            <a:r>
              <a:rPr lang="en-US" dirty="0"/>
              <a:t> </a:t>
            </a:r>
            <a:r>
              <a:rPr lang="en-US" dirty="0" err="1"/>
              <a:t>Osiyoda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mashhur</a:t>
            </a:r>
            <a:r>
              <a:rPr lang="en-US" dirty="0"/>
              <a:t>.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sheʼriyati</a:t>
            </a:r>
            <a:r>
              <a:rPr lang="en-US" dirty="0"/>
              <a:t> </a:t>
            </a:r>
            <a:r>
              <a:rPr lang="en-US" dirty="0" err="1"/>
              <a:t>nafaqat</a:t>
            </a:r>
            <a:r>
              <a:rPr lang="en-US" dirty="0"/>
              <a:t> </a:t>
            </a:r>
            <a:r>
              <a:rPr lang="en-US" dirty="0" err="1"/>
              <a:t>fors</a:t>
            </a:r>
            <a:r>
              <a:rPr lang="en-US" dirty="0"/>
              <a:t> </a:t>
            </a:r>
            <a:r>
              <a:rPr lang="en-US" dirty="0" err="1"/>
              <a:t>adabiyotiga</a:t>
            </a:r>
            <a:r>
              <a:rPr lang="en-US" dirty="0"/>
              <a:t>, </a:t>
            </a:r>
            <a:r>
              <a:rPr lang="en-US" dirty="0" err="1"/>
              <a:t>balki</a:t>
            </a:r>
            <a:r>
              <a:rPr lang="en-US" dirty="0"/>
              <a:t> </a:t>
            </a:r>
            <a:r>
              <a:rPr lang="en-US" dirty="0" err="1"/>
              <a:t>Usmonli</a:t>
            </a:r>
            <a:r>
              <a:rPr lang="en-US" dirty="0"/>
              <a:t> </a:t>
            </a:r>
            <a:r>
              <a:rPr lang="en-US" dirty="0" err="1"/>
              <a:t>turk</a:t>
            </a:r>
            <a:r>
              <a:rPr lang="en-US" dirty="0"/>
              <a:t>, </a:t>
            </a:r>
            <a:r>
              <a:rPr lang="en-US" dirty="0" err="1"/>
              <a:t>Chagatay</a:t>
            </a:r>
            <a:r>
              <a:rPr lang="en-US" dirty="0"/>
              <a:t>, </a:t>
            </a:r>
            <a:r>
              <a:rPr lang="en-US" dirty="0" err="1"/>
              <a:t>urdu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pashtu</a:t>
            </a:r>
            <a:r>
              <a:rPr lang="en-US" dirty="0"/>
              <a:t> </a:t>
            </a:r>
            <a:r>
              <a:rPr lang="en-US" dirty="0" err="1"/>
              <a:t>adabiy</a:t>
            </a:r>
            <a:r>
              <a:rPr lang="en-US" dirty="0"/>
              <a:t> </a:t>
            </a:r>
            <a:r>
              <a:rPr lang="en-US" dirty="0" err="1"/>
              <a:t>anʼanalariga</a:t>
            </a:r>
            <a:r>
              <a:rPr lang="en-US" dirty="0"/>
              <a:t> ham </a:t>
            </a:r>
            <a:r>
              <a:rPr lang="en-US" dirty="0" err="1"/>
              <a:t>taʼsir</a:t>
            </a:r>
            <a:r>
              <a:rPr lang="en-US" dirty="0"/>
              <a:t> </a:t>
            </a:r>
            <a:r>
              <a:rPr lang="en-US" dirty="0" err="1"/>
              <a:t>koʻrsatdi</a:t>
            </a:r>
            <a:r>
              <a:rPr lang="en-US" dirty="0"/>
              <a:t>.</a:t>
            </a:r>
          </a:p>
          <a:p>
            <a:r>
              <a:rPr lang="en-US" dirty="0"/>
              <a:t> 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Туркияда Жалолиддин Румий Ҳаққа етишган кун – “Шаби арус” тадбирлари  бошланди - Hudud24.uz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7" b="3571"/>
          <a:stretch/>
        </p:blipFill>
        <p:spPr bwMode="auto">
          <a:xfrm>
            <a:off x="2593572" y="3441469"/>
            <a:ext cx="5818910" cy="238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768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20" y="574767"/>
            <a:ext cx="1115568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Komil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muammosi</a:t>
            </a:r>
            <a:r>
              <a:rPr lang="en-US" dirty="0"/>
              <a:t> </a:t>
            </a:r>
            <a:r>
              <a:rPr lang="en-US" dirty="0" err="1"/>
              <a:t>insoniyat</a:t>
            </a:r>
            <a:r>
              <a:rPr lang="en-US" dirty="0"/>
              <a:t> </a:t>
            </a:r>
            <a:r>
              <a:rPr lang="en-US" dirty="0" err="1"/>
              <a:t>tarixida</a:t>
            </a:r>
            <a:r>
              <a:rPr lang="en-US" dirty="0"/>
              <a:t> </a:t>
            </a:r>
            <a:r>
              <a:rPr lang="en-US" dirty="0" err="1"/>
              <a:t>hamisha</a:t>
            </a:r>
            <a:r>
              <a:rPr lang="en-US" dirty="0"/>
              <a:t> </a:t>
            </a:r>
            <a:r>
              <a:rPr lang="en-US" dirty="0" err="1"/>
              <a:t>dolzarb</a:t>
            </a:r>
            <a:r>
              <a:rPr lang="en-US" dirty="0"/>
              <a:t> </a:t>
            </a:r>
            <a:r>
              <a:rPr lang="en-US" dirty="0" err="1"/>
              <a:t>muammo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 </a:t>
            </a:r>
            <a:r>
              <a:rPr lang="en-US" dirty="0" err="1"/>
              <a:t>kelgan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mavzuga</a:t>
            </a:r>
            <a:r>
              <a:rPr lang="en-US" dirty="0"/>
              <a:t> </a:t>
            </a:r>
            <a:r>
              <a:rPr lang="en-US" dirty="0" err="1"/>
              <a:t>doir</a:t>
            </a:r>
            <a:r>
              <a:rPr lang="en-US" dirty="0"/>
              <a:t> </a:t>
            </a:r>
            <a:r>
              <a:rPr lang="en-US" dirty="0" err="1"/>
              <a:t>ko‘p</a:t>
            </a:r>
            <a:r>
              <a:rPr lang="en-US" dirty="0"/>
              <a:t> </a:t>
            </a:r>
            <a:r>
              <a:rPr lang="en-US" dirty="0" err="1"/>
              <a:t>izlanishlar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oshirilgan</a:t>
            </a:r>
            <a:r>
              <a:rPr lang="en-US" dirty="0"/>
              <a:t>. Biz XXI </a:t>
            </a:r>
            <a:r>
              <a:rPr lang="en-US" dirty="0" err="1"/>
              <a:t>asrni</a:t>
            </a:r>
            <a:r>
              <a:rPr lang="en-US" dirty="0"/>
              <a:t> </a:t>
            </a:r>
            <a:r>
              <a:rPr lang="en-US" dirty="0" err="1"/>
              <a:t>intellektual</a:t>
            </a:r>
            <a:r>
              <a:rPr lang="en-US" dirty="0"/>
              <a:t>,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tomonlama</a:t>
            </a:r>
            <a:r>
              <a:rPr lang="en-US" dirty="0"/>
              <a:t> </a:t>
            </a:r>
            <a:r>
              <a:rPr lang="en-US" dirty="0" err="1"/>
              <a:t>rivojlangan</a:t>
            </a:r>
            <a:r>
              <a:rPr lang="en-US" dirty="0"/>
              <a:t> </a:t>
            </a:r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asri</a:t>
            </a:r>
            <a:r>
              <a:rPr lang="en-US" dirty="0"/>
              <a:t> </a:t>
            </a:r>
            <a:r>
              <a:rPr lang="en-US" dirty="0" err="1"/>
              <a:t>deymiz</a:t>
            </a:r>
            <a:r>
              <a:rPr lang="en-US" dirty="0"/>
              <a:t>. Bosh </a:t>
            </a:r>
            <a:r>
              <a:rPr lang="en-US" dirty="0" err="1"/>
              <a:t>maqsadimiz</a:t>
            </a:r>
            <a:r>
              <a:rPr lang="en-US" dirty="0"/>
              <a:t> </a:t>
            </a:r>
            <a:r>
              <a:rPr lang="en-US" dirty="0" err="1"/>
              <a:t>komil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tarbiyasi</a:t>
            </a:r>
            <a:r>
              <a:rPr lang="en-US" dirty="0"/>
              <a:t> </a:t>
            </a:r>
            <a:r>
              <a:rPr lang="en-US" dirty="0" err="1"/>
              <a:t>bo‘lar</a:t>
            </a:r>
            <a:r>
              <a:rPr lang="en-US" dirty="0"/>
              <a:t> </a:t>
            </a:r>
            <a:r>
              <a:rPr lang="en-US" dirty="0" err="1"/>
              <a:t>ekan</a:t>
            </a:r>
            <a:r>
              <a:rPr lang="en-US" dirty="0"/>
              <a:t>, </a:t>
            </a:r>
            <a:r>
              <a:rPr lang="en-US" dirty="0" err="1"/>
              <a:t>ruhiy</a:t>
            </a:r>
            <a:r>
              <a:rPr lang="en-US" dirty="0"/>
              <a:t> </a:t>
            </a:r>
            <a:r>
              <a:rPr lang="en-US" dirty="0" err="1"/>
              <a:t>kamolot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bog‘liq</a:t>
            </a:r>
            <a:r>
              <a:rPr lang="en-US" dirty="0"/>
              <a:t> </a:t>
            </a:r>
            <a:r>
              <a:rPr lang="en-US" dirty="0" err="1"/>
              <a:t>ma'naviy</a:t>
            </a:r>
            <a:r>
              <a:rPr lang="en-US" dirty="0"/>
              <a:t> </a:t>
            </a:r>
            <a:r>
              <a:rPr lang="en-US" dirty="0" err="1"/>
              <a:t>jihati</a:t>
            </a:r>
            <a:r>
              <a:rPr lang="en-US" dirty="0"/>
              <a:t>, </a:t>
            </a:r>
            <a:r>
              <a:rPr lang="en-US" dirty="0" err="1"/>
              <a:t>nafs</a:t>
            </a:r>
            <a:r>
              <a:rPr lang="en-US" dirty="0"/>
              <a:t> </a:t>
            </a:r>
            <a:r>
              <a:rPr lang="en-US" dirty="0" err="1"/>
              <a:t>tarbiyasi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qalb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mutloq</a:t>
            </a:r>
            <a:r>
              <a:rPr lang="en-US" dirty="0"/>
              <a:t> </a:t>
            </a:r>
            <a:r>
              <a:rPr lang="en-US" dirty="0" err="1"/>
              <a:t>xaqiqatni</a:t>
            </a:r>
            <a:r>
              <a:rPr lang="en-US" dirty="0"/>
              <a:t> </a:t>
            </a:r>
            <a:r>
              <a:rPr lang="en-US" dirty="0" err="1"/>
              <a:t>idrok</a:t>
            </a:r>
            <a:r>
              <a:rPr lang="en-US" dirty="0"/>
              <a:t> </a:t>
            </a:r>
            <a:r>
              <a:rPr lang="en-US" dirty="0" err="1"/>
              <a:t>etish</a:t>
            </a:r>
            <a:r>
              <a:rPr lang="en-US" dirty="0"/>
              <a:t> </a:t>
            </a:r>
            <a:r>
              <a:rPr lang="en-US" dirty="0" err="1"/>
              <a:t>masalasi</a:t>
            </a:r>
            <a:r>
              <a:rPr lang="en-US" dirty="0"/>
              <a:t>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nuqtai</a:t>
            </a:r>
            <a:r>
              <a:rPr lang="en-US" dirty="0"/>
              <a:t> </a:t>
            </a:r>
            <a:r>
              <a:rPr lang="en-US" dirty="0" err="1"/>
              <a:t>nazardan</a:t>
            </a:r>
            <a:r>
              <a:rPr lang="en-US" dirty="0"/>
              <a:t> </a:t>
            </a:r>
            <a:r>
              <a:rPr lang="en-US" dirty="0" err="1"/>
              <a:t>jiddiy</a:t>
            </a:r>
            <a:r>
              <a:rPr lang="en-US" dirty="0"/>
              <a:t> </a:t>
            </a:r>
            <a:r>
              <a:rPr lang="en-US" dirty="0" err="1"/>
              <a:t>tadqiq</a:t>
            </a:r>
            <a:r>
              <a:rPr lang="en-US" dirty="0"/>
              <a:t> </a:t>
            </a:r>
            <a:r>
              <a:rPr lang="en-US" dirty="0" err="1"/>
              <a:t>etilishi</a:t>
            </a:r>
            <a:r>
              <a:rPr lang="en-US" dirty="0"/>
              <a:t> </a:t>
            </a:r>
            <a:r>
              <a:rPr lang="en-US" dirty="0" err="1"/>
              <a:t>lozim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jumboq</a:t>
            </a:r>
            <a:r>
              <a:rPr lang="en-US" dirty="0"/>
              <a:t> </a:t>
            </a:r>
            <a:r>
              <a:rPr lang="en-US" dirty="0" err="1"/>
              <a:t>ekanligi</a:t>
            </a:r>
            <a:r>
              <a:rPr lang="en-US" dirty="0"/>
              <a:t> </a:t>
            </a:r>
            <a:r>
              <a:rPr lang="en-US" dirty="0" err="1"/>
              <a:t>ma'lum</a:t>
            </a:r>
            <a:r>
              <a:rPr lang="en-US" dirty="0"/>
              <a:t>. </a:t>
            </a:r>
            <a:r>
              <a:rPr lang="en-US" dirty="0" err="1"/>
              <a:t>Biror</a:t>
            </a:r>
            <a:r>
              <a:rPr lang="en-US" dirty="0"/>
              <a:t> </a:t>
            </a:r>
            <a:r>
              <a:rPr lang="en-US" dirty="0" err="1"/>
              <a:t>ta'limot</a:t>
            </a:r>
            <a:r>
              <a:rPr lang="en-US" dirty="0"/>
              <a:t>, fan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hunarni</a:t>
            </a:r>
            <a:r>
              <a:rPr lang="en-US" dirty="0"/>
              <a:t> </a:t>
            </a:r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ongiga</a:t>
            </a:r>
            <a:r>
              <a:rPr lang="en-US" dirty="0"/>
              <a:t> </a:t>
            </a:r>
            <a:r>
              <a:rPr lang="en-US" dirty="0" err="1"/>
              <a:t>singdirishda</a:t>
            </a:r>
            <a:r>
              <a:rPr lang="en-US" dirty="0"/>
              <a:t> </a:t>
            </a:r>
            <a:r>
              <a:rPr lang="en-US" dirty="0" err="1"/>
              <a:t>avval</a:t>
            </a:r>
            <a:r>
              <a:rPr lang="en-US" dirty="0"/>
              <a:t> </a:t>
            </a:r>
            <a:r>
              <a:rPr lang="en-US" dirty="0" err="1"/>
              <a:t>mazkur</a:t>
            </a:r>
            <a:r>
              <a:rPr lang="en-US" dirty="0"/>
              <a:t>, </a:t>
            </a:r>
            <a:r>
              <a:rPr lang="en-US" dirty="0" err="1"/>
              <a:t>yo‘nalishlar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atroflicha</a:t>
            </a:r>
            <a:r>
              <a:rPr lang="en-US" dirty="0"/>
              <a:t> </a:t>
            </a:r>
            <a:r>
              <a:rPr lang="en-US" dirty="0" err="1"/>
              <a:t>tushuncha</a:t>
            </a:r>
            <a:r>
              <a:rPr lang="en-US" dirty="0"/>
              <a:t> </a:t>
            </a:r>
            <a:r>
              <a:rPr lang="en-US" dirty="0" err="1"/>
              <a:t>berish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. </a:t>
            </a:r>
            <a:r>
              <a:rPr lang="en-US" dirty="0" err="1"/>
              <a:t>Demak</a:t>
            </a:r>
            <a:r>
              <a:rPr lang="en-US" dirty="0"/>
              <a:t>, </a:t>
            </a:r>
            <a:r>
              <a:rPr lang="en-US" dirty="0" err="1"/>
              <a:t>mavlaviya</a:t>
            </a:r>
            <a:r>
              <a:rPr lang="en-US" dirty="0"/>
              <a:t> </a:t>
            </a:r>
            <a:r>
              <a:rPr lang="en-US" dirty="0" err="1"/>
              <a:t>tariqatidan</a:t>
            </a:r>
            <a:r>
              <a:rPr lang="en-US" dirty="0"/>
              <a:t> </a:t>
            </a:r>
            <a:r>
              <a:rPr lang="en-US" dirty="0" err="1"/>
              <a:t>butun</a:t>
            </a:r>
            <a:r>
              <a:rPr lang="en-US" dirty="0"/>
              <a:t> </a:t>
            </a:r>
            <a:r>
              <a:rPr lang="en-US" dirty="0" err="1"/>
              <a:t>olamni</a:t>
            </a:r>
            <a:r>
              <a:rPr lang="en-US" dirty="0"/>
              <a:t> </a:t>
            </a:r>
            <a:r>
              <a:rPr lang="en-US" dirty="0" err="1"/>
              <a:t>bilish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, </a:t>
            </a:r>
            <a:r>
              <a:rPr lang="en-US" dirty="0" err="1"/>
              <a:t>avvalo</a:t>
            </a:r>
            <a:r>
              <a:rPr lang="en-US" dirty="0"/>
              <a:t> </a:t>
            </a:r>
            <a:r>
              <a:rPr lang="en-US" dirty="0" err="1"/>
              <a:t>o‘zini</a:t>
            </a:r>
            <a:r>
              <a:rPr lang="en-US" dirty="0"/>
              <a:t> </a:t>
            </a:r>
            <a:r>
              <a:rPr lang="en-US" dirty="0" err="1"/>
              <a:t>o‘zi</a:t>
            </a:r>
            <a:r>
              <a:rPr lang="en-US" dirty="0"/>
              <a:t> </a:t>
            </a:r>
            <a:r>
              <a:rPr lang="en-US" dirty="0" err="1"/>
              <a:t>anglashi</a:t>
            </a:r>
            <a:r>
              <a:rPr lang="en-US" dirty="0"/>
              <a:t> </a:t>
            </a:r>
            <a:r>
              <a:rPr lang="en-US" dirty="0" err="1"/>
              <a:t>muhimligi</a:t>
            </a:r>
            <a:r>
              <a:rPr lang="en-US" dirty="0"/>
              <a:t> </a:t>
            </a:r>
            <a:r>
              <a:rPr lang="en-US" dirty="0" err="1"/>
              <a:t>ta'kidlanadi</a:t>
            </a:r>
            <a:r>
              <a:rPr lang="en-US" dirty="0"/>
              <a:t>. Bu </a:t>
            </a:r>
            <a:r>
              <a:rPr lang="en-US" dirty="0" err="1"/>
              <a:t>tariqatda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shaxs</a:t>
            </a:r>
            <a:r>
              <a:rPr lang="en-US" dirty="0"/>
              <a:t> </a:t>
            </a:r>
            <a:r>
              <a:rPr lang="en-US" dirty="0" err="1"/>
              <a:t>o‘zini</a:t>
            </a:r>
            <a:r>
              <a:rPr lang="en-US" dirty="0"/>
              <a:t> </a:t>
            </a:r>
            <a:r>
              <a:rPr lang="en-US" dirty="0" err="1"/>
              <a:t>anglay</a:t>
            </a:r>
            <a:r>
              <a:rPr lang="en-US" dirty="0"/>
              <a:t> </a:t>
            </a:r>
            <a:r>
              <a:rPr lang="en-US" dirty="0" err="1"/>
              <a:t>bilishi</a:t>
            </a:r>
            <a:r>
              <a:rPr lang="en-US" dirty="0"/>
              <a:t>, </a:t>
            </a:r>
            <a:r>
              <a:rPr lang="en-US" dirty="0" err="1"/>
              <a:t>boshqara</a:t>
            </a:r>
            <a:r>
              <a:rPr lang="en-US" dirty="0"/>
              <a:t> </a:t>
            </a:r>
            <a:r>
              <a:rPr lang="en-US" dirty="0" err="1"/>
              <a:t>olishi</a:t>
            </a:r>
            <a:r>
              <a:rPr lang="en-US" dirty="0"/>
              <a:t> </a:t>
            </a:r>
            <a:r>
              <a:rPr lang="en-US" dirty="0" err="1"/>
              <a:t>olamni</a:t>
            </a:r>
            <a:r>
              <a:rPr lang="en-US" dirty="0"/>
              <a:t> </a:t>
            </a:r>
            <a:r>
              <a:rPr lang="en-US" dirty="0" err="1"/>
              <a:t>anglash</a:t>
            </a:r>
            <a:r>
              <a:rPr lang="en-US" dirty="0"/>
              <a:t> </a:t>
            </a:r>
            <a:r>
              <a:rPr lang="en-US" dirty="0" err="1"/>
              <a:t>jaroyonini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tarkibiy</a:t>
            </a:r>
            <a:r>
              <a:rPr lang="en-US" dirty="0"/>
              <a:t> </a:t>
            </a:r>
            <a:r>
              <a:rPr lang="en-US" dirty="0" err="1"/>
              <a:t>qismi</a:t>
            </a:r>
            <a:r>
              <a:rPr lang="en-US" dirty="0"/>
              <a:t> </a:t>
            </a:r>
            <a:r>
              <a:rPr lang="en-US" dirty="0" err="1"/>
              <a:t>ekanligini</a:t>
            </a:r>
            <a:r>
              <a:rPr lang="en-US" dirty="0"/>
              <a:t> </a:t>
            </a:r>
            <a:r>
              <a:rPr lang="en-US" dirty="0" err="1"/>
              <a:t>ta'kidlaydi</a:t>
            </a:r>
            <a:r>
              <a:rPr lang="en-US" dirty="0"/>
              <a:t>. </a:t>
            </a:r>
            <a:r>
              <a:rPr lang="en-US" dirty="0" err="1"/>
              <a:t>Ma'lumki</a:t>
            </a:r>
            <a:r>
              <a:rPr lang="en-US" dirty="0"/>
              <a:t>, </a:t>
            </a:r>
            <a:r>
              <a:rPr lang="en-US" dirty="0" err="1"/>
              <a:t>tasavvufda</a:t>
            </a:r>
            <a:r>
              <a:rPr lang="en-US" dirty="0"/>
              <a:t> </a:t>
            </a:r>
            <a:r>
              <a:rPr lang="en-US" dirty="0" err="1"/>
              <a:t>ilg‘or</a:t>
            </a:r>
            <a:r>
              <a:rPr lang="en-US" dirty="0"/>
              <a:t> </a:t>
            </a:r>
            <a:r>
              <a:rPr lang="en-US" dirty="0" err="1"/>
              <a:t>fikrli</a:t>
            </a:r>
            <a:r>
              <a:rPr lang="en-US" dirty="0"/>
              <a:t> </a:t>
            </a:r>
            <a:r>
              <a:rPr lang="en-US" dirty="0" err="1"/>
              <a:t>kishilarni</a:t>
            </a:r>
            <a:r>
              <a:rPr lang="en-US" dirty="0"/>
              <a:t> </a:t>
            </a:r>
            <a:r>
              <a:rPr lang="en-US" dirty="0" err="1"/>
              <a:t>oriy</a:t>
            </a:r>
            <a:r>
              <a:rPr lang="en-US" dirty="0"/>
              <a:t>, </a:t>
            </a:r>
            <a:r>
              <a:rPr lang="en-US" dirty="0" err="1"/>
              <a:t>sufiy</a:t>
            </a:r>
            <a:r>
              <a:rPr lang="en-US" dirty="0"/>
              <a:t>, </a:t>
            </a:r>
            <a:r>
              <a:rPr lang="en-US" dirty="0" err="1"/>
              <a:t>valiy</a:t>
            </a:r>
            <a:r>
              <a:rPr lang="en-US" dirty="0"/>
              <a:t> deb </a:t>
            </a:r>
            <a:r>
              <a:rPr lang="en-US" dirty="0" err="1"/>
              <a:t>qaralgan</a:t>
            </a:r>
            <a:r>
              <a:rPr lang="en-US" dirty="0"/>
              <a:t>. </a:t>
            </a:r>
            <a:r>
              <a:rPr lang="en-US" dirty="0" err="1"/>
              <a:t>Bularni</a:t>
            </a:r>
            <a:r>
              <a:rPr lang="en-US" dirty="0"/>
              <a:t> </a:t>
            </a:r>
            <a:r>
              <a:rPr lang="en-US" dirty="0" err="1"/>
              <a:t>bir-biridan</a:t>
            </a:r>
            <a:r>
              <a:rPr lang="en-US" dirty="0"/>
              <a:t> </a:t>
            </a:r>
            <a:r>
              <a:rPr lang="en-US" dirty="0" err="1"/>
              <a:t>farqlanishi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, </a:t>
            </a:r>
            <a:r>
              <a:rPr lang="en-US" dirty="0" err="1"/>
              <a:t>botiniy</a:t>
            </a:r>
            <a:r>
              <a:rPr lang="en-US" dirty="0"/>
              <a:t> </a:t>
            </a:r>
            <a:r>
              <a:rPr lang="en-US" dirty="0" err="1"/>
              <a:t>imkoniyatlar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o‘lchangan</a:t>
            </a:r>
            <a:r>
              <a:rPr lang="en-US" dirty="0"/>
              <a:t>. </a:t>
            </a:r>
            <a:r>
              <a:rPr lang="en-US" dirty="0" err="1"/>
              <a:t>Komillik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so‘z</a:t>
            </a:r>
            <a:endParaRPr lang="en-US" dirty="0"/>
          </a:p>
          <a:p>
            <a:r>
              <a:rPr lang="en-US" dirty="0" err="1"/>
              <a:t>yuritsak</a:t>
            </a:r>
            <a:r>
              <a:rPr lang="en-US" dirty="0"/>
              <a:t>, </a:t>
            </a:r>
            <a:r>
              <a:rPr lang="en-US" dirty="0" err="1"/>
              <a:t>demak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payg‘ambarlik</a:t>
            </a:r>
            <a:r>
              <a:rPr lang="en-US" dirty="0"/>
              <a:t> </a:t>
            </a:r>
            <a:r>
              <a:rPr lang="en-US" dirty="0" err="1"/>
              <a:t>sifatlaridan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tushunsak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</a:t>
            </a:r>
            <a:r>
              <a:rPr lang="en-US" dirty="0" err="1"/>
              <a:t>Bizningcha</a:t>
            </a:r>
            <a:r>
              <a:rPr lang="en-US" dirty="0"/>
              <a:t> </a:t>
            </a:r>
            <a:r>
              <a:rPr lang="en-US" dirty="0" err="1"/>
              <a:t>mazkur</a:t>
            </a:r>
            <a:r>
              <a:rPr lang="en-US" dirty="0"/>
              <a:t> </a:t>
            </a:r>
            <a:r>
              <a:rPr lang="en-US" dirty="0" err="1"/>
              <a:t>komil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g‘oyasini</a:t>
            </a:r>
            <a:r>
              <a:rPr lang="en-US" dirty="0"/>
              <a:t> </a:t>
            </a:r>
            <a:r>
              <a:rPr lang="en-US" dirty="0" err="1"/>
              <a:t>yanada</a:t>
            </a:r>
            <a:r>
              <a:rPr lang="en-US" dirty="0"/>
              <a:t> </a:t>
            </a:r>
            <a:r>
              <a:rPr lang="en-US" dirty="0" err="1"/>
              <a:t>tushunarliroq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insonlarning</a:t>
            </a:r>
            <a:r>
              <a:rPr lang="en-US" dirty="0"/>
              <a:t> </a:t>
            </a:r>
            <a:r>
              <a:rPr lang="en-US" dirty="0" err="1"/>
              <a:t>sifatlari</a:t>
            </a:r>
            <a:r>
              <a:rPr lang="en-US" dirty="0"/>
              <a:t> </a:t>
            </a:r>
            <a:r>
              <a:rPr lang="en-US" dirty="0" err="1"/>
              <a:t>yanada</a:t>
            </a:r>
            <a:r>
              <a:rPr lang="en-US" dirty="0"/>
              <a:t> </a:t>
            </a:r>
            <a:r>
              <a:rPr lang="en-US" dirty="0" err="1"/>
              <a:t>soddalashtirib</a:t>
            </a:r>
            <a:r>
              <a:rPr lang="en-US" dirty="0"/>
              <a:t> </a:t>
            </a:r>
            <a:r>
              <a:rPr lang="en-US" dirty="0" err="1"/>
              <a:t>tushuntirish</a:t>
            </a:r>
            <a:r>
              <a:rPr lang="en-US" dirty="0"/>
              <a:t> </a:t>
            </a:r>
            <a:r>
              <a:rPr lang="en-US" dirty="0" err="1"/>
              <a:t>lozim</a:t>
            </a:r>
            <a:r>
              <a:rPr lang="en-US" dirty="0"/>
              <a:t>. </a:t>
            </a:r>
            <a:r>
              <a:rPr lang="en-US" dirty="0" err="1"/>
              <a:t>Mavlaviya-mutlaq</a:t>
            </a:r>
            <a:r>
              <a:rPr lang="en-US" dirty="0"/>
              <a:t> </a:t>
            </a:r>
            <a:r>
              <a:rPr lang="en-US" dirty="0" err="1"/>
              <a:t>haqiqatga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borishni</a:t>
            </a:r>
            <a:r>
              <a:rPr lang="en-US" dirty="0"/>
              <a:t> </a:t>
            </a:r>
            <a:r>
              <a:rPr lang="en-US" dirty="0" err="1"/>
              <a:t>ko‘zda</a:t>
            </a:r>
            <a:r>
              <a:rPr lang="en-US" dirty="0"/>
              <a:t> </a:t>
            </a:r>
            <a:r>
              <a:rPr lang="en-US" dirty="0" err="1"/>
              <a:t>tutgan</a:t>
            </a:r>
            <a:r>
              <a:rPr lang="en-US" dirty="0"/>
              <a:t> </a:t>
            </a:r>
            <a:r>
              <a:rPr lang="en-US" dirty="0" err="1"/>
              <a:t>diniy</a:t>
            </a:r>
            <a:r>
              <a:rPr lang="en-US" dirty="0"/>
              <a:t> </a:t>
            </a:r>
            <a:r>
              <a:rPr lang="en-US" dirty="0" err="1"/>
              <a:t>falsafiy</a:t>
            </a:r>
            <a:r>
              <a:rPr lang="en-US" dirty="0"/>
              <a:t> </a:t>
            </a:r>
            <a:r>
              <a:rPr lang="en-US" dirty="0" err="1"/>
              <a:t>xususiyatga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ta'limot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insonning</a:t>
            </a:r>
            <a:r>
              <a:rPr lang="en-US" dirty="0"/>
              <a:t> </a:t>
            </a:r>
            <a:r>
              <a:rPr lang="en-US" dirty="0" err="1"/>
              <a:t>ma'naviy</a:t>
            </a:r>
            <a:r>
              <a:rPr lang="en-US" dirty="0"/>
              <a:t> </a:t>
            </a:r>
            <a:r>
              <a:rPr lang="en-US" dirty="0" err="1"/>
              <a:t>kamolotiga</a:t>
            </a:r>
            <a:r>
              <a:rPr lang="en-US" dirty="0"/>
              <a:t>, </a:t>
            </a:r>
            <a:r>
              <a:rPr lang="en-US" dirty="0" err="1"/>
              <a:t>komil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bo‘lishiga</a:t>
            </a:r>
            <a:r>
              <a:rPr lang="en-US" dirty="0"/>
              <a:t> </a:t>
            </a:r>
            <a:r>
              <a:rPr lang="en-US" dirty="0" err="1"/>
              <a:t>oid</a:t>
            </a:r>
            <a:r>
              <a:rPr lang="en-US" dirty="0"/>
              <a:t> </a:t>
            </a:r>
            <a:r>
              <a:rPr lang="en-US" dirty="0" err="1"/>
              <a:t>diniy</a:t>
            </a:r>
            <a:r>
              <a:rPr lang="en-US" dirty="0"/>
              <a:t> </a:t>
            </a:r>
            <a:r>
              <a:rPr lang="en-US" dirty="0" err="1"/>
              <a:t>hamda</a:t>
            </a:r>
            <a:r>
              <a:rPr lang="en-US" dirty="0"/>
              <a:t> </a:t>
            </a:r>
            <a:r>
              <a:rPr lang="en-US" dirty="0" err="1"/>
              <a:t>falsafiy</a:t>
            </a:r>
            <a:r>
              <a:rPr lang="en-US" dirty="0"/>
              <a:t> </a:t>
            </a:r>
            <a:r>
              <a:rPr lang="en-US" dirty="0" err="1"/>
              <a:t>bilimlarni</a:t>
            </a:r>
            <a:r>
              <a:rPr lang="en-US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ichiga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insonni</a:t>
            </a:r>
            <a:r>
              <a:rPr lang="en-US" dirty="0"/>
              <a:t> </a:t>
            </a:r>
            <a:r>
              <a:rPr lang="en-US" dirty="0" err="1"/>
              <a:t>o‘zini</a:t>
            </a:r>
            <a:r>
              <a:rPr lang="en-US" dirty="0"/>
              <a:t> </a:t>
            </a:r>
            <a:r>
              <a:rPr lang="en-US" dirty="0" err="1"/>
              <a:t>anglash</a:t>
            </a:r>
            <a:r>
              <a:rPr lang="en-US" dirty="0"/>
              <a:t> </a:t>
            </a:r>
            <a:r>
              <a:rPr lang="en-US" dirty="0" err="1"/>
              <a:t>vositasi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oliy</a:t>
            </a:r>
            <a:r>
              <a:rPr lang="en-US" dirty="0"/>
              <a:t> </a:t>
            </a:r>
            <a:r>
              <a:rPr lang="en-US" dirty="0" err="1"/>
              <a:t>hadgacha</a:t>
            </a:r>
            <a:r>
              <a:rPr lang="en-US" dirty="0"/>
              <a:t> </a:t>
            </a:r>
            <a:r>
              <a:rPr lang="en-US" dirty="0" err="1"/>
              <a:t>barkamol</a:t>
            </a:r>
            <a:r>
              <a:rPr lang="en-US" dirty="0"/>
              <a:t> </a:t>
            </a:r>
            <a:r>
              <a:rPr lang="en-US" dirty="0" err="1"/>
              <a:t>etadi</a:t>
            </a:r>
            <a:r>
              <a:rPr lang="en-US" dirty="0"/>
              <a:t>. </a:t>
            </a:r>
            <a:r>
              <a:rPr lang="en-US" dirty="0" err="1"/>
              <a:t>Mavlaviyada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manbai</a:t>
            </a:r>
            <a:r>
              <a:rPr lang="en-US" dirty="0"/>
              <a:t> </a:t>
            </a:r>
            <a:r>
              <a:rPr lang="en-US" dirty="0" err="1"/>
              <a:t>sog‘lom</a:t>
            </a:r>
            <a:r>
              <a:rPr lang="en-US" dirty="0"/>
              <a:t> </a:t>
            </a:r>
            <a:r>
              <a:rPr lang="en-US" dirty="0" err="1"/>
              <a:t>fikr</a:t>
            </a:r>
            <a:r>
              <a:rPr lang="en-US" dirty="0"/>
              <a:t> </a:t>
            </a:r>
            <a:r>
              <a:rPr lang="en-US" dirty="0" err="1"/>
              <a:t>deya</a:t>
            </a:r>
            <a:r>
              <a:rPr lang="en-US" dirty="0"/>
              <a:t> </a:t>
            </a:r>
            <a:r>
              <a:rPr lang="en-US" dirty="0" err="1"/>
              <a:t>talqin</a:t>
            </a:r>
            <a:r>
              <a:rPr lang="en-US" dirty="0"/>
              <a:t> </a:t>
            </a:r>
            <a:r>
              <a:rPr lang="en-US" dirty="0" err="1"/>
              <a:t>etiladi</a:t>
            </a:r>
            <a:r>
              <a:rPr lang="en-US" dirty="0"/>
              <a:t>. Shu </a:t>
            </a:r>
            <a:r>
              <a:rPr lang="en-US" dirty="0" err="1"/>
              <a:t>talqinning</a:t>
            </a:r>
            <a:r>
              <a:rPr lang="en-US" dirty="0"/>
              <a:t> </a:t>
            </a:r>
            <a:r>
              <a:rPr lang="en-US" dirty="0" err="1"/>
              <a:t>o‘zi</a:t>
            </a:r>
            <a:r>
              <a:rPr lang="en-US" dirty="0"/>
              <a:t> ham </a:t>
            </a:r>
            <a:r>
              <a:rPr lang="en-US" dirty="0" err="1"/>
              <a:t>bugungi</a:t>
            </a:r>
            <a:r>
              <a:rPr lang="en-US" dirty="0"/>
              <a:t> kun </a:t>
            </a:r>
            <a:r>
              <a:rPr lang="en-US" dirty="0" err="1"/>
              <a:t>ta'lim</a:t>
            </a:r>
            <a:r>
              <a:rPr lang="en-US" dirty="0"/>
              <a:t> </a:t>
            </a:r>
            <a:r>
              <a:rPr lang="en-US" dirty="0" err="1"/>
              <a:t>jaroyoni</a:t>
            </a:r>
            <a:r>
              <a:rPr lang="en-US" dirty="0"/>
              <a:t> </a:t>
            </a:r>
            <a:r>
              <a:rPr lang="en-US" dirty="0" err="1"/>
              <a:t>to‘la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kelishini</a:t>
            </a:r>
            <a:r>
              <a:rPr lang="en-US" dirty="0"/>
              <a:t> </a:t>
            </a:r>
            <a:r>
              <a:rPr lang="en-US" dirty="0" err="1"/>
              <a:t>ko’zatishimiz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Mavlaviyada</a:t>
            </a:r>
            <a:r>
              <a:rPr lang="en-US" dirty="0"/>
              <a:t> </a:t>
            </a:r>
            <a:r>
              <a:rPr lang="en-US" dirty="0" err="1"/>
              <a:t>sog‘lom</a:t>
            </a:r>
            <a:r>
              <a:rPr lang="en-US" dirty="0"/>
              <a:t> </a:t>
            </a:r>
            <a:r>
              <a:rPr lang="en-US" dirty="0" err="1"/>
              <a:t>fikr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qatorda</a:t>
            </a:r>
            <a:r>
              <a:rPr lang="en-US" dirty="0"/>
              <a:t> </a:t>
            </a:r>
            <a:r>
              <a:rPr lang="en-US" dirty="0" err="1"/>
              <a:t>ilhom</a:t>
            </a:r>
            <a:r>
              <a:rPr lang="en-US" dirty="0"/>
              <a:t>, </a:t>
            </a:r>
            <a:r>
              <a:rPr lang="en-US" dirty="0" err="1"/>
              <a:t>kashf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sezgiga</a:t>
            </a:r>
            <a:r>
              <a:rPr lang="en-US" dirty="0"/>
              <a:t> ham </a:t>
            </a:r>
            <a:r>
              <a:rPr lang="en-US" dirty="0" err="1"/>
              <a:t>o‘rin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. </a:t>
            </a:r>
            <a:r>
              <a:rPr lang="en-US" dirty="0" err="1"/>
              <a:t>Irfoniy</a:t>
            </a:r>
            <a:r>
              <a:rPr lang="en-US" dirty="0"/>
              <a:t> </a:t>
            </a:r>
            <a:r>
              <a:rPr lang="en-US" dirty="0" err="1"/>
              <a:t>bilimlarning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xususiyatlaridan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yangiligi</a:t>
            </a:r>
            <a:r>
              <a:rPr lang="en-US" dirty="0"/>
              <a:t>, </a:t>
            </a:r>
            <a:r>
              <a:rPr lang="en-US" dirty="0" err="1"/>
              <a:t>asl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o‘ziga</a:t>
            </a:r>
            <a:r>
              <a:rPr lang="en-US" dirty="0"/>
              <a:t> </a:t>
            </a:r>
            <a:r>
              <a:rPr lang="en-US" dirty="0" err="1"/>
              <a:t>xosligidir</a:t>
            </a:r>
            <a:r>
              <a:rPr lang="en-US" dirty="0"/>
              <a:t>.</a:t>
            </a:r>
          </a:p>
          <a:p>
            <a:pPr algn="ctr"/>
            <a:br>
              <a:rPr lang="en-US" sz="4400" dirty="0">
                <a:solidFill>
                  <a:srgbClr val="FFFF00"/>
                </a:solidFill>
              </a:rPr>
            </a:br>
            <a:endParaRPr lang="ru-RU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507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324" y="257694"/>
            <a:ext cx="9183189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  <a:latin typeface="Open Sans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Open Sans"/>
              </a:rPr>
              <a:t>Maks</a:t>
            </a:r>
            <a:r>
              <a:rPr lang="en-US" sz="3200" dirty="0">
                <a:solidFill>
                  <a:srgbClr val="FFFF00"/>
                </a:solidFill>
                <a:latin typeface="Open Sans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Open Sans"/>
              </a:rPr>
              <a:t>Sheler</a:t>
            </a:r>
            <a:r>
              <a:rPr lang="en-US" sz="3200" dirty="0">
                <a:solidFill>
                  <a:srgbClr val="FFFF00"/>
                </a:solidFill>
                <a:latin typeface="Open Sans"/>
              </a:rPr>
              <a:t> </a:t>
            </a:r>
          </a:p>
          <a:p>
            <a:r>
              <a:rPr lang="en-US" sz="3200" dirty="0">
                <a:solidFill>
                  <a:srgbClr val="FFFF00"/>
                </a:solidFill>
                <a:latin typeface="Open Sans"/>
              </a:rPr>
              <a:t> </a:t>
            </a:r>
            <a:r>
              <a:rPr lang="en-US" sz="2000" dirty="0" err="1"/>
              <a:t>Maks</a:t>
            </a:r>
            <a:r>
              <a:rPr lang="en-US" sz="2000" dirty="0"/>
              <a:t> </a:t>
            </a:r>
            <a:r>
              <a:rPr lang="en-US" sz="2000" dirty="0" err="1"/>
              <a:t>Sheler</a:t>
            </a:r>
            <a:r>
              <a:rPr lang="en-US" sz="2000" dirty="0"/>
              <a:t> 1874 </a:t>
            </a:r>
            <a:r>
              <a:rPr lang="en-US" sz="2000" dirty="0" err="1"/>
              <a:t>yil</a:t>
            </a:r>
            <a:r>
              <a:rPr lang="en-US" sz="2000" dirty="0"/>
              <a:t> 22-avgustda </a:t>
            </a:r>
            <a:r>
              <a:rPr lang="en-US" sz="2000" dirty="0" err="1"/>
              <a:t>Myunxendan</a:t>
            </a:r>
            <a:r>
              <a:rPr lang="en-US" sz="2000" dirty="0"/>
              <a:t> </a:t>
            </a:r>
            <a:r>
              <a:rPr lang="en-US" sz="2000" dirty="0" err="1"/>
              <a:t>pravoslav</a:t>
            </a:r>
            <a:r>
              <a:rPr lang="en-US" sz="2000" dirty="0"/>
              <a:t> </a:t>
            </a:r>
            <a:r>
              <a:rPr lang="en-US" sz="2000" dirty="0" err="1"/>
              <a:t>yahudiy</a:t>
            </a:r>
            <a:r>
              <a:rPr lang="en-US" sz="2000" dirty="0"/>
              <a:t> </a:t>
            </a:r>
            <a:r>
              <a:rPr lang="en-US" sz="2000" dirty="0" err="1"/>
              <a:t>dinining</a:t>
            </a:r>
            <a:r>
              <a:rPr lang="en-US" sz="2000" dirty="0"/>
              <a:t> </a:t>
            </a:r>
            <a:r>
              <a:rPr lang="en-US" sz="2000" dirty="0" err="1"/>
              <a:t>izdoshi</a:t>
            </a:r>
            <a:r>
              <a:rPr lang="en-US" sz="2000" dirty="0"/>
              <a:t> </a:t>
            </a:r>
            <a:r>
              <a:rPr lang="en-US" sz="2000" dirty="0" err="1"/>
              <a:t>Sofiya</a:t>
            </a:r>
            <a:r>
              <a:rPr lang="en-US" sz="2000" dirty="0"/>
              <a:t> </a:t>
            </a:r>
            <a:r>
              <a:rPr lang="en-US" sz="2000" dirty="0" err="1"/>
              <a:t>Sheler</a:t>
            </a:r>
            <a:r>
              <a:rPr lang="en-US" sz="2000" dirty="0"/>
              <a:t> (1844-1915) </a:t>
            </a:r>
            <a:r>
              <a:rPr lang="en-US" sz="2000" dirty="0" err="1"/>
              <a:t>va</a:t>
            </a:r>
            <a:r>
              <a:rPr lang="en-US" sz="2000" dirty="0"/>
              <a:t> protestant Gottlieb </a:t>
            </a:r>
            <a:r>
              <a:rPr lang="en-US" sz="2000" dirty="0" err="1"/>
              <a:t>Sheler</a:t>
            </a:r>
            <a:r>
              <a:rPr lang="en-US" sz="2000" dirty="0"/>
              <a:t> (1831-1900) </a:t>
            </a:r>
            <a:r>
              <a:rPr lang="en-US" sz="2000" dirty="0" err="1"/>
              <a:t>oilasida</a:t>
            </a:r>
            <a:r>
              <a:rPr lang="en-US" sz="2000" dirty="0"/>
              <a:t> </a:t>
            </a:r>
            <a:r>
              <a:rPr lang="en-US" sz="2000" dirty="0" err="1"/>
              <a:t>tug'ilgan</a:t>
            </a:r>
            <a:r>
              <a:rPr lang="en-US" sz="2000" dirty="0"/>
              <a:t>. 1894 </a:t>
            </a:r>
            <a:r>
              <a:rPr lang="en-US" sz="2000" dirty="0" err="1"/>
              <a:t>yilda</a:t>
            </a:r>
            <a:r>
              <a:rPr lang="en-US" sz="2000" dirty="0"/>
              <a:t> </a:t>
            </a:r>
            <a:r>
              <a:rPr lang="en-US" sz="2000" dirty="0" err="1"/>
              <a:t>Myunxen</a:t>
            </a:r>
            <a:r>
              <a:rPr lang="en-US" sz="2000" dirty="0"/>
              <a:t> </a:t>
            </a:r>
            <a:r>
              <a:rPr lang="en-US" sz="2000" dirty="0" err="1"/>
              <a:t>gimnaziyasini</a:t>
            </a:r>
            <a:r>
              <a:rPr lang="en-US" sz="2000" dirty="0"/>
              <a:t> </a:t>
            </a:r>
            <a:r>
              <a:rPr lang="en-US" sz="2000" dirty="0" err="1"/>
              <a:t>bitirgan</a:t>
            </a:r>
            <a:r>
              <a:rPr lang="en-US" sz="2000" dirty="0"/>
              <a:t>. 1894/1895 </a:t>
            </a:r>
            <a:r>
              <a:rPr lang="en-US" sz="2000" dirty="0" err="1"/>
              <a:t>yilda</a:t>
            </a:r>
            <a:r>
              <a:rPr lang="en-US" sz="2000" dirty="0"/>
              <a:t> u </a:t>
            </a:r>
            <a:r>
              <a:rPr lang="en-US" sz="2000" dirty="0" err="1"/>
              <a:t>Myunxen</a:t>
            </a:r>
            <a:r>
              <a:rPr lang="en-US" sz="2000" dirty="0"/>
              <a:t> </a:t>
            </a:r>
            <a:r>
              <a:rPr lang="en-US" sz="2000" dirty="0" err="1"/>
              <a:t>universitetida</a:t>
            </a:r>
            <a:r>
              <a:rPr lang="en-US" sz="2000" dirty="0"/>
              <a:t> </a:t>
            </a:r>
            <a:r>
              <a:rPr lang="en-US" sz="2000" dirty="0" err="1"/>
              <a:t>tibbiyot</a:t>
            </a:r>
            <a:r>
              <a:rPr lang="en-US" sz="2000" dirty="0"/>
              <a:t>, </a:t>
            </a:r>
            <a:r>
              <a:rPr lang="en-US" sz="2000" dirty="0" err="1"/>
              <a:t>falsafa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psixologiyani</a:t>
            </a:r>
            <a:r>
              <a:rPr lang="en-US" sz="2000" dirty="0"/>
              <a:t> </a:t>
            </a:r>
            <a:r>
              <a:rPr lang="en-US" sz="2000" dirty="0" err="1"/>
              <a:t>o'rgangan</a:t>
            </a:r>
            <a:r>
              <a:rPr lang="en-US" sz="2000" dirty="0"/>
              <a:t>. </a:t>
            </a:r>
            <a:r>
              <a:rPr lang="en-US" sz="2000" dirty="0" err="1"/>
              <a:t>Keyin</a:t>
            </a:r>
            <a:r>
              <a:rPr lang="en-US" sz="2000" dirty="0"/>
              <a:t> u Berlin </a:t>
            </a:r>
            <a:r>
              <a:rPr lang="en-US" sz="2000" dirty="0" err="1"/>
              <a:t>universitetiga</a:t>
            </a:r>
            <a:r>
              <a:rPr lang="en-US" sz="2000" dirty="0"/>
              <a:t> </a:t>
            </a:r>
            <a:r>
              <a:rPr lang="en-US" sz="2000" dirty="0" err="1"/>
              <a:t>ko'chirilib</a:t>
            </a:r>
            <a:r>
              <a:rPr lang="en-US" sz="2000" dirty="0"/>
              <a:t>, u </a:t>
            </a:r>
            <a:r>
              <a:rPr lang="en-US" sz="2000" dirty="0" err="1"/>
              <a:t>erda</a:t>
            </a:r>
            <a:r>
              <a:rPr lang="en-US" sz="2000" dirty="0"/>
              <a:t> </a:t>
            </a:r>
            <a:r>
              <a:rPr lang="en-US" sz="2000" dirty="0" err="1"/>
              <a:t>G.Simmel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V. </a:t>
            </a:r>
            <a:r>
              <a:rPr lang="en-US" sz="2000" dirty="0" err="1"/>
              <a:t>Diltey</a:t>
            </a:r>
            <a:r>
              <a:rPr lang="en-US" sz="2000" dirty="0"/>
              <a:t> </a:t>
            </a:r>
            <a:r>
              <a:rPr lang="en-US" sz="2000" dirty="0" err="1"/>
              <a:t>rahbarligida</a:t>
            </a:r>
            <a:r>
              <a:rPr lang="en-US" sz="2000" dirty="0"/>
              <a:t> </a:t>
            </a:r>
            <a:r>
              <a:rPr lang="en-US" sz="2000" dirty="0" err="1"/>
              <a:t>sotsiologiya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falsafani</a:t>
            </a:r>
            <a:r>
              <a:rPr lang="en-US" sz="2000" dirty="0"/>
              <a:t> </a:t>
            </a:r>
            <a:r>
              <a:rPr lang="en-US" sz="2000" dirty="0" err="1"/>
              <a:t>o'rganadi</a:t>
            </a:r>
            <a:r>
              <a:rPr lang="en-US" sz="2000" dirty="0"/>
              <a:t>. 1896/1897 </a:t>
            </a:r>
            <a:r>
              <a:rPr lang="en-US" sz="2000" dirty="0" err="1"/>
              <a:t>yillarda</a:t>
            </a:r>
            <a:r>
              <a:rPr lang="en-US" sz="2000" dirty="0"/>
              <a:t> u R. Aiken </a:t>
            </a:r>
            <a:r>
              <a:rPr lang="en-US" sz="2000" dirty="0" err="1"/>
              <a:t>va</a:t>
            </a:r>
            <a:r>
              <a:rPr lang="en-US" sz="2000" dirty="0"/>
              <a:t> O. </a:t>
            </a:r>
            <a:r>
              <a:rPr lang="en-US" sz="2000" dirty="0" err="1"/>
              <a:t>Liebman</a:t>
            </a:r>
            <a:r>
              <a:rPr lang="en-US" sz="2000" dirty="0"/>
              <a:t> </a:t>
            </a:r>
            <a:r>
              <a:rPr lang="en-US" sz="2000" dirty="0" err="1"/>
              <a:t>ostida</a:t>
            </a:r>
            <a:r>
              <a:rPr lang="en-US" sz="2000" dirty="0"/>
              <a:t> </a:t>
            </a:r>
            <a:r>
              <a:rPr lang="en-US" sz="2000" dirty="0" err="1"/>
              <a:t>falsafa</a:t>
            </a:r>
            <a:r>
              <a:rPr lang="en-US" sz="2000" dirty="0"/>
              <a:t>, I. </a:t>
            </a:r>
            <a:r>
              <a:rPr lang="en-US" sz="2000" dirty="0" err="1"/>
              <a:t>Perstoff</a:t>
            </a:r>
            <a:r>
              <a:rPr lang="en-US" sz="2000" dirty="0"/>
              <a:t> </a:t>
            </a:r>
            <a:r>
              <a:rPr lang="en-US" sz="2000" dirty="0" err="1"/>
              <a:t>ostida</a:t>
            </a:r>
            <a:r>
              <a:rPr lang="en-US" sz="2000" dirty="0"/>
              <a:t> </a:t>
            </a:r>
            <a:r>
              <a:rPr lang="en-US" sz="2000" dirty="0" err="1"/>
              <a:t>milliy</a:t>
            </a:r>
            <a:r>
              <a:rPr lang="en-US" sz="2000" dirty="0"/>
              <a:t> </a:t>
            </a:r>
            <a:r>
              <a:rPr lang="en-US" sz="2000" dirty="0" err="1"/>
              <a:t>iqtisodiyot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F. Regel </a:t>
            </a:r>
            <a:r>
              <a:rPr lang="en-US" sz="2000" dirty="0" err="1"/>
              <a:t>ostida</a:t>
            </a:r>
            <a:r>
              <a:rPr lang="en-US" sz="2000" dirty="0"/>
              <a:t> </a:t>
            </a:r>
            <a:r>
              <a:rPr lang="en-US" sz="2000" dirty="0" err="1"/>
              <a:t>geografiya</a:t>
            </a:r>
            <a:r>
              <a:rPr lang="en-US" sz="2000" dirty="0"/>
              <a:t> </a:t>
            </a:r>
            <a:r>
              <a:rPr lang="en-US" sz="2000" dirty="0" err="1"/>
              <a:t>fanlarini</a:t>
            </a:r>
            <a:r>
              <a:rPr lang="en-US" sz="2000" dirty="0"/>
              <a:t> </a:t>
            </a:r>
            <a:r>
              <a:rPr lang="en-US" sz="2000" dirty="0" err="1"/>
              <a:t>o'rgangan</a:t>
            </a:r>
            <a:r>
              <a:rPr lang="en-US" sz="2000" dirty="0"/>
              <a:t>. 1897 </a:t>
            </a:r>
            <a:r>
              <a:rPr lang="en-US" sz="2000" dirty="0" err="1"/>
              <a:t>yil</a:t>
            </a:r>
            <a:r>
              <a:rPr lang="en-US" sz="2000" dirty="0"/>
              <a:t> </a:t>
            </a:r>
            <a:r>
              <a:rPr lang="en-US" sz="2000" dirty="0" err="1"/>
              <a:t>dekabrda</a:t>
            </a:r>
            <a:r>
              <a:rPr lang="en-US" sz="2000" dirty="0"/>
              <a:t> Rudolf Aiken </a:t>
            </a:r>
            <a:r>
              <a:rPr lang="en-US" sz="2000" dirty="0" err="1"/>
              <a:t>boshchiligida</a:t>
            </a:r>
            <a:r>
              <a:rPr lang="en-US" sz="2000" dirty="0"/>
              <a:t> 1899 </a:t>
            </a:r>
            <a:r>
              <a:rPr lang="en-US" sz="2000" dirty="0" err="1"/>
              <a:t>yilda</a:t>
            </a:r>
            <a:r>
              <a:rPr lang="en-US" sz="2000" dirty="0"/>
              <a:t> </a:t>
            </a:r>
            <a:r>
              <a:rPr lang="en-US" sz="2000" dirty="0" err="1"/>
              <a:t>Yena</a:t>
            </a:r>
            <a:r>
              <a:rPr lang="en-US" sz="2000" dirty="0"/>
              <a:t> </a:t>
            </a:r>
            <a:r>
              <a:rPr lang="en-US" sz="2000" dirty="0" err="1"/>
              <a:t>tomonidan</a:t>
            </a:r>
            <a:r>
              <a:rPr lang="en-US" sz="2000" dirty="0"/>
              <a:t> </a:t>
            </a:r>
            <a:r>
              <a:rPr lang="en-US" sz="2000" dirty="0" err="1"/>
              <a:t>nashr</a:t>
            </a:r>
            <a:r>
              <a:rPr lang="en-US" sz="2000" dirty="0"/>
              <a:t> </a:t>
            </a:r>
            <a:r>
              <a:rPr lang="en-US" sz="2000" dirty="0" err="1"/>
              <a:t>etilgan</a:t>
            </a:r>
            <a:r>
              <a:rPr lang="en-US" sz="2000" dirty="0"/>
              <a:t> "</a:t>
            </a:r>
            <a:r>
              <a:rPr lang="en-US" sz="2000" dirty="0" err="1"/>
              <a:t>Mantiqiy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axloqiy</a:t>
            </a:r>
            <a:r>
              <a:rPr lang="en-US" sz="2000" dirty="0"/>
              <a:t> </a:t>
            </a:r>
            <a:r>
              <a:rPr lang="en-US" sz="2000" dirty="0" err="1"/>
              <a:t>printsiplar</a:t>
            </a:r>
            <a:r>
              <a:rPr lang="en-US" sz="2000" dirty="0"/>
              <a:t> </a:t>
            </a:r>
            <a:r>
              <a:rPr lang="en-US" sz="2000" dirty="0" err="1"/>
              <a:t>o'rtasidagi</a:t>
            </a:r>
            <a:r>
              <a:rPr lang="en-US" sz="2000" dirty="0"/>
              <a:t> </a:t>
            </a:r>
            <a:r>
              <a:rPr lang="en-US" sz="2000" dirty="0" err="1"/>
              <a:t>munosabatlarni</a:t>
            </a:r>
            <a:r>
              <a:rPr lang="en-US" sz="2000" dirty="0"/>
              <a:t> </a:t>
            </a:r>
            <a:r>
              <a:rPr lang="en-US" sz="2000" dirty="0" err="1"/>
              <a:t>o'rnatishga</a:t>
            </a:r>
            <a:r>
              <a:rPr lang="en-US" sz="2000" dirty="0"/>
              <a:t> </a:t>
            </a:r>
            <a:r>
              <a:rPr lang="en-US" sz="2000" dirty="0" err="1"/>
              <a:t>kirish</a:t>
            </a:r>
            <a:r>
              <a:rPr lang="en-US" sz="2000" dirty="0"/>
              <a:t>" </a:t>
            </a:r>
            <a:r>
              <a:rPr lang="en-US" sz="2000" dirty="0" err="1"/>
              <a:t>mavzusida</a:t>
            </a:r>
            <a:r>
              <a:rPr lang="en-US" sz="2000" dirty="0"/>
              <a:t> </a:t>
            </a:r>
            <a:r>
              <a:rPr lang="en-US" sz="2000" dirty="0" err="1"/>
              <a:t>nomzodlik</a:t>
            </a:r>
            <a:r>
              <a:rPr lang="en-US" sz="2000" dirty="0"/>
              <a:t> </a:t>
            </a:r>
            <a:r>
              <a:rPr lang="en-US" sz="2000" dirty="0" err="1"/>
              <a:t>dissertatsiyasini</a:t>
            </a:r>
            <a:r>
              <a:rPr lang="en-US" sz="2000" dirty="0"/>
              <a:t> </a:t>
            </a:r>
            <a:r>
              <a:rPr lang="en-US" sz="2000" dirty="0" err="1"/>
              <a:t>himoya</a:t>
            </a:r>
            <a:r>
              <a:rPr lang="en-US" sz="2000" dirty="0"/>
              <a:t> </a:t>
            </a:r>
            <a:r>
              <a:rPr lang="en-US" sz="2000" dirty="0" err="1"/>
              <a:t>qildi</a:t>
            </a:r>
            <a:r>
              <a:rPr lang="en-US" sz="2000" dirty="0"/>
              <a:t>. 1899 </a:t>
            </a:r>
            <a:r>
              <a:rPr lang="en-US" sz="2000" dirty="0" err="1"/>
              <a:t>yilda</a:t>
            </a:r>
            <a:r>
              <a:rPr lang="en-US" sz="2000" dirty="0"/>
              <a:t> Heidelberg </a:t>
            </a:r>
            <a:r>
              <a:rPr lang="en-US" sz="2000" dirty="0" err="1"/>
              <a:t>universitetida</a:t>
            </a:r>
            <a:r>
              <a:rPr lang="en-US" sz="2000" dirty="0"/>
              <a:t> </a:t>
            </a:r>
            <a:r>
              <a:rPr lang="en-US" sz="2000" dirty="0" err="1"/>
              <a:t>amaliyot</a:t>
            </a:r>
            <a:r>
              <a:rPr lang="en-US" sz="2000" dirty="0"/>
              <a:t> </a:t>
            </a:r>
            <a:r>
              <a:rPr lang="en-US" sz="2000" dirty="0" err="1"/>
              <a:t>o'taganidan</a:t>
            </a:r>
            <a:r>
              <a:rPr lang="en-US" sz="2000" dirty="0"/>
              <a:t> </a:t>
            </a:r>
            <a:r>
              <a:rPr lang="en-US" sz="2000" dirty="0" err="1"/>
              <a:t>so'ng</a:t>
            </a:r>
            <a:r>
              <a:rPr lang="en-US" sz="2000" dirty="0"/>
              <a:t>, u </a:t>
            </a:r>
            <a:r>
              <a:rPr lang="en-US" sz="2000" dirty="0" err="1"/>
              <a:t>Yena</a:t>
            </a:r>
            <a:r>
              <a:rPr lang="en-US" sz="2000" dirty="0"/>
              <a:t> </a:t>
            </a:r>
            <a:r>
              <a:rPr lang="en-US" sz="2000" dirty="0" err="1"/>
              <a:t>shahrida</a:t>
            </a:r>
            <a:r>
              <a:rPr lang="en-US" sz="2000" dirty="0"/>
              <a:t> </a:t>
            </a:r>
            <a:r>
              <a:rPr lang="en-US" sz="2000" dirty="0" err="1"/>
              <a:t>reabilitatsiyadan</a:t>
            </a:r>
            <a:r>
              <a:rPr lang="en-US" sz="2000" dirty="0"/>
              <a:t> </a:t>
            </a:r>
            <a:r>
              <a:rPr lang="en-US" sz="2000" dirty="0" err="1"/>
              <a:t>o'tadi</a:t>
            </a:r>
            <a:r>
              <a:rPr lang="en-US" sz="2000" dirty="0"/>
              <a:t>.</a:t>
            </a:r>
            <a:endParaRPr lang="en-US" sz="2000" dirty="0">
              <a:solidFill>
                <a:srgbClr val="FFFF00"/>
              </a:solidFill>
              <a:latin typeface="Open Sans"/>
            </a:endParaRPr>
          </a:p>
          <a:p>
            <a:endParaRPr lang="en-US" sz="2000" dirty="0">
              <a:solidFill>
                <a:srgbClr val="FFFF00"/>
              </a:solidFill>
              <a:latin typeface="Open Sans"/>
            </a:endParaRPr>
          </a:p>
          <a:p>
            <a:endParaRPr lang="en-US" sz="3200" dirty="0">
              <a:solidFill>
                <a:srgbClr val="FFFF00"/>
              </a:solidFill>
              <a:latin typeface="Open Sans"/>
            </a:endParaRPr>
          </a:p>
          <a:p>
            <a:endParaRPr lang="en-US" sz="3200" dirty="0">
              <a:solidFill>
                <a:srgbClr val="FFFF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016997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634" y="600891"/>
            <a:ext cx="1139081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dirty="0">
                <a:solidFill>
                  <a:srgbClr val="FFFF00"/>
                </a:solidFill>
                <a:latin typeface="Open Sans"/>
              </a:rPr>
              <a:t> </a:t>
            </a:r>
            <a:endParaRPr lang="ru-RU" sz="3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9634" y="212946"/>
            <a:ext cx="113908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dirty="0">
                <a:latin typeface="PFDinTextCondProRegular"/>
              </a:rPr>
              <a:t>1906 </a:t>
            </a:r>
            <a:r>
              <a:rPr lang="en-US" dirty="0" err="1">
                <a:latin typeface="PFDinTextCondProRegular"/>
              </a:rPr>
              <a:t>yilda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Scheler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Myunxen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universitetida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xususiy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yordamchi</a:t>
            </a:r>
            <a:r>
              <a:rPr lang="en-US" dirty="0">
                <a:latin typeface="PFDinTextCondProRegular"/>
              </a:rPr>
              <a:t> professor </a:t>
            </a:r>
            <a:r>
              <a:rPr lang="en-US" dirty="0" err="1">
                <a:latin typeface="PFDinTextCondProRegular"/>
              </a:rPr>
              <a:t>bo'lgan</a:t>
            </a:r>
            <a:r>
              <a:rPr lang="en-US" dirty="0">
                <a:latin typeface="PFDinTextCondProRegular"/>
              </a:rPr>
              <a:t>. 1907-1910 </a:t>
            </a:r>
            <a:r>
              <a:rPr lang="en-US" dirty="0" err="1">
                <a:latin typeface="PFDinTextCondProRegular"/>
              </a:rPr>
              <a:t>yillarda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Myunxen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va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Göttingen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fenomenologlari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bilan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faol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hamkorlik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qildi</a:t>
            </a:r>
            <a:r>
              <a:rPr lang="en-US" dirty="0">
                <a:latin typeface="PFDinTextCondProRegular"/>
              </a:rPr>
              <a:t>. 1910 </a:t>
            </a:r>
            <a:r>
              <a:rPr lang="en-US" dirty="0" err="1">
                <a:latin typeface="PFDinTextCondProRegular"/>
              </a:rPr>
              <a:t>yil</a:t>
            </a:r>
            <a:r>
              <a:rPr lang="en-US" dirty="0">
                <a:latin typeface="PFDinTextCondProRegular"/>
              </a:rPr>
              <a:t> may </a:t>
            </a:r>
            <a:r>
              <a:rPr lang="en-US" dirty="0" err="1">
                <a:latin typeface="PFDinTextCondProRegular"/>
              </a:rPr>
              <a:t>oyida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universitetning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noloyiq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o'qituvchisining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xatti-harakati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tufayli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janjal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tufayli</a:t>
            </a:r>
            <a:r>
              <a:rPr lang="en-US" dirty="0">
                <a:latin typeface="PFDinTextCondProRegular"/>
              </a:rPr>
              <a:t>, </a:t>
            </a:r>
            <a:r>
              <a:rPr lang="en-US" dirty="0" err="1">
                <a:latin typeface="PFDinTextCondProRegular"/>
              </a:rPr>
              <a:t>Sheler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dotsent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lavozimidan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mahrum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bo'ldi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va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tashrif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buyuradigan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o'qituvchiga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aylandi</a:t>
            </a:r>
            <a:r>
              <a:rPr lang="en-US" dirty="0">
                <a:latin typeface="PFDinTextCondProRegular"/>
              </a:rPr>
              <a:t>. 1910-1911 </a:t>
            </a:r>
            <a:r>
              <a:rPr lang="en-US" dirty="0" err="1">
                <a:latin typeface="PFDinTextCondProRegular"/>
              </a:rPr>
              <a:t>yillarda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Gyottingenga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ko'chib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o'tdi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va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Gusserl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tomonidan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asos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solingan</a:t>
            </a:r>
            <a:r>
              <a:rPr lang="en-US" dirty="0">
                <a:latin typeface="PFDinTextCondProRegular"/>
              </a:rPr>
              <a:t> "</a:t>
            </a:r>
            <a:r>
              <a:rPr lang="en-US" dirty="0" err="1">
                <a:latin typeface="PFDinTextCondProRegular"/>
              </a:rPr>
              <a:t>Gettingen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falsafiy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jamiyati</a:t>
            </a:r>
            <a:r>
              <a:rPr lang="en-US" dirty="0">
                <a:latin typeface="PFDinTextCondProRegular"/>
              </a:rPr>
              <a:t>" da </a:t>
            </a:r>
            <a:r>
              <a:rPr lang="en-US" dirty="0" err="1">
                <a:latin typeface="PFDinTextCondProRegular"/>
              </a:rPr>
              <a:t>hamkorlik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qildi</a:t>
            </a:r>
            <a:r>
              <a:rPr lang="en-US" dirty="0">
                <a:latin typeface="PFDinTextCondProRegular"/>
              </a:rPr>
              <a:t>. </a:t>
            </a:r>
            <a:r>
              <a:rPr lang="en-US" dirty="0"/>
              <a:t>1912- </a:t>
            </a:r>
            <a:r>
              <a:rPr lang="en-US" dirty="0" err="1"/>
              <a:t>yil</a:t>
            </a:r>
            <a:r>
              <a:rPr lang="en-US" dirty="0"/>
              <a:t> "</a:t>
            </a:r>
            <a:r>
              <a:rPr lang="en-US" dirty="0" err="1"/>
              <a:t>Psixopatologiya</a:t>
            </a:r>
            <a:r>
              <a:rPr lang="en-US" dirty="0"/>
              <a:t> </a:t>
            </a:r>
            <a:r>
              <a:rPr lang="en-US" dirty="0" err="1"/>
              <a:t>jurnali</a:t>
            </a:r>
            <a:r>
              <a:rPr lang="en-US" dirty="0"/>
              <a:t>" 1911 </a:t>
            </a:r>
            <a:r>
              <a:rPr lang="en-US" dirty="0" err="1"/>
              <a:t>yilda</a:t>
            </a:r>
            <a:r>
              <a:rPr lang="en-US" dirty="0"/>
              <a:t> </a:t>
            </a:r>
            <a:r>
              <a:rPr lang="en-US" dirty="0" err="1"/>
              <a:t>tanlangan</a:t>
            </a:r>
            <a:r>
              <a:rPr lang="en-US" dirty="0"/>
              <a:t> </a:t>
            </a:r>
            <a:r>
              <a:rPr lang="en-US" dirty="0" err="1"/>
              <a:t>risolalar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maqolalar</a:t>
            </a:r>
            <a:r>
              <a:rPr lang="en-US" dirty="0"/>
              <a:t> </a:t>
            </a:r>
            <a:r>
              <a:rPr lang="en-US" dirty="0" err="1"/>
              <a:t>to'plamida</a:t>
            </a:r>
            <a:r>
              <a:rPr lang="en-US" dirty="0"/>
              <a:t> "</a:t>
            </a:r>
            <a:r>
              <a:rPr lang="en-US" dirty="0" err="1"/>
              <a:t>Xulq-atvor</a:t>
            </a:r>
            <a:r>
              <a:rPr lang="en-US" dirty="0"/>
              <a:t> </a:t>
            </a:r>
            <a:r>
              <a:rPr lang="en-US" dirty="0" err="1"/>
              <a:t>tarkibidagi</a:t>
            </a:r>
            <a:r>
              <a:rPr lang="en-US" dirty="0"/>
              <a:t> </a:t>
            </a:r>
            <a:r>
              <a:rPr lang="en-US" dirty="0" err="1"/>
              <a:t>xafagarchilik</a:t>
            </a:r>
            <a:r>
              <a:rPr lang="en-US" dirty="0"/>
              <a:t>" </a:t>
            </a:r>
            <a:r>
              <a:rPr lang="en-US" dirty="0" err="1"/>
              <a:t>nomi</a:t>
            </a:r>
            <a:r>
              <a:rPr lang="en-US" dirty="0"/>
              <a:t> </a:t>
            </a:r>
            <a:r>
              <a:rPr lang="en-US" dirty="0" err="1"/>
              <a:t>ostida</a:t>
            </a:r>
            <a:r>
              <a:rPr lang="en-US" dirty="0"/>
              <a:t> </a:t>
            </a:r>
            <a:r>
              <a:rPr lang="en-US" dirty="0" err="1"/>
              <a:t>kengaytirilgan</a:t>
            </a:r>
            <a:r>
              <a:rPr lang="en-US" dirty="0"/>
              <a:t> </a:t>
            </a:r>
            <a:r>
              <a:rPr lang="en-US" dirty="0" err="1"/>
              <a:t>shaklda</a:t>
            </a:r>
            <a:r>
              <a:rPr lang="en-US" dirty="0"/>
              <a:t> </a:t>
            </a:r>
            <a:r>
              <a:rPr lang="en-US" dirty="0" err="1"/>
              <a:t>bosilgan</a:t>
            </a:r>
            <a:r>
              <a:rPr lang="en-US" dirty="0"/>
              <a:t> "</a:t>
            </a:r>
            <a:r>
              <a:rPr lang="en-US" dirty="0" err="1"/>
              <a:t>Xafa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axloqiy</a:t>
            </a:r>
            <a:r>
              <a:rPr lang="en-US" dirty="0"/>
              <a:t> </a:t>
            </a:r>
            <a:r>
              <a:rPr lang="en-US" dirty="0" err="1"/>
              <a:t>baho</a:t>
            </a:r>
            <a:r>
              <a:rPr lang="en-US" dirty="0"/>
              <a:t> </a:t>
            </a:r>
            <a:r>
              <a:rPr lang="en-US" dirty="0" err="1"/>
              <a:t>to'g'risida</a:t>
            </a:r>
            <a:r>
              <a:rPr lang="en-US" dirty="0"/>
              <a:t>" </a:t>
            </a:r>
            <a:r>
              <a:rPr lang="en-US" dirty="0" err="1"/>
              <a:t>asarini</a:t>
            </a:r>
            <a:r>
              <a:rPr lang="en-US" dirty="0"/>
              <a:t> </a:t>
            </a:r>
            <a:r>
              <a:rPr lang="en-US" dirty="0" err="1"/>
              <a:t>nashr</a:t>
            </a:r>
            <a:r>
              <a:rPr lang="en-US" dirty="0"/>
              <a:t> </a:t>
            </a:r>
            <a:r>
              <a:rPr lang="en-US" dirty="0" err="1"/>
              <a:t>etdi</a:t>
            </a:r>
            <a:r>
              <a:rPr lang="en-US" dirty="0"/>
              <a:t>. 1913-1928 </a:t>
            </a:r>
            <a:r>
              <a:rPr lang="en-US" dirty="0" err="1"/>
              <a:t>yillarda</a:t>
            </a:r>
            <a:r>
              <a:rPr lang="en-US" dirty="0"/>
              <a:t> A. </a:t>
            </a:r>
            <a:r>
              <a:rPr lang="en-US" dirty="0" err="1"/>
              <a:t>Pfender</a:t>
            </a:r>
            <a:r>
              <a:rPr lang="en-US" dirty="0"/>
              <a:t>, </a:t>
            </a:r>
            <a:r>
              <a:rPr lang="en-US" dirty="0" err="1"/>
              <a:t>M.Geyjer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A. </a:t>
            </a:r>
            <a:r>
              <a:rPr lang="en-US" dirty="0" err="1"/>
              <a:t>Raynax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birgalikda</a:t>
            </a:r>
            <a:r>
              <a:rPr lang="en-US" dirty="0"/>
              <a:t> u </a:t>
            </a:r>
            <a:r>
              <a:rPr lang="en-US" dirty="0" err="1"/>
              <a:t>falsafa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fenomenologik</a:t>
            </a:r>
            <a:r>
              <a:rPr lang="en-US" dirty="0"/>
              <a:t> </a:t>
            </a:r>
            <a:r>
              <a:rPr lang="en-US" dirty="0" err="1"/>
              <a:t>tadqiqotlar</a:t>
            </a:r>
            <a:r>
              <a:rPr lang="en-US" dirty="0"/>
              <a:t> </a:t>
            </a:r>
            <a:r>
              <a:rPr lang="en-US" dirty="0" err="1"/>
              <a:t>bo'yicha</a:t>
            </a:r>
            <a:r>
              <a:rPr lang="en-US" dirty="0"/>
              <a:t> "</a:t>
            </a:r>
            <a:r>
              <a:rPr lang="en-US" dirty="0" err="1"/>
              <a:t>Yilnoma</a:t>
            </a:r>
            <a:r>
              <a:rPr lang="en-US" dirty="0"/>
              <a:t>"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nashr</a:t>
            </a:r>
            <a:r>
              <a:rPr lang="en-US" dirty="0"/>
              <a:t> </a:t>
            </a:r>
            <a:r>
              <a:rPr lang="en-US" dirty="0" err="1"/>
              <a:t>etdi</a:t>
            </a:r>
            <a:r>
              <a:rPr lang="en-US" dirty="0"/>
              <a:t>. 1915 </a:t>
            </a:r>
            <a:r>
              <a:rPr lang="en-US" dirty="0" err="1"/>
              <a:t>yilda</a:t>
            </a:r>
            <a:r>
              <a:rPr lang="en-US" dirty="0"/>
              <a:t> </a:t>
            </a:r>
            <a:r>
              <a:rPr lang="en-US" dirty="0" err="1"/>
              <a:t>Scheler</a:t>
            </a:r>
            <a:r>
              <a:rPr lang="en-US" dirty="0"/>
              <a:t> "</a:t>
            </a:r>
            <a:r>
              <a:rPr lang="en-US" dirty="0" err="1"/>
              <a:t>Urush</a:t>
            </a:r>
            <a:r>
              <a:rPr lang="en-US" dirty="0"/>
              <a:t> </a:t>
            </a:r>
            <a:r>
              <a:rPr lang="en-US" dirty="0" err="1"/>
              <a:t>dahosi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Germaniya</a:t>
            </a:r>
            <a:r>
              <a:rPr lang="en-US" dirty="0"/>
              <a:t> </a:t>
            </a:r>
            <a:r>
              <a:rPr lang="en-US" dirty="0" err="1"/>
              <a:t>urushi</a:t>
            </a:r>
            <a:r>
              <a:rPr lang="en-US" dirty="0"/>
              <a:t>" </a:t>
            </a:r>
            <a:r>
              <a:rPr lang="en-US" dirty="0" err="1"/>
              <a:t>asarini</a:t>
            </a:r>
            <a:r>
              <a:rPr lang="en-US" dirty="0"/>
              <a:t> </a:t>
            </a:r>
            <a:r>
              <a:rPr lang="en-US" dirty="0" err="1"/>
              <a:t>nashr</a:t>
            </a:r>
            <a:r>
              <a:rPr lang="en-US" dirty="0"/>
              <a:t> </a:t>
            </a:r>
            <a:r>
              <a:rPr lang="en-US" dirty="0" err="1"/>
              <a:t>etdi</a:t>
            </a:r>
            <a:r>
              <a:rPr lang="en-US" dirty="0"/>
              <a:t>. 1916 </a:t>
            </a:r>
            <a:r>
              <a:rPr lang="en-US" dirty="0" err="1"/>
              <a:t>yilda</a:t>
            </a:r>
            <a:r>
              <a:rPr lang="en-US" dirty="0"/>
              <a:t> "</a:t>
            </a:r>
            <a:r>
              <a:rPr lang="en-US" dirty="0" err="1"/>
              <a:t>Axloqda</a:t>
            </a:r>
            <a:r>
              <a:rPr lang="en-US" dirty="0"/>
              <a:t> </a:t>
            </a:r>
            <a:r>
              <a:rPr lang="en-US" dirty="0" err="1"/>
              <a:t>rasmiyatchilik</a:t>
            </a:r>
            <a:r>
              <a:rPr lang="en-US" dirty="0"/>
              <a:t>"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ikkinchi</a:t>
            </a:r>
            <a:r>
              <a:rPr lang="en-US" dirty="0"/>
              <a:t> </a:t>
            </a:r>
            <a:r>
              <a:rPr lang="en-US" dirty="0" err="1"/>
              <a:t>qismi</a:t>
            </a:r>
            <a:r>
              <a:rPr lang="en-US" dirty="0"/>
              <a:t>, "</a:t>
            </a:r>
            <a:r>
              <a:rPr lang="en-US" dirty="0" err="1"/>
              <a:t>Urush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tug'ilish</a:t>
            </a:r>
            <a:r>
              <a:rPr lang="en-US" dirty="0"/>
              <a:t>" </a:t>
            </a:r>
            <a:r>
              <a:rPr lang="en-US" dirty="0" err="1"/>
              <a:t>va</a:t>
            </a:r>
            <a:r>
              <a:rPr lang="en-US" dirty="0"/>
              <a:t> "Ordo </a:t>
            </a:r>
            <a:r>
              <a:rPr lang="en-US" dirty="0" err="1"/>
              <a:t>amoris</a:t>
            </a:r>
            <a:r>
              <a:rPr lang="en-US" dirty="0"/>
              <a:t>" </a:t>
            </a:r>
            <a:r>
              <a:rPr lang="en-US" dirty="0" err="1"/>
              <a:t>asarlari</a:t>
            </a:r>
            <a:r>
              <a:rPr lang="en-US" dirty="0"/>
              <a:t> </a:t>
            </a:r>
            <a:r>
              <a:rPr lang="en-US" dirty="0" err="1"/>
              <a:t>nashr</a:t>
            </a:r>
            <a:r>
              <a:rPr lang="en-US" dirty="0"/>
              <a:t> </a:t>
            </a:r>
            <a:r>
              <a:rPr lang="en-US" dirty="0" err="1"/>
              <a:t>etildi</a:t>
            </a:r>
            <a:r>
              <a:rPr lang="en-US" dirty="0"/>
              <a:t>. 1917 </a:t>
            </a:r>
            <a:r>
              <a:rPr lang="en-US" dirty="0" err="1"/>
              <a:t>yilda</a:t>
            </a:r>
            <a:r>
              <a:rPr lang="en-US" dirty="0"/>
              <a:t> "</a:t>
            </a:r>
            <a:r>
              <a:rPr lang="en-US" dirty="0" err="1"/>
              <a:t>Nemislar</a:t>
            </a:r>
            <a:r>
              <a:rPr lang="en-US" dirty="0"/>
              <a:t> </a:t>
            </a:r>
            <a:r>
              <a:rPr lang="en-US" dirty="0" err="1"/>
              <a:t>nafratining</a:t>
            </a:r>
            <a:r>
              <a:rPr lang="en-US" dirty="0"/>
              <a:t> </a:t>
            </a:r>
            <a:r>
              <a:rPr lang="en-US" dirty="0" err="1"/>
              <a:t>sabablari</a:t>
            </a:r>
            <a:r>
              <a:rPr lang="en-US" dirty="0"/>
              <a:t>" </a:t>
            </a:r>
            <a:r>
              <a:rPr lang="en-US" dirty="0" err="1"/>
              <a:t>risolasi</a:t>
            </a:r>
            <a:r>
              <a:rPr lang="en-US" dirty="0"/>
              <a:t>. 1919 </a:t>
            </a:r>
            <a:r>
              <a:rPr lang="en-US" dirty="0" err="1"/>
              <a:t>yilda</a:t>
            </a:r>
            <a:r>
              <a:rPr lang="en-US" dirty="0"/>
              <a:t> </a:t>
            </a:r>
            <a:r>
              <a:rPr lang="en-US" dirty="0" err="1"/>
              <a:t>Scheler</a:t>
            </a:r>
            <a:r>
              <a:rPr lang="en-US" dirty="0"/>
              <a:t> Köln </a:t>
            </a:r>
            <a:r>
              <a:rPr lang="en-US" dirty="0" err="1"/>
              <a:t>universiteti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fanlar</a:t>
            </a:r>
            <a:r>
              <a:rPr lang="en-US" dirty="0"/>
              <a:t> </a:t>
            </a:r>
            <a:r>
              <a:rPr lang="en-US" dirty="0" err="1"/>
              <a:t>instituti</a:t>
            </a:r>
            <a:r>
              <a:rPr lang="en-US" dirty="0"/>
              <a:t> </a:t>
            </a:r>
            <a:r>
              <a:rPr lang="en-US" dirty="0" err="1"/>
              <a:t>direktorlaridan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bo'ldi</a:t>
            </a:r>
            <a:r>
              <a:rPr lang="en-US" dirty="0"/>
              <a:t>. 1919-1928 </a:t>
            </a:r>
            <a:r>
              <a:rPr lang="en-US" dirty="0" err="1"/>
              <a:t>yillarda</a:t>
            </a:r>
            <a:r>
              <a:rPr lang="en-US" dirty="0"/>
              <a:t> </a:t>
            </a:r>
            <a:r>
              <a:rPr lang="en-US" dirty="0" err="1"/>
              <a:t>Scheler</a:t>
            </a:r>
            <a:r>
              <a:rPr lang="en-US" dirty="0"/>
              <a:t>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universitetda</a:t>
            </a:r>
            <a:r>
              <a:rPr lang="en-US" dirty="0"/>
              <a:t> professor </a:t>
            </a:r>
            <a:r>
              <a:rPr lang="en-US" dirty="0" err="1"/>
              <a:t>bo'lgan</a:t>
            </a:r>
            <a:r>
              <a:rPr lang="en-US" dirty="0"/>
              <a:t>. 1920 </a:t>
            </a:r>
            <a:r>
              <a:rPr lang="en-US" dirty="0" err="1"/>
              <a:t>yilda</a:t>
            </a:r>
            <a:r>
              <a:rPr lang="en-US" dirty="0"/>
              <a:t> u </a:t>
            </a:r>
            <a:r>
              <a:rPr lang="en-US" dirty="0" err="1"/>
              <a:t>Mariya</a:t>
            </a:r>
            <a:r>
              <a:rPr lang="en-US" dirty="0"/>
              <a:t> </a:t>
            </a:r>
            <a:r>
              <a:rPr lang="en-US" dirty="0" err="1"/>
              <a:t>Shea</a:t>
            </a:r>
            <a:r>
              <a:rPr lang="en-US" dirty="0"/>
              <a:t> / Scheu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uchrashdi</a:t>
            </a:r>
            <a:r>
              <a:rPr lang="en-US" dirty="0"/>
              <a:t> (1892-1969), u 1924 </a:t>
            </a:r>
            <a:r>
              <a:rPr lang="en-US" dirty="0" err="1"/>
              <a:t>yilda</a:t>
            </a:r>
            <a:r>
              <a:rPr lang="en-US" dirty="0"/>
              <a:t> </a:t>
            </a:r>
            <a:r>
              <a:rPr lang="en-US" dirty="0" err="1"/>
              <a:t>turmushga</a:t>
            </a:r>
            <a:r>
              <a:rPr lang="en-US" dirty="0"/>
              <a:t> </a:t>
            </a:r>
            <a:r>
              <a:rPr lang="en-US" dirty="0" err="1"/>
              <a:t>chiqadi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1928 </a:t>
            </a:r>
            <a:r>
              <a:rPr lang="en-US" dirty="0" err="1"/>
              <a:t>yil</a:t>
            </a:r>
            <a:r>
              <a:rPr lang="en-US" dirty="0"/>
              <a:t> 28 </a:t>
            </a:r>
            <a:r>
              <a:rPr lang="en-US" dirty="0" err="1"/>
              <a:t>mayda</a:t>
            </a:r>
            <a:r>
              <a:rPr lang="en-US" dirty="0"/>
              <a:t> </a:t>
            </a:r>
            <a:r>
              <a:rPr lang="en-US" dirty="0" err="1"/>
              <a:t>Schelerning</a:t>
            </a:r>
            <a:r>
              <a:rPr lang="en-US" dirty="0"/>
              <a:t> </a:t>
            </a:r>
            <a:r>
              <a:rPr lang="en-US" dirty="0" err="1"/>
              <a:t>vafotidan</a:t>
            </a:r>
            <a:r>
              <a:rPr lang="en-US" dirty="0"/>
              <a:t> </a:t>
            </a:r>
            <a:r>
              <a:rPr lang="en-US" dirty="0" err="1"/>
              <a:t>keyin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o'g'li</a:t>
            </a:r>
            <a:r>
              <a:rPr lang="en-US" dirty="0"/>
              <a:t> </a:t>
            </a:r>
            <a:r>
              <a:rPr lang="en-US" dirty="0" err="1"/>
              <a:t>Maks</a:t>
            </a:r>
            <a:r>
              <a:rPr lang="en-US" dirty="0"/>
              <a:t> Georg </a:t>
            </a:r>
            <a:r>
              <a:rPr lang="en-US" dirty="0" err="1"/>
              <a:t>tug'iladi</a:t>
            </a:r>
            <a:r>
              <a:rPr lang="en-US" dirty="0"/>
              <a:t>. </a:t>
            </a:r>
            <a:r>
              <a:rPr lang="en-US" dirty="0" err="1"/>
              <a:t>Maks</a:t>
            </a:r>
            <a:r>
              <a:rPr lang="en-US" dirty="0"/>
              <a:t> </a:t>
            </a:r>
            <a:r>
              <a:rPr lang="en-US" dirty="0" err="1"/>
              <a:t>Scheler</a:t>
            </a:r>
            <a:r>
              <a:rPr lang="en-US" dirty="0"/>
              <a:t> Works </a:t>
            </a:r>
            <a:r>
              <a:rPr lang="en-US" dirty="0" err="1"/>
              <a:t>muharriri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1921 </a:t>
            </a:r>
            <a:r>
              <a:rPr lang="en-US" dirty="0" err="1"/>
              <a:t>yilda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"</a:t>
            </a:r>
            <a:r>
              <a:rPr lang="en-US" dirty="0" err="1"/>
              <a:t>Insonda</a:t>
            </a:r>
            <a:r>
              <a:rPr lang="en-US" dirty="0"/>
              <a:t> </a:t>
            </a:r>
            <a:r>
              <a:rPr lang="en-US" dirty="0" err="1"/>
              <a:t>abadiylik</a:t>
            </a:r>
            <a:r>
              <a:rPr lang="en-US" dirty="0"/>
              <a:t>" </a:t>
            </a:r>
            <a:r>
              <a:rPr lang="en-US" dirty="0" err="1"/>
              <a:t>asarlari</a:t>
            </a:r>
            <a:r>
              <a:rPr lang="en-US" dirty="0"/>
              <a:t> </a:t>
            </a:r>
            <a:r>
              <a:rPr lang="en-US" dirty="0" err="1"/>
              <a:t>to'plami</a:t>
            </a:r>
            <a:r>
              <a:rPr lang="en-US" dirty="0"/>
              <a:t> </a:t>
            </a:r>
            <a:r>
              <a:rPr lang="en-US" dirty="0" err="1"/>
              <a:t>nashr</a:t>
            </a:r>
            <a:r>
              <a:rPr lang="en-US" dirty="0"/>
              <a:t> </a:t>
            </a:r>
            <a:r>
              <a:rPr lang="en-US" dirty="0" err="1"/>
              <a:t>etildi</a:t>
            </a:r>
            <a:r>
              <a:rPr lang="en-US" dirty="0"/>
              <a:t>. 1922 </a:t>
            </a:r>
            <a:r>
              <a:rPr lang="en-US" dirty="0" err="1"/>
              <a:t>yilda</a:t>
            </a:r>
            <a:r>
              <a:rPr lang="en-US" dirty="0"/>
              <a:t> "</a:t>
            </a:r>
            <a:r>
              <a:rPr lang="en-US" dirty="0" err="1"/>
              <a:t>Zamonaviy</a:t>
            </a:r>
            <a:r>
              <a:rPr lang="en-US" dirty="0"/>
              <a:t> </a:t>
            </a:r>
            <a:r>
              <a:rPr lang="en-US" dirty="0" err="1"/>
              <a:t>nemis</a:t>
            </a:r>
            <a:r>
              <a:rPr lang="en-US" dirty="0"/>
              <a:t> </a:t>
            </a:r>
            <a:r>
              <a:rPr lang="en-US" dirty="0" err="1"/>
              <a:t>falsafasi</a:t>
            </a:r>
            <a:r>
              <a:rPr lang="en-US" dirty="0"/>
              <a:t>" </a:t>
            </a:r>
            <a:r>
              <a:rPr lang="en-US" dirty="0" err="1"/>
              <a:t>asari</a:t>
            </a:r>
            <a:r>
              <a:rPr lang="en-US" dirty="0"/>
              <a:t> </a:t>
            </a:r>
            <a:r>
              <a:rPr lang="en-US" dirty="0" err="1"/>
              <a:t>nashr</a:t>
            </a:r>
            <a:r>
              <a:rPr lang="en-US" dirty="0"/>
              <a:t> </a:t>
            </a:r>
            <a:r>
              <a:rPr lang="en-US" dirty="0" err="1"/>
              <a:t>etildi</a:t>
            </a:r>
            <a:r>
              <a:rPr lang="en-US" dirty="0"/>
              <a:t>.</a:t>
            </a:r>
          </a:p>
          <a:p>
            <a:pPr fontAlgn="base"/>
            <a:endParaRPr lang="en-US" b="0" i="0" dirty="0">
              <a:effectLst/>
              <a:latin typeface="PFDinTextCondProRegular"/>
            </a:endParaRPr>
          </a:p>
        </p:txBody>
      </p:sp>
      <p:pic>
        <p:nvPicPr>
          <p:cNvPr id="3074" name="Picture 2" descr="Философская антропология М.Шелера: проблема интенциональности (Анатолий  Гагарин) | Гости и друзья | Сайт Светланы Коппел-Ковту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475" y="4414344"/>
            <a:ext cx="4960883" cy="229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52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72662" y="598099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latin typeface="PFDinTextCondProRegular"/>
              </a:rPr>
              <a:t>1923-yil "</a:t>
            </a:r>
            <a:r>
              <a:rPr lang="en-US" sz="2000" dirty="0" err="1">
                <a:latin typeface="PFDinTextCondProRegular"/>
              </a:rPr>
              <a:t>Sotsiologiya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va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dunyo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nazariyasi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bo'yicha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kompozitsiyalar</a:t>
            </a:r>
            <a:r>
              <a:rPr lang="en-US" sz="2000" dirty="0">
                <a:latin typeface="PFDinTextCondProRegular"/>
              </a:rPr>
              <a:t>" </a:t>
            </a:r>
            <a:r>
              <a:rPr lang="en-US" sz="2000" dirty="0" err="1">
                <a:latin typeface="PFDinTextCondProRegular"/>
              </a:rPr>
              <a:t>nashr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etildi</a:t>
            </a:r>
            <a:r>
              <a:rPr lang="en-US" sz="2000" dirty="0">
                <a:latin typeface="PFDinTextCondProRegular"/>
              </a:rPr>
              <a:t>. 1924 </a:t>
            </a:r>
            <a:r>
              <a:rPr lang="en-US" sz="2000" dirty="0" err="1">
                <a:latin typeface="PFDinTextCondProRegular"/>
              </a:rPr>
              <a:t>yilda</a:t>
            </a:r>
            <a:r>
              <a:rPr lang="en-US" sz="2000" dirty="0">
                <a:latin typeface="PFDinTextCondProRegular"/>
              </a:rPr>
              <a:t> "</a:t>
            </a:r>
            <a:r>
              <a:rPr lang="en-US" sz="2000" dirty="0" err="1">
                <a:latin typeface="PFDinTextCondProRegular"/>
              </a:rPr>
              <a:t>Bilimlar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sotsiologiyasining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muammolari</a:t>
            </a:r>
            <a:r>
              <a:rPr lang="en-US" sz="2000" dirty="0">
                <a:latin typeface="PFDinTextCondProRegular"/>
              </a:rPr>
              <a:t>" </a:t>
            </a:r>
            <a:r>
              <a:rPr lang="en-US" sz="2000" dirty="0" err="1">
                <a:latin typeface="PFDinTextCondProRegular"/>
              </a:rPr>
              <a:t>asari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nashr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etildi</a:t>
            </a:r>
            <a:r>
              <a:rPr lang="en-US" sz="2000" dirty="0">
                <a:latin typeface="PFDinTextCondProRegular"/>
              </a:rPr>
              <a:t>. 1926 </a:t>
            </a:r>
            <a:r>
              <a:rPr lang="en-US" sz="2000" dirty="0" err="1">
                <a:latin typeface="PFDinTextCondProRegular"/>
              </a:rPr>
              <a:t>yilda</a:t>
            </a:r>
            <a:r>
              <a:rPr lang="en-US" sz="2000" dirty="0">
                <a:latin typeface="PFDinTextCondProRegular"/>
              </a:rPr>
              <a:t> "</a:t>
            </a:r>
            <a:r>
              <a:rPr lang="en-US" sz="2000" dirty="0" err="1">
                <a:latin typeface="PFDinTextCondProRegular"/>
              </a:rPr>
              <a:t>Bilimlar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va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jamiyat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shakllari</a:t>
            </a:r>
            <a:r>
              <a:rPr lang="en-US" sz="2000" dirty="0">
                <a:latin typeface="PFDinTextCondProRegular"/>
              </a:rPr>
              <a:t>" </a:t>
            </a:r>
            <a:r>
              <a:rPr lang="en-US" sz="2000" dirty="0" err="1">
                <a:latin typeface="PFDinTextCondProRegular"/>
              </a:rPr>
              <a:t>kitobi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nashr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etildi</a:t>
            </a:r>
            <a:r>
              <a:rPr lang="en-US" sz="2000" dirty="0">
                <a:latin typeface="PFDinTextCondProRegular"/>
              </a:rPr>
              <a:t>. 1927 </a:t>
            </a:r>
            <a:r>
              <a:rPr lang="en-US" sz="2000" dirty="0" err="1">
                <a:latin typeface="PFDinTextCondProRegular"/>
              </a:rPr>
              <a:t>yilda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Scheler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Darmshtadtdagi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Donishmandlik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maktabida</a:t>
            </a:r>
            <a:r>
              <a:rPr lang="en-US" sz="2000" dirty="0">
                <a:latin typeface="PFDinTextCondProRegular"/>
              </a:rPr>
              <a:t> "</a:t>
            </a:r>
            <a:r>
              <a:rPr lang="en-US" sz="2000" dirty="0" err="1">
                <a:latin typeface="PFDinTextCondProRegular"/>
              </a:rPr>
              <a:t>Odamning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maxsus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holati</a:t>
            </a:r>
            <a:r>
              <a:rPr lang="en-US" sz="2000" dirty="0">
                <a:latin typeface="PFDinTextCondProRegular"/>
              </a:rPr>
              <a:t>" </a:t>
            </a:r>
            <a:r>
              <a:rPr lang="en-US" sz="2000" dirty="0" err="1">
                <a:latin typeface="PFDinTextCondProRegular"/>
              </a:rPr>
              <a:t>nomli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ma'ruzani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o'qiydi</a:t>
            </a:r>
            <a:r>
              <a:rPr lang="en-US" sz="2000" dirty="0">
                <a:latin typeface="PFDinTextCondProRegular"/>
              </a:rPr>
              <a:t>, </a:t>
            </a:r>
            <a:r>
              <a:rPr lang="en-US" sz="2000" dirty="0" err="1">
                <a:latin typeface="PFDinTextCondProRegular"/>
              </a:rPr>
              <a:t>so'ngra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kosmosdagi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odamning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mavqei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qayta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ko'rib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chiqiladi</a:t>
            </a:r>
            <a:r>
              <a:rPr lang="en-US" sz="2000" dirty="0">
                <a:latin typeface="PFDinTextCondProRegular"/>
              </a:rPr>
              <a:t>. 1928 </a:t>
            </a:r>
            <a:r>
              <a:rPr lang="en-US" sz="2000" dirty="0" err="1">
                <a:latin typeface="PFDinTextCondProRegular"/>
              </a:rPr>
              <a:t>yilda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Scheler</a:t>
            </a:r>
            <a:r>
              <a:rPr lang="en-US" sz="2000" dirty="0">
                <a:latin typeface="PFDinTextCondProRegular"/>
              </a:rPr>
              <a:t> Frankfurt </a:t>
            </a:r>
            <a:r>
              <a:rPr lang="en-US" sz="2000" dirty="0" err="1">
                <a:latin typeface="PFDinTextCondProRegular"/>
              </a:rPr>
              <a:t>universitetida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falsafa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va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sotsiologiya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professori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lavozimiga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taklifnoma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oldi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va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Frankfurtga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ko'chib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o'tdi</a:t>
            </a:r>
            <a:r>
              <a:rPr lang="en-US" sz="2000" dirty="0">
                <a:latin typeface="PFDinTextCondProRegular"/>
              </a:rPr>
              <a:t>. 1928 </a:t>
            </a:r>
            <a:r>
              <a:rPr lang="en-US" sz="2000" dirty="0" err="1">
                <a:latin typeface="PFDinTextCondProRegular"/>
              </a:rPr>
              <a:t>yil</a:t>
            </a:r>
            <a:r>
              <a:rPr lang="en-US" sz="2000" dirty="0">
                <a:latin typeface="PFDinTextCondProRegular"/>
              </a:rPr>
              <a:t> 19 </a:t>
            </a:r>
            <a:r>
              <a:rPr lang="en-US" sz="2000" dirty="0" err="1">
                <a:latin typeface="PFDinTextCondProRegular"/>
              </a:rPr>
              <a:t>mayda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Frankfurtda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vafot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etdi</a:t>
            </a:r>
            <a:r>
              <a:rPr lang="en-US" sz="2000" dirty="0">
                <a:latin typeface="PFDinTextCondProRegular"/>
              </a:rPr>
              <a:t>. U </a:t>
            </a:r>
            <a:r>
              <a:rPr lang="en-US" sz="2000" dirty="0" err="1">
                <a:latin typeface="PFDinTextCondProRegular"/>
              </a:rPr>
              <a:t>Janubiy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qabristonda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Kyolnda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dafn</a:t>
            </a:r>
            <a:r>
              <a:rPr lang="en-US" sz="2000" dirty="0">
                <a:latin typeface="PFDinTextCondProRegular"/>
              </a:rPr>
              <a:t> </a:t>
            </a:r>
            <a:r>
              <a:rPr lang="en-US" sz="2000" dirty="0" err="1">
                <a:latin typeface="PFDinTextCondProRegular"/>
              </a:rPr>
              <a:t>qilindi</a:t>
            </a:r>
            <a:r>
              <a:rPr lang="en-US" sz="2000" dirty="0">
                <a:latin typeface="PFDinTextCondProRegular"/>
              </a:rPr>
              <a:t>.</a:t>
            </a:r>
            <a:endParaRPr lang="ru-RU" sz="2000" dirty="0"/>
          </a:p>
        </p:txBody>
      </p:sp>
      <p:pic>
        <p:nvPicPr>
          <p:cNvPr id="4" name="Picture 2" descr="Шелер, Макс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019" y="409902"/>
            <a:ext cx="4426933" cy="539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30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883" y="268374"/>
            <a:ext cx="11582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700" dirty="0">
                <a:latin typeface="PFDinTextCondProRegular"/>
              </a:rPr>
              <a:t>   </a:t>
            </a:r>
            <a:r>
              <a:rPr lang="en-US" dirty="0" err="1">
                <a:latin typeface="PFDinTextCondProRegular"/>
              </a:rPr>
              <a:t>Sheler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falsafiy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antropologiyaning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asosiy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vazifasi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insonning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mohiyatini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ochib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berish</a:t>
            </a:r>
            <a:r>
              <a:rPr lang="en-US" dirty="0">
                <a:latin typeface="PFDinTextCondProRegular"/>
              </a:rPr>
              <a:t>, </a:t>
            </a:r>
            <a:r>
              <a:rPr lang="en-US" dirty="0" err="1">
                <a:latin typeface="PFDinTextCondProRegular"/>
              </a:rPr>
              <a:t>ya'ni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savolga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javob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berishdir</a:t>
            </a:r>
            <a:r>
              <a:rPr lang="en-US" dirty="0">
                <a:latin typeface="PFDinTextCondProRegular"/>
              </a:rPr>
              <a:t>: </a:t>
            </a:r>
            <a:r>
              <a:rPr lang="en-US" dirty="0" err="1">
                <a:latin typeface="PFDinTextCondProRegular"/>
              </a:rPr>
              <a:t>odam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o'zi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nima</a:t>
            </a:r>
            <a:r>
              <a:rPr lang="en-US" dirty="0">
                <a:latin typeface="PFDinTextCondProRegular"/>
              </a:rPr>
              <a:t>? "</a:t>
            </a:r>
            <a:r>
              <a:rPr lang="en-US" dirty="0" err="1">
                <a:latin typeface="PFDinTextCondProRegular"/>
              </a:rPr>
              <a:t>Va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dinlar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va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falsafiy</a:t>
            </a:r>
            <a:r>
              <a:rPr lang="en-US" dirty="0">
                <a:latin typeface="PFDinTextCondProRegular"/>
              </a:rPr>
              <a:t>, - deb </a:t>
            </a:r>
            <a:r>
              <a:rPr lang="en-US" dirty="0" err="1">
                <a:latin typeface="PFDinTextCondProRegular"/>
              </a:rPr>
              <a:t>yozgan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edi</a:t>
            </a:r>
            <a:r>
              <a:rPr lang="en-US" dirty="0">
                <a:latin typeface="PFDinTextCondProRegular"/>
              </a:rPr>
              <a:t> u, - </a:t>
            </a:r>
            <a:r>
              <a:rPr lang="en-US" dirty="0" err="1">
                <a:latin typeface="PFDinTextCondProRegular"/>
              </a:rPr>
              <a:t>nima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ekanligini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aniqlashning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o'rniga</a:t>
            </a:r>
            <a:r>
              <a:rPr lang="en-US" dirty="0">
                <a:latin typeface="PFDinTextCondProRegular"/>
              </a:rPr>
              <a:t>, </a:t>
            </a:r>
            <a:r>
              <a:rPr lang="en-US" dirty="0" err="1">
                <a:latin typeface="PFDinTextCondProRegular"/>
              </a:rPr>
              <a:t>odam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qanday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va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qaerdan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kelib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chiqqanligi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to'g'risida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gapirishga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harakat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qildi</a:t>
            </a:r>
            <a:r>
              <a:rPr lang="en-US" dirty="0">
                <a:latin typeface="PFDinTextCondProRegular"/>
              </a:rPr>
              <a:t>." Shu </a:t>
            </a:r>
            <a:r>
              <a:rPr lang="en-US" dirty="0" err="1">
                <a:latin typeface="PFDinTextCondProRegular"/>
              </a:rPr>
              <a:t>bilan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birga</a:t>
            </a:r>
            <a:r>
              <a:rPr lang="en-US" dirty="0">
                <a:latin typeface="PFDinTextCondProRegular"/>
              </a:rPr>
              <a:t>, </a:t>
            </a:r>
            <a:r>
              <a:rPr lang="en-US" dirty="0" err="1">
                <a:latin typeface="PFDinTextCondProRegular"/>
              </a:rPr>
              <a:t>Scheler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bu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savolga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javob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topish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qiyinligini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aniq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bilgan</a:t>
            </a:r>
            <a:r>
              <a:rPr lang="en-US" dirty="0">
                <a:latin typeface="PFDinTextCondProRegular"/>
              </a:rPr>
              <a:t>, </a:t>
            </a:r>
            <a:r>
              <a:rPr lang="en-US" dirty="0" err="1">
                <a:latin typeface="PFDinTextCondProRegular"/>
              </a:rPr>
              <a:t>chunki</a:t>
            </a:r>
            <a:r>
              <a:rPr lang="en-US" dirty="0">
                <a:latin typeface="PFDinTextCondProRegular"/>
              </a:rPr>
              <a:t> "</a:t>
            </a:r>
            <a:r>
              <a:rPr lang="en-US" dirty="0" err="1">
                <a:latin typeface="PFDinTextCondProRegular"/>
              </a:rPr>
              <a:t>odam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juda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keng</a:t>
            </a:r>
            <a:r>
              <a:rPr lang="en-US" dirty="0">
                <a:latin typeface="PFDinTextCondProRegular"/>
              </a:rPr>
              <a:t>, </a:t>
            </a:r>
            <a:r>
              <a:rPr lang="en-US" dirty="0" err="1">
                <a:latin typeface="PFDinTextCondProRegular"/>
              </a:rPr>
              <a:t>yorqin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va</a:t>
            </a:r>
            <a:r>
              <a:rPr lang="en-US" dirty="0">
                <a:latin typeface="PFDinTextCondProRegular"/>
              </a:rPr>
              <a:t> rang-</a:t>
            </a:r>
            <a:r>
              <a:rPr lang="en-US" dirty="0" err="1">
                <a:latin typeface="PFDinTextCondProRegular"/>
              </a:rPr>
              <a:t>barang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bo'lib</a:t>
            </a:r>
            <a:r>
              <a:rPr lang="en-US" dirty="0">
                <a:latin typeface="PFDinTextCondProRegular"/>
              </a:rPr>
              <a:t>, </a:t>
            </a:r>
            <a:r>
              <a:rPr lang="en-US" dirty="0" err="1">
                <a:latin typeface="PFDinTextCondProRegular"/>
              </a:rPr>
              <a:t>uning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barcha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ta'riflari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juda</a:t>
            </a:r>
            <a:r>
              <a:rPr lang="en-US" dirty="0">
                <a:latin typeface="PFDinTextCondProRegular"/>
              </a:rPr>
              <a:t> tor".</a:t>
            </a:r>
          </a:p>
          <a:p>
            <a:pPr fontAlgn="base"/>
            <a:r>
              <a:rPr lang="en-US" dirty="0" err="1">
                <a:latin typeface="PFDinTextCondProRegular"/>
              </a:rPr>
              <a:t>Marhum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Sheler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falsafasida</a:t>
            </a:r>
            <a:r>
              <a:rPr lang="en-US" dirty="0">
                <a:latin typeface="PFDinTextCondProRegular"/>
              </a:rPr>
              <a:t> biz </a:t>
            </a:r>
            <a:r>
              <a:rPr lang="en-US" dirty="0" err="1">
                <a:latin typeface="PFDinTextCondProRegular"/>
              </a:rPr>
              <a:t>energiya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jihatidan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mustaqil</a:t>
            </a:r>
            <a:r>
              <a:rPr lang="en-US" dirty="0">
                <a:latin typeface="PFDinTextCondProRegular"/>
              </a:rPr>
              <a:t>, </a:t>
            </a:r>
            <a:r>
              <a:rPr lang="en-US" dirty="0" err="1">
                <a:latin typeface="PFDinTextCondProRegular"/>
              </a:rPr>
              <a:t>kuchli</a:t>
            </a:r>
            <a:r>
              <a:rPr lang="en-US" dirty="0">
                <a:latin typeface="PFDinTextCondProRegular"/>
              </a:rPr>
              <a:t> "</a:t>
            </a:r>
            <a:r>
              <a:rPr lang="en-US" dirty="0" err="1">
                <a:latin typeface="PFDinTextCondProRegular"/>
              </a:rPr>
              <a:t>impuls</a:t>
            </a:r>
            <a:r>
              <a:rPr lang="en-US" dirty="0">
                <a:latin typeface="PFDinTextCondProRegular"/>
              </a:rPr>
              <a:t>" </a:t>
            </a:r>
            <a:r>
              <a:rPr lang="en-US" dirty="0" err="1">
                <a:latin typeface="PFDinTextCondProRegular"/>
              </a:rPr>
              <a:t>va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kuchsiz</a:t>
            </a:r>
            <a:r>
              <a:rPr lang="en-US" dirty="0">
                <a:latin typeface="PFDinTextCondProRegular"/>
              </a:rPr>
              <a:t> "</a:t>
            </a:r>
            <a:r>
              <a:rPr lang="en-US" dirty="0" err="1">
                <a:latin typeface="PFDinTextCondProRegular"/>
              </a:rPr>
              <a:t>ruh</a:t>
            </a:r>
            <a:r>
              <a:rPr lang="en-US" dirty="0">
                <a:latin typeface="PFDinTextCondProRegular"/>
              </a:rPr>
              <a:t>" </a:t>
            </a:r>
            <a:r>
              <a:rPr lang="en-US" dirty="0" err="1">
                <a:latin typeface="PFDinTextCondProRegular"/>
              </a:rPr>
              <a:t>dan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tashkil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topgan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hayotning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ikkilamchi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asoslari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haqida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so'z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yuritamiz</a:t>
            </a:r>
            <a:r>
              <a:rPr lang="en-US" dirty="0">
                <a:latin typeface="PFDinTextCondProRegular"/>
              </a:rPr>
              <a:t>. </a:t>
            </a:r>
            <a:r>
              <a:rPr lang="en-US" dirty="0" err="1">
                <a:latin typeface="PFDinTextCondProRegular"/>
              </a:rPr>
              <a:t>Ma'lumki</a:t>
            </a:r>
            <a:r>
              <a:rPr lang="en-US" dirty="0">
                <a:latin typeface="PFDinTextCondProRegular"/>
              </a:rPr>
              <a:t>, </a:t>
            </a:r>
            <a:r>
              <a:rPr lang="en-US" dirty="0" err="1">
                <a:latin typeface="PFDinTextCondProRegular"/>
              </a:rPr>
              <a:t>Shelerning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so'zlariga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ko'ra</a:t>
            </a:r>
            <a:r>
              <a:rPr lang="en-US" dirty="0">
                <a:latin typeface="PFDinTextCondProRegular"/>
              </a:rPr>
              <a:t>, </a:t>
            </a:r>
            <a:r>
              <a:rPr lang="en-US" dirty="0" err="1">
                <a:latin typeface="PFDinTextCondProRegular"/>
              </a:rPr>
              <a:t>unda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harakat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qiluvchi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kuchlar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oqimi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pastdan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yuqoriga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qarab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oqishi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xarakterlidir</a:t>
            </a:r>
            <a:r>
              <a:rPr lang="en-US" dirty="0">
                <a:latin typeface="PFDinTextCondProRegular"/>
              </a:rPr>
              <a:t>: </a:t>
            </a:r>
            <a:r>
              <a:rPr lang="en-US" dirty="0" err="1">
                <a:latin typeface="PFDinTextCondProRegular"/>
              </a:rPr>
              <a:t>har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bir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yuqori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shakl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mavjudlik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pastki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shakllarning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energiyasiga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asoslanadi</a:t>
            </a:r>
            <a:r>
              <a:rPr lang="en-US" dirty="0">
                <a:latin typeface="PFDinTextCondProRegular"/>
              </a:rPr>
              <a:t>. "</a:t>
            </a:r>
            <a:r>
              <a:rPr lang="en-US" dirty="0" err="1">
                <a:latin typeface="PFDinTextCondProRegular"/>
              </a:rPr>
              <a:t>Dahshat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va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ruh</a:t>
            </a:r>
            <a:r>
              <a:rPr lang="en-US" dirty="0">
                <a:latin typeface="PFDinTextCondProRegular"/>
              </a:rPr>
              <a:t>" </a:t>
            </a:r>
            <a:r>
              <a:rPr lang="en-US" dirty="0" err="1">
                <a:latin typeface="PFDinTextCondProRegular"/>
              </a:rPr>
              <a:t>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qarama-qarshiligi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Scheler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ta'limotlarida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insonda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mavjud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bo'lgan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ontologik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boshlang'ich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potentsialga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qarama-qarshi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bo'lganidek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ko'rinadi</a:t>
            </a:r>
            <a:r>
              <a:rPr lang="en-US" dirty="0">
                <a:latin typeface="PFDinTextCondProRegular"/>
              </a:rPr>
              <a:t>. "</a:t>
            </a:r>
            <a:r>
              <a:rPr lang="en-US" dirty="0" err="1">
                <a:latin typeface="PFDinTextCondProRegular"/>
              </a:rPr>
              <a:t>Turtki</a:t>
            </a:r>
            <a:r>
              <a:rPr lang="en-US" dirty="0">
                <a:latin typeface="PFDinTextCondProRegular"/>
              </a:rPr>
              <a:t>" </a:t>
            </a:r>
            <a:r>
              <a:rPr lang="en-US" dirty="0" err="1">
                <a:latin typeface="PFDinTextCondProRegular"/>
              </a:rPr>
              <a:t>tushunchasi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noorganik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tabiatning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tartibsiz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kuchlari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va</a:t>
            </a:r>
            <a:r>
              <a:rPr lang="en-US" dirty="0">
                <a:latin typeface="PFDinTextCondProRegular"/>
              </a:rPr>
              <a:t> "</a:t>
            </a:r>
            <a:r>
              <a:rPr lang="en-US" dirty="0" err="1">
                <a:latin typeface="PFDinTextCondProRegular"/>
              </a:rPr>
              <a:t>hayot</a:t>
            </a:r>
            <a:r>
              <a:rPr lang="en-US" dirty="0">
                <a:latin typeface="PFDinTextCondProRegular"/>
              </a:rPr>
              <a:t>" </a:t>
            </a:r>
            <a:r>
              <a:rPr lang="en-US" dirty="0" err="1">
                <a:latin typeface="PFDinTextCondProRegular"/>
              </a:rPr>
              <a:t>oqimini</a:t>
            </a:r>
            <a:r>
              <a:rPr lang="en-US" dirty="0">
                <a:latin typeface="PFDinTextCondProRegular"/>
              </a:rPr>
              <a:t>, </a:t>
            </a:r>
            <a:r>
              <a:rPr lang="en-US" dirty="0" err="1">
                <a:latin typeface="PFDinTextCondProRegular"/>
              </a:rPr>
              <a:t>shuningdek</a:t>
            </a:r>
            <a:r>
              <a:rPr lang="en-US" dirty="0">
                <a:latin typeface="PFDinTextCondProRegular"/>
              </a:rPr>
              <a:t>, </a:t>
            </a:r>
            <a:r>
              <a:rPr lang="en-US" dirty="0" err="1">
                <a:latin typeface="PFDinTextCondProRegular"/>
              </a:rPr>
              <a:t>tarixning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iqtisodiy</a:t>
            </a:r>
            <a:r>
              <a:rPr lang="en-US" dirty="0">
                <a:latin typeface="PFDinTextCondProRegular"/>
              </a:rPr>
              <a:t>, </a:t>
            </a:r>
            <a:r>
              <a:rPr lang="en-US" dirty="0" err="1">
                <a:latin typeface="PFDinTextCondProRegular"/>
              </a:rPr>
              <a:t>siyosiy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va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demografik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jihatlarini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qamrab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oladi</a:t>
            </a:r>
            <a:r>
              <a:rPr lang="en-US" dirty="0">
                <a:latin typeface="PFDinTextCondProRegular"/>
              </a:rPr>
              <a:t>. "</a:t>
            </a:r>
            <a:r>
              <a:rPr lang="en-US" dirty="0" err="1">
                <a:latin typeface="PFDinTextCondProRegular"/>
              </a:rPr>
              <a:t>Ruh</a:t>
            </a:r>
            <a:r>
              <a:rPr lang="en-US" dirty="0">
                <a:latin typeface="PFDinTextCondProRegular"/>
              </a:rPr>
              <a:t>" </a:t>
            </a:r>
            <a:r>
              <a:rPr lang="en-US" dirty="0" err="1">
                <a:latin typeface="PFDinTextCondProRegular"/>
              </a:rPr>
              <a:t>tushunchasi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shaxsning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o'lchamida</a:t>
            </a:r>
            <a:r>
              <a:rPr lang="en-US" dirty="0">
                <a:latin typeface="PFDinTextCondProRegular"/>
              </a:rPr>
              <a:t> ham, </a:t>
            </a:r>
            <a:r>
              <a:rPr lang="en-US" dirty="0" err="1">
                <a:latin typeface="PFDinTextCondProRegular"/>
              </a:rPr>
              <a:t>madaniyat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mazmunining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kengroq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doirasidagi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eng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yuqori</a:t>
            </a:r>
            <a:r>
              <a:rPr lang="en-US" dirty="0">
                <a:latin typeface="PFDinTextCondProRegular"/>
              </a:rPr>
              <a:t> ideal, </a:t>
            </a:r>
            <a:r>
              <a:rPr lang="en-US" dirty="0" err="1">
                <a:latin typeface="PFDinTextCondProRegular"/>
              </a:rPr>
              <a:t>hissiy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jihatdan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qimmatli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shakllarni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anglatadi</a:t>
            </a:r>
            <a:r>
              <a:rPr lang="en-US" dirty="0">
                <a:latin typeface="PFDinTextCondProRegular"/>
              </a:rPr>
              <a:t>.</a:t>
            </a:r>
          </a:p>
          <a:p>
            <a:pPr fontAlgn="base"/>
            <a:r>
              <a:rPr lang="en-US" dirty="0">
                <a:latin typeface="PFDinTextCondProRegular"/>
              </a:rPr>
              <a:t> "</a:t>
            </a:r>
            <a:r>
              <a:rPr lang="en-US" dirty="0" err="1">
                <a:latin typeface="PFDinTextCondProRegular"/>
              </a:rPr>
              <a:t>Xatti-harakatlar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markazi</a:t>
            </a:r>
            <a:r>
              <a:rPr lang="en-US" dirty="0">
                <a:latin typeface="PFDinTextCondProRegular"/>
              </a:rPr>
              <a:t>," </a:t>
            </a:r>
            <a:r>
              <a:rPr lang="en-US" dirty="0" err="1">
                <a:latin typeface="PFDinTextCondProRegular"/>
              </a:rPr>
              <a:t>deydi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Sheler</a:t>
            </a:r>
            <a:r>
              <a:rPr lang="en-US" dirty="0">
                <a:latin typeface="PFDinTextCondProRegular"/>
              </a:rPr>
              <a:t>, </a:t>
            </a:r>
          </a:p>
          <a:p>
            <a:pPr fontAlgn="base"/>
            <a:r>
              <a:rPr lang="en-US" dirty="0">
                <a:latin typeface="PFDinTextCondProRegular"/>
              </a:rPr>
              <a:t>"</a:t>
            </a:r>
            <a:r>
              <a:rPr lang="en-US" dirty="0" err="1">
                <a:latin typeface="PFDinTextCondProRegular"/>
              </a:rPr>
              <a:t>ruh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cheksiz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mavjudlik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sohasida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namoyon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bo'ladi</a:t>
            </a:r>
            <a:r>
              <a:rPr lang="en-US" dirty="0">
                <a:latin typeface="PFDinTextCondProRegular"/>
              </a:rPr>
              <a:t>,</a:t>
            </a:r>
          </a:p>
          <a:p>
            <a:pPr fontAlgn="base"/>
            <a:r>
              <a:rPr lang="en-US" dirty="0">
                <a:latin typeface="PFDinTextCondProRegular"/>
              </a:rPr>
              <a:t> biz" </a:t>
            </a:r>
            <a:r>
              <a:rPr lang="en-US" dirty="0" err="1">
                <a:latin typeface="PFDinTextCondProRegular"/>
              </a:rPr>
              <a:t>hayot</a:t>
            </a:r>
            <a:r>
              <a:rPr lang="en-US" dirty="0">
                <a:latin typeface="PFDinTextCondProRegular"/>
              </a:rPr>
              <a:t> "</a:t>
            </a:r>
            <a:r>
              <a:rPr lang="en-US" dirty="0" err="1">
                <a:latin typeface="PFDinTextCondProRegular"/>
              </a:rPr>
              <a:t>ning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barcha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funktsional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markazlaridan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tubdan</a:t>
            </a:r>
            <a:endParaRPr lang="en-US" dirty="0">
              <a:latin typeface="PFDinTextCondProRegular"/>
            </a:endParaRPr>
          </a:p>
          <a:p>
            <a:pPr fontAlgn="base"/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farq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qiluvchi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shaxsni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kontseptsiya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bilan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belgilashni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istaymiz</a:t>
            </a:r>
            <a:r>
              <a:rPr lang="en-US" dirty="0">
                <a:latin typeface="PFDinTextCondProRegular"/>
              </a:rPr>
              <a:t>,</a:t>
            </a:r>
          </a:p>
          <a:p>
            <a:pPr fontAlgn="base"/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ularni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ichki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tomondan</a:t>
            </a:r>
            <a:r>
              <a:rPr lang="en-US" dirty="0">
                <a:latin typeface="PFDinTextCondProRegular"/>
              </a:rPr>
              <a:t>“ </a:t>
            </a:r>
            <a:r>
              <a:rPr lang="en-US" dirty="0" err="1">
                <a:latin typeface="PFDinTextCondProRegular"/>
              </a:rPr>
              <a:t>aqliy</a:t>
            </a:r>
            <a:r>
              <a:rPr lang="en-US" dirty="0">
                <a:latin typeface="PFDinTextCondProRegular"/>
              </a:rPr>
              <a:t> </a:t>
            </a:r>
            <a:r>
              <a:rPr lang="en-US" dirty="0" err="1">
                <a:latin typeface="PFDinTextCondProRegular"/>
              </a:rPr>
              <a:t>markazlar</a:t>
            </a:r>
            <a:r>
              <a:rPr lang="en-US" dirty="0">
                <a:latin typeface="PFDinTextCondProRegular"/>
              </a:rPr>
              <a:t> "deb </a:t>
            </a:r>
            <a:r>
              <a:rPr lang="en-US" dirty="0" err="1">
                <a:latin typeface="PFDinTextCondProRegular"/>
              </a:rPr>
              <a:t>atashadi</a:t>
            </a:r>
            <a:r>
              <a:rPr lang="en-US" dirty="0">
                <a:latin typeface="PFDinTextCondProRegular"/>
              </a:rPr>
              <a:t>.</a:t>
            </a:r>
            <a:endParaRPr lang="en-US" b="0" i="0" dirty="0">
              <a:effectLst/>
              <a:latin typeface="PFDinTextCondProRegular"/>
            </a:endParaRPr>
          </a:p>
        </p:txBody>
      </p:sp>
      <p:pic>
        <p:nvPicPr>
          <p:cNvPr id="5122" name="Picture 2" descr="Макс Шелер – философът, за когото човекът е персона, не просто индивид -  ARTday.b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672" y="3730244"/>
            <a:ext cx="5493661" cy="278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631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Дамаск</Template>
  <TotalTime>174</TotalTime>
  <Words>1504</Words>
  <Application>Microsoft Office PowerPoint</Application>
  <PresentationFormat>Широкоэкранный</PresentationFormat>
  <Paragraphs>34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Bookman Old Style</vt:lpstr>
      <vt:lpstr>Josefin Sans</vt:lpstr>
      <vt:lpstr>Open Sans</vt:lpstr>
      <vt:lpstr>PFDinTextCondProRegular</vt:lpstr>
      <vt:lpstr>Rockwell</vt:lpstr>
      <vt:lpstr>Damask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Ilxomjon7679</dc:creator>
  <cp:lastModifiedBy>Nig'monxo'ja Najimov</cp:lastModifiedBy>
  <cp:revision>21</cp:revision>
  <dcterms:created xsi:type="dcterms:W3CDTF">2022-10-07T01:24:56Z</dcterms:created>
  <dcterms:modified xsi:type="dcterms:W3CDTF">2024-04-12T17:00:54Z</dcterms:modified>
</cp:coreProperties>
</file>