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6" r:id="rId1"/>
  </p:sldMasterIdLst>
  <p:sldIdLst>
    <p:sldId id="257" r:id="rId2"/>
    <p:sldId id="258" r:id="rId3"/>
    <p:sldId id="259" r:id="rId4"/>
    <p:sldId id="261" r:id="rId5"/>
    <p:sldId id="265" r:id="rId6"/>
    <p:sldId id="262" r:id="rId7"/>
    <p:sldId id="263" r:id="rId8"/>
    <p:sldId id="264" r:id="rId9"/>
    <p:sldId id="267" r:id="rId10"/>
    <p:sldId id="269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ul slay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z-Latn-UZ"/>
              <a:t>Taglavha namunasini tahrirlash uchun bosing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40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rlavha va tagx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253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gxatli iqtib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140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shrifno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70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shrifnomadan iqtib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575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'g'ri yoki yolg'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31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arlavha va vertikal mat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5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 sarlavha va mat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501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arlavha va oby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1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o‘lim sarlavha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79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kkita oby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55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olishtir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Faqat sarlavh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76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‘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99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omli oby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9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omli ras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z-Latn-UZ"/>
              <a:t>Rasm joylash uchun belgi ustiga bosing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z-Latn-UZ"/>
              <a:t>Matn uslublarini tahrirlash uchun bosing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8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z-Latn-UZ"/>
              <a:t>Sarlavha namunasini tahrirlash uchun bosing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z-Latn-UZ"/>
              <a:t>Matn uslublarini tahrirlash uchun bosing</a:t>
            </a:r>
          </a:p>
          <a:p>
            <a:pPr lvl="1"/>
            <a:r>
              <a:rPr lang="uz-Latn-UZ"/>
              <a:t>Ikkinchi daraja</a:t>
            </a:r>
          </a:p>
          <a:p>
            <a:pPr lvl="2"/>
            <a:r>
              <a:rPr lang="uz-Latn-UZ"/>
              <a:t>Uchinchi daraja</a:t>
            </a:r>
          </a:p>
          <a:p>
            <a:pPr lvl="3"/>
            <a:r>
              <a:rPr lang="uz-Latn-UZ"/>
              <a:t>To‘rtinchi daraja</a:t>
            </a:r>
          </a:p>
          <a:p>
            <a:pPr lvl="4"/>
            <a:r>
              <a:rPr lang="uz-Latn-UZ"/>
              <a:t>Beshinchi daraja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70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kibi 2">
            <a:extLst>
              <a:ext uri="{FF2B5EF4-FFF2-40B4-BE49-F238E27FC236}">
                <a16:creationId xmlns:a16="http://schemas.microsoft.com/office/drawing/2014/main" id="{103C9FB5-3ADF-FDC7-02C9-F19CEAD46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296" y="2140178"/>
            <a:ext cx="10965465" cy="3880773"/>
          </a:xfrm>
        </p:spPr>
        <p:txBody>
          <a:bodyPr/>
          <a:lstStyle/>
          <a:p>
            <a:pPr marL="0" indent="0" algn="ctr">
              <a:buNone/>
            </a:pPr>
            <a:r>
              <a:rPr lang="uz-Latn-UZ" sz="3600" i="1" dirty="0"/>
              <a:t>Reja</a:t>
            </a:r>
          </a:p>
          <a:p>
            <a:pPr marL="742950" indent="-742950">
              <a:buFont typeface="+mj-lt"/>
              <a:buAutoNum type="arabicPeriod"/>
            </a:pPr>
            <a:r>
              <a:rPr lang="uz-Latn-UZ" sz="3600" i="1" dirty="0" err="1"/>
              <a:t>J.Rumiyning</a:t>
            </a:r>
            <a:r>
              <a:rPr lang="uz-Latn-UZ" sz="3600" i="1" dirty="0"/>
              <a:t> hayoti va ijodi</a:t>
            </a:r>
          </a:p>
          <a:p>
            <a:pPr marL="742950" indent="-742950">
              <a:buFont typeface="+mj-lt"/>
              <a:buAutoNum type="arabicPeriod"/>
            </a:pPr>
            <a:r>
              <a:rPr lang="uz-Latn-UZ" sz="3600" i="1" dirty="0" err="1"/>
              <a:t>J.Rumiyning</a:t>
            </a:r>
            <a:r>
              <a:rPr lang="uz-Latn-UZ" sz="3600" i="1" dirty="0"/>
              <a:t> qoldirgan asarlari haqida</a:t>
            </a:r>
          </a:p>
          <a:p>
            <a:pPr marL="742950" indent="-742950">
              <a:buFont typeface="+mj-lt"/>
              <a:buAutoNum type="arabicPeriod"/>
            </a:pPr>
            <a:r>
              <a:rPr lang="uz-Latn-UZ" sz="3600" i="1" dirty="0"/>
              <a:t>J.Rumiyning ,,ovchi va lochinʼʼ rivoyati haqida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CEC9C6-6553-42AB-BD58-F6E4ECB01D33}"/>
              </a:ext>
            </a:extLst>
          </p:cNvPr>
          <p:cNvSpPr txBox="1"/>
          <p:nvPr/>
        </p:nvSpPr>
        <p:spPr>
          <a:xfrm>
            <a:off x="1" y="453630"/>
            <a:ext cx="121919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/>
              <a:t>Mavzu</a:t>
            </a:r>
            <a:r>
              <a:rPr lang="en-US" sz="2800" dirty="0"/>
              <a:t>: </a:t>
            </a:r>
            <a:r>
              <a:rPr lang="en-US" sz="2800" dirty="0" err="1"/>
              <a:t>J.Rumiyning</a:t>
            </a:r>
            <a:r>
              <a:rPr lang="en-US" sz="2800" dirty="0"/>
              <a:t> ,,</a:t>
            </a:r>
            <a:r>
              <a:rPr lang="en-US" sz="2800" dirty="0" err="1"/>
              <a:t>Ovchi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lochinʼʼ</a:t>
            </a:r>
            <a:r>
              <a:rPr lang="en-US" sz="2800" dirty="0"/>
              <a:t> </a:t>
            </a:r>
            <a:r>
              <a:rPr lang="en-US" sz="2800" dirty="0" err="1"/>
              <a:t>rivoyatining</a:t>
            </a:r>
            <a:r>
              <a:rPr lang="en-US" sz="2800" dirty="0"/>
              <a:t> </a:t>
            </a:r>
            <a:r>
              <a:rPr lang="en-US" sz="2800" dirty="0" err="1"/>
              <a:t>mohiyati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uning</a:t>
            </a:r>
            <a:r>
              <a:rPr lang="en-US" sz="2800" dirty="0"/>
              <a:t> </a:t>
            </a:r>
            <a:r>
              <a:rPr lang="en-US" sz="2800" dirty="0" err="1"/>
              <a:t>tarbiyaviy</a:t>
            </a:r>
            <a:r>
              <a:rPr lang="en-US" sz="2800" dirty="0"/>
              <a:t> </a:t>
            </a:r>
            <a:r>
              <a:rPr lang="en-US" sz="2800" dirty="0" err="1"/>
              <a:t>ahamiyatini</a:t>
            </a:r>
            <a:r>
              <a:rPr lang="en-US" sz="2800" dirty="0"/>
              <a:t> </a:t>
            </a:r>
            <a:r>
              <a:rPr lang="en-US" sz="2800" dirty="0" err="1"/>
              <a:t>tahlil</a:t>
            </a:r>
            <a:r>
              <a:rPr lang="en-US" sz="2800" dirty="0"/>
              <a:t> </a:t>
            </a:r>
            <a:r>
              <a:rPr lang="en-US" sz="2800" dirty="0" err="1"/>
              <a:t>etish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9590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arlavha 5">
            <a:extLst>
              <a:ext uri="{FF2B5EF4-FFF2-40B4-BE49-F238E27FC236}">
                <a16:creationId xmlns:a16="http://schemas.microsoft.com/office/drawing/2014/main" id="{54490D72-DB83-B8CD-4587-3FD697F3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735" y="585151"/>
            <a:ext cx="8596668" cy="1320800"/>
          </a:xfrm>
        </p:spPr>
        <p:txBody>
          <a:bodyPr>
            <a:normAutofit/>
          </a:bodyPr>
          <a:lstStyle/>
          <a:p>
            <a:r>
              <a:rPr lang="uz-Latn-UZ" sz="4400" dirty="0"/>
              <a:t>Foydalanilgan adabiyotlar</a:t>
            </a:r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1CD0C304-DFE8-3934-0AA5-D77E2832A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521" y="1905951"/>
            <a:ext cx="8596668" cy="3880773"/>
          </a:xfrm>
        </p:spPr>
        <p:txBody>
          <a:bodyPr>
            <a:normAutofit/>
          </a:bodyPr>
          <a:lstStyle/>
          <a:p>
            <a:r>
              <a:rPr lang="uz-Latn-UZ" sz="3600" dirty="0"/>
              <a:t>Masnaviy 40 rivoyatga </a:t>
            </a:r>
            <a:r>
              <a:rPr lang="uz-Latn-UZ" sz="3600" dirty="0" err="1"/>
              <a:t>sharx</a:t>
            </a:r>
            <a:r>
              <a:rPr lang="uz-Latn-UZ" sz="3600" dirty="0"/>
              <a:t>. Toshkent “Navroʻz” nashriyoti, 2019.</a:t>
            </a:r>
          </a:p>
          <a:p>
            <a:r>
              <a:rPr lang="uz-Latn-UZ" sz="3600" dirty="0" err="1"/>
              <a:t>Islom.ziyouz.com</a:t>
            </a:r>
            <a:endParaRPr lang="uz-Latn-UZ" sz="3600" dirty="0"/>
          </a:p>
          <a:p>
            <a:r>
              <a:rPr lang="uz-Latn-UZ" sz="3600" dirty="0" err="1"/>
              <a:t>Wikipedia</a:t>
            </a:r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  <a:p>
            <a:endParaRPr lang="uz-Latn-UZ" sz="3600" dirty="0"/>
          </a:p>
        </p:txBody>
      </p:sp>
    </p:spTree>
    <p:extLst>
      <p:ext uri="{BB962C8B-B14F-4D97-AF65-F5344CB8AC3E}">
        <p14:creationId xmlns:p14="http://schemas.microsoft.com/office/powerpoint/2010/main" val="139714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kibi 2">
            <a:extLst>
              <a:ext uri="{FF2B5EF4-FFF2-40B4-BE49-F238E27FC236}">
                <a16:creationId xmlns:a16="http://schemas.microsoft.com/office/drawing/2014/main" id="{22D64D5A-E278-E208-CA97-BF73BA0D8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3040040"/>
            <a:ext cx="8596668" cy="777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z-Latn-UZ" sz="4400" dirty="0"/>
              <a:t>Etiboringiz uchun rahmat</a:t>
            </a:r>
            <a:r>
              <a:rPr lang="en-US" sz="4400" dirty="0"/>
              <a:t>!!!</a:t>
            </a:r>
            <a:endParaRPr lang="uz-Latn-UZ" sz="4400" dirty="0"/>
          </a:p>
        </p:txBody>
      </p:sp>
    </p:spTree>
    <p:extLst>
      <p:ext uri="{BB962C8B-B14F-4D97-AF65-F5344CB8AC3E}">
        <p14:creationId xmlns:p14="http://schemas.microsoft.com/office/powerpoint/2010/main" val="134736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1D90BF23-87EF-806F-1A5C-B86CEB464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883" y="58713"/>
            <a:ext cx="6951328" cy="1634930"/>
          </a:xfrm>
        </p:spPr>
        <p:txBody>
          <a:bodyPr>
            <a:normAutofit/>
          </a:bodyPr>
          <a:lstStyle/>
          <a:p>
            <a:r>
              <a:rPr lang="uz-Latn-UZ" sz="4000" dirty="0">
                <a:solidFill>
                  <a:schemeClr val="tx1"/>
                </a:solidFill>
              </a:rPr>
              <a:t>Jaloliddin</a:t>
            </a:r>
            <a:r>
              <a:rPr lang="uz-Latn-UZ" sz="4000" dirty="0"/>
              <a:t> </a:t>
            </a:r>
            <a:r>
              <a:rPr lang="uz-Latn-UZ" sz="4000" dirty="0" err="1">
                <a:solidFill>
                  <a:schemeClr val="tx1"/>
                </a:solidFill>
              </a:rPr>
              <a:t>Rumiy</a:t>
            </a:r>
            <a:endParaRPr lang="uz-Latn-UZ" sz="4000" dirty="0">
              <a:solidFill>
                <a:schemeClr val="tx1"/>
              </a:solidFill>
            </a:endParaRPr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0A62C88C-76A2-C8F3-0DE8-3535F6810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66737" y="599541"/>
            <a:ext cx="7213901" cy="3080064"/>
          </a:xfrm>
        </p:spPr>
        <p:txBody>
          <a:bodyPr>
            <a:noAutofit/>
          </a:bodyPr>
          <a:lstStyle/>
          <a:p>
            <a:r>
              <a:rPr lang="uz-Latn-UZ" sz="3600" dirty="0" err="1"/>
              <a:t>J.Rumiy</a:t>
            </a:r>
            <a:r>
              <a:rPr lang="uz-Latn-UZ" sz="3600" dirty="0"/>
              <a:t>  Mavlono </a:t>
            </a:r>
            <a:r>
              <a:rPr lang="uz-Latn-UZ" sz="3600" dirty="0" err="1"/>
              <a:t>Rumiy</a:t>
            </a:r>
            <a:r>
              <a:rPr lang="uz-Latn-UZ" sz="3600" dirty="0"/>
              <a:t> </a:t>
            </a:r>
            <a:r>
              <a:rPr lang="uz-Latn-UZ" sz="3600" b="0" i="0" dirty="0">
                <a:solidFill>
                  <a:srgbClr val="202122"/>
                </a:solidFill>
                <a:effectLst/>
                <a:latin typeface="-apple-system"/>
              </a:rPr>
              <a:t>nomi bilan mashhur </a:t>
            </a:r>
            <a:r>
              <a:rPr lang="uz-Latn-UZ" sz="3600" b="0" i="0" dirty="0" err="1">
                <a:solidFill>
                  <a:srgbClr val="202122"/>
                </a:solidFill>
                <a:effectLst/>
                <a:latin typeface="-apple-system"/>
              </a:rPr>
              <a:t>boʻlgan</a:t>
            </a:r>
            <a:r>
              <a:rPr lang="uz-Latn-UZ" sz="3600" b="0" i="0" dirty="0">
                <a:solidFill>
                  <a:srgbClr val="202122"/>
                </a:solidFill>
                <a:effectLst/>
                <a:latin typeface="-apple-system"/>
              </a:rPr>
              <a:t> zot. Dunyoning </a:t>
            </a:r>
            <a:r>
              <a:rPr lang="uz-Latn-UZ" sz="3600" b="0" i="0" dirty="0" err="1">
                <a:solidFill>
                  <a:srgbClr val="202122"/>
                </a:solidFill>
                <a:effectLst/>
                <a:latin typeface="-apple-system"/>
              </a:rPr>
              <a:t>ulugʻ</a:t>
            </a:r>
            <a:r>
              <a:rPr lang="uz-Latn-UZ" sz="3600" b="0" i="0" dirty="0">
                <a:solidFill>
                  <a:srgbClr val="202122"/>
                </a:solidFill>
                <a:effectLst/>
                <a:latin typeface="-apple-system"/>
              </a:rPr>
              <a:t> donishmandlaridan biri, benazir shoir va betakror bir mutafakkir, </a:t>
            </a:r>
            <a:r>
              <a:rPr lang="uz-Latn-UZ" sz="3600" b="0" i="0" dirty="0" err="1">
                <a:solidFill>
                  <a:srgbClr val="202122"/>
                </a:solidFill>
                <a:effectLst/>
                <a:latin typeface="-apple-system"/>
              </a:rPr>
              <a:t>valiy</a:t>
            </a:r>
            <a:r>
              <a:rPr lang="uz-Latn-UZ" sz="3600" b="0" i="0" dirty="0">
                <a:solidFill>
                  <a:srgbClr val="202122"/>
                </a:solidFill>
                <a:effectLst/>
                <a:latin typeface="-apple-system"/>
              </a:rPr>
              <a:t> insondir. Arab, fors va </a:t>
            </a:r>
            <a:r>
              <a:rPr lang="uz-Latn-UZ" sz="3600" b="0" i="0" dirty="0" err="1">
                <a:solidFill>
                  <a:srgbClr val="202122"/>
                </a:solidFill>
                <a:effectLst/>
                <a:latin typeface="-apple-system"/>
              </a:rPr>
              <a:t>turkiy</a:t>
            </a:r>
            <a:r>
              <a:rPr lang="uz-Latn-UZ" sz="3600" b="0" i="0" dirty="0">
                <a:solidFill>
                  <a:srgbClr val="202122"/>
                </a:solidFill>
                <a:effectLst/>
                <a:latin typeface="-apple-system"/>
              </a:rPr>
              <a:t> tillarda ijod qilgan.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J.Rumiyning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ustozi shoir va shayx Shamsi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Taqriziy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oʻrni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katta hisoblanadi. U 3 yil davomida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Rumiyga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falsafa va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sufiylik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</a:t>
            </a:r>
            <a:r>
              <a:rPr lang="uz-Latn-UZ" sz="3600" dirty="0" err="1">
                <a:solidFill>
                  <a:srgbClr val="202122"/>
                </a:solidFill>
                <a:latin typeface="-apple-system"/>
              </a:rPr>
              <a:t>talimotini</a:t>
            </a:r>
            <a:r>
              <a:rPr lang="uz-Latn-UZ" sz="3600" dirty="0">
                <a:solidFill>
                  <a:srgbClr val="202122"/>
                </a:solidFill>
                <a:latin typeface="-apple-system"/>
              </a:rPr>
              <a:t> beradi</a:t>
            </a: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>
              <a:solidFill>
                <a:srgbClr val="202122"/>
              </a:solidFill>
              <a:latin typeface="-apple-system"/>
            </a:endParaRPr>
          </a:p>
          <a:p>
            <a:endParaRPr lang="uz-Latn-UZ" sz="3600" dirty="0"/>
          </a:p>
        </p:txBody>
      </p:sp>
      <p:pic>
        <p:nvPicPr>
          <p:cNvPr id="4" name="Rasm 4">
            <a:extLst>
              <a:ext uri="{FF2B5EF4-FFF2-40B4-BE49-F238E27FC236}">
                <a16:creationId xmlns:a16="http://schemas.microsoft.com/office/drawing/2014/main" id="{384712DB-7658-B857-8C67-EBC88B48AD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059" y="11786"/>
            <a:ext cx="5414591" cy="678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78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3D1F07D6-5E66-3905-4E2E-918C3A6A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2817" y="242863"/>
            <a:ext cx="8596668" cy="1320800"/>
          </a:xfrm>
        </p:spPr>
        <p:txBody>
          <a:bodyPr>
            <a:normAutofit/>
          </a:bodyPr>
          <a:lstStyle/>
          <a:p>
            <a:r>
              <a:rPr lang="uz-Latn-UZ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J.Rumiy</a:t>
            </a:r>
            <a:r>
              <a:rPr lang="uz-Latn-UZ" dirty="0"/>
              <a:t> </a:t>
            </a:r>
            <a:r>
              <a:rPr lang="uz-Latn-UZ" dirty="0">
                <a:solidFill>
                  <a:schemeClr val="tx1"/>
                </a:solidFill>
              </a:rPr>
              <a:t>asarlari</a:t>
            </a:r>
            <a:r>
              <a:rPr lang="uz-Latn-UZ" dirty="0"/>
              <a:t> </a:t>
            </a:r>
            <a:r>
              <a:rPr lang="uz-Latn-UZ" dirty="0">
                <a:solidFill>
                  <a:schemeClr val="tx1"/>
                </a:solidFill>
              </a:rPr>
              <a:t>haqida</a:t>
            </a:r>
            <a:r>
              <a:rPr lang="uz-Latn-UZ" dirty="0"/>
              <a:t> </a:t>
            </a:r>
            <a:r>
              <a:rPr lang="uz-Latn-UZ" dirty="0">
                <a:solidFill>
                  <a:schemeClr val="tx1"/>
                </a:solidFill>
              </a:rPr>
              <a:t>gapiradigan</a:t>
            </a:r>
            <a:r>
              <a:rPr lang="uz-Latn-UZ" dirty="0"/>
              <a:t> </a:t>
            </a:r>
            <a:r>
              <a:rPr lang="uz-Latn-UZ" dirty="0" err="1">
                <a:solidFill>
                  <a:schemeClr val="tx1"/>
                </a:solidFill>
              </a:rPr>
              <a:t>boʻlsak</a:t>
            </a:r>
            <a:endParaRPr lang="uz-Latn-UZ" dirty="0">
              <a:solidFill>
                <a:schemeClr val="tx1"/>
              </a:solidFill>
            </a:endParaRPr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8BD0B06A-6E6A-C424-B76A-40C6D7897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436" y="1563663"/>
            <a:ext cx="6388484" cy="4098405"/>
          </a:xfrm>
        </p:spPr>
        <p:txBody>
          <a:bodyPr>
            <a:noAutofit/>
          </a:bodyPr>
          <a:lstStyle/>
          <a:p>
            <a:r>
              <a:rPr lang="uz-Latn-UZ" sz="2800" dirty="0" err="1"/>
              <a:t>Rumiyning</a:t>
            </a:r>
            <a:r>
              <a:rPr lang="uz-Latn-UZ" sz="2800" dirty="0"/>
              <a:t> </a:t>
            </a:r>
            <a:r>
              <a:rPr lang="uz-Latn-UZ" sz="2800" dirty="0" err="1"/>
              <a:t>sheʼrlar</a:t>
            </a:r>
            <a:r>
              <a:rPr lang="uz-Latn-UZ" sz="2800" dirty="0"/>
              <a:t> devoni, “</a:t>
            </a:r>
            <a:r>
              <a:rPr lang="uz-Latn-UZ" sz="2800" dirty="0" err="1"/>
              <a:t>Makotib</a:t>
            </a:r>
            <a:r>
              <a:rPr lang="uz-Latn-UZ" sz="2800" dirty="0"/>
              <a:t>”, “</a:t>
            </a:r>
            <a:r>
              <a:rPr lang="uz-Latn-UZ" sz="2800" dirty="0" err="1"/>
              <a:t>Ichindagi</a:t>
            </a:r>
            <a:r>
              <a:rPr lang="uz-Latn-UZ" sz="2800" dirty="0"/>
              <a:t> </a:t>
            </a:r>
            <a:r>
              <a:rPr lang="uz-Latn-UZ" sz="2800" dirty="0" err="1"/>
              <a:t>ichindadir</a:t>
            </a:r>
            <a:r>
              <a:rPr lang="uz-Latn-UZ" sz="2800" dirty="0"/>
              <a:t>” (“</a:t>
            </a:r>
            <a:r>
              <a:rPr lang="uz-Latn-UZ" sz="2800" dirty="0" err="1"/>
              <a:t>Fihi</a:t>
            </a:r>
            <a:r>
              <a:rPr lang="uz-Latn-UZ" sz="2800" dirty="0"/>
              <a:t> </a:t>
            </a:r>
            <a:r>
              <a:rPr lang="uz-Latn-UZ" sz="2800" dirty="0" err="1"/>
              <a:t>mo</a:t>
            </a:r>
            <a:r>
              <a:rPr lang="uz-Latn-UZ" sz="2800" dirty="0"/>
              <a:t> </a:t>
            </a:r>
            <a:r>
              <a:rPr lang="uz-Latn-UZ" sz="2800" dirty="0" err="1"/>
              <a:t>fihi</a:t>
            </a:r>
            <a:r>
              <a:rPr lang="uz-Latn-UZ" sz="2800" dirty="0"/>
              <a:t>”) hamda “Masnaviyi </a:t>
            </a:r>
            <a:r>
              <a:rPr lang="uz-Latn-UZ" sz="2800" dirty="0" err="1"/>
              <a:t>maʼnaviy</a:t>
            </a:r>
            <a:r>
              <a:rPr lang="uz-Latn-UZ" sz="2800" dirty="0"/>
              <a:t>” kitoblari meros </a:t>
            </a:r>
            <a:r>
              <a:rPr lang="uz-Latn-UZ" sz="2800" dirty="0" err="1"/>
              <a:t>boʻlib</a:t>
            </a:r>
            <a:r>
              <a:rPr lang="uz-Latn-UZ" sz="2800" dirty="0"/>
              <a:t> qolgan. “</a:t>
            </a:r>
            <a:r>
              <a:rPr lang="uz-Latn-UZ" sz="2800" dirty="0" err="1"/>
              <a:t>Ichindagi</a:t>
            </a:r>
            <a:r>
              <a:rPr lang="uz-Latn-UZ" sz="2800" dirty="0"/>
              <a:t> </a:t>
            </a:r>
            <a:r>
              <a:rPr lang="uz-Latn-UZ" sz="2800" dirty="0" err="1"/>
              <a:t>ichindadir</a:t>
            </a:r>
            <a:r>
              <a:rPr lang="uz-Latn-UZ" sz="2800" dirty="0"/>
              <a:t>” nasriy asar </a:t>
            </a:r>
            <a:r>
              <a:rPr lang="uz-Latn-UZ" sz="2800" dirty="0" err="1"/>
              <a:t>boʻlib</a:t>
            </a:r>
            <a:r>
              <a:rPr lang="uz-Latn-UZ" sz="2800" dirty="0"/>
              <a:t>, olimning turli majlis va suhbatlardagi </a:t>
            </a:r>
            <a:r>
              <a:rPr lang="uz-Latn-UZ" sz="2800" dirty="0" err="1"/>
              <a:t>falsafiy</a:t>
            </a:r>
            <a:r>
              <a:rPr lang="uz-Latn-UZ" sz="2800" dirty="0"/>
              <a:t> </a:t>
            </a:r>
            <a:r>
              <a:rPr lang="uz-Latn-UZ" sz="2800" dirty="0" err="1"/>
              <a:t>nutklarining</a:t>
            </a:r>
            <a:r>
              <a:rPr lang="uz-Latn-UZ" sz="2800" dirty="0"/>
              <a:t> majmuasidir. “</a:t>
            </a:r>
            <a:r>
              <a:rPr lang="uz-Latn-UZ" sz="2800" dirty="0" err="1"/>
              <a:t>Makotib</a:t>
            </a:r>
            <a:r>
              <a:rPr lang="uz-Latn-UZ" sz="2800" dirty="0"/>
              <a:t>” esa, muallifning zamondoshlari va ustozlari bilan </a:t>
            </a:r>
            <a:r>
              <a:rPr lang="uz-Latn-UZ" sz="2800" dirty="0" err="1"/>
              <a:t>boʻlgan</a:t>
            </a:r>
            <a:r>
              <a:rPr lang="uz-Latn-UZ" sz="2800" dirty="0"/>
              <a:t> turli yozishmalari — maktublaridan iborat. </a:t>
            </a:r>
          </a:p>
        </p:txBody>
      </p:sp>
      <p:pic>
        <p:nvPicPr>
          <p:cNvPr id="4" name="Rasm 4">
            <a:extLst>
              <a:ext uri="{FF2B5EF4-FFF2-40B4-BE49-F238E27FC236}">
                <a16:creationId xmlns:a16="http://schemas.microsoft.com/office/drawing/2014/main" id="{01841099-FAB9-8641-D49F-C906AA0EE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387" y="0"/>
            <a:ext cx="48246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9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kibi 2">
            <a:extLst>
              <a:ext uri="{FF2B5EF4-FFF2-40B4-BE49-F238E27FC236}">
                <a16:creationId xmlns:a16="http://schemas.microsoft.com/office/drawing/2014/main" id="{389D0F58-E86B-5AC2-1E91-08A5440F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53" y="146694"/>
            <a:ext cx="6498506" cy="5696663"/>
          </a:xfrm>
        </p:spPr>
        <p:txBody>
          <a:bodyPr>
            <a:noAutofit/>
          </a:bodyPr>
          <a:lstStyle/>
          <a:p>
            <a:r>
              <a:rPr lang="uz-Latn-UZ" sz="3200" dirty="0"/>
              <a:t>R. </a:t>
            </a:r>
            <a:r>
              <a:rPr lang="uz-Latn-UZ" sz="3200" dirty="0" err="1"/>
              <a:t>Sheʼriyati</a:t>
            </a:r>
            <a:r>
              <a:rPr lang="uz-Latn-UZ" sz="3200" dirty="0"/>
              <a:t>, asosan, </a:t>
            </a:r>
            <a:r>
              <a:rPr lang="uz-Latn-UZ" sz="3200" dirty="0" err="1"/>
              <a:t>ilohiy</a:t>
            </a:r>
            <a:r>
              <a:rPr lang="uz-Latn-UZ" sz="3200" dirty="0"/>
              <a:t> ishq bilan </a:t>
            </a:r>
            <a:r>
              <a:rPr lang="uz-Latn-UZ" sz="3200" dirty="0" err="1"/>
              <a:t>bogʻlangan</a:t>
            </a:r>
            <a:r>
              <a:rPr lang="uz-Latn-UZ" sz="3200" dirty="0"/>
              <a:t>. U </a:t>
            </a:r>
            <a:r>
              <a:rPr lang="uz-Latn-UZ" sz="3200" dirty="0" err="1"/>
              <a:t>oʻzining</a:t>
            </a:r>
            <a:r>
              <a:rPr lang="uz-Latn-UZ" sz="3200" dirty="0"/>
              <a:t> barcha asarlarida </a:t>
            </a:r>
            <a:r>
              <a:rPr lang="uz-Latn-UZ" sz="3200" dirty="0" err="1"/>
              <a:t>yeru</a:t>
            </a:r>
            <a:r>
              <a:rPr lang="uz-Latn-UZ" sz="3200" dirty="0"/>
              <a:t> </a:t>
            </a:r>
            <a:r>
              <a:rPr lang="uz-Latn-UZ" sz="3200" dirty="0" err="1"/>
              <a:t>koʻkning</a:t>
            </a:r>
            <a:r>
              <a:rPr lang="uz-Latn-UZ" sz="3200" dirty="0"/>
              <a:t> sohibi </a:t>
            </a:r>
            <a:r>
              <a:rPr lang="uz-Latn-UZ" sz="3200" dirty="0" err="1"/>
              <a:t>boʻlmish</a:t>
            </a:r>
            <a:r>
              <a:rPr lang="uz-Latn-UZ" sz="3200" dirty="0"/>
              <a:t> </a:t>
            </a:r>
            <a:r>
              <a:rPr lang="uz-Latn-UZ" sz="3200" dirty="0" err="1"/>
              <a:t>Alloh</a:t>
            </a:r>
            <a:r>
              <a:rPr lang="uz-Latn-UZ" sz="3200" dirty="0"/>
              <a:t> va uning zamindagi xalifasi hazrati insonni </a:t>
            </a:r>
            <a:r>
              <a:rPr lang="uz-Latn-UZ" sz="3200" dirty="0" err="1"/>
              <a:t>ulugʻlaydi</a:t>
            </a:r>
            <a:r>
              <a:rPr lang="uz-Latn-UZ" sz="3200" dirty="0"/>
              <a:t>. </a:t>
            </a:r>
            <a:r>
              <a:rPr lang="uz-Latn-UZ" sz="3200" dirty="0" err="1"/>
              <a:t>Rumiyning</a:t>
            </a:r>
            <a:r>
              <a:rPr lang="uz-Latn-UZ" sz="3200" dirty="0"/>
              <a:t> mashhur asari “Masnaviyi </a:t>
            </a:r>
            <a:r>
              <a:rPr lang="uz-Latn-UZ" sz="3200" dirty="0" err="1"/>
              <a:t>maʼnaviy”dir</a:t>
            </a:r>
            <a:r>
              <a:rPr lang="uz-Latn-UZ" sz="3200" dirty="0"/>
              <a:t>. Asarda </a:t>
            </a:r>
            <a:r>
              <a:rPr lang="uz-Latn-UZ" sz="3200" dirty="0" err="1"/>
              <a:t>Qurʼoni</a:t>
            </a:r>
            <a:r>
              <a:rPr lang="uz-Latn-UZ" sz="3200" dirty="0"/>
              <a:t> karim va Hadisi sharif </a:t>
            </a:r>
            <a:r>
              <a:rPr lang="uz-Latn-UZ" sz="3200" dirty="0" err="1"/>
              <a:t>maʼnolarini</a:t>
            </a:r>
            <a:r>
              <a:rPr lang="uz-Latn-UZ" sz="3200" dirty="0"/>
              <a:t> </a:t>
            </a:r>
            <a:r>
              <a:rPr lang="uz-Latn-UZ" sz="3200" dirty="0" err="1"/>
              <a:t>oʻziga</a:t>
            </a:r>
            <a:r>
              <a:rPr lang="uz-Latn-UZ" sz="3200" dirty="0"/>
              <a:t> singdirgan, inson hayoti bilan </a:t>
            </a:r>
            <a:r>
              <a:rPr lang="uz-Latn-UZ" sz="3200" dirty="0" err="1"/>
              <a:t>bogʻliq</a:t>
            </a:r>
            <a:r>
              <a:rPr lang="uz-Latn-UZ" sz="3200" dirty="0"/>
              <a:t> barcha masalalar badiiy </a:t>
            </a:r>
            <a:r>
              <a:rPr lang="uz-Latn-UZ" sz="3200" dirty="0" err="1"/>
              <a:t>yoʻsinda</a:t>
            </a:r>
            <a:r>
              <a:rPr lang="uz-Latn-UZ" sz="3200" dirty="0"/>
              <a:t> bayon etilgan.</a:t>
            </a:r>
          </a:p>
        </p:txBody>
      </p:sp>
      <p:pic>
        <p:nvPicPr>
          <p:cNvPr id="4" name="Rasm 4">
            <a:extLst>
              <a:ext uri="{FF2B5EF4-FFF2-40B4-BE49-F238E27FC236}">
                <a16:creationId xmlns:a16="http://schemas.microsoft.com/office/drawing/2014/main" id="{2ABE5731-CF52-6E3E-17A7-74F917CD8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0202" y="0"/>
            <a:ext cx="54317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0C3B1CB1-BE31-985E-6E27-D1AB03F77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691975" y="2136955"/>
            <a:ext cx="8596668" cy="3983589"/>
          </a:xfrm>
        </p:spPr>
        <p:txBody>
          <a:bodyPr>
            <a:normAutofit/>
          </a:bodyPr>
          <a:lstStyle/>
          <a:p>
            <a:r>
              <a:rPr lang="uz-Latn-UZ" sz="4000" dirty="0" err="1">
                <a:solidFill>
                  <a:schemeClr val="tx1"/>
                </a:solidFill>
              </a:rPr>
              <a:t>J.Rumiyning</a:t>
            </a:r>
            <a:r>
              <a:rPr lang="uz-Latn-UZ" sz="4000" dirty="0">
                <a:solidFill>
                  <a:schemeClr val="tx1"/>
                </a:solidFill>
              </a:rPr>
              <a:t> “Masnaviyi ma’naviy” asarida keltirilgan ,,ovchi va </a:t>
            </a:r>
            <a:r>
              <a:rPr lang="uz-Latn-UZ" sz="4000" dirty="0" err="1">
                <a:solidFill>
                  <a:schemeClr val="tx1"/>
                </a:solidFill>
              </a:rPr>
              <a:t>lochinʼʼ</a:t>
            </a:r>
            <a:r>
              <a:rPr lang="uz-Latn-UZ" sz="4000" dirty="0">
                <a:solidFill>
                  <a:schemeClr val="tx1"/>
                </a:solidFill>
              </a:rPr>
              <a:t> rivoyatida shunday deyiladi</a:t>
            </a:r>
          </a:p>
        </p:txBody>
      </p:sp>
    </p:spTree>
    <p:extLst>
      <p:ext uri="{BB962C8B-B14F-4D97-AF65-F5344CB8AC3E}">
        <p14:creationId xmlns:p14="http://schemas.microsoft.com/office/powerpoint/2010/main" val="250546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E4AD1D9D-90C3-29A1-D28A-2FACFC920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087" y="0"/>
            <a:ext cx="8723383" cy="1113761"/>
          </a:xfrm>
        </p:spPr>
        <p:txBody>
          <a:bodyPr/>
          <a:lstStyle/>
          <a:p>
            <a:r>
              <a:rPr lang="uz-Latn-UZ" dirty="0">
                <a:solidFill>
                  <a:schemeClr val="tx1"/>
                </a:solidFill>
              </a:rPr>
              <a:t>,,Ovchi va </a:t>
            </a:r>
            <a:r>
              <a:rPr lang="uz-Latn-UZ" dirty="0" err="1">
                <a:solidFill>
                  <a:schemeClr val="tx1"/>
                </a:solidFill>
              </a:rPr>
              <a:t>lochinʼʼ</a:t>
            </a:r>
            <a:r>
              <a:rPr lang="uz-Latn-UZ" dirty="0">
                <a:solidFill>
                  <a:schemeClr val="tx1"/>
                </a:solidFill>
              </a:rPr>
              <a:t> rivoyati</a:t>
            </a:r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197FCB5A-B5FF-7B40-84AF-B3E213935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30" y="721252"/>
            <a:ext cx="11046961" cy="6051175"/>
          </a:xfrm>
        </p:spPr>
        <p:txBody>
          <a:bodyPr>
            <a:noAutofit/>
          </a:bodyPr>
          <a:lstStyle/>
          <a:p>
            <a:r>
              <a:rPr lang="uz-Latn-UZ" sz="2400" dirty="0">
                <a:solidFill>
                  <a:schemeClr val="tx1"/>
                </a:solidFill>
              </a:rPr>
              <a:t>Bir qushcha o‘tloqqa uchib bordi. U yerda esa ovchi tuzoq qo‘ygan, tuzoqqa bir siqim bug‘doy sepgan, o‘zi chekkada, o‘tlar orasida yashirinib yotardi.
Qushcha kelib, uning atrofida aylanib ucha boshladi. Odamning bunday xas-xashakka o‘ranib olishi unga g‘alati tuyuldi:
-    Sen kimsan? Nega yashirinib yotibsan, bunday </a:t>
            </a:r>
            <a:r>
              <a:rPr lang="uz-Latn-UZ" sz="2400" dirty="0" err="1">
                <a:solidFill>
                  <a:schemeClr val="tx1"/>
                </a:solidFill>
              </a:rPr>
              <a:t>ovloq</a:t>
            </a:r>
            <a:r>
              <a:rPr lang="uz-Latn-UZ" sz="2400" dirty="0">
                <a:solidFill>
                  <a:schemeClr val="tx1"/>
                </a:solidFill>
              </a:rPr>
              <a:t> joyda nimani kutyapsan? Yirtqich hayvonlardan </a:t>
            </a:r>
            <a:r>
              <a:rPr lang="uz-Latn-UZ" sz="2400" dirty="0" err="1">
                <a:solidFill>
                  <a:schemeClr val="tx1"/>
                </a:solidFill>
              </a:rPr>
              <a:t>qo‘rqmaysanmi</a:t>
            </a:r>
            <a:r>
              <a:rPr lang="uz-Latn-UZ" sz="2400" dirty="0">
                <a:solidFill>
                  <a:schemeClr val="tx1"/>
                </a:solidFill>
              </a:rPr>
              <a:t>? – deb so‘radi.
-    Men bir </a:t>
            </a:r>
            <a:r>
              <a:rPr lang="uz-Latn-UZ" sz="2400" dirty="0" err="1">
                <a:solidFill>
                  <a:schemeClr val="tx1"/>
                </a:solidFill>
              </a:rPr>
              <a:t>zohidman</a:t>
            </a:r>
            <a:r>
              <a:rPr lang="uz-Latn-UZ" sz="2400" dirty="0">
                <a:solidFill>
                  <a:schemeClr val="tx1"/>
                </a:solidFill>
              </a:rPr>
              <a:t>. Dunyoga etak silkidim. Shu chekka joyda o‘t-o‘lanlar bilan oziqlanib, shunga qanoat qilib yashayman, - dedi odam.
Qushcha odamdan yana bir necha savol so‘radi, odam javob berdi. Nihoyat, qush bug‘doy donalarini ko‘rib qoldi.
-    Bular nima?
-    Bular menga hech kimi yo‘q bir yetimning omonati.</a:t>
            </a:r>
          </a:p>
        </p:txBody>
      </p:sp>
    </p:spTree>
    <p:extLst>
      <p:ext uri="{BB962C8B-B14F-4D97-AF65-F5344CB8AC3E}">
        <p14:creationId xmlns:p14="http://schemas.microsoft.com/office/powerpoint/2010/main" val="688296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kibi 2">
            <a:extLst>
              <a:ext uri="{FF2B5EF4-FFF2-40B4-BE49-F238E27FC236}">
                <a16:creationId xmlns:a16="http://schemas.microsoft.com/office/drawing/2014/main" id="{42025984-90F9-BE6C-51ED-303652BDD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148" y="586178"/>
            <a:ext cx="10373703" cy="5685643"/>
          </a:xfrm>
        </p:spPr>
        <p:txBody>
          <a:bodyPr>
            <a:noAutofit/>
          </a:bodyPr>
          <a:lstStyle/>
          <a:p>
            <a:r>
              <a:rPr lang="uz-Latn-UZ" sz="2800" dirty="0"/>
              <a:t>    Juda </a:t>
            </a:r>
            <a:r>
              <a:rPr lang="uz-Latn-UZ" sz="2800" dirty="0" err="1"/>
              <a:t>ochman</a:t>
            </a:r>
            <a:r>
              <a:rPr lang="uz-Latn-UZ" sz="2800" dirty="0"/>
              <a:t>, ruxsat bersang, bulardan yeb, qornimni to‘ydirsam, chunki shundan mening zaruratim bor. </a:t>
            </a:r>
            <a:r>
              <a:rPr lang="uz-Latn-UZ" sz="2800" dirty="0" err="1"/>
              <a:t>Zaruriy</a:t>
            </a:r>
            <a:r>
              <a:rPr lang="uz-Latn-UZ" sz="2800" dirty="0"/>
              <a:t> hollarda hatto losh (o‘laksa) yeyish ham </a:t>
            </a:r>
            <a:r>
              <a:rPr lang="uz-Latn-UZ" sz="2800" dirty="0" err="1"/>
              <a:t>mubohdir</a:t>
            </a:r>
            <a:r>
              <a:rPr lang="uz-Latn-UZ" sz="2800" dirty="0"/>
              <a:t>.
-    Bu bug‘doylarni menga ishonishgani uchun omonat qoldirishdi, yetim haqini yeyish gunoh.
Biroq qush nihoyatda och edi, qattiq turib oldi:
-    Ey zohid kishi, ruxsat </a:t>
            </a:r>
            <a:r>
              <a:rPr lang="uz-Latn-UZ" sz="2800" dirty="0" err="1"/>
              <a:t>beraqol</a:t>
            </a:r>
            <a:r>
              <a:rPr lang="uz-Latn-UZ" sz="2800" dirty="0"/>
              <a:t> – shu bug‘doydan yeb, qornimni to‘ydirayin, - dedi.
-    Zarurat haqida o‘zingga bir fatvo o‘ylab topding. Agar haqiqatda bunday bo‘lmasa, gunohkor bo‘lasan. Hatto zarurating bo‘lsa-</a:t>
            </a:r>
            <a:r>
              <a:rPr lang="uz-Latn-UZ" sz="2800" dirty="0" err="1"/>
              <a:t>da</a:t>
            </a:r>
            <a:r>
              <a:rPr lang="uz-Latn-UZ" sz="2800" dirty="0"/>
              <a:t>, ehtiyot bo‘lishing, </a:t>
            </a:r>
            <a:r>
              <a:rPr lang="uz-Latn-UZ" sz="2800" dirty="0" err="1"/>
              <a:t>haromdan</a:t>
            </a:r>
            <a:r>
              <a:rPr lang="uz-Latn-UZ" sz="2800" dirty="0"/>
              <a:t> saqlanishing </a:t>
            </a:r>
            <a:r>
              <a:rPr lang="uz-Latn-UZ" sz="2800" dirty="0" err="1"/>
              <a:t>yaxshidir</a:t>
            </a:r>
            <a:r>
              <a:rPr lang="uz-Latn-UZ" sz="2800" dirty="0"/>
              <a:t>.
</a:t>
            </a:r>
          </a:p>
        </p:txBody>
      </p:sp>
    </p:spTree>
    <p:extLst>
      <p:ext uri="{BB962C8B-B14F-4D97-AF65-F5344CB8AC3E}">
        <p14:creationId xmlns:p14="http://schemas.microsoft.com/office/powerpoint/2010/main" val="670578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6A733AF5-ADE3-98CB-BBB6-9CAC826C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uz-Latn-UZ" dirty="0"/>
            </a:br>
            <a:endParaRPr lang="uz-Latn-UZ" dirty="0"/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4E8A6EAE-5AB5-491A-2BC6-5B436F5EE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z-Latn-UZ" dirty="0"/>
          </a:p>
          <a:p>
            <a:endParaRPr lang="uz-Latn-UZ" dirty="0">
              <a:solidFill>
                <a:schemeClr val="tx1"/>
              </a:solidFill>
            </a:endParaRPr>
          </a:p>
          <a:p>
            <a:endParaRPr lang="uz-Latn-UZ" dirty="0">
              <a:solidFill>
                <a:schemeClr val="tx1"/>
              </a:solidFill>
            </a:endParaRPr>
          </a:p>
        </p:txBody>
      </p:sp>
      <p:sp>
        <p:nvSpPr>
          <p:cNvPr id="5" name="Yozuv 4">
            <a:extLst>
              <a:ext uri="{FF2B5EF4-FFF2-40B4-BE49-F238E27FC236}">
                <a16:creationId xmlns:a16="http://schemas.microsoft.com/office/drawing/2014/main" id="{7A7DF393-9D76-C25C-DAAE-FF8DC91EFEBD}"/>
              </a:ext>
            </a:extLst>
          </p:cNvPr>
          <p:cNvSpPr txBox="1"/>
          <p:nvPr/>
        </p:nvSpPr>
        <p:spPr>
          <a:xfrm>
            <a:off x="897601" y="1443841"/>
            <a:ext cx="1061706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2800" dirty="0"/>
              <a:t>Qushning ortiq chidashga toqati qolmadi, katta ishtaha bilan bug‘doyga otildi va </a:t>
            </a:r>
            <a:r>
              <a:rPr lang="uz-Latn-UZ" sz="2800" dirty="0" err="1"/>
              <a:t>yeya</a:t>
            </a:r>
            <a:r>
              <a:rPr lang="uz-Latn-UZ" sz="2800" dirty="0"/>
              <a:t> boshladi. Bir-ikki don yemay turib, tuzoqqa ilindi.</a:t>
            </a:r>
            <a:r>
              <a:rPr lang="ru-RU" sz="2800" dirty="0"/>
              <a:t> </a:t>
            </a:r>
            <a:r>
              <a:rPr lang="ru-RU" sz="2800" dirty="0" err="1"/>
              <a:t>Qutulish</a:t>
            </a:r>
            <a:r>
              <a:rPr lang="ru-RU" sz="2800" dirty="0"/>
              <a:t> </a:t>
            </a:r>
            <a:r>
              <a:rPr lang="ru-RU" sz="2800" dirty="0" err="1"/>
              <a:t>uchun</a:t>
            </a:r>
            <a:r>
              <a:rPr lang="ru-RU" sz="2800" dirty="0"/>
              <a:t> </a:t>
            </a:r>
            <a:r>
              <a:rPr lang="ru-RU" sz="2800" dirty="0" err="1"/>
              <a:t>jon</a:t>
            </a:r>
            <a:r>
              <a:rPr lang="ru-RU" sz="2800" dirty="0"/>
              <a:t> </a:t>
            </a:r>
            <a:r>
              <a:rPr lang="ru-RU" sz="2800" dirty="0" err="1"/>
              <a:t>talvasasida</a:t>
            </a:r>
            <a:r>
              <a:rPr lang="ru-RU" sz="2800" dirty="0"/>
              <a:t> </a:t>
            </a:r>
            <a:r>
              <a:rPr lang="ru-RU" sz="2800" dirty="0" err="1"/>
              <a:t>tipirchilar</a:t>
            </a:r>
            <a:r>
              <a:rPr lang="ru-RU" sz="2800" dirty="0"/>
              <a:t> </a:t>
            </a:r>
            <a:r>
              <a:rPr lang="ru-RU" sz="2800" dirty="0" err="1"/>
              <a:t>ekan</a:t>
            </a:r>
            <a:r>
              <a:rPr lang="ru-RU" sz="2800" dirty="0"/>
              <a:t>, </a:t>
            </a:r>
            <a:r>
              <a:rPr lang="ru-RU" sz="2800" dirty="0" err="1"/>
              <a:t>o‘z-o‘ziga</a:t>
            </a:r>
            <a:r>
              <a:rPr lang="ru-RU" sz="2800" dirty="0"/>
              <a:t>:</a:t>
            </a:r>
          </a:p>
          <a:p>
            <a:r>
              <a:rPr lang="ru-RU" sz="2800" dirty="0"/>
              <a:t>-    </a:t>
            </a:r>
            <a:r>
              <a:rPr lang="ru-RU" sz="2800" dirty="0" err="1"/>
              <a:t>Soxtachi-yolg‘onchilarning</a:t>
            </a:r>
            <a:r>
              <a:rPr lang="ru-RU" sz="2800" dirty="0"/>
              <a:t> </a:t>
            </a:r>
            <a:r>
              <a:rPr lang="ru-RU" sz="2800" dirty="0" err="1"/>
              <a:t>afsunlariga</a:t>
            </a:r>
            <a:r>
              <a:rPr lang="ru-RU" sz="2800" dirty="0"/>
              <a:t> </a:t>
            </a:r>
            <a:r>
              <a:rPr lang="ru-RU" sz="2800" dirty="0" err="1"/>
              <a:t>aldangan</a:t>
            </a:r>
            <a:r>
              <a:rPr lang="ru-RU" sz="2800" dirty="0"/>
              <a:t> </a:t>
            </a:r>
            <a:r>
              <a:rPr lang="ru-RU" sz="2800" dirty="0" err="1"/>
              <a:t>kishining</a:t>
            </a:r>
            <a:r>
              <a:rPr lang="ru-RU" sz="2800" dirty="0"/>
              <a:t> </a:t>
            </a:r>
            <a:r>
              <a:rPr lang="ru-RU" sz="2800" dirty="0" err="1"/>
              <a:t>holi</a:t>
            </a:r>
            <a:r>
              <a:rPr lang="ru-RU" sz="2800" dirty="0"/>
              <a:t> </a:t>
            </a:r>
            <a:r>
              <a:rPr lang="ru-RU" sz="2800" dirty="0" err="1"/>
              <a:t>xarob</a:t>
            </a:r>
            <a:r>
              <a:rPr lang="ru-RU" sz="2800" dirty="0"/>
              <a:t> </a:t>
            </a:r>
            <a:r>
              <a:rPr lang="ru-RU" sz="2800" dirty="0" err="1"/>
              <a:t>bo‘ladi</a:t>
            </a:r>
            <a:r>
              <a:rPr lang="ru-RU" sz="2800" dirty="0"/>
              <a:t>, - </a:t>
            </a:r>
            <a:r>
              <a:rPr lang="ru-RU" sz="2800" dirty="0" err="1"/>
              <a:t>der</a:t>
            </a:r>
            <a:r>
              <a:rPr lang="ru-RU" sz="2800" dirty="0"/>
              <a:t> </a:t>
            </a:r>
            <a:r>
              <a:rPr lang="ru-RU" sz="2800" dirty="0" err="1"/>
              <a:t>edi</a:t>
            </a:r>
            <a:r>
              <a:rPr lang="ru-RU" sz="2800" dirty="0"/>
              <a:t>.</a:t>
            </a:r>
          </a:p>
          <a:p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so‘zlarni</a:t>
            </a:r>
            <a:r>
              <a:rPr lang="ru-RU" sz="2800" dirty="0"/>
              <a:t> </a:t>
            </a:r>
            <a:r>
              <a:rPr lang="ru-RU" sz="2800" dirty="0" err="1"/>
              <a:t>eshitgan</a:t>
            </a:r>
            <a:r>
              <a:rPr lang="ru-RU" sz="2800" dirty="0"/>
              <a:t> </a:t>
            </a:r>
            <a:r>
              <a:rPr lang="ru-RU" sz="2800" dirty="0" err="1"/>
              <a:t>odam</a:t>
            </a:r>
            <a:r>
              <a:rPr lang="ru-RU" sz="2800" dirty="0"/>
              <a:t> </a:t>
            </a:r>
            <a:r>
              <a:rPr lang="ru-RU" sz="2800" dirty="0" err="1"/>
              <a:t>unga</a:t>
            </a:r>
            <a:r>
              <a:rPr lang="ru-RU" sz="2800" dirty="0"/>
              <a:t>:</a:t>
            </a:r>
          </a:p>
          <a:p>
            <a:pPr marL="285750" indent="-285750">
              <a:buFontTx/>
              <a:buChar char="-"/>
            </a:pPr>
            <a:r>
              <a:rPr lang="ru-RU" sz="2800" dirty="0" err="1"/>
              <a:t>Yetim</a:t>
            </a:r>
            <a:r>
              <a:rPr lang="ru-RU" sz="2800" dirty="0"/>
              <a:t> </a:t>
            </a:r>
            <a:r>
              <a:rPr lang="ru-RU" sz="2800" dirty="0" err="1"/>
              <a:t>molini</a:t>
            </a:r>
            <a:r>
              <a:rPr lang="ru-RU" sz="2800" dirty="0"/>
              <a:t> </a:t>
            </a:r>
            <a:r>
              <a:rPr lang="ru-RU" sz="2800" dirty="0" err="1"/>
              <a:t>nohaq</a:t>
            </a:r>
            <a:r>
              <a:rPr lang="ru-RU" sz="2800" dirty="0"/>
              <a:t> </a:t>
            </a:r>
            <a:r>
              <a:rPr lang="ru-RU" sz="2800" dirty="0" err="1"/>
              <a:t>yegan</a:t>
            </a:r>
            <a:r>
              <a:rPr lang="ru-RU" sz="2800" dirty="0"/>
              <a:t>, </a:t>
            </a:r>
            <a:r>
              <a:rPr lang="ru-RU" sz="2800" dirty="0" err="1"/>
              <a:t>ko‘zlarini</a:t>
            </a:r>
            <a:r>
              <a:rPr lang="ru-RU" sz="2800" dirty="0"/>
              <a:t> </a:t>
            </a:r>
            <a:r>
              <a:rPr lang="ru-RU" sz="2800" dirty="0" err="1"/>
              <a:t>hirs</a:t>
            </a:r>
            <a:r>
              <a:rPr lang="ru-RU" sz="2800" dirty="0"/>
              <a:t> </a:t>
            </a:r>
            <a:r>
              <a:rPr lang="ru-RU" sz="2800" dirty="0" err="1"/>
              <a:t>qoplaganlarga</a:t>
            </a:r>
            <a:r>
              <a:rPr lang="ru-RU" sz="2800" dirty="0"/>
              <a:t> </a:t>
            </a:r>
            <a:r>
              <a:rPr lang="ru-RU" sz="2800" dirty="0" err="1"/>
              <a:t>ham</a:t>
            </a:r>
            <a:r>
              <a:rPr lang="ru-RU" sz="2800" dirty="0"/>
              <a:t> </a:t>
            </a:r>
            <a:r>
              <a:rPr lang="ru-RU" sz="2800" dirty="0" err="1"/>
              <a:t>loyiq</a:t>
            </a:r>
            <a:r>
              <a:rPr lang="ru-RU" sz="2800" dirty="0"/>
              <a:t> </a:t>
            </a:r>
            <a:r>
              <a:rPr lang="ru-RU" sz="2800" dirty="0" err="1"/>
              <a:t>jazo</a:t>
            </a:r>
            <a:r>
              <a:rPr lang="ru-RU" sz="2800" dirty="0"/>
              <a:t> </a:t>
            </a:r>
            <a:r>
              <a:rPr lang="ru-RU" sz="2800" dirty="0" err="1"/>
              <a:t>mana</a:t>
            </a:r>
            <a:r>
              <a:rPr lang="ru-RU" sz="2800" dirty="0"/>
              <a:t> </a:t>
            </a:r>
            <a:r>
              <a:rPr lang="ru-RU" sz="2800" dirty="0" err="1"/>
              <a:t>shu</a:t>
            </a:r>
            <a:r>
              <a:rPr lang="ru-RU" sz="2800" dirty="0"/>
              <a:t>, - </a:t>
            </a:r>
            <a:r>
              <a:rPr lang="ru-RU" sz="2800" dirty="0" err="1"/>
              <a:t>dedi</a:t>
            </a:r>
            <a:r>
              <a:rPr lang="ru-RU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760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rlavha 1">
            <a:extLst>
              <a:ext uri="{FF2B5EF4-FFF2-40B4-BE49-F238E27FC236}">
                <a16:creationId xmlns:a16="http://schemas.microsoft.com/office/drawing/2014/main" id="{9826D3E3-5C4D-7722-9822-74AA39536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473" y="279535"/>
            <a:ext cx="8596668" cy="1320800"/>
          </a:xfrm>
        </p:spPr>
        <p:txBody>
          <a:bodyPr/>
          <a:lstStyle/>
          <a:p>
            <a:r>
              <a:rPr lang="uz-Latn-UZ" sz="4000" dirty="0">
                <a:solidFill>
                  <a:schemeClr val="tx1"/>
                </a:solidFill>
              </a:rPr>
              <a:t>Xulosa</a:t>
            </a:r>
            <a:r>
              <a:rPr lang="uz-Latn-UZ" dirty="0"/>
              <a:t> </a:t>
            </a:r>
          </a:p>
        </p:txBody>
      </p:sp>
      <p:sp>
        <p:nvSpPr>
          <p:cNvPr id="3" name="Tarkibi 2">
            <a:extLst>
              <a:ext uri="{FF2B5EF4-FFF2-40B4-BE49-F238E27FC236}">
                <a16:creationId xmlns:a16="http://schemas.microsoft.com/office/drawing/2014/main" id="{F5D28EE7-C30A-1D09-9343-D9FB1DCB9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4825"/>
            <a:ext cx="11870085" cy="5773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z-Latn-UZ" sz="3600" dirty="0"/>
              <a:t> Islom dinida qadim davrlarda </a:t>
            </a:r>
            <a:r>
              <a:rPr lang="uz-Latn-UZ" sz="3600" dirty="0" err="1"/>
              <a:t>boʻlgani</a:t>
            </a:r>
            <a:r>
              <a:rPr lang="uz-Latn-UZ" sz="3600" dirty="0"/>
              <a:t> kabi </a:t>
            </a:r>
            <a:r>
              <a:rPr lang="uz-Latn-UZ" sz="3600" dirty="0" err="1"/>
              <a:t>rohiblikka</a:t>
            </a:r>
            <a:r>
              <a:rPr lang="uz-Latn-UZ" sz="3600" dirty="0"/>
              <a:t>, </a:t>
            </a:r>
            <a:r>
              <a:rPr lang="uz-Latn-UZ" sz="3600" dirty="0" err="1"/>
              <a:t>tarkidunyochilikka</a:t>
            </a:r>
            <a:r>
              <a:rPr lang="uz-Latn-UZ" sz="3600" dirty="0"/>
              <a:t> aslo </a:t>
            </a:r>
            <a:r>
              <a:rPr lang="uz-Latn-UZ" sz="3600" dirty="0" err="1"/>
              <a:t>oʻrin</a:t>
            </a:r>
            <a:r>
              <a:rPr lang="uz-Latn-UZ" sz="3600" dirty="0"/>
              <a:t> berilmasligi. Zohidlik </a:t>
            </a:r>
            <a:r>
              <a:rPr lang="uz-Latn-UZ" sz="3600" dirty="0" err="1"/>
              <a:t>togʻu</a:t>
            </a:r>
            <a:r>
              <a:rPr lang="uz-Latn-UZ" sz="3600" dirty="0"/>
              <a:t> toshlarga chiqib xalqdan ajralib xilvatga berkinish emasligi keltirilgan. Haqiqiy zohidlik xalq ichida yurib </a:t>
            </a:r>
            <a:r>
              <a:rPr lang="uz-Latn-UZ" sz="3600" dirty="0" err="1"/>
              <a:t>haqla</a:t>
            </a:r>
            <a:r>
              <a:rPr lang="uz-Latn-UZ" sz="3600" dirty="0"/>
              <a:t> </a:t>
            </a:r>
            <a:r>
              <a:rPr lang="uz-Latn-UZ" sz="3600" dirty="0" err="1"/>
              <a:t>boʻlish</a:t>
            </a:r>
            <a:r>
              <a:rPr lang="uz-Latn-UZ" sz="3600" dirty="0"/>
              <a:t> </a:t>
            </a:r>
            <a:r>
              <a:rPr lang="uz-Latn-UZ" sz="3600" dirty="0" err="1"/>
              <a:t>hisoblanadi.Kishining</a:t>
            </a:r>
            <a:r>
              <a:rPr lang="uz-Latn-UZ" sz="3600" dirty="0"/>
              <a:t> oila </a:t>
            </a:r>
            <a:r>
              <a:rPr lang="uz-Latn-UZ" sz="3600" dirty="0" err="1"/>
              <a:t>farzanglarini</a:t>
            </a:r>
            <a:r>
              <a:rPr lang="uz-Latn-UZ" sz="3600" dirty="0"/>
              <a:t> </a:t>
            </a:r>
            <a:r>
              <a:rPr lang="uz-Latn-UZ" sz="3600" dirty="0" err="1"/>
              <a:t>yolgʻiz</a:t>
            </a:r>
            <a:r>
              <a:rPr lang="uz-Latn-UZ" sz="3600" dirty="0"/>
              <a:t> tashlab </a:t>
            </a:r>
            <a:r>
              <a:rPr lang="uz-Latn-UZ" sz="3600" dirty="0" err="1"/>
              <a:t>qoʻyishi</a:t>
            </a:r>
            <a:r>
              <a:rPr lang="uz-Latn-UZ" sz="3600" dirty="0"/>
              <a:t> </a:t>
            </a:r>
            <a:r>
              <a:rPr lang="uz-Latn-UZ" sz="3600" dirty="0" err="1"/>
              <a:t>oʻz</a:t>
            </a:r>
            <a:r>
              <a:rPr lang="uz-Latn-UZ" sz="3600" dirty="0"/>
              <a:t> turmush hayotidan voz </a:t>
            </a:r>
            <a:r>
              <a:rPr lang="uz-Latn-UZ" sz="3600" dirty="0" err="1"/>
              <a:t>kechisi</a:t>
            </a:r>
            <a:r>
              <a:rPr lang="uz-Latn-UZ" sz="3600" dirty="0"/>
              <a:t> zohidlik </a:t>
            </a:r>
            <a:r>
              <a:rPr lang="uz-Latn-UZ" sz="3600" dirty="0" err="1"/>
              <a:t>hisoblanmaydi.Zohidlik</a:t>
            </a:r>
            <a:r>
              <a:rPr lang="uz-Latn-UZ" sz="3600" dirty="0"/>
              <a:t> bu nafsni tarbiyalash</a:t>
            </a:r>
          </a:p>
        </p:txBody>
      </p:sp>
    </p:spTree>
    <p:extLst>
      <p:ext uri="{BB962C8B-B14F-4D97-AF65-F5344CB8AC3E}">
        <p14:creationId xmlns:p14="http://schemas.microsoft.com/office/powerpoint/2010/main" val="3707091719"/>
      </p:ext>
    </p:extLst>
  </p:cSld>
  <p:clrMapOvr>
    <a:masterClrMapping/>
  </p:clrMapOvr>
</p:sld>
</file>

<file path=ppt/theme/theme1.xml><?xml version="1.0" encoding="utf-8"?>
<a:theme xmlns:a="http://schemas.openxmlformats.org/drawingml/2006/main" name="Qir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694</Words>
  <Application>Microsoft Office PowerPoint</Application>
  <PresentationFormat>Широкоэкранный</PresentationFormat>
  <Paragraphs>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-apple-system</vt:lpstr>
      <vt:lpstr>Arial</vt:lpstr>
      <vt:lpstr>Trebuchet MS</vt:lpstr>
      <vt:lpstr>Wingdings 3</vt:lpstr>
      <vt:lpstr>Qirra</vt:lpstr>
      <vt:lpstr>Презентация PowerPoint</vt:lpstr>
      <vt:lpstr>Jaloliddin Rumiy</vt:lpstr>
      <vt:lpstr>J.Rumiy asarlari haqida gapiradigan boʻlsak</vt:lpstr>
      <vt:lpstr>Презентация PowerPoint</vt:lpstr>
      <vt:lpstr>J.Rumiyning “Masnaviyi ma’naviy” asarida keltirilgan ,,ovchi va lochinʼʼ rivoyatida shunday deyiladi</vt:lpstr>
      <vt:lpstr>,,Ovchi va lochinʼʼ rivoyati</vt:lpstr>
      <vt:lpstr>Презентация PowerPoint</vt:lpstr>
      <vt:lpstr> </vt:lpstr>
      <vt:lpstr>Xulosa </vt:lpstr>
      <vt:lpstr>Foydalanilgan adabiyotlar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taqdimoti</dc:title>
  <dc:creator>998973994202</dc:creator>
  <cp:lastModifiedBy>Nig'monxo'ja Najimov</cp:lastModifiedBy>
  <cp:revision>21</cp:revision>
  <dcterms:created xsi:type="dcterms:W3CDTF">2022-11-30T16:59:41Z</dcterms:created>
  <dcterms:modified xsi:type="dcterms:W3CDTF">2024-04-12T17:04:48Z</dcterms:modified>
</cp:coreProperties>
</file>