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65" r:id="rId2"/>
    <p:sldId id="257" r:id="rId3"/>
    <p:sldId id="260" r:id="rId4"/>
    <p:sldId id="261" r:id="rId5"/>
    <p:sldId id="262" r:id="rId6"/>
    <p:sldId id="258" r:id="rId7"/>
    <p:sldId id="259" r:id="rId8"/>
    <p:sldId id="263" r:id="rId9"/>
    <p:sldId id="264" r:id="rId10"/>
    <p:sldId id="266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26" autoAdjust="0"/>
    <p:restoredTop sz="94660"/>
  </p:normalViewPr>
  <p:slideViewPr>
    <p:cSldViewPr snapToGrid="0">
      <p:cViewPr varScale="1">
        <p:scale>
          <a:sx n="86" d="100"/>
          <a:sy n="86" d="100"/>
        </p:scale>
        <p:origin x="22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AA70E-5C8A-4F90-A2AF-2362CF8478F3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0D7B-77A0-49DF-BAF8-038418902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4864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AA70E-5C8A-4F90-A2AF-2362CF8478F3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0D7B-77A0-49DF-BAF8-038418902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3095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AA70E-5C8A-4F90-A2AF-2362CF8478F3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0D7B-77A0-49DF-BAF8-038418902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079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AA70E-5C8A-4F90-A2AF-2362CF8478F3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0D7B-77A0-49DF-BAF8-038418902937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35446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AA70E-5C8A-4F90-A2AF-2362CF8478F3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0D7B-77A0-49DF-BAF8-038418902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0362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AA70E-5C8A-4F90-A2AF-2362CF8478F3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0D7B-77A0-49DF-BAF8-038418902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0548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AA70E-5C8A-4F90-A2AF-2362CF8478F3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0D7B-77A0-49DF-BAF8-038418902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4140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AA70E-5C8A-4F90-A2AF-2362CF8478F3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0D7B-77A0-49DF-BAF8-038418902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98157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AA70E-5C8A-4F90-A2AF-2362CF8478F3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0D7B-77A0-49DF-BAF8-038418902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903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AA70E-5C8A-4F90-A2AF-2362CF8478F3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0D7B-77A0-49DF-BAF8-038418902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992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AA70E-5C8A-4F90-A2AF-2362CF8478F3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0D7B-77A0-49DF-BAF8-038418902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559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AA70E-5C8A-4F90-A2AF-2362CF8478F3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0D7B-77A0-49DF-BAF8-038418902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546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AA70E-5C8A-4F90-A2AF-2362CF8478F3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0D7B-77A0-49DF-BAF8-038418902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103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AA70E-5C8A-4F90-A2AF-2362CF8478F3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0D7B-77A0-49DF-BAF8-038418902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630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AA70E-5C8A-4F90-A2AF-2362CF8478F3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0D7B-77A0-49DF-BAF8-038418902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707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AA70E-5C8A-4F90-A2AF-2362CF8478F3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0D7B-77A0-49DF-BAF8-038418902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1343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AA70E-5C8A-4F90-A2AF-2362CF8478F3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0D7B-77A0-49DF-BAF8-038418902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37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05AA70E-5C8A-4F90-A2AF-2362CF8478F3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2690D7B-77A0-49DF-BAF8-038418902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58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pedia.uz/" TargetMode="External"/><Relationship Id="rId2" Type="http://schemas.openxmlformats.org/officeDocument/2006/relationships/hyperlink" Target="http://www.ziyonet.uz/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4909" y="526473"/>
            <a:ext cx="11374582" cy="41987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Mavzu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3200" dirty="0" err="1"/>
              <a:t>Mahmudxo`ja</a:t>
            </a:r>
            <a:r>
              <a:rPr lang="en-US" sz="3200" dirty="0"/>
              <a:t> </a:t>
            </a:r>
            <a:r>
              <a:rPr lang="en-US" sz="3200" dirty="0" err="1"/>
              <a:t>Bebudiyning</a:t>
            </a:r>
            <a:r>
              <a:rPr lang="en-US" sz="3200" dirty="0"/>
              <a:t> “</a:t>
            </a:r>
            <a:r>
              <a:rPr lang="en-US" sz="3200" dirty="0" err="1"/>
              <a:t>Muhtaram</a:t>
            </a:r>
            <a:r>
              <a:rPr lang="en-US" sz="3200" dirty="0"/>
              <a:t> </a:t>
            </a:r>
            <a:r>
              <a:rPr lang="en-US" sz="3200" dirty="0" err="1"/>
              <a:t>yoshlag`a</a:t>
            </a:r>
            <a:r>
              <a:rPr lang="en-US" sz="3200" dirty="0"/>
              <a:t> </a:t>
            </a:r>
            <a:r>
              <a:rPr lang="en-US" sz="3200" dirty="0" err="1"/>
              <a:t>murojaat</a:t>
            </a:r>
            <a:r>
              <a:rPr lang="en-US" sz="3200" dirty="0"/>
              <a:t>” </a:t>
            </a:r>
            <a:r>
              <a:rPr lang="en-US" sz="3200" dirty="0" err="1"/>
              <a:t>maqolasi</a:t>
            </a:r>
            <a:r>
              <a:rPr lang="en-US" sz="3200" dirty="0"/>
              <a:t>  </a:t>
            </a:r>
          </a:p>
          <a:p>
            <a:pPr algn="ctr"/>
            <a:endParaRPr lang="en-US" sz="3200" dirty="0"/>
          </a:p>
          <a:p>
            <a:pPr algn="ctr"/>
            <a:r>
              <a:rPr lang="en-US" sz="3200" dirty="0" err="1"/>
              <a:t>Reja</a:t>
            </a:r>
            <a:r>
              <a:rPr lang="en-US" sz="3200" dirty="0"/>
              <a:t>: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 err="1"/>
              <a:t>Mahmudxo`ja</a:t>
            </a:r>
            <a:r>
              <a:rPr lang="en-US" sz="3200" dirty="0"/>
              <a:t> </a:t>
            </a:r>
            <a:r>
              <a:rPr lang="en-US" sz="3200" dirty="0" err="1"/>
              <a:t>Bebudiyning</a:t>
            </a:r>
            <a:r>
              <a:rPr lang="en-US" sz="3200" dirty="0"/>
              <a:t> </a:t>
            </a:r>
            <a:r>
              <a:rPr lang="en-US" sz="3200" dirty="0" err="1"/>
              <a:t>hayoti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ijodi</a:t>
            </a:r>
            <a:endParaRPr lang="en-US" sz="3200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/>
              <a:t>“</a:t>
            </a:r>
            <a:r>
              <a:rPr lang="en-US" sz="3200" dirty="0" err="1"/>
              <a:t>Muhtaram</a:t>
            </a:r>
            <a:r>
              <a:rPr lang="en-US" sz="3200" dirty="0"/>
              <a:t> </a:t>
            </a:r>
            <a:r>
              <a:rPr lang="en-US" sz="3200" dirty="0" err="1"/>
              <a:t>Yoshlarg`a</a:t>
            </a:r>
            <a:r>
              <a:rPr lang="en-US" sz="3200" dirty="0"/>
              <a:t> </a:t>
            </a:r>
            <a:r>
              <a:rPr lang="en-US" sz="3200" dirty="0" err="1"/>
              <a:t>murojaat</a:t>
            </a:r>
            <a:r>
              <a:rPr lang="en-US" sz="3200" dirty="0"/>
              <a:t>” </a:t>
            </a:r>
            <a:r>
              <a:rPr lang="en-US" sz="3200" dirty="0" err="1"/>
              <a:t>maqolasi</a:t>
            </a:r>
            <a:r>
              <a:rPr lang="en-US" sz="3200" dirty="0"/>
              <a:t> </a:t>
            </a:r>
            <a:r>
              <a:rPr lang="en-US" sz="3200" dirty="0" err="1"/>
              <a:t>haqida</a:t>
            </a:r>
            <a:endParaRPr lang="en-US" sz="3200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 err="1"/>
              <a:t>Xulosa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4683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28522" y="334879"/>
            <a:ext cx="537198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737373"/>
                </a:solidFill>
                <a:latin typeface="Fira Sans"/>
              </a:rPr>
              <a:t>Foydalanilgan</a:t>
            </a:r>
            <a:r>
              <a:rPr lang="en-US" sz="3200" b="1" dirty="0">
                <a:solidFill>
                  <a:srgbClr val="737373"/>
                </a:solidFill>
                <a:latin typeface="Fira Sans"/>
              </a:rPr>
              <a:t> </a:t>
            </a:r>
            <a:r>
              <a:rPr lang="en-US" sz="3200" b="1" dirty="0" err="1">
                <a:solidFill>
                  <a:srgbClr val="737373"/>
                </a:solidFill>
                <a:latin typeface="Fira Sans"/>
              </a:rPr>
              <a:t>adabiyotlar</a:t>
            </a:r>
            <a:r>
              <a:rPr lang="en-US" sz="3200" b="1" dirty="0">
                <a:solidFill>
                  <a:srgbClr val="737373"/>
                </a:solidFill>
                <a:latin typeface="Fira Sans"/>
              </a:rPr>
              <a:t>:</a:t>
            </a:r>
          </a:p>
          <a:p>
            <a:endParaRPr lang="en-US" sz="3200" b="1" dirty="0">
              <a:solidFill>
                <a:srgbClr val="737373"/>
              </a:solidFill>
              <a:latin typeface="Fira San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95258" y="1578351"/>
            <a:ext cx="1023850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Qosimov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S.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Behbudiy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va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jadidchilik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. </a:t>
            </a:r>
            <a:r>
              <a:rPr lang="en-US" sz="2400" dirty="0">
                <a:solidFill>
                  <a:srgbClr val="3366CC"/>
                </a:solidFill>
                <a:latin typeface="Arial" panose="020B0604020202020204" pitchFamily="34" charset="0"/>
              </a:rPr>
              <a:t>„</a:t>
            </a:r>
            <a:r>
              <a:rPr lang="en-US" sz="2400" dirty="0" err="1">
                <a:solidFill>
                  <a:srgbClr val="3366CC"/>
                </a:solidFill>
                <a:latin typeface="Arial" panose="020B0604020202020204" pitchFamily="34" charset="0"/>
              </a:rPr>
              <a:t>Oʻzbekiston</a:t>
            </a:r>
            <a:r>
              <a:rPr lang="en-US" sz="2400" dirty="0">
                <a:solidFill>
                  <a:srgbClr val="3366CC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66CC"/>
                </a:solidFill>
                <a:latin typeface="Arial" panose="020B0604020202020204" pitchFamily="34" charset="0"/>
              </a:rPr>
              <a:t>adabiyoti</a:t>
            </a:r>
            <a:r>
              <a:rPr lang="en-US" sz="2400" dirty="0">
                <a:solidFill>
                  <a:srgbClr val="3366CC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66CC"/>
                </a:solidFill>
                <a:latin typeface="Arial" panose="020B0604020202020204" pitchFamily="34" charset="0"/>
              </a:rPr>
              <a:t>va</a:t>
            </a:r>
            <a:r>
              <a:rPr lang="en-US" sz="2400" dirty="0">
                <a:solidFill>
                  <a:srgbClr val="3366CC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66CC"/>
                </a:solidFill>
                <a:latin typeface="Arial" panose="020B0604020202020204" pitchFamily="34" charset="0"/>
              </a:rPr>
              <a:t>sanʼati</a:t>
            </a:r>
            <a:r>
              <a:rPr lang="en-US" sz="2400" dirty="0">
                <a:solidFill>
                  <a:srgbClr val="3366CC"/>
                </a:solidFill>
                <a:latin typeface="Arial" panose="020B0604020202020204" pitchFamily="34" charset="0"/>
              </a:rPr>
              <a:t>“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,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Qosimov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Behbudiy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Karvonboshi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. </a:t>
            </a:r>
            <a:r>
              <a:rPr lang="en-US" sz="2400" dirty="0">
                <a:solidFill>
                  <a:srgbClr val="3366CC"/>
                </a:solidFill>
                <a:latin typeface="Arial" panose="020B0604020202020204" pitchFamily="34" charset="0"/>
              </a:rPr>
              <a:t>„</a:t>
            </a:r>
            <a:r>
              <a:rPr lang="en-US" sz="2400" dirty="0" err="1">
                <a:solidFill>
                  <a:srgbClr val="3366CC"/>
                </a:solidFill>
                <a:latin typeface="Arial" panose="020B0604020202020204" pitchFamily="34" charset="0"/>
              </a:rPr>
              <a:t>Yoshlik</a:t>
            </a:r>
            <a:r>
              <a:rPr lang="en-US" sz="2400" dirty="0">
                <a:solidFill>
                  <a:srgbClr val="3366CC"/>
                </a:solidFill>
                <a:latin typeface="Arial" panose="020B0604020202020204" pitchFamily="34" charset="0"/>
              </a:rPr>
              <a:t>“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jurnali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, 1990-yil, 1-son.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Aliev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A.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Mahmudxoʻja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Behbudiy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. T., 1994.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  <a:hlinkClick r:id="rId2"/>
              </a:rPr>
              <a:t>WWW.Ziyonet.uz</a:t>
            </a:r>
            <a:endParaRPr lang="en-US" sz="2400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  <a:hlinkClick r:id="rId3"/>
              </a:rPr>
              <a:t>WWW.Wikipedia.uz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endParaRPr lang="en-US" sz="2400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6437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6563" y="2604254"/>
            <a:ext cx="11875367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0" dirty="0" err="1">
                <a:ln w="0"/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Open Sans"/>
              </a:rPr>
              <a:t>E`tiboringiz</a:t>
            </a:r>
            <a:r>
              <a:rPr lang="en-US" sz="8000" dirty="0">
                <a:ln w="0"/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Open Sans"/>
              </a:rPr>
              <a:t> </a:t>
            </a:r>
            <a:r>
              <a:rPr lang="en-US" sz="8000" dirty="0" err="1">
                <a:ln w="0"/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Open Sans"/>
              </a:rPr>
              <a:t>uchun</a:t>
            </a:r>
            <a:r>
              <a:rPr lang="en-US" sz="8000" dirty="0">
                <a:ln w="0"/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Open Sans"/>
              </a:rPr>
              <a:t> </a:t>
            </a:r>
            <a:r>
              <a:rPr lang="en-US" sz="8000" dirty="0" err="1">
                <a:ln w="0"/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Open Sans"/>
              </a:rPr>
              <a:t>rahmat</a:t>
            </a:r>
            <a:endParaRPr lang="en-US" sz="8000" dirty="0">
              <a:ln w="0"/>
              <a:solidFill>
                <a:schemeClr val="accent2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latin typeface="Open Sans"/>
            </a:endParaRPr>
          </a:p>
          <a:p>
            <a:r>
              <a:rPr lang="en-US" sz="8000" dirty="0">
                <a:ln w="0"/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                   </a:t>
            </a:r>
            <a:r>
              <a:rPr lang="ru-RU" sz="8000" dirty="0">
                <a:ln w="0"/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😊</a:t>
            </a:r>
          </a:p>
        </p:txBody>
      </p:sp>
    </p:spTree>
    <p:extLst>
      <p:ext uri="{BB962C8B-B14F-4D97-AF65-F5344CB8AC3E}">
        <p14:creationId xmlns:p14="http://schemas.microsoft.com/office/powerpoint/2010/main" val="943864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0945" y="1222306"/>
            <a:ext cx="828501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Mahmudxoʻja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Behbudiy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XX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asr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boʻsagʻasidaga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Turkiston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ijtimoiy-siyosiy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harakatchiligining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eng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yirik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namoyandasi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,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yangi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davr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oʻzbek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madaniyatining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asoschisidir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.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Turkiston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jadidlarining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tan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olingan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rahnamosi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,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mustaqil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jumhuriyat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gʻoyasining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yalovbardori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,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yangi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maktab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gʻoyasining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nazariyotchisi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va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amaliyotchisi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,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oʻzbek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dramaturgiyasini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boshlab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bergan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birinchi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dramaturg,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teatrchi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,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noshir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,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jurnalist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. U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tariximizning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gʻoyat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ogʻir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va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murakkab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bir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davrida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yashadi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. XVI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asrdan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boshlangan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inqiroz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va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turgʻunlik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,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oʻzaro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janjal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,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mahalliy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urugʻchilik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nizolari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millatni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holdan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toydirgan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,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imkondan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foydalanib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oʻlkani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zabt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etgan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Rusiya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zoʻr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berib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,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uni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turgʻun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va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tutqun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saqlashga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urinardi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. Mana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shunday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bir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sharoitda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Vatanni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butunlay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yoʻq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boʻlish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xavfidan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saqlab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qolish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,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avlodlarni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erk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va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ozodlik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,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mustaqillik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ruhida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tarbiyalash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,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maʼrifat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va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taraqqiyotta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boshlash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jadidlar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nomi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bilan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tarixga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kirgan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Behbudiy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boshliq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fidoyilar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zimmasiga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200" b="0" i="0" dirty="0" err="1">
                <a:solidFill>
                  <a:srgbClr val="222222"/>
                </a:solidFill>
                <a:effectLst/>
                <a:latin typeface="matn"/>
              </a:rPr>
              <a:t>tushdi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matn"/>
              </a:rPr>
              <a:t>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572580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225689"/>
            <a:ext cx="832658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/>
              <a:t>Mahmudxoʻja</a:t>
            </a:r>
            <a:r>
              <a:rPr lang="en-US" sz="2000" dirty="0"/>
              <a:t> </a:t>
            </a:r>
            <a:r>
              <a:rPr lang="en-US" sz="2000" dirty="0" err="1"/>
              <a:t>Behbudiy</a:t>
            </a:r>
            <a:r>
              <a:rPr lang="en-US" sz="2000" dirty="0"/>
              <a:t> mana </a:t>
            </a:r>
            <a:r>
              <a:rPr lang="en-US" sz="2000" dirty="0" err="1"/>
              <a:t>shu</a:t>
            </a:r>
            <a:r>
              <a:rPr lang="en-US" sz="2000" dirty="0"/>
              <a:t> </a:t>
            </a:r>
            <a:r>
              <a:rPr lang="en-US" sz="2000" dirty="0" err="1"/>
              <a:t>Turkiston</a:t>
            </a:r>
            <a:r>
              <a:rPr lang="en-US" sz="2000" dirty="0"/>
              <a:t> </a:t>
            </a:r>
            <a:r>
              <a:rPr lang="en-US" sz="2000" dirty="0" err="1"/>
              <a:t>jadidchilik</a:t>
            </a:r>
            <a:r>
              <a:rPr lang="en-US" sz="2000" dirty="0"/>
              <a:t> </a:t>
            </a:r>
            <a:r>
              <a:rPr lang="en-US" sz="2000" dirty="0" err="1"/>
              <a:t>harakatining</a:t>
            </a:r>
            <a:r>
              <a:rPr lang="en-US" sz="2000" dirty="0"/>
              <a:t> </a:t>
            </a:r>
            <a:r>
              <a:rPr lang="en-US" sz="2000" dirty="0" err="1"/>
              <a:t>asoschisi</a:t>
            </a:r>
            <a:r>
              <a:rPr lang="en-US" sz="2000" dirty="0"/>
              <a:t>, </a:t>
            </a:r>
            <a:r>
              <a:rPr lang="en-US" sz="2000" dirty="0" err="1"/>
              <a:t>boshlab</a:t>
            </a:r>
            <a:r>
              <a:rPr lang="en-US" sz="2000" dirty="0"/>
              <a:t> </a:t>
            </a:r>
            <a:r>
              <a:rPr lang="en-US" sz="2000" dirty="0" err="1"/>
              <a:t>beruvchisi</a:t>
            </a:r>
            <a:r>
              <a:rPr lang="en-US" sz="2000" dirty="0"/>
              <a:t> </a:t>
            </a:r>
            <a:r>
              <a:rPr lang="en-US" sz="2000" dirty="0" err="1"/>
              <a:t>edi</a:t>
            </a:r>
            <a:r>
              <a:rPr lang="en-US" sz="2000" dirty="0"/>
              <a:t>. U 1875 </a:t>
            </a:r>
            <a:r>
              <a:rPr lang="en-US" sz="2000" dirty="0" err="1"/>
              <a:t>yilning</a:t>
            </a:r>
            <a:r>
              <a:rPr lang="en-US" sz="2000" dirty="0"/>
              <a:t> 19 </a:t>
            </a:r>
            <a:r>
              <a:rPr lang="en-US" sz="2000" dirty="0" err="1"/>
              <a:t>yanvarida</a:t>
            </a:r>
            <a:r>
              <a:rPr lang="en-US" sz="2000" dirty="0"/>
              <a:t> Samarqand </a:t>
            </a:r>
            <a:r>
              <a:rPr lang="en-US" sz="2000" dirty="0" err="1"/>
              <a:t>yaqinidagi</a:t>
            </a:r>
            <a:r>
              <a:rPr lang="en-US" sz="2000" dirty="0"/>
              <a:t> </a:t>
            </a:r>
            <a:r>
              <a:rPr lang="en-US" sz="2000" dirty="0" err="1"/>
              <a:t>Baxshitepa</a:t>
            </a:r>
            <a:r>
              <a:rPr lang="en-US" sz="2000" dirty="0"/>
              <a:t> </a:t>
            </a:r>
            <a:r>
              <a:rPr lang="en-US" sz="2000" dirty="0" err="1"/>
              <a:t>qishlogʻida</a:t>
            </a:r>
            <a:r>
              <a:rPr lang="en-US" sz="2000" dirty="0"/>
              <a:t>, </a:t>
            </a:r>
            <a:r>
              <a:rPr lang="en-US" sz="2000" dirty="0" err="1"/>
              <a:t>ruhoniy</a:t>
            </a:r>
            <a:r>
              <a:rPr lang="en-US" sz="2000" dirty="0"/>
              <a:t> </a:t>
            </a:r>
            <a:r>
              <a:rPr lang="en-US" sz="2000" dirty="0" err="1"/>
              <a:t>oilasida</a:t>
            </a:r>
            <a:r>
              <a:rPr lang="en-US" sz="2000" dirty="0"/>
              <a:t> </a:t>
            </a:r>
            <a:r>
              <a:rPr lang="en-US" sz="2000" dirty="0" err="1"/>
              <a:t>dunyoga</a:t>
            </a:r>
            <a:r>
              <a:rPr lang="en-US" sz="2000" dirty="0"/>
              <a:t> </a:t>
            </a:r>
            <a:r>
              <a:rPr lang="en-US" sz="2000" dirty="0" err="1"/>
              <a:t>kelgan</a:t>
            </a:r>
            <a:r>
              <a:rPr lang="en-US" sz="2000" dirty="0"/>
              <a:t>. </a:t>
            </a:r>
            <a:r>
              <a:rPr lang="en-US" sz="2000" dirty="0" err="1"/>
              <a:t>Otasi</a:t>
            </a:r>
            <a:r>
              <a:rPr lang="en-US" sz="2000" dirty="0"/>
              <a:t> </a:t>
            </a:r>
            <a:r>
              <a:rPr lang="en-US" sz="2000" dirty="0" err="1"/>
              <a:t>Behbudxoʻja</a:t>
            </a:r>
            <a:r>
              <a:rPr lang="en-US" sz="2000" dirty="0"/>
              <a:t> </a:t>
            </a:r>
            <a:r>
              <a:rPr lang="en-US" sz="2000" dirty="0" err="1"/>
              <a:t>Solihxoʻja</a:t>
            </a:r>
            <a:r>
              <a:rPr lang="en-US" sz="2000" dirty="0"/>
              <a:t> </a:t>
            </a:r>
            <a:r>
              <a:rPr lang="en-US" sz="2000" dirty="0" err="1"/>
              <a:t>oʻgʻli</a:t>
            </a:r>
            <a:r>
              <a:rPr lang="en-US" sz="2000" dirty="0"/>
              <a:t> </a:t>
            </a:r>
            <a:r>
              <a:rPr lang="en-US" sz="2000" dirty="0" err="1"/>
              <a:t>turkistonlik</a:t>
            </a:r>
            <a:r>
              <a:rPr lang="en-US" sz="2000" dirty="0"/>
              <a:t>, Ahmad </a:t>
            </a:r>
            <a:r>
              <a:rPr lang="en-US" sz="2000" dirty="0" err="1"/>
              <a:t>Yassaviyning</a:t>
            </a:r>
            <a:r>
              <a:rPr lang="en-US" sz="2000" dirty="0"/>
              <a:t> </a:t>
            </a:r>
            <a:r>
              <a:rPr lang="en-US" sz="2000" dirty="0" err="1"/>
              <a:t>avlodlaridan</a:t>
            </a:r>
            <a:r>
              <a:rPr lang="en-US" sz="2000" dirty="0"/>
              <a:t>, </a:t>
            </a:r>
            <a:r>
              <a:rPr lang="en-US" sz="2000" dirty="0" err="1"/>
              <a:t>ona</a:t>
            </a:r>
            <a:r>
              <a:rPr lang="en-US" sz="2000" dirty="0"/>
              <a:t> </a:t>
            </a:r>
            <a:r>
              <a:rPr lang="en-US" sz="2000" dirty="0" err="1"/>
              <a:t>tomonidan</a:t>
            </a:r>
            <a:r>
              <a:rPr lang="en-US" sz="2000" dirty="0"/>
              <a:t> </a:t>
            </a:r>
            <a:r>
              <a:rPr lang="en-US" sz="2000" dirty="0" err="1"/>
              <a:t>bobosi</a:t>
            </a:r>
            <a:r>
              <a:rPr lang="en-US" sz="2000" dirty="0"/>
              <a:t> </a:t>
            </a:r>
            <a:r>
              <a:rPr lang="en-US" sz="2000" dirty="0" err="1"/>
              <a:t>Niyozxoʻja</a:t>
            </a:r>
            <a:r>
              <a:rPr lang="en-US" sz="2000" dirty="0"/>
              <a:t> </a:t>
            </a:r>
            <a:r>
              <a:rPr lang="en-US" sz="2000" dirty="0" err="1"/>
              <a:t>urganchlik</a:t>
            </a:r>
            <a:r>
              <a:rPr lang="en-US" sz="2000" dirty="0"/>
              <a:t> </a:t>
            </a:r>
            <a:r>
              <a:rPr lang="en-US" sz="2000" dirty="0" err="1"/>
              <a:t>boʻlib</a:t>
            </a:r>
            <a:r>
              <a:rPr lang="en-US" sz="2000" dirty="0"/>
              <a:t>, </a:t>
            </a:r>
            <a:r>
              <a:rPr lang="en-US" sz="2000" dirty="0" err="1"/>
              <a:t>amir</a:t>
            </a:r>
            <a:r>
              <a:rPr lang="en-US" sz="2000" dirty="0"/>
              <a:t> </a:t>
            </a:r>
            <a:r>
              <a:rPr lang="en-US" sz="2000" dirty="0" err="1"/>
              <a:t>Shohmurod</a:t>
            </a:r>
            <a:r>
              <a:rPr lang="en-US" sz="2000" dirty="0"/>
              <a:t> </a:t>
            </a:r>
            <a:r>
              <a:rPr lang="en-US" sz="2000" dirty="0" err="1"/>
              <a:t>zamonida</a:t>
            </a:r>
            <a:r>
              <a:rPr lang="en-US" sz="2000" dirty="0"/>
              <a:t> (1785–1800)</a:t>
            </a:r>
            <a:r>
              <a:rPr lang="en-US" sz="2000" dirty="0" err="1"/>
              <a:t>Samarqandga</a:t>
            </a:r>
            <a:r>
              <a:rPr lang="en-US" sz="2000" dirty="0"/>
              <a:t> </a:t>
            </a:r>
            <a:r>
              <a:rPr lang="en-US" sz="2000" dirty="0" err="1"/>
              <a:t>kelib</a:t>
            </a:r>
            <a:r>
              <a:rPr lang="en-US" sz="2000" dirty="0"/>
              <a:t> </a:t>
            </a:r>
            <a:r>
              <a:rPr lang="en-US" sz="2000" dirty="0" err="1"/>
              <a:t>qolgan</a:t>
            </a:r>
            <a:r>
              <a:rPr lang="en-US" sz="2000" dirty="0"/>
              <a:t>. 1894 </a:t>
            </a:r>
            <a:r>
              <a:rPr lang="en-US" sz="2000" dirty="0" err="1"/>
              <a:t>yilda</a:t>
            </a:r>
            <a:r>
              <a:rPr lang="en-US" sz="2000" dirty="0"/>
              <a:t> </a:t>
            </a:r>
            <a:r>
              <a:rPr lang="en-US" sz="2000" dirty="0" err="1"/>
              <a:t>otasi</a:t>
            </a:r>
            <a:r>
              <a:rPr lang="en-US" sz="2000" dirty="0"/>
              <a:t>, </a:t>
            </a:r>
            <a:r>
              <a:rPr lang="en-US" sz="2000" dirty="0" err="1"/>
              <a:t>imom-xatiblik</a:t>
            </a:r>
            <a:r>
              <a:rPr lang="en-US" sz="2000" dirty="0"/>
              <a:t> </a:t>
            </a:r>
            <a:r>
              <a:rPr lang="en-US" sz="2000" dirty="0" err="1"/>
              <a:t>bilan</a:t>
            </a:r>
            <a:r>
              <a:rPr lang="en-US" sz="2000" dirty="0"/>
              <a:t> </a:t>
            </a:r>
            <a:r>
              <a:rPr lang="en-US" sz="2000" dirty="0" err="1"/>
              <a:t>shugʻullanib</a:t>
            </a:r>
            <a:r>
              <a:rPr lang="en-US" sz="2000" dirty="0"/>
              <a:t> </a:t>
            </a:r>
            <a:r>
              <a:rPr lang="en-US" sz="2000" dirty="0" err="1"/>
              <a:t>kelgan</a:t>
            </a:r>
            <a:r>
              <a:rPr lang="en-US" sz="2000" dirty="0"/>
              <a:t> </a:t>
            </a:r>
            <a:r>
              <a:rPr lang="en-US" sz="2000" dirty="0" err="1"/>
              <a:t>Behbudxoʻja</a:t>
            </a:r>
            <a:r>
              <a:rPr lang="en-US" sz="2000" dirty="0"/>
              <a:t> </a:t>
            </a:r>
            <a:r>
              <a:rPr lang="en-US" sz="2000" dirty="0" err="1"/>
              <a:t>vafot</a:t>
            </a:r>
            <a:r>
              <a:rPr lang="en-US" sz="2000" dirty="0"/>
              <a:t> </a:t>
            </a:r>
            <a:r>
              <a:rPr lang="en-US" sz="2000" dirty="0" err="1"/>
              <a:t>etadi</a:t>
            </a:r>
            <a:r>
              <a:rPr lang="en-US" sz="2000" dirty="0"/>
              <a:t>. </a:t>
            </a:r>
            <a:r>
              <a:rPr lang="en-US" sz="2000" dirty="0" err="1"/>
              <a:t>Yosh</a:t>
            </a:r>
            <a:r>
              <a:rPr lang="en-US" sz="2000" dirty="0"/>
              <a:t> </a:t>
            </a:r>
            <a:r>
              <a:rPr lang="en-US" sz="2000" dirty="0" err="1"/>
              <a:t>Mahmudxoʻja</a:t>
            </a:r>
            <a:r>
              <a:rPr lang="en-US" sz="2000" dirty="0"/>
              <a:t> </a:t>
            </a:r>
            <a:r>
              <a:rPr lang="en-US" sz="2000" dirty="0" err="1"/>
              <a:t>togʻasi</a:t>
            </a:r>
            <a:r>
              <a:rPr lang="en-US" sz="2000" dirty="0"/>
              <a:t> </a:t>
            </a:r>
            <a:r>
              <a:rPr lang="en-US" sz="2000" dirty="0" err="1"/>
              <a:t>qozi</a:t>
            </a:r>
            <a:r>
              <a:rPr lang="en-US" sz="2000" dirty="0"/>
              <a:t> Muhammad </a:t>
            </a:r>
            <a:r>
              <a:rPr lang="en-US" sz="2000" dirty="0" err="1"/>
              <a:t>Siddiq</a:t>
            </a:r>
            <a:r>
              <a:rPr lang="en-US" sz="2000" dirty="0"/>
              <a:t> </a:t>
            </a:r>
            <a:r>
              <a:rPr lang="en-US" sz="2000" dirty="0" err="1"/>
              <a:t>tarbiyasi</a:t>
            </a:r>
            <a:r>
              <a:rPr lang="en-US" sz="2000" dirty="0"/>
              <a:t> </a:t>
            </a:r>
            <a:r>
              <a:rPr lang="en-US" sz="2000" dirty="0" err="1"/>
              <a:t>va</a:t>
            </a:r>
            <a:r>
              <a:rPr lang="en-US" sz="2000" dirty="0"/>
              <a:t> </a:t>
            </a:r>
            <a:r>
              <a:rPr lang="en-US" sz="2000" dirty="0" err="1"/>
              <a:t>qaramogʻida</a:t>
            </a:r>
            <a:r>
              <a:rPr lang="en-US" sz="2000" dirty="0"/>
              <a:t> </a:t>
            </a:r>
            <a:r>
              <a:rPr lang="en-US" sz="2000" dirty="0" err="1"/>
              <a:t>oʻsib</a:t>
            </a:r>
            <a:r>
              <a:rPr lang="en-US" sz="2000" dirty="0"/>
              <a:t> </a:t>
            </a:r>
            <a:r>
              <a:rPr lang="en-US" sz="2000" dirty="0" err="1"/>
              <a:t>voyaga</a:t>
            </a:r>
            <a:r>
              <a:rPr lang="en-US" sz="2000" dirty="0"/>
              <a:t> </a:t>
            </a:r>
            <a:r>
              <a:rPr lang="en-US" sz="2000" dirty="0" err="1"/>
              <a:t>yetadi</a:t>
            </a:r>
            <a:r>
              <a:rPr lang="en-US" sz="2000" dirty="0"/>
              <a:t>. Arab </a:t>
            </a:r>
            <a:r>
              <a:rPr lang="en-US" sz="2000" dirty="0" err="1"/>
              <a:t>sarfu</a:t>
            </a:r>
            <a:r>
              <a:rPr lang="en-US" sz="2000" dirty="0"/>
              <a:t> </a:t>
            </a:r>
            <a:r>
              <a:rPr lang="en-US" sz="2000" dirty="0" err="1"/>
              <a:t>nahvini</a:t>
            </a:r>
            <a:r>
              <a:rPr lang="en-US" sz="2000" dirty="0"/>
              <a:t> </a:t>
            </a:r>
            <a:r>
              <a:rPr lang="en-US" sz="2000" dirty="0" err="1"/>
              <a:t>kichik</a:t>
            </a:r>
            <a:r>
              <a:rPr lang="en-US" sz="2000" dirty="0"/>
              <a:t> </a:t>
            </a:r>
            <a:r>
              <a:rPr lang="en-US" sz="2000" dirty="0" err="1"/>
              <a:t>togʻasi</a:t>
            </a:r>
            <a:r>
              <a:rPr lang="en-US" sz="2000" dirty="0"/>
              <a:t> </a:t>
            </a:r>
            <a:r>
              <a:rPr lang="en-US" sz="2000" dirty="0" err="1"/>
              <a:t>Mulla</a:t>
            </a:r>
            <a:r>
              <a:rPr lang="en-US" sz="2000" dirty="0"/>
              <a:t> </a:t>
            </a:r>
            <a:r>
              <a:rPr lang="en-US" sz="2000" dirty="0" err="1"/>
              <a:t>Odildan</a:t>
            </a:r>
            <a:r>
              <a:rPr lang="en-US" sz="2000" dirty="0"/>
              <a:t> </a:t>
            </a:r>
            <a:r>
              <a:rPr lang="en-US" sz="2000" dirty="0" err="1"/>
              <a:t>oʻrganadi</a:t>
            </a:r>
            <a:r>
              <a:rPr lang="en-US" sz="2000" dirty="0"/>
              <a:t>. 18 </a:t>
            </a:r>
            <a:r>
              <a:rPr lang="en-US" sz="2000" dirty="0" err="1"/>
              <a:t>yoshida</a:t>
            </a:r>
            <a:r>
              <a:rPr lang="en-US" sz="2000" dirty="0"/>
              <a:t> </a:t>
            </a:r>
            <a:r>
              <a:rPr lang="en-US" sz="2000" dirty="0" err="1"/>
              <a:t>qozixonada</a:t>
            </a:r>
            <a:r>
              <a:rPr lang="en-US" sz="2000" dirty="0"/>
              <a:t> </a:t>
            </a:r>
            <a:r>
              <a:rPr lang="en-US" sz="2000" dirty="0" err="1"/>
              <a:t>mirzolik</a:t>
            </a:r>
            <a:r>
              <a:rPr lang="en-US" sz="2000" dirty="0"/>
              <a:t> </a:t>
            </a:r>
            <a:r>
              <a:rPr lang="en-US" sz="2000" dirty="0" err="1"/>
              <a:t>qila</a:t>
            </a:r>
            <a:r>
              <a:rPr lang="en-US" sz="2000" dirty="0"/>
              <a:t> </a:t>
            </a:r>
            <a:r>
              <a:rPr lang="en-US" sz="2000" dirty="0" err="1"/>
              <a:t>boshlaydi</a:t>
            </a:r>
            <a:r>
              <a:rPr lang="en-US" sz="2000" dirty="0"/>
              <a:t>. </a:t>
            </a:r>
            <a:r>
              <a:rPr lang="en-US" sz="2000" dirty="0" err="1"/>
              <a:t>Oʻz</a:t>
            </a:r>
            <a:r>
              <a:rPr lang="en-US" sz="2000" dirty="0"/>
              <a:t> </a:t>
            </a:r>
            <a:r>
              <a:rPr lang="en-US" sz="2000" dirty="0" err="1"/>
              <a:t>ustida</a:t>
            </a:r>
            <a:r>
              <a:rPr lang="en-US" sz="2000" dirty="0"/>
              <a:t> </a:t>
            </a:r>
            <a:r>
              <a:rPr lang="en-US" sz="2000" dirty="0" err="1"/>
              <a:t>qunt</a:t>
            </a:r>
            <a:r>
              <a:rPr lang="en-US" sz="2000" dirty="0"/>
              <a:t> </a:t>
            </a:r>
            <a:r>
              <a:rPr lang="en-US" sz="2000" dirty="0" err="1"/>
              <a:t>bilan</a:t>
            </a:r>
            <a:r>
              <a:rPr lang="en-US" sz="2000" dirty="0"/>
              <a:t> </a:t>
            </a:r>
            <a:r>
              <a:rPr lang="en-US" sz="2000" dirty="0" err="1"/>
              <a:t>ishlab</a:t>
            </a:r>
            <a:r>
              <a:rPr lang="en-US" sz="2000" dirty="0"/>
              <a:t>, </a:t>
            </a:r>
            <a:r>
              <a:rPr lang="en-US" sz="2000" dirty="0" err="1"/>
              <a:t>shariatning</a:t>
            </a:r>
            <a:r>
              <a:rPr lang="en-US" sz="2000" dirty="0"/>
              <a:t> </a:t>
            </a:r>
            <a:r>
              <a:rPr lang="en-US" sz="2000" dirty="0" err="1"/>
              <a:t>yuksak</a:t>
            </a:r>
            <a:r>
              <a:rPr lang="en-US" sz="2000" dirty="0"/>
              <a:t> </a:t>
            </a:r>
            <a:r>
              <a:rPr lang="en-US" sz="2000" dirty="0" err="1"/>
              <a:t>maqomlari</a:t>
            </a:r>
            <a:r>
              <a:rPr lang="en-US" sz="2000" dirty="0"/>
              <a:t> – </a:t>
            </a:r>
            <a:r>
              <a:rPr lang="en-US" sz="2000" dirty="0" err="1"/>
              <a:t>qozi</a:t>
            </a:r>
            <a:r>
              <a:rPr lang="en-US" sz="2000" dirty="0"/>
              <a:t>, mufti </a:t>
            </a:r>
            <a:r>
              <a:rPr lang="en-US" sz="2000" dirty="0" err="1"/>
              <a:t>darajasigacha</a:t>
            </a:r>
            <a:r>
              <a:rPr lang="en-US" sz="2000" dirty="0"/>
              <a:t> </a:t>
            </a:r>
            <a:r>
              <a:rPr lang="en-US" sz="2000" dirty="0" err="1"/>
              <a:t>koʻtariladi</a:t>
            </a:r>
            <a:r>
              <a:rPr lang="en-US" sz="2000" dirty="0"/>
              <a:t>. </a:t>
            </a:r>
            <a:r>
              <a:rPr lang="en-US" sz="2000" dirty="0" err="1"/>
              <a:t>Yosh</a:t>
            </a:r>
            <a:r>
              <a:rPr lang="en-US" sz="2000" dirty="0"/>
              <a:t> </a:t>
            </a:r>
            <a:r>
              <a:rPr lang="en-US" sz="2000" dirty="0" err="1"/>
              <a:t>Mahmudxoʻja</a:t>
            </a:r>
            <a:r>
              <a:rPr lang="en-US" sz="2000" dirty="0"/>
              <a:t> </a:t>
            </a:r>
            <a:r>
              <a:rPr lang="en-US" sz="2000" dirty="0" err="1"/>
              <a:t>dunyoqarashining</a:t>
            </a:r>
            <a:r>
              <a:rPr lang="en-US" sz="2000" dirty="0"/>
              <a:t> </a:t>
            </a:r>
            <a:r>
              <a:rPr lang="en-US" sz="2000" dirty="0" err="1"/>
              <a:t>shakllanishida</a:t>
            </a:r>
            <a:r>
              <a:rPr lang="en-US" sz="2000" dirty="0"/>
              <a:t> </a:t>
            </a:r>
            <a:r>
              <a:rPr lang="en-US" sz="2000" dirty="0" err="1"/>
              <a:t>Rusiya</a:t>
            </a:r>
            <a:r>
              <a:rPr lang="en-US" sz="2000" dirty="0"/>
              <a:t> </a:t>
            </a:r>
            <a:r>
              <a:rPr lang="en-US" sz="2000" dirty="0" err="1"/>
              <a:t>jadidchilik</a:t>
            </a:r>
            <a:r>
              <a:rPr lang="en-US" sz="2000" dirty="0"/>
              <a:t> </a:t>
            </a:r>
            <a:r>
              <a:rPr lang="en-US" sz="2000" dirty="0" err="1"/>
              <a:t>harakatining</a:t>
            </a:r>
            <a:r>
              <a:rPr lang="en-US" sz="2000" dirty="0"/>
              <a:t> </a:t>
            </a:r>
            <a:r>
              <a:rPr lang="en-US" sz="2000" dirty="0" err="1"/>
              <a:t>asoschisi</a:t>
            </a:r>
            <a:r>
              <a:rPr lang="en-US" sz="2000" dirty="0"/>
              <a:t> </a:t>
            </a:r>
            <a:r>
              <a:rPr lang="en-US" sz="2000" dirty="0" err="1"/>
              <a:t>Ismoilbek</a:t>
            </a:r>
            <a:r>
              <a:rPr lang="en-US" sz="2000" dirty="0"/>
              <a:t> </a:t>
            </a:r>
            <a:r>
              <a:rPr lang="en-US" sz="2000" dirty="0" err="1"/>
              <a:t>Gasprinskiyning</a:t>
            </a:r>
            <a:r>
              <a:rPr lang="en-US" sz="2000" dirty="0"/>
              <a:t> </a:t>
            </a:r>
            <a:r>
              <a:rPr lang="en-US" sz="2000" dirty="0" err="1"/>
              <a:t>xizmati</a:t>
            </a:r>
            <a:r>
              <a:rPr lang="en-US" sz="2000" dirty="0"/>
              <a:t> </a:t>
            </a:r>
            <a:r>
              <a:rPr lang="en-US" sz="2000" dirty="0" err="1"/>
              <a:t>katta</a:t>
            </a:r>
            <a:r>
              <a:rPr lang="en-US" sz="2000" dirty="0"/>
              <a:t> </a:t>
            </a:r>
            <a:r>
              <a:rPr lang="en-US" sz="2000" dirty="0" err="1"/>
              <a:t>boʻlgan</a:t>
            </a:r>
            <a:r>
              <a:rPr lang="en-US" sz="2000" dirty="0"/>
              <a:t>. U 1892 </a:t>
            </a:r>
            <a:r>
              <a:rPr lang="en-US" sz="2000" dirty="0" err="1"/>
              <a:t>yilda</a:t>
            </a:r>
            <a:r>
              <a:rPr lang="en-US" sz="2000" dirty="0"/>
              <a:t> </a:t>
            </a:r>
            <a:r>
              <a:rPr lang="en-US" sz="2000" dirty="0" err="1"/>
              <a:t>Turkistondagi</a:t>
            </a:r>
            <a:r>
              <a:rPr lang="en-US" sz="2000" dirty="0"/>
              <a:t> </a:t>
            </a:r>
            <a:r>
              <a:rPr lang="en-US" sz="2000" dirty="0" err="1"/>
              <a:t>maktablarni</a:t>
            </a:r>
            <a:r>
              <a:rPr lang="en-US" sz="2000" dirty="0"/>
              <a:t> </a:t>
            </a:r>
            <a:r>
              <a:rPr lang="en-US" sz="2000" dirty="0" err="1"/>
              <a:t>isloh</a:t>
            </a:r>
            <a:r>
              <a:rPr lang="en-US" sz="2000" dirty="0"/>
              <a:t> </a:t>
            </a:r>
            <a:r>
              <a:rPr lang="en-US" sz="2000" dirty="0" err="1"/>
              <a:t>kilish</a:t>
            </a:r>
            <a:r>
              <a:rPr lang="en-US" sz="2000" dirty="0"/>
              <a:t>, “</a:t>
            </a:r>
            <a:r>
              <a:rPr lang="en-US" sz="2000" dirty="0" err="1"/>
              <a:t>usuli</a:t>
            </a:r>
            <a:r>
              <a:rPr lang="en-US" sz="2000" dirty="0"/>
              <a:t> </a:t>
            </a:r>
            <a:r>
              <a:rPr lang="en-US" sz="2000" dirty="0" err="1"/>
              <a:t>savtiya”ni</a:t>
            </a:r>
            <a:r>
              <a:rPr lang="en-US" sz="2000" dirty="0"/>
              <a:t> </a:t>
            </a:r>
            <a:r>
              <a:rPr lang="en-US" sz="2000" dirty="0" err="1"/>
              <a:t>joriy</a:t>
            </a:r>
            <a:r>
              <a:rPr lang="en-US" sz="2000" dirty="0"/>
              <a:t> </a:t>
            </a:r>
            <a:r>
              <a:rPr lang="en-US" sz="2000" dirty="0" err="1"/>
              <a:t>etish</a:t>
            </a:r>
            <a:r>
              <a:rPr lang="en-US" sz="2000" dirty="0"/>
              <a:t> </a:t>
            </a:r>
            <a:r>
              <a:rPr lang="en-US" sz="2000" dirty="0" err="1"/>
              <a:t>taklifi</a:t>
            </a:r>
            <a:r>
              <a:rPr lang="en-US" sz="2000" dirty="0"/>
              <a:t> </a:t>
            </a:r>
            <a:r>
              <a:rPr lang="en-US" sz="2000" dirty="0" err="1"/>
              <a:t>bilan</a:t>
            </a:r>
            <a:r>
              <a:rPr lang="en-US" sz="2000" dirty="0"/>
              <a:t> general gubernator N. O. </a:t>
            </a:r>
            <a:r>
              <a:rPr lang="en-US" sz="2000" dirty="0" err="1"/>
              <a:t>Rozenbaxga</a:t>
            </a:r>
            <a:r>
              <a:rPr lang="en-US" sz="2000" dirty="0"/>
              <a:t> </a:t>
            </a:r>
            <a:r>
              <a:rPr lang="en-US" sz="2000" dirty="0" err="1"/>
              <a:t>murojaat</a:t>
            </a:r>
            <a:r>
              <a:rPr lang="en-US" sz="2000" dirty="0"/>
              <a:t> </a:t>
            </a:r>
            <a:r>
              <a:rPr lang="en-US" sz="2000" dirty="0" err="1"/>
              <a:t>etadi</a:t>
            </a:r>
            <a:r>
              <a:rPr lang="en-US" sz="2000" dirty="0"/>
              <a:t>. </a:t>
            </a:r>
            <a:r>
              <a:rPr lang="en-US" sz="2000" dirty="0" err="1"/>
              <a:t>Javob</a:t>
            </a:r>
            <a:r>
              <a:rPr lang="en-US" sz="2000" dirty="0"/>
              <a:t> </a:t>
            </a:r>
            <a:r>
              <a:rPr lang="en-US" sz="2000" dirty="0" err="1"/>
              <a:t>olmagach</a:t>
            </a:r>
            <a:r>
              <a:rPr lang="en-US" sz="2000" dirty="0"/>
              <a:t>, 1893 </a:t>
            </a:r>
            <a:r>
              <a:rPr lang="en-US" sz="2000" dirty="0" err="1"/>
              <a:t>yilda</a:t>
            </a:r>
            <a:r>
              <a:rPr lang="en-US" sz="2000" dirty="0"/>
              <a:t> </a:t>
            </a:r>
            <a:r>
              <a:rPr lang="en-US" sz="2000" dirty="0" err="1"/>
              <a:t>oʻzi</a:t>
            </a:r>
            <a:r>
              <a:rPr lang="en-US" sz="2000" dirty="0"/>
              <a:t> </a:t>
            </a:r>
            <a:r>
              <a:rPr lang="en-US" sz="2000" dirty="0" err="1"/>
              <a:t>Toshkentga</a:t>
            </a:r>
            <a:r>
              <a:rPr lang="en-US" sz="2000" dirty="0"/>
              <a:t> </a:t>
            </a:r>
            <a:r>
              <a:rPr lang="en-US" sz="2000" dirty="0" err="1"/>
              <a:t>keldi</a:t>
            </a:r>
            <a:r>
              <a:rPr lang="en-US" sz="2000" dirty="0"/>
              <a:t>. Samarqand, </a:t>
            </a:r>
            <a:r>
              <a:rPr lang="en-US" sz="2000" dirty="0" err="1"/>
              <a:t>Buxoroda</a:t>
            </a:r>
            <a:r>
              <a:rPr lang="en-US" sz="2000" dirty="0"/>
              <a:t> </a:t>
            </a:r>
            <a:r>
              <a:rPr lang="en-US" sz="2000" dirty="0" err="1"/>
              <a:t>boʻldi</a:t>
            </a:r>
            <a:r>
              <a:rPr lang="en-US" sz="2000" dirty="0"/>
              <a:t>. </a:t>
            </a:r>
            <a:r>
              <a:rPr lang="en-US" sz="2000" dirty="0" err="1"/>
              <a:t>Mahalliy</a:t>
            </a:r>
            <a:r>
              <a:rPr lang="en-US" sz="2000" dirty="0"/>
              <a:t> </a:t>
            </a:r>
            <a:r>
              <a:rPr lang="en-US" sz="2000" dirty="0" err="1"/>
              <a:t>xalq</a:t>
            </a:r>
            <a:r>
              <a:rPr lang="en-US" sz="2000" dirty="0"/>
              <a:t> </a:t>
            </a:r>
            <a:r>
              <a:rPr lang="en-US" sz="2000" dirty="0" err="1"/>
              <a:t>bilan</a:t>
            </a:r>
            <a:r>
              <a:rPr lang="en-US" sz="2000" dirty="0"/>
              <a:t> </a:t>
            </a:r>
            <a:r>
              <a:rPr lang="en-US" sz="2000" dirty="0" err="1"/>
              <a:t>gaplashib</a:t>
            </a:r>
            <a:r>
              <a:rPr lang="en-US" sz="2000" dirty="0"/>
              <a:t>, </a:t>
            </a:r>
            <a:r>
              <a:rPr lang="en-US" sz="2000" dirty="0" err="1"/>
              <a:t>dastlabki</a:t>
            </a:r>
            <a:r>
              <a:rPr lang="en-US" sz="2000" dirty="0"/>
              <a:t> </a:t>
            </a:r>
            <a:r>
              <a:rPr lang="en-US" sz="2000" dirty="0" err="1"/>
              <a:t>yangi</a:t>
            </a:r>
            <a:r>
              <a:rPr lang="en-US" sz="2000" dirty="0"/>
              <a:t> </a:t>
            </a:r>
            <a:r>
              <a:rPr lang="en-US" sz="2000" dirty="0" err="1"/>
              <a:t>usul</a:t>
            </a:r>
            <a:r>
              <a:rPr lang="en-US" sz="2000" dirty="0"/>
              <a:t> </a:t>
            </a:r>
            <a:r>
              <a:rPr lang="en-US" sz="2000" dirty="0" err="1"/>
              <a:t>maktablarni</a:t>
            </a:r>
            <a:r>
              <a:rPr lang="en-US" sz="2000" dirty="0"/>
              <a:t> </a:t>
            </a:r>
            <a:r>
              <a:rPr lang="en-US" sz="2000" dirty="0" err="1"/>
              <a:t>ochishga</a:t>
            </a:r>
            <a:r>
              <a:rPr lang="en-US" sz="2000" dirty="0"/>
              <a:t> </a:t>
            </a:r>
            <a:r>
              <a:rPr lang="en-US" sz="2000" dirty="0" err="1"/>
              <a:t>muvaffaq</a:t>
            </a:r>
            <a:r>
              <a:rPr lang="en-US" sz="2000" dirty="0"/>
              <a:t> </a:t>
            </a:r>
            <a:r>
              <a:rPr lang="en-US" sz="2000" dirty="0" err="1"/>
              <a:t>boʻldi</a:t>
            </a:r>
            <a:r>
              <a:rPr lang="en-US" sz="2000" dirty="0"/>
              <a:t>. </a:t>
            </a:r>
            <a:r>
              <a:rPr lang="en-US" sz="2000" dirty="0" err="1"/>
              <a:t>Behbudiy</a:t>
            </a:r>
            <a:r>
              <a:rPr lang="en-US" sz="2000" dirty="0"/>
              <a:t> </a:t>
            </a:r>
            <a:r>
              <a:rPr lang="en-US" sz="2000" dirty="0" err="1"/>
              <a:t>oʻz</a:t>
            </a:r>
            <a:r>
              <a:rPr lang="en-US" sz="2000" dirty="0"/>
              <a:t> </a:t>
            </a:r>
            <a:r>
              <a:rPr lang="en-US" sz="2000" dirty="0" err="1"/>
              <a:t>xotiralarida</a:t>
            </a:r>
            <a:r>
              <a:rPr lang="en-US" sz="2000" dirty="0"/>
              <a:t> </a:t>
            </a:r>
            <a:r>
              <a:rPr lang="en-US" sz="2000" dirty="0" err="1"/>
              <a:t>ustozi</a:t>
            </a:r>
            <a:r>
              <a:rPr lang="en-US" sz="2000" dirty="0"/>
              <a:t> </a:t>
            </a:r>
            <a:r>
              <a:rPr lang="en-US" sz="2000" dirty="0" err="1"/>
              <a:t>bilan</a:t>
            </a:r>
            <a:r>
              <a:rPr lang="en-US" sz="2000" dirty="0"/>
              <a:t> </a:t>
            </a:r>
            <a:r>
              <a:rPr lang="en-US" sz="2000" dirty="0" err="1"/>
              <a:t>uchrashuvlarini</a:t>
            </a:r>
            <a:r>
              <a:rPr lang="en-US" sz="2000" dirty="0"/>
              <a:t> </a:t>
            </a:r>
            <a:r>
              <a:rPr lang="en-US" sz="2000" dirty="0" err="1"/>
              <a:t>ixlos</a:t>
            </a:r>
            <a:r>
              <a:rPr lang="en-US" sz="2000" dirty="0"/>
              <a:t> </a:t>
            </a:r>
            <a:r>
              <a:rPr lang="en-US" sz="2000" dirty="0" err="1"/>
              <a:t>va</a:t>
            </a:r>
            <a:r>
              <a:rPr lang="en-US" sz="2000" dirty="0"/>
              <a:t> </a:t>
            </a:r>
            <a:r>
              <a:rPr lang="en-US" sz="2000" dirty="0" err="1"/>
              <a:t>muhabbat</a:t>
            </a:r>
            <a:r>
              <a:rPr lang="en-US" sz="2000" dirty="0"/>
              <a:t> </a:t>
            </a:r>
            <a:r>
              <a:rPr lang="en-US" sz="2000" dirty="0" err="1"/>
              <a:t>bilan</a:t>
            </a:r>
            <a:r>
              <a:rPr lang="en-US" sz="2000" dirty="0"/>
              <a:t> </a:t>
            </a:r>
            <a:r>
              <a:rPr lang="en-US" sz="2000" dirty="0" err="1"/>
              <a:t>tilga</a:t>
            </a:r>
            <a:r>
              <a:rPr lang="en-US" sz="2000" dirty="0"/>
              <a:t> </a:t>
            </a:r>
            <a:r>
              <a:rPr lang="en-US" sz="2000" dirty="0" err="1"/>
              <a:t>oladi</a:t>
            </a:r>
            <a:r>
              <a:rPr lang="en-US" sz="2000" dirty="0"/>
              <a:t>.</a:t>
            </a:r>
          </a:p>
        </p:txBody>
      </p:sp>
      <p:pic>
        <p:nvPicPr>
          <p:cNvPr id="1026" name="Picture 2" descr="Mahmudxoʻja Behbudiy (1875–1919) | saviya.u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5636" y="983674"/>
            <a:ext cx="4031673" cy="38515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213145" y="218175"/>
            <a:ext cx="58224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Mahmudxoʻja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Behbudiy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(1875-1919) 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8930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9383" y="2191850"/>
            <a:ext cx="116516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1899–1900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yillarda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Behbudiy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haj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safariga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boradi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.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Dunyo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koʻrish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izsiz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ketmaydi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. Safar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yangi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maktab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haqidagi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qarashlarini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mustahkamlaydi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.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Uning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tashabbus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va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gʻayrati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bilan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1903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yilda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Samarqand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atrofidagi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Halvoyi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(S.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Siddiqiy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),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Rajabamin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(A.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Shakuriy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)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qishloqlarida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yangi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maktablar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tashkil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topdi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.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Adib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bu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maktablar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uchun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darsliklar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tuzishga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kirishadi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.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Ketma-ket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“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Risolai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asbobi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savod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” (1904), “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Risolai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jugʻrofiyai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umroniy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” (1905), “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Risolai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jugʻrofiyai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Rusiy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” (1905), “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Kitobatul-atfol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” (1908), “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Amaliyoti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islom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” (1908), “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Tarixi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islom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” (1909)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kabi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kitoblari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paydo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matn"/>
              </a:rPr>
              <a:t>boʻladi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mat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0503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ертикальный свиток 2"/>
          <p:cNvSpPr/>
          <p:nvPr/>
        </p:nvSpPr>
        <p:spPr>
          <a:xfrm>
            <a:off x="1357745" y="2230582"/>
            <a:ext cx="8908473" cy="4170218"/>
          </a:xfrm>
          <a:prstGeom prst="verticalScroll">
            <a:avLst>
              <a:gd name="adj" fmla="val 220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19200" y="529349"/>
            <a:ext cx="965661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1903–1904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yillarda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Maskov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,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Peterburgga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boradi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, 1907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yilda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Qozon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, Ufa,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Nijniy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Novogorodda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boʻladi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.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Bular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sayohat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emas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,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xizmat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 safari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edi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.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Masalan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: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Nijniy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Novogorodda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 1907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yilning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 23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avgustida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Rusiya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musulmonlarining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turmush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va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madaniyati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muammolariga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bagʻishlangan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qurultoyi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chaqiriladi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.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Behbudiy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turkistonliklar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guruhini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boshqaradi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va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katta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nutq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000" b="0" i="0" dirty="0" err="1">
                <a:solidFill>
                  <a:srgbClr val="222222"/>
                </a:solidFill>
                <a:effectLst/>
                <a:latin typeface="matn"/>
              </a:rPr>
              <a:t>soʻzlaydi</a:t>
            </a:r>
            <a:r>
              <a:rPr lang="en-US" sz="2000" dirty="0">
                <a:solidFill>
                  <a:srgbClr val="222222"/>
                </a:solidFill>
                <a:latin typeface="matn"/>
              </a:rPr>
              <a:t>:</a:t>
            </a:r>
          </a:p>
          <a:p>
            <a:endParaRPr lang="en-US" sz="2000" dirty="0">
              <a:solidFill>
                <a:srgbClr val="222222"/>
              </a:solidFill>
              <a:latin typeface="matn"/>
            </a:endParaRPr>
          </a:p>
          <a:p>
            <a:endParaRPr lang="en-US" sz="2000" dirty="0">
              <a:solidFill>
                <a:srgbClr val="222222"/>
              </a:solidFill>
              <a:latin typeface="matn"/>
            </a:endParaRPr>
          </a:p>
          <a:p>
            <a:endParaRPr lang="en-US" sz="2000" dirty="0">
              <a:solidFill>
                <a:srgbClr val="222222"/>
              </a:solidFill>
              <a:latin typeface="matn"/>
            </a:endParaRPr>
          </a:p>
          <a:p>
            <a:endParaRPr lang="en-US" sz="2000" dirty="0">
              <a:solidFill>
                <a:srgbClr val="222222"/>
              </a:solidFill>
              <a:latin typeface="matn"/>
            </a:endParaRPr>
          </a:p>
          <a:p>
            <a:endParaRPr lang="en-US" sz="2000" b="0" i="0" dirty="0">
              <a:solidFill>
                <a:srgbClr val="222222"/>
              </a:solidFill>
              <a:effectLst/>
              <a:latin typeface="mat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81746" y="3572796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Maʼrifat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uchun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birgina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maktab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kifoya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qilmaydi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.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Zamon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va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dunyo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voqealari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bilan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tanishib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bormoq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kerak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.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Millat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va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Vatanning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ahvolidan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,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kundalik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hayotidan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ogoh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boʻlmoq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lozim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.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Millat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uchun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oyna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kerak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,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toki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undan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oʻz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qabohatini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ham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malohatini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ham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koʻra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 </a:t>
            </a:r>
            <a:r>
              <a:rPr lang="en-US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olsin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n"/>
              </a:rPr>
              <a:t>.</a:t>
            </a:r>
            <a:endParaRPr lang="ru-RU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39656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607127"/>
            <a:ext cx="12192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Turkistonda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“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Usuli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jadid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”, “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Usuli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savtiya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”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nomlari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bilan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shuhrat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topgan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yangi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maktabni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shular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tashkil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qilib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,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shular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birinchi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boʻlib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zamonaviy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maktab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gʻoyasini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ilgari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surdilar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.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Ular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oʻz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hisoblaridan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maktablar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ochib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,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yosh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avlodni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istiklolga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tayyorladilar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,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sheʼr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va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maqolalar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,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sahna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asarlari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orqali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milliy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ongni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shakllantirishga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,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milliy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gʻurur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va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iftixor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tuygʻularini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singdirishga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urindilar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.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Rusiya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qonunlari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imkon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bergan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darajada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Turkiston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musulmonlarining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shaʼnu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shavkatini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himoya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qildilar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,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inqilob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yillarida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esa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mustaqillik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bayrogʻini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baland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matn"/>
              </a:rPr>
              <a:t>koʻtardilar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matn"/>
              </a:rPr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59435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81286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86691" y="1167302"/>
            <a:ext cx="1030778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0" cap="all" dirty="0">
                <a:solidFill>
                  <a:srgbClr val="4D4D4D"/>
                </a:solidFill>
                <a:effectLst/>
                <a:latin typeface="Fira Sans"/>
              </a:rPr>
              <a:t>MAHMUDXO‘JA BEHBUDIY. </a:t>
            </a:r>
          </a:p>
          <a:p>
            <a:r>
              <a:rPr lang="en-US" b="1" i="0" cap="all" dirty="0">
                <a:solidFill>
                  <a:srgbClr val="4D4D4D"/>
                </a:solidFill>
                <a:effectLst/>
                <a:latin typeface="Fira Sans"/>
              </a:rPr>
              <a:t>MUHTARAM YOSHLARG‘A MUROJAAT (1914) (</a:t>
            </a:r>
            <a:r>
              <a:rPr lang="en-US" b="1" i="0" cap="all" dirty="0" err="1">
                <a:solidFill>
                  <a:srgbClr val="4D4D4D"/>
                </a:solidFill>
                <a:effectLst/>
                <a:latin typeface="Fira Sans"/>
              </a:rPr>
              <a:t>parcha</a:t>
            </a:r>
            <a:r>
              <a:rPr lang="en-US" b="1" i="0" cap="all" dirty="0">
                <a:solidFill>
                  <a:srgbClr val="4D4D4D"/>
                </a:solidFill>
                <a:effectLst/>
                <a:latin typeface="Fira Sans"/>
              </a:rPr>
              <a:t>)</a:t>
            </a:r>
          </a:p>
          <a:p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“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Har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bir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mamlakatda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islohot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va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madaniyat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asbobig‘a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tavassul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va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tashabbus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etmoqlik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harakati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u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mamlakatning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yoshlari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tarafidan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zuhur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eta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boshlagani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kabi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,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bizning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Turkistonda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ham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madaniyat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eshigi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manzalasida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bo‘lgan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makotibi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ibtidoiyya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ila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intiboh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va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islohot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jarchisi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bo‘lgan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milliy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matbuot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g‘ayratlu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yoshlarning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harakoti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maorifparvaronalari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soyasida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vujudga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keldi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.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Shuning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uchun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har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bir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milliy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havoyijimizdan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bo‘lgan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mushkul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ishlarda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yolg‘iz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yoshlarimizni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marja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’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va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umidgoh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tutib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,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alardan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yordam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so‘raymiz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(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mollari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yoki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so‘zlari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ila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millat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foidasig‘a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yordamlari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tekgan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ba’zi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ulamou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ag‘niyomiz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ham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yoshlar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qatoridadurlar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).</a:t>
            </a:r>
          </a:p>
          <a:p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Muhtaram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birodarlar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!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Barchamizga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oftob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kabi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ravshan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va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ayondurki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,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makotib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—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taraqqiyning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boshlang‘ichi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,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madaniyat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va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saodatning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darvozasidur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.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Har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millat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eng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avval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,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makotibi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ibtidoiysini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zamoncha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isloh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etib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ko‘payturmaguncha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taraqqiy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yo‘lig‘a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kirub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madaniyatdan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foydalanmas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.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Madaniyati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hoziradan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mahrum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qolub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,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sanoe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’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va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maorif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salohi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ila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qurollanmagan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millat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esa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,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dunyoda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rohat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va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saodat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yuzini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ko‘rolmas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. «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Muborizai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hayot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»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maydonida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mutlaqo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mag‘lub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bo‘lur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,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oyoqlar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ostida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ezilur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,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diniy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,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iqtisodiy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ishlarda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o‘zgalarning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asiri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bo‘lub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, bora-bora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milliyat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va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diyonatini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ham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ho‘ldan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berur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. Ana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ushbu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yo‘llar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ila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oxiri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mahv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va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nobud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bo‘lub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Fira Sans"/>
              </a:rPr>
              <a:t>ketar</a:t>
            </a:r>
            <a:r>
              <a:rPr lang="en-US" b="0" i="0" dirty="0">
                <a:solidFill>
                  <a:srgbClr val="FF0000"/>
                </a:solidFill>
                <a:effectLst/>
                <a:latin typeface="Fira Sans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553131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917930" y="550775"/>
            <a:ext cx="18153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0" dirty="0" err="1">
                <a:solidFill>
                  <a:srgbClr val="737373"/>
                </a:solidFill>
                <a:effectLst/>
                <a:latin typeface="Fira Sans"/>
              </a:rPr>
              <a:t>Xulosa</a:t>
            </a:r>
            <a:endParaRPr lang="en-US" sz="3600" b="1" i="0" dirty="0">
              <a:solidFill>
                <a:srgbClr val="737373"/>
              </a:solidFill>
              <a:effectLst/>
              <a:latin typeface="Fira Sans"/>
            </a:endParaRPr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9906000" y="1637644"/>
            <a:ext cx="1620982" cy="3810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Левая фигурная скобка 4"/>
          <p:cNvSpPr/>
          <p:nvPr/>
        </p:nvSpPr>
        <p:spPr>
          <a:xfrm>
            <a:off x="665019" y="1637644"/>
            <a:ext cx="1385454" cy="394293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881404" y="2149824"/>
            <a:ext cx="819366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u="sng" dirty="0" err="1">
                <a:solidFill>
                  <a:srgbClr val="FF0000"/>
                </a:solidFill>
              </a:rPr>
              <a:t>Bilamiz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hozirgi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kunda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yoshlar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hayotida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virtuallashuv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sabablari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jadal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rivojlanib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borish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oqibatida</a:t>
            </a:r>
            <a:r>
              <a:rPr lang="en-US" sz="2800" b="1" i="1" u="sng" dirty="0">
                <a:solidFill>
                  <a:srgbClr val="FF0000"/>
                </a:solidFill>
              </a:rPr>
              <a:t>, </a:t>
            </a:r>
            <a:r>
              <a:rPr lang="en-US" sz="2800" b="1" i="1" u="sng" dirty="0" err="1">
                <a:solidFill>
                  <a:srgbClr val="FF0000"/>
                </a:solidFill>
              </a:rPr>
              <a:t>hozirgi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davrga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kelib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yoshlar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hayotida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katta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oʻzgarishlar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roʻy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berdi.Jumladan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prezidentimiz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takidlaganidek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kelajakni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yoshlar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bilan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quramiz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deganlar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bu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gaplari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yoshlarga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bu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judda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katta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kuch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boʻldi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desak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mubolagʻa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boʻlmaydi</a:t>
            </a:r>
            <a:r>
              <a:rPr lang="en-US" sz="2800" b="1" i="1" u="sng" dirty="0">
                <a:solidFill>
                  <a:srgbClr val="FF0000"/>
                </a:solidFill>
              </a:rPr>
              <a:t>.</a:t>
            </a:r>
            <a:endParaRPr lang="en-US" sz="2800" b="1" i="1" u="sng" dirty="0">
              <a:solidFill>
                <a:srgbClr val="FF0000"/>
              </a:solidFill>
              <a:latin typeface="Fira Sans"/>
            </a:endParaRPr>
          </a:p>
        </p:txBody>
      </p:sp>
    </p:spTree>
    <p:extLst>
      <p:ext uri="{BB962C8B-B14F-4D97-AF65-F5344CB8AC3E}">
        <p14:creationId xmlns:p14="http://schemas.microsoft.com/office/powerpoint/2010/main" val="3096150898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554</TotalTime>
  <Words>976</Words>
  <Application>Microsoft Office PowerPoint</Application>
  <PresentationFormat>Широкоэкранный</PresentationFormat>
  <Paragraphs>30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Fira Sans</vt:lpstr>
      <vt:lpstr>matn</vt:lpstr>
      <vt:lpstr>Open Sans</vt:lpstr>
      <vt:lpstr>Tw Cen MT</vt:lpstr>
      <vt:lpstr>Капля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Ilxomjon7679</dc:creator>
  <cp:lastModifiedBy>Nig'monxo'ja Najimov</cp:lastModifiedBy>
  <cp:revision>15</cp:revision>
  <dcterms:created xsi:type="dcterms:W3CDTF">2022-11-30T07:07:23Z</dcterms:created>
  <dcterms:modified xsi:type="dcterms:W3CDTF">2024-04-12T17:06:25Z</dcterms:modified>
</cp:coreProperties>
</file>