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1" r:id="rId5"/>
    <p:sldId id="262" r:id="rId6"/>
    <p:sldId id="263" r:id="rId7"/>
    <p:sldId id="264" r:id="rId8"/>
    <p:sldId id="265" r:id="rId9"/>
    <p:sldId id="266" r:id="rId10"/>
    <p:sldId id="267" r:id="rId11"/>
    <p:sldId id="268"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EB7DA8C-0A9D-4DF0-947C-EE56965A0522}" type="doc">
      <dgm:prSet loTypeId="urn:microsoft.com/office/officeart/2005/8/layout/list1" loCatId="list" qsTypeId="urn:microsoft.com/office/officeart/2005/8/quickstyle/simple5" qsCatId="simple" csTypeId="urn:microsoft.com/office/officeart/2005/8/colors/colorful4" csCatId="colorful" phldr="1"/>
      <dgm:spPr/>
      <dgm:t>
        <a:bodyPr/>
        <a:lstStyle/>
        <a:p>
          <a:endParaRPr lang="ru-RU"/>
        </a:p>
      </dgm:t>
    </dgm:pt>
    <dgm:pt modelId="{4D5DFCDE-C561-415D-8392-2E2B1B7019CA}">
      <dgm:prSet phldrT="[Текст]" custT="1"/>
      <dgm:spPr/>
      <dgm:t>
        <a:bodyPr/>
        <a:lstStyle/>
        <a:p>
          <a:pPr>
            <a:buFont typeface="+mj-lt"/>
            <a:buAutoNum type="arabicPeriod"/>
          </a:pPr>
          <a:r>
            <a:rPr lang="uz-Cyrl-UZ" sz="2800" b="1" i="0" dirty="0">
              <a:solidFill>
                <a:schemeClr val="tx1"/>
              </a:solidFill>
              <a:latin typeface="Arial Black" panose="020B0A04020102020204" pitchFamily="34" charset="0"/>
            </a:rPr>
            <a:t>Fermentlar faolligi regulyatsiyasi</a:t>
          </a:r>
          <a:r>
            <a:rPr lang="ru-RU" sz="2800" b="1" i="0" dirty="0">
              <a:solidFill>
                <a:schemeClr val="tx1"/>
              </a:solidFill>
              <a:latin typeface="Arial Black" panose="020B0A04020102020204" pitchFamily="34" charset="0"/>
            </a:rPr>
            <a:t>.</a:t>
          </a:r>
          <a:endParaRPr lang="ru-RU" sz="2800" i="0" dirty="0">
            <a:solidFill>
              <a:schemeClr val="tx1"/>
            </a:solidFill>
            <a:latin typeface="Arial Black" panose="020B0A04020102020204" pitchFamily="34" charset="0"/>
          </a:endParaRPr>
        </a:p>
      </dgm:t>
    </dgm:pt>
    <dgm:pt modelId="{2DEF49C1-C5AB-402C-B5AD-FD5600DF0E9A}" type="parTrans" cxnId="{9E460623-AF19-423B-8A0D-1C4FEF3B10B1}">
      <dgm:prSet/>
      <dgm:spPr/>
      <dgm:t>
        <a:bodyPr/>
        <a:lstStyle/>
        <a:p>
          <a:endParaRPr lang="ru-RU"/>
        </a:p>
      </dgm:t>
    </dgm:pt>
    <dgm:pt modelId="{48BB4249-2645-4690-A765-7B0387580AA3}" type="sibTrans" cxnId="{9E460623-AF19-423B-8A0D-1C4FEF3B10B1}">
      <dgm:prSet/>
      <dgm:spPr/>
      <dgm:t>
        <a:bodyPr/>
        <a:lstStyle/>
        <a:p>
          <a:endParaRPr lang="ru-RU"/>
        </a:p>
      </dgm:t>
    </dgm:pt>
    <dgm:pt modelId="{7DAC5510-0B8E-41D0-93C8-B23185B746AE}">
      <dgm:prSet phldrT="[Текст]" custT="1"/>
      <dgm:spPr/>
      <dgm:t>
        <a:bodyPr/>
        <a:lstStyle/>
        <a:p>
          <a:pPr>
            <a:buFont typeface="+mj-lt"/>
            <a:buAutoNum type="arabicPeriod"/>
          </a:pPr>
          <a:r>
            <a:rPr lang="en-US" sz="2800" dirty="0">
              <a:solidFill>
                <a:schemeClr val="tx1"/>
              </a:solidFill>
              <a:latin typeface="Arial Black" panose="020B0A04020102020204" pitchFamily="34" charset="0"/>
            </a:rPr>
            <a:t>0‘simlik </a:t>
          </a:r>
          <a:r>
            <a:rPr lang="en-US" sz="2800" dirty="0" err="1">
              <a:solidFill>
                <a:schemeClr val="tx1"/>
              </a:solidFill>
              <a:latin typeface="Arial Black" panose="020B0A04020102020204" pitchFamily="34" charset="0"/>
            </a:rPr>
            <a:t>organizmining</a:t>
          </a:r>
          <a:r>
            <a:rPr lang="en-US" sz="2800" dirty="0">
              <a:solidFill>
                <a:schemeClr val="tx1"/>
              </a:solidFill>
              <a:latin typeface="Arial Black" panose="020B0A04020102020204" pitchFamily="34" charset="0"/>
            </a:rPr>
            <a:t> </a:t>
          </a:r>
          <a:r>
            <a:rPr lang="en-US" sz="2800" dirty="0" err="1">
              <a:solidFill>
                <a:schemeClr val="tx1"/>
              </a:solidFill>
              <a:latin typeface="Arial Black" panose="020B0A04020102020204" pitchFamily="34" charset="0"/>
            </a:rPr>
            <a:t>toki</a:t>
          </a:r>
          <a:r>
            <a:rPr lang="en-US" sz="2800" dirty="0">
              <a:solidFill>
                <a:schemeClr val="tx1"/>
              </a:solidFill>
              <a:latin typeface="Arial Black" panose="020B0A04020102020204" pitchFamily="34" charset="0"/>
            </a:rPr>
            <a:t> </a:t>
          </a:r>
          <a:r>
            <a:rPr lang="en-US" sz="2800" dirty="0" err="1">
              <a:solidFill>
                <a:schemeClr val="tx1"/>
              </a:solidFill>
              <a:latin typeface="Arial Black" panose="020B0A04020102020204" pitchFamily="34" charset="0"/>
            </a:rPr>
            <a:t>va</a:t>
          </a:r>
          <a:r>
            <a:rPr lang="en-US" sz="2800" dirty="0">
              <a:solidFill>
                <a:schemeClr val="tx1"/>
              </a:solidFill>
              <a:latin typeface="Arial Black" panose="020B0A04020102020204" pitchFamily="34" charset="0"/>
            </a:rPr>
            <a:t> </a:t>
          </a:r>
          <a:r>
            <a:rPr lang="en-US" sz="2800" dirty="0" err="1">
              <a:solidFill>
                <a:schemeClr val="tx1"/>
              </a:solidFill>
              <a:latin typeface="Arial Black" panose="020B0A04020102020204" pitchFamily="34" charset="0"/>
            </a:rPr>
            <a:t>elektrotonik</a:t>
          </a:r>
          <a:r>
            <a:rPr lang="en-US" sz="2800" dirty="0">
              <a:solidFill>
                <a:schemeClr val="tx1"/>
              </a:solidFill>
              <a:latin typeface="Arial Black" panose="020B0A04020102020204" pitchFamily="34" charset="0"/>
            </a:rPr>
            <a:t> </a:t>
          </a:r>
          <a:r>
            <a:rPr lang="en-US" sz="2800" dirty="0" err="1">
              <a:solidFill>
                <a:schemeClr val="tx1"/>
              </a:solidFill>
              <a:latin typeface="Arial Black" panose="020B0A04020102020204" pitchFamily="34" charset="0"/>
            </a:rPr>
            <a:t>maydoni</a:t>
          </a:r>
          <a:r>
            <a:rPr lang="en-US" sz="2800" dirty="0">
              <a:solidFill>
                <a:schemeClr val="tx1"/>
              </a:solidFill>
              <a:latin typeface="Arial Black" panose="020B0A04020102020204" pitchFamily="34" charset="0"/>
            </a:rPr>
            <a:t>.</a:t>
          </a:r>
          <a:endParaRPr lang="ru-RU" sz="2800" i="0" dirty="0">
            <a:solidFill>
              <a:schemeClr val="tx1"/>
            </a:solidFill>
            <a:latin typeface="Arial Black" panose="020B0A04020102020204" pitchFamily="34" charset="0"/>
          </a:endParaRPr>
        </a:p>
      </dgm:t>
    </dgm:pt>
    <dgm:pt modelId="{D40F0C1D-CAB1-4C0E-89E4-4338D1CAF2DF}" type="parTrans" cxnId="{914A7C9B-7147-4415-9A31-D0B463CA7178}">
      <dgm:prSet/>
      <dgm:spPr/>
      <dgm:t>
        <a:bodyPr/>
        <a:lstStyle/>
        <a:p>
          <a:endParaRPr lang="ru-RU"/>
        </a:p>
      </dgm:t>
    </dgm:pt>
    <dgm:pt modelId="{B0ADB8E3-961A-4E6F-977B-30C5937DD550}" type="sibTrans" cxnId="{914A7C9B-7147-4415-9A31-D0B463CA7178}">
      <dgm:prSet/>
      <dgm:spPr/>
      <dgm:t>
        <a:bodyPr/>
        <a:lstStyle/>
        <a:p>
          <a:endParaRPr lang="ru-RU"/>
        </a:p>
      </dgm:t>
    </dgm:pt>
    <dgm:pt modelId="{0C6E68DA-FA7D-4F3E-883A-B7D2EED8DF5B}">
      <dgm:prSet phldrT="[Текст]" custT="1"/>
      <dgm:spPr/>
      <dgm:t>
        <a:bodyPr/>
        <a:lstStyle/>
        <a:p>
          <a:r>
            <a:rPr lang="en-US" sz="3200" dirty="0">
              <a:solidFill>
                <a:schemeClr val="tx1"/>
              </a:solidFill>
              <a:latin typeface="Arial Black" panose="020B0A04020102020204" pitchFamily="34" charset="0"/>
            </a:rPr>
            <a:t>Ta’ sir </a:t>
          </a:r>
          <a:r>
            <a:rPr lang="en-US" sz="3200" dirty="0" err="1">
              <a:solidFill>
                <a:schemeClr val="tx1"/>
              </a:solidFill>
              <a:latin typeface="Arial Black" panose="020B0A04020102020204" pitchFamily="34" charset="0"/>
            </a:rPr>
            <a:t>potensiallari</a:t>
          </a:r>
          <a:r>
            <a:rPr lang="en-US" sz="3200" dirty="0">
              <a:solidFill>
                <a:schemeClr val="tx1"/>
              </a:solidFill>
              <a:latin typeface="Arial Black" panose="020B0A04020102020204" pitchFamily="34" charset="0"/>
            </a:rPr>
            <a:t>. </a:t>
          </a:r>
          <a:endParaRPr lang="ru-RU" sz="3200" dirty="0">
            <a:solidFill>
              <a:schemeClr val="tx1"/>
            </a:solidFill>
            <a:latin typeface="Arial Black" panose="020B0A04020102020204" pitchFamily="34" charset="0"/>
          </a:endParaRPr>
        </a:p>
      </dgm:t>
    </dgm:pt>
    <dgm:pt modelId="{CE54246E-0758-4243-B780-1EEE30778BA4}" type="parTrans" cxnId="{2718CE5D-E828-4AD9-B05B-E8CA44D6FA50}">
      <dgm:prSet/>
      <dgm:spPr/>
      <dgm:t>
        <a:bodyPr/>
        <a:lstStyle/>
        <a:p>
          <a:endParaRPr lang="ru-RU"/>
        </a:p>
      </dgm:t>
    </dgm:pt>
    <dgm:pt modelId="{7C8CECAF-1021-41A3-8A98-C88F4F88420D}" type="sibTrans" cxnId="{2718CE5D-E828-4AD9-B05B-E8CA44D6FA50}">
      <dgm:prSet/>
      <dgm:spPr/>
      <dgm:t>
        <a:bodyPr/>
        <a:lstStyle/>
        <a:p>
          <a:endParaRPr lang="ru-RU"/>
        </a:p>
      </dgm:t>
    </dgm:pt>
    <dgm:pt modelId="{EA2942EB-91BF-43DB-8A4F-72F3B2C61BA9}" type="pres">
      <dgm:prSet presAssocID="{CEB7DA8C-0A9D-4DF0-947C-EE56965A0522}" presName="linear" presStyleCnt="0">
        <dgm:presLayoutVars>
          <dgm:dir/>
          <dgm:animLvl val="lvl"/>
          <dgm:resizeHandles val="exact"/>
        </dgm:presLayoutVars>
      </dgm:prSet>
      <dgm:spPr/>
    </dgm:pt>
    <dgm:pt modelId="{6C311652-9553-44FF-A5D7-83A9B1C8B2FF}" type="pres">
      <dgm:prSet presAssocID="{4D5DFCDE-C561-415D-8392-2E2B1B7019CA}" presName="parentLin" presStyleCnt="0"/>
      <dgm:spPr/>
    </dgm:pt>
    <dgm:pt modelId="{C081800C-E8D7-451E-9CD0-0DB6659E6FAB}" type="pres">
      <dgm:prSet presAssocID="{4D5DFCDE-C561-415D-8392-2E2B1B7019CA}" presName="parentLeftMargin" presStyleLbl="node1" presStyleIdx="0" presStyleCnt="3"/>
      <dgm:spPr/>
    </dgm:pt>
    <dgm:pt modelId="{F6A8BF01-447E-4B2C-8534-BAF2AD8DAAA5}" type="pres">
      <dgm:prSet presAssocID="{4D5DFCDE-C561-415D-8392-2E2B1B7019CA}" presName="parentText" presStyleLbl="node1" presStyleIdx="0" presStyleCnt="3" custScaleX="102901" custScaleY="132065">
        <dgm:presLayoutVars>
          <dgm:chMax val="0"/>
          <dgm:bulletEnabled val="1"/>
        </dgm:presLayoutVars>
      </dgm:prSet>
      <dgm:spPr/>
    </dgm:pt>
    <dgm:pt modelId="{239D5938-6122-4FF1-982F-642A7879CAE4}" type="pres">
      <dgm:prSet presAssocID="{4D5DFCDE-C561-415D-8392-2E2B1B7019CA}" presName="negativeSpace" presStyleCnt="0"/>
      <dgm:spPr/>
    </dgm:pt>
    <dgm:pt modelId="{69467D5E-EE59-4686-B46E-C9345EACD595}" type="pres">
      <dgm:prSet presAssocID="{4D5DFCDE-C561-415D-8392-2E2B1B7019CA}" presName="childText" presStyleLbl="conFgAcc1" presStyleIdx="0" presStyleCnt="3">
        <dgm:presLayoutVars>
          <dgm:bulletEnabled val="1"/>
        </dgm:presLayoutVars>
      </dgm:prSet>
      <dgm: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dgm:spPr>
    </dgm:pt>
    <dgm:pt modelId="{76479A4B-2334-4927-BEA6-99EEE2E73BBB}" type="pres">
      <dgm:prSet presAssocID="{48BB4249-2645-4690-A765-7B0387580AA3}" presName="spaceBetweenRectangles" presStyleCnt="0"/>
      <dgm:spPr/>
    </dgm:pt>
    <dgm:pt modelId="{B037FE64-9DCE-43A3-B130-05C412CCF53B}" type="pres">
      <dgm:prSet presAssocID="{7DAC5510-0B8E-41D0-93C8-B23185B746AE}" presName="parentLin" presStyleCnt="0"/>
      <dgm:spPr/>
    </dgm:pt>
    <dgm:pt modelId="{60C88937-5ADB-4CF7-A27A-7DF464E81F17}" type="pres">
      <dgm:prSet presAssocID="{7DAC5510-0B8E-41D0-93C8-B23185B746AE}" presName="parentLeftMargin" presStyleLbl="node1" presStyleIdx="0" presStyleCnt="3"/>
      <dgm:spPr/>
    </dgm:pt>
    <dgm:pt modelId="{4E5F6025-0064-4B9F-99A1-992729608394}" type="pres">
      <dgm:prSet presAssocID="{7DAC5510-0B8E-41D0-93C8-B23185B746AE}" presName="parentText" presStyleLbl="node1" presStyleIdx="1" presStyleCnt="3" custScaleX="114534" custScaleY="123914" custLinFactNeighborY="-10552">
        <dgm:presLayoutVars>
          <dgm:chMax val="0"/>
          <dgm:bulletEnabled val="1"/>
        </dgm:presLayoutVars>
      </dgm:prSet>
      <dgm:spPr/>
    </dgm:pt>
    <dgm:pt modelId="{439F8DED-3FC1-431E-9C74-A1E45A81A78F}" type="pres">
      <dgm:prSet presAssocID="{7DAC5510-0B8E-41D0-93C8-B23185B746AE}" presName="negativeSpace" presStyleCnt="0"/>
      <dgm:spPr/>
    </dgm:pt>
    <dgm:pt modelId="{871382A4-8825-4966-AC6A-EA5151EACF3C}" type="pres">
      <dgm:prSet presAssocID="{7DAC5510-0B8E-41D0-93C8-B23185B746AE}" presName="childText" presStyleLbl="conFgAcc1" presStyleIdx="1" presStyleCnt="3">
        <dgm:presLayoutVars>
          <dgm:bulletEnabled val="1"/>
        </dgm:presLayoutVars>
      </dgm:prSet>
      <dgm:spPr>
        <a:solidFill>
          <a:schemeClr val="accent1">
            <a:alpha val="90000"/>
          </a:schemeClr>
        </a:solidFill>
      </dgm:spPr>
    </dgm:pt>
    <dgm:pt modelId="{139747F1-14B0-4393-A97B-9F87C777351B}" type="pres">
      <dgm:prSet presAssocID="{B0ADB8E3-961A-4E6F-977B-30C5937DD550}" presName="spaceBetweenRectangles" presStyleCnt="0"/>
      <dgm:spPr/>
    </dgm:pt>
    <dgm:pt modelId="{74CD96AC-9426-4EA2-BD84-66BB70BBB837}" type="pres">
      <dgm:prSet presAssocID="{0C6E68DA-FA7D-4F3E-883A-B7D2EED8DF5B}" presName="parentLin" presStyleCnt="0"/>
      <dgm:spPr/>
    </dgm:pt>
    <dgm:pt modelId="{E3613824-9175-4C1D-B58E-8EB6818F4717}" type="pres">
      <dgm:prSet presAssocID="{0C6E68DA-FA7D-4F3E-883A-B7D2EED8DF5B}" presName="parentLeftMargin" presStyleLbl="node1" presStyleIdx="1" presStyleCnt="3"/>
      <dgm:spPr/>
    </dgm:pt>
    <dgm:pt modelId="{7FA98E8B-A23D-4D08-9BBD-5CE752C6E2FF}" type="pres">
      <dgm:prSet presAssocID="{0C6E68DA-FA7D-4F3E-883A-B7D2EED8DF5B}" presName="parentText" presStyleLbl="node1" presStyleIdx="2" presStyleCnt="3" custScaleX="102901" custScaleY="140060">
        <dgm:presLayoutVars>
          <dgm:chMax val="0"/>
          <dgm:bulletEnabled val="1"/>
        </dgm:presLayoutVars>
      </dgm:prSet>
      <dgm:spPr/>
    </dgm:pt>
    <dgm:pt modelId="{3428F985-781E-491D-A88C-AE4645A150ED}" type="pres">
      <dgm:prSet presAssocID="{0C6E68DA-FA7D-4F3E-883A-B7D2EED8DF5B}" presName="negativeSpace" presStyleCnt="0"/>
      <dgm:spPr/>
    </dgm:pt>
    <dgm:pt modelId="{1931A2CC-4C3B-4F94-920B-051DF4504087}" type="pres">
      <dgm:prSet presAssocID="{0C6E68DA-FA7D-4F3E-883A-B7D2EED8DF5B}" presName="childText" presStyleLbl="conFgAcc1" presStyleIdx="2" presStyleCnt="3">
        <dgm:presLayoutVars>
          <dgm:bulletEnabled val="1"/>
        </dgm:presLayoutVars>
      </dgm:prSet>
      <dgm:spPr>
        <a:solidFill>
          <a:schemeClr val="accent4">
            <a:alpha val="90000"/>
          </a:schemeClr>
        </a:solidFill>
      </dgm:spPr>
    </dgm:pt>
  </dgm:ptLst>
  <dgm:cxnLst>
    <dgm:cxn modelId="{454CCA1C-4076-4623-BA80-431332F88F84}" type="presOf" srcId="{CEB7DA8C-0A9D-4DF0-947C-EE56965A0522}" destId="{EA2942EB-91BF-43DB-8A4F-72F3B2C61BA9}" srcOrd="0" destOrd="0" presId="urn:microsoft.com/office/officeart/2005/8/layout/list1"/>
    <dgm:cxn modelId="{9E460623-AF19-423B-8A0D-1C4FEF3B10B1}" srcId="{CEB7DA8C-0A9D-4DF0-947C-EE56965A0522}" destId="{4D5DFCDE-C561-415D-8392-2E2B1B7019CA}" srcOrd="0" destOrd="0" parTransId="{2DEF49C1-C5AB-402C-B5AD-FD5600DF0E9A}" sibTransId="{48BB4249-2645-4690-A765-7B0387580AA3}"/>
    <dgm:cxn modelId="{6E6CF02A-356C-48F8-84F7-E491C718074F}" type="presOf" srcId="{0C6E68DA-FA7D-4F3E-883A-B7D2EED8DF5B}" destId="{E3613824-9175-4C1D-B58E-8EB6818F4717}" srcOrd="0" destOrd="0" presId="urn:microsoft.com/office/officeart/2005/8/layout/list1"/>
    <dgm:cxn modelId="{2718CE5D-E828-4AD9-B05B-E8CA44D6FA50}" srcId="{CEB7DA8C-0A9D-4DF0-947C-EE56965A0522}" destId="{0C6E68DA-FA7D-4F3E-883A-B7D2EED8DF5B}" srcOrd="2" destOrd="0" parTransId="{CE54246E-0758-4243-B780-1EEE30778BA4}" sibTransId="{7C8CECAF-1021-41A3-8A98-C88F4F88420D}"/>
    <dgm:cxn modelId="{791DF461-6FAA-4B3B-A6DD-BF192295EE05}" type="presOf" srcId="{7DAC5510-0B8E-41D0-93C8-B23185B746AE}" destId="{4E5F6025-0064-4B9F-99A1-992729608394}" srcOrd="1" destOrd="0" presId="urn:microsoft.com/office/officeart/2005/8/layout/list1"/>
    <dgm:cxn modelId="{F4B2A693-BB1B-460D-8DE4-9070607E6E63}" type="presOf" srcId="{7DAC5510-0B8E-41D0-93C8-B23185B746AE}" destId="{60C88937-5ADB-4CF7-A27A-7DF464E81F17}" srcOrd="0" destOrd="0" presId="urn:microsoft.com/office/officeart/2005/8/layout/list1"/>
    <dgm:cxn modelId="{914A7C9B-7147-4415-9A31-D0B463CA7178}" srcId="{CEB7DA8C-0A9D-4DF0-947C-EE56965A0522}" destId="{7DAC5510-0B8E-41D0-93C8-B23185B746AE}" srcOrd="1" destOrd="0" parTransId="{D40F0C1D-CAB1-4C0E-89E4-4338D1CAF2DF}" sibTransId="{B0ADB8E3-961A-4E6F-977B-30C5937DD550}"/>
    <dgm:cxn modelId="{2A80159F-43E9-4130-948D-B5818E9EE215}" type="presOf" srcId="{0C6E68DA-FA7D-4F3E-883A-B7D2EED8DF5B}" destId="{7FA98E8B-A23D-4D08-9BBD-5CE752C6E2FF}" srcOrd="1" destOrd="0" presId="urn:microsoft.com/office/officeart/2005/8/layout/list1"/>
    <dgm:cxn modelId="{F092BAA2-141D-412B-88BE-449D3EB265B0}" type="presOf" srcId="{4D5DFCDE-C561-415D-8392-2E2B1B7019CA}" destId="{C081800C-E8D7-451E-9CD0-0DB6659E6FAB}" srcOrd="0" destOrd="0" presId="urn:microsoft.com/office/officeart/2005/8/layout/list1"/>
    <dgm:cxn modelId="{CD5192B8-A222-473E-9172-59D2DF4A1DED}" type="presOf" srcId="{4D5DFCDE-C561-415D-8392-2E2B1B7019CA}" destId="{F6A8BF01-447E-4B2C-8534-BAF2AD8DAAA5}" srcOrd="1" destOrd="0" presId="urn:microsoft.com/office/officeart/2005/8/layout/list1"/>
    <dgm:cxn modelId="{51D0ADE6-F206-4A4E-810D-DEACF59DCD21}" type="presParOf" srcId="{EA2942EB-91BF-43DB-8A4F-72F3B2C61BA9}" destId="{6C311652-9553-44FF-A5D7-83A9B1C8B2FF}" srcOrd="0" destOrd="0" presId="urn:microsoft.com/office/officeart/2005/8/layout/list1"/>
    <dgm:cxn modelId="{4B8CD2F1-19B4-4FFD-9BF5-D64B50FDC0C3}" type="presParOf" srcId="{6C311652-9553-44FF-A5D7-83A9B1C8B2FF}" destId="{C081800C-E8D7-451E-9CD0-0DB6659E6FAB}" srcOrd="0" destOrd="0" presId="urn:microsoft.com/office/officeart/2005/8/layout/list1"/>
    <dgm:cxn modelId="{4A1A3DE4-832B-451C-976D-1C9FF47F6AEE}" type="presParOf" srcId="{6C311652-9553-44FF-A5D7-83A9B1C8B2FF}" destId="{F6A8BF01-447E-4B2C-8534-BAF2AD8DAAA5}" srcOrd="1" destOrd="0" presId="urn:microsoft.com/office/officeart/2005/8/layout/list1"/>
    <dgm:cxn modelId="{6B27E689-E399-4E19-9C38-2B04368D4402}" type="presParOf" srcId="{EA2942EB-91BF-43DB-8A4F-72F3B2C61BA9}" destId="{239D5938-6122-4FF1-982F-642A7879CAE4}" srcOrd="1" destOrd="0" presId="urn:microsoft.com/office/officeart/2005/8/layout/list1"/>
    <dgm:cxn modelId="{D17DCAB0-0E55-44C8-B3C1-988920819B34}" type="presParOf" srcId="{EA2942EB-91BF-43DB-8A4F-72F3B2C61BA9}" destId="{69467D5E-EE59-4686-B46E-C9345EACD595}" srcOrd="2" destOrd="0" presId="urn:microsoft.com/office/officeart/2005/8/layout/list1"/>
    <dgm:cxn modelId="{D4F1C535-B7E0-43EE-86D5-1652BA3797C4}" type="presParOf" srcId="{EA2942EB-91BF-43DB-8A4F-72F3B2C61BA9}" destId="{76479A4B-2334-4927-BEA6-99EEE2E73BBB}" srcOrd="3" destOrd="0" presId="urn:microsoft.com/office/officeart/2005/8/layout/list1"/>
    <dgm:cxn modelId="{C65FB65C-D796-424D-B67B-3EB14207EB76}" type="presParOf" srcId="{EA2942EB-91BF-43DB-8A4F-72F3B2C61BA9}" destId="{B037FE64-9DCE-43A3-B130-05C412CCF53B}" srcOrd="4" destOrd="0" presId="urn:microsoft.com/office/officeart/2005/8/layout/list1"/>
    <dgm:cxn modelId="{48882C4A-4045-4B94-8352-D9717A5799C2}" type="presParOf" srcId="{B037FE64-9DCE-43A3-B130-05C412CCF53B}" destId="{60C88937-5ADB-4CF7-A27A-7DF464E81F17}" srcOrd="0" destOrd="0" presId="urn:microsoft.com/office/officeart/2005/8/layout/list1"/>
    <dgm:cxn modelId="{B18EB0A2-D6C9-415A-BFF4-01811D62B453}" type="presParOf" srcId="{B037FE64-9DCE-43A3-B130-05C412CCF53B}" destId="{4E5F6025-0064-4B9F-99A1-992729608394}" srcOrd="1" destOrd="0" presId="urn:microsoft.com/office/officeart/2005/8/layout/list1"/>
    <dgm:cxn modelId="{AD455345-52E4-49BB-801F-31073BFB7844}" type="presParOf" srcId="{EA2942EB-91BF-43DB-8A4F-72F3B2C61BA9}" destId="{439F8DED-3FC1-431E-9C74-A1E45A81A78F}" srcOrd="5" destOrd="0" presId="urn:microsoft.com/office/officeart/2005/8/layout/list1"/>
    <dgm:cxn modelId="{FBA7C3E2-5F8C-4F0B-B10D-D8D025C62F80}" type="presParOf" srcId="{EA2942EB-91BF-43DB-8A4F-72F3B2C61BA9}" destId="{871382A4-8825-4966-AC6A-EA5151EACF3C}" srcOrd="6" destOrd="0" presId="urn:microsoft.com/office/officeart/2005/8/layout/list1"/>
    <dgm:cxn modelId="{DA1F8C49-3760-4603-8D3D-8B70344C6F07}" type="presParOf" srcId="{EA2942EB-91BF-43DB-8A4F-72F3B2C61BA9}" destId="{139747F1-14B0-4393-A97B-9F87C777351B}" srcOrd="7" destOrd="0" presId="urn:microsoft.com/office/officeart/2005/8/layout/list1"/>
    <dgm:cxn modelId="{CFDE198B-D009-41B1-A3F4-1F955B189065}" type="presParOf" srcId="{EA2942EB-91BF-43DB-8A4F-72F3B2C61BA9}" destId="{74CD96AC-9426-4EA2-BD84-66BB70BBB837}" srcOrd="8" destOrd="0" presId="urn:microsoft.com/office/officeart/2005/8/layout/list1"/>
    <dgm:cxn modelId="{BA1D501E-4494-46E6-AABC-FF3A91CADCE6}" type="presParOf" srcId="{74CD96AC-9426-4EA2-BD84-66BB70BBB837}" destId="{E3613824-9175-4C1D-B58E-8EB6818F4717}" srcOrd="0" destOrd="0" presId="urn:microsoft.com/office/officeart/2005/8/layout/list1"/>
    <dgm:cxn modelId="{DF4BF7E4-085F-4FAD-A801-BAF4EC5479E3}" type="presParOf" srcId="{74CD96AC-9426-4EA2-BD84-66BB70BBB837}" destId="{7FA98E8B-A23D-4D08-9BBD-5CE752C6E2FF}" srcOrd="1" destOrd="0" presId="urn:microsoft.com/office/officeart/2005/8/layout/list1"/>
    <dgm:cxn modelId="{FA0769FB-2F27-4EBA-BD1B-B68A9565D795}" type="presParOf" srcId="{EA2942EB-91BF-43DB-8A4F-72F3B2C61BA9}" destId="{3428F985-781E-491D-A88C-AE4645A150ED}" srcOrd="9" destOrd="0" presId="urn:microsoft.com/office/officeart/2005/8/layout/list1"/>
    <dgm:cxn modelId="{C28F8182-9BDD-4446-B514-AF8E925E45A3}" type="presParOf" srcId="{EA2942EB-91BF-43DB-8A4F-72F3B2C61BA9}" destId="{1931A2CC-4C3B-4F94-920B-051DF4504087}"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67D5E-EE59-4686-B46E-C9345EACD595}">
      <dsp:nvSpPr>
        <dsp:cNvPr id="0" name=""/>
        <dsp:cNvSpPr/>
      </dsp:nvSpPr>
      <dsp:spPr>
        <a:xfrm>
          <a:off x="0" y="635137"/>
          <a:ext cx="11776840" cy="655200"/>
        </a:xfrm>
        <a:prstGeom prst="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F6A8BF01-447E-4B2C-8534-BAF2AD8DAAA5}">
      <dsp:nvSpPr>
        <dsp:cNvPr id="0" name=""/>
        <dsp:cNvSpPr/>
      </dsp:nvSpPr>
      <dsp:spPr>
        <a:xfrm>
          <a:off x="588842" y="5271"/>
          <a:ext cx="8482940" cy="1013625"/>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1596" tIns="0" rIns="311596" bIns="0" numCol="1" spcCol="1270" anchor="ctr" anchorCtr="0">
          <a:noAutofit/>
        </a:bodyPr>
        <a:lstStyle/>
        <a:p>
          <a:pPr marL="0" lvl="0" indent="0" algn="l" defTabSz="1244600">
            <a:lnSpc>
              <a:spcPct val="90000"/>
            </a:lnSpc>
            <a:spcBef>
              <a:spcPct val="0"/>
            </a:spcBef>
            <a:spcAft>
              <a:spcPct val="35000"/>
            </a:spcAft>
            <a:buFont typeface="+mj-lt"/>
            <a:buNone/>
          </a:pPr>
          <a:r>
            <a:rPr lang="uz-Cyrl-UZ" sz="2800" b="1" i="0" kern="1200" dirty="0">
              <a:solidFill>
                <a:schemeClr val="tx1"/>
              </a:solidFill>
              <a:latin typeface="Arial Black" panose="020B0A04020102020204" pitchFamily="34" charset="0"/>
            </a:rPr>
            <a:t>Fermentlar faolligi regulyatsiyasi</a:t>
          </a:r>
          <a:r>
            <a:rPr lang="ru-RU" sz="2800" b="1" i="0" kern="1200" dirty="0">
              <a:solidFill>
                <a:schemeClr val="tx1"/>
              </a:solidFill>
              <a:latin typeface="Arial Black" panose="020B0A04020102020204" pitchFamily="34" charset="0"/>
            </a:rPr>
            <a:t>.</a:t>
          </a:r>
          <a:endParaRPr lang="ru-RU" sz="2800" i="0" kern="1200" dirty="0">
            <a:solidFill>
              <a:schemeClr val="tx1"/>
            </a:solidFill>
            <a:latin typeface="Arial Black" panose="020B0A04020102020204" pitchFamily="34" charset="0"/>
          </a:endParaRPr>
        </a:p>
      </dsp:txBody>
      <dsp:txXfrm>
        <a:off x="638323" y="54752"/>
        <a:ext cx="8383978" cy="914663"/>
      </dsp:txXfrm>
    </dsp:sp>
    <dsp:sp modelId="{871382A4-8825-4966-AC6A-EA5151EACF3C}">
      <dsp:nvSpPr>
        <dsp:cNvPr id="0" name=""/>
        <dsp:cNvSpPr/>
      </dsp:nvSpPr>
      <dsp:spPr>
        <a:xfrm>
          <a:off x="0" y="1998041"/>
          <a:ext cx="11776840" cy="655200"/>
        </a:xfrm>
        <a:prstGeom prst="rect">
          <a:avLst/>
        </a:prstGeom>
        <a:solidFill>
          <a:schemeClr val="accent1">
            <a:alpha val="90000"/>
          </a:schemeClr>
        </a:solidFill>
        <a:ln w="6350" cap="flat" cmpd="sng" algn="ctr">
          <a:solidFill>
            <a:schemeClr val="accent4">
              <a:hueOff val="4900445"/>
              <a:satOff val="-20388"/>
              <a:lumOff val="4804"/>
              <a:alphaOff val="0"/>
            </a:schemeClr>
          </a:solidFill>
          <a:prstDash val="solid"/>
          <a:miter lim="800000"/>
        </a:ln>
        <a:effectLst/>
      </dsp:spPr>
      <dsp:style>
        <a:lnRef idx="1">
          <a:scrgbClr r="0" g="0" b="0"/>
        </a:lnRef>
        <a:fillRef idx="1">
          <a:scrgbClr r="0" g="0" b="0"/>
        </a:fillRef>
        <a:effectRef idx="2">
          <a:scrgbClr r="0" g="0" b="0"/>
        </a:effectRef>
        <a:fontRef idx="minor"/>
      </dsp:style>
    </dsp:sp>
    <dsp:sp modelId="{4E5F6025-0064-4B9F-99A1-992729608394}">
      <dsp:nvSpPr>
        <dsp:cNvPr id="0" name=""/>
        <dsp:cNvSpPr/>
      </dsp:nvSpPr>
      <dsp:spPr>
        <a:xfrm>
          <a:off x="588842" y="1349748"/>
          <a:ext cx="9441940" cy="951064"/>
        </a:xfrm>
        <a:prstGeom prst="roundRect">
          <a:avLst/>
        </a:prstGeom>
        <a:gradFill rotWithShape="0">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1596" tIns="0" rIns="311596" bIns="0" numCol="1" spcCol="1270" anchor="ctr" anchorCtr="0">
          <a:noAutofit/>
        </a:bodyPr>
        <a:lstStyle/>
        <a:p>
          <a:pPr marL="0" lvl="0" indent="0" algn="l" defTabSz="1244600">
            <a:lnSpc>
              <a:spcPct val="90000"/>
            </a:lnSpc>
            <a:spcBef>
              <a:spcPct val="0"/>
            </a:spcBef>
            <a:spcAft>
              <a:spcPct val="35000"/>
            </a:spcAft>
            <a:buFont typeface="+mj-lt"/>
            <a:buNone/>
          </a:pPr>
          <a:r>
            <a:rPr lang="en-US" sz="2800" kern="1200" dirty="0">
              <a:solidFill>
                <a:schemeClr val="tx1"/>
              </a:solidFill>
              <a:latin typeface="Arial Black" panose="020B0A04020102020204" pitchFamily="34" charset="0"/>
            </a:rPr>
            <a:t>0‘simlik </a:t>
          </a:r>
          <a:r>
            <a:rPr lang="en-US" sz="2800" kern="1200" dirty="0" err="1">
              <a:solidFill>
                <a:schemeClr val="tx1"/>
              </a:solidFill>
              <a:latin typeface="Arial Black" panose="020B0A04020102020204" pitchFamily="34" charset="0"/>
            </a:rPr>
            <a:t>organizmining</a:t>
          </a:r>
          <a:r>
            <a:rPr lang="en-US" sz="2800" kern="1200" dirty="0">
              <a:solidFill>
                <a:schemeClr val="tx1"/>
              </a:solidFill>
              <a:latin typeface="Arial Black" panose="020B0A04020102020204" pitchFamily="34" charset="0"/>
            </a:rPr>
            <a:t> </a:t>
          </a:r>
          <a:r>
            <a:rPr lang="en-US" sz="2800" kern="1200" dirty="0" err="1">
              <a:solidFill>
                <a:schemeClr val="tx1"/>
              </a:solidFill>
              <a:latin typeface="Arial Black" panose="020B0A04020102020204" pitchFamily="34" charset="0"/>
            </a:rPr>
            <a:t>toki</a:t>
          </a:r>
          <a:r>
            <a:rPr lang="en-US" sz="2800" kern="1200" dirty="0">
              <a:solidFill>
                <a:schemeClr val="tx1"/>
              </a:solidFill>
              <a:latin typeface="Arial Black" panose="020B0A04020102020204" pitchFamily="34" charset="0"/>
            </a:rPr>
            <a:t> </a:t>
          </a:r>
          <a:r>
            <a:rPr lang="en-US" sz="2800" kern="1200" dirty="0" err="1">
              <a:solidFill>
                <a:schemeClr val="tx1"/>
              </a:solidFill>
              <a:latin typeface="Arial Black" panose="020B0A04020102020204" pitchFamily="34" charset="0"/>
            </a:rPr>
            <a:t>va</a:t>
          </a:r>
          <a:r>
            <a:rPr lang="en-US" sz="2800" kern="1200" dirty="0">
              <a:solidFill>
                <a:schemeClr val="tx1"/>
              </a:solidFill>
              <a:latin typeface="Arial Black" panose="020B0A04020102020204" pitchFamily="34" charset="0"/>
            </a:rPr>
            <a:t> </a:t>
          </a:r>
          <a:r>
            <a:rPr lang="en-US" sz="2800" kern="1200" dirty="0" err="1">
              <a:solidFill>
                <a:schemeClr val="tx1"/>
              </a:solidFill>
              <a:latin typeface="Arial Black" panose="020B0A04020102020204" pitchFamily="34" charset="0"/>
            </a:rPr>
            <a:t>elektrotonik</a:t>
          </a:r>
          <a:r>
            <a:rPr lang="en-US" sz="2800" kern="1200" dirty="0">
              <a:solidFill>
                <a:schemeClr val="tx1"/>
              </a:solidFill>
              <a:latin typeface="Arial Black" panose="020B0A04020102020204" pitchFamily="34" charset="0"/>
            </a:rPr>
            <a:t> </a:t>
          </a:r>
          <a:r>
            <a:rPr lang="en-US" sz="2800" kern="1200" dirty="0" err="1">
              <a:solidFill>
                <a:schemeClr val="tx1"/>
              </a:solidFill>
              <a:latin typeface="Arial Black" panose="020B0A04020102020204" pitchFamily="34" charset="0"/>
            </a:rPr>
            <a:t>maydoni</a:t>
          </a:r>
          <a:r>
            <a:rPr lang="en-US" sz="2800" kern="1200" dirty="0">
              <a:solidFill>
                <a:schemeClr val="tx1"/>
              </a:solidFill>
              <a:latin typeface="Arial Black" panose="020B0A04020102020204" pitchFamily="34" charset="0"/>
            </a:rPr>
            <a:t>.</a:t>
          </a:r>
          <a:endParaRPr lang="ru-RU" sz="2800" i="0" kern="1200" dirty="0">
            <a:solidFill>
              <a:schemeClr val="tx1"/>
            </a:solidFill>
            <a:latin typeface="Arial Black" panose="020B0A04020102020204" pitchFamily="34" charset="0"/>
          </a:endParaRPr>
        </a:p>
      </dsp:txBody>
      <dsp:txXfrm>
        <a:off x="635269" y="1396175"/>
        <a:ext cx="9349086" cy="858210"/>
      </dsp:txXfrm>
    </dsp:sp>
    <dsp:sp modelId="{1931A2CC-4C3B-4F94-920B-051DF4504087}">
      <dsp:nvSpPr>
        <dsp:cNvPr id="0" name=""/>
        <dsp:cNvSpPr/>
      </dsp:nvSpPr>
      <dsp:spPr>
        <a:xfrm>
          <a:off x="0" y="3484870"/>
          <a:ext cx="11776840" cy="655200"/>
        </a:xfrm>
        <a:prstGeom prst="rect">
          <a:avLst/>
        </a:prstGeom>
        <a:solidFill>
          <a:schemeClr val="accent4">
            <a:alpha val="90000"/>
          </a:schemeClr>
        </a:soli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1">
          <a:scrgbClr r="0" g="0" b="0"/>
        </a:fillRef>
        <a:effectRef idx="2">
          <a:scrgbClr r="0" g="0" b="0"/>
        </a:effectRef>
        <a:fontRef idx="minor"/>
      </dsp:style>
    </dsp:sp>
    <dsp:sp modelId="{7FA98E8B-A23D-4D08-9BBD-5CE752C6E2FF}">
      <dsp:nvSpPr>
        <dsp:cNvPr id="0" name=""/>
        <dsp:cNvSpPr/>
      </dsp:nvSpPr>
      <dsp:spPr>
        <a:xfrm>
          <a:off x="588842" y="2793641"/>
          <a:ext cx="8482940" cy="1074988"/>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11596" tIns="0" rIns="311596" bIns="0" numCol="1" spcCol="1270" anchor="ctr" anchorCtr="0">
          <a:noAutofit/>
        </a:bodyPr>
        <a:lstStyle/>
        <a:p>
          <a:pPr marL="0" lvl="0" indent="0" algn="l" defTabSz="1422400">
            <a:lnSpc>
              <a:spcPct val="90000"/>
            </a:lnSpc>
            <a:spcBef>
              <a:spcPct val="0"/>
            </a:spcBef>
            <a:spcAft>
              <a:spcPct val="35000"/>
            </a:spcAft>
            <a:buNone/>
          </a:pPr>
          <a:r>
            <a:rPr lang="en-US" sz="3200" kern="1200" dirty="0">
              <a:solidFill>
                <a:schemeClr val="tx1"/>
              </a:solidFill>
              <a:latin typeface="Arial Black" panose="020B0A04020102020204" pitchFamily="34" charset="0"/>
            </a:rPr>
            <a:t>Ta’ sir </a:t>
          </a:r>
          <a:r>
            <a:rPr lang="en-US" sz="3200" kern="1200" dirty="0" err="1">
              <a:solidFill>
                <a:schemeClr val="tx1"/>
              </a:solidFill>
              <a:latin typeface="Arial Black" panose="020B0A04020102020204" pitchFamily="34" charset="0"/>
            </a:rPr>
            <a:t>potensiallari</a:t>
          </a:r>
          <a:r>
            <a:rPr lang="en-US" sz="3200" kern="1200" dirty="0">
              <a:solidFill>
                <a:schemeClr val="tx1"/>
              </a:solidFill>
              <a:latin typeface="Arial Black" panose="020B0A04020102020204" pitchFamily="34" charset="0"/>
            </a:rPr>
            <a:t>. </a:t>
          </a:r>
          <a:endParaRPr lang="ru-RU" sz="3200" kern="1200" dirty="0">
            <a:solidFill>
              <a:schemeClr val="tx1"/>
            </a:solidFill>
            <a:latin typeface="Arial Black" panose="020B0A04020102020204" pitchFamily="34" charset="0"/>
          </a:endParaRPr>
        </a:p>
      </dsp:txBody>
      <dsp:txXfrm>
        <a:off x="641319" y="2846118"/>
        <a:ext cx="8377986" cy="97003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168243-2F22-C35C-9090-AA9C9A31490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3A55FD36-AF8C-1CBE-33F5-282A8E63C2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AA30F2B-41C8-A2BD-F02C-FF6EC0EBDF95}"/>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5" name="Нижний колонтитул 4">
            <a:extLst>
              <a:ext uri="{FF2B5EF4-FFF2-40B4-BE49-F238E27FC236}">
                <a16:creationId xmlns:a16="http://schemas.microsoft.com/office/drawing/2014/main" id="{321BC36F-BE5E-7D8D-95FB-7C9D3B676BD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36D03D2-CEDB-9329-3AEA-F59CFE5CAA19}"/>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57660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A407C9-5E28-CDA1-9699-B3A8D631ABE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461943E6-F96D-FD6F-425C-9E684B719B4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182ADF7E-302F-AF6F-52FC-A1963E28AF4A}"/>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5" name="Нижний колонтитул 4">
            <a:extLst>
              <a:ext uri="{FF2B5EF4-FFF2-40B4-BE49-F238E27FC236}">
                <a16:creationId xmlns:a16="http://schemas.microsoft.com/office/drawing/2014/main" id="{9468B684-D493-EAB7-4B93-7DBD4477AF9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963F7CE-D0F1-C58C-96E4-BAF5B8E3F168}"/>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54420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D92C576-0779-A7EC-6877-62D743B3417D}"/>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F117B57-DAB2-4D37-75E2-52BFD504A58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6261E88-61FB-4C88-97BD-433EDCFF37B1}"/>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5" name="Нижний колонтитул 4">
            <a:extLst>
              <a:ext uri="{FF2B5EF4-FFF2-40B4-BE49-F238E27FC236}">
                <a16:creationId xmlns:a16="http://schemas.microsoft.com/office/drawing/2014/main" id="{975F90BC-FD38-1FBC-8AF8-0E643001AEC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64EF0E5-C760-FF31-2629-D7E67B1E83D3}"/>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770393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7D2119E-1D73-DA52-B4D8-442FDEF36A7A}"/>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19639A46-FE8D-9BA8-7D89-9BF36C5FF51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9F6287D-35AB-5D96-41FA-BDE4FCBFC130}"/>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5" name="Нижний колонтитул 4">
            <a:extLst>
              <a:ext uri="{FF2B5EF4-FFF2-40B4-BE49-F238E27FC236}">
                <a16:creationId xmlns:a16="http://schemas.microsoft.com/office/drawing/2014/main" id="{7692242F-3768-B886-A060-31E4B03249D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CED11C8-1764-B77B-D1C9-688B5A642F1A}"/>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367059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1C6FE-EFFF-CDF9-CAA3-BBDA056515C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0CD3F9B-C687-FDF8-9D03-3DB00CEC47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422BEDE-83F2-7C72-927F-A27C3D41A59F}"/>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5" name="Нижний колонтитул 4">
            <a:extLst>
              <a:ext uri="{FF2B5EF4-FFF2-40B4-BE49-F238E27FC236}">
                <a16:creationId xmlns:a16="http://schemas.microsoft.com/office/drawing/2014/main" id="{77D0B481-C626-5F9B-2A6F-BF19F597B57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A5280BF0-C262-7832-B0A6-A3C04A816EB8}"/>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2602371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7B4CC4-B484-76CB-F0A2-0DEC049FAE1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A30D458-CB15-7F04-E2A9-F502531A2B3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7A858AB5-AF02-C92B-312E-A2FD2D492C1F}"/>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30E7D8F-45F3-680B-F0F0-46D7C59DB773}"/>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6" name="Нижний колонтитул 5">
            <a:extLst>
              <a:ext uri="{FF2B5EF4-FFF2-40B4-BE49-F238E27FC236}">
                <a16:creationId xmlns:a16="http://schemas.microsoft.com/office/drawing/2014/main" id="{5269550E-FC85-25C1-0A7A-7400083872C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C7CDECC-040E-295A-B990-0AF00F87BD62}"/>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2884907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D2715C-97D8-FCF0-1BD5-F5DD77AAA927}"/>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822E3DF-08CC-8950-A79A-3E966EEAD2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94572C0C-3405-66C7-5B49-87C0F74BB13D}"/>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7B3C92BE-8710-75D0-C4B4-6EF1635A60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53BD307D-612B-6F8A-7EC2-17BC75F4BD6B}"/>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D5BBC7A-4AB1-7FDA-A00B-B2FAAB6FFD97}"/>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8" name="Нижний колонтитул 7">
            <a:extLst>
              <a:ext uri="{FF2B5EF4-FFF2-40B4-BE49-F238E27FC236}">
                <a16:creationId xmlns:a16="http://schemas.microsoft.com/office/drawing/2014/main" id="{E176B419-31E6-7FCC-7EF1-B705D69597B2}"/>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FB6FE6FD-ACFB-7879-AFFA-A3B21D82C917}"/>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2185714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2D630F5-492B-0F41-5D01-13C713DC3E9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5EB68363-3BAD-A753-209C-6EE73C1D1B94}"/>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4" name="Нижний колонтитул 3">
            <a:extLst>
              <a:ext uri="{FF2B5EF4-FFF2-40B4-BE49-F238E27FC236}">
                <a16:creationId xmlns:a16="http://schemas.microsoft.com/office/drawing/2014/main" id="{11E3346D-662B-5A77-400B-33A2094D6F37}"/>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95EA623-ADBF-B0E6-2259-945D52B42BEA}"/>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2489960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6486490-5C98-EF12-EECF-4BCCA6772528}"/>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3" name="Нижний колонтитул 2">
            <a:extLst>
              <a:ext uri="{FF2B5EF4-FFF2-40B4-BE49-F238E27FC236}">
                <a16:creationId xmlns:a16="http://schemas.microsoft.com/office/drawing/2014/main" id="{1EB008C1-9C0C-30BA-D481-C132A909CEA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3D1B8A14-1600-C160-B7E6-F3EC887352B4}"/>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3116527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4D1A75-2712-4342-F9C1-C21123AA7F4F}"/>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78EEEBEB-15A6-99B1-F7CC-723DF2E52C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CAFFB032-D02B-168F-56D6-BB0F359E3C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CD097C6-BE2D-D0FE-2DD3-ABAF8176717F}"/>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6" name="Нижний колонтитул 5">
            <a:extLst>
              <a:ext uri="{FF2B5EF4-FFF2-40B4-BE49-F238E27FC236}">
                <a16:creationId xmlns:a16="http://schemas.microsoft.com/office/drawing/2014/main" id="{6E0B36D2-431D-3304-D85C-1F8413BA1036}"/>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F1BB5A3-2C7A-FAC4-4F6C-150C1F893BDA}"/>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2951274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D9FCD7-F6FD-7761-096B-D02633CBA8BA}"/>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06CDCC8F-F1FB-D816-1B1F-C90306D2DB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E219E1FE-CD78-99CA-BC9F-89A2859AB9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D15878C-DFD4-FBEF-3B86-B0FC560326B4}"/>
              </a:ext>
            </a:extLst>
          </p:cNvPr>
          <p:cNvSpPr>
            <a:spLocks noGrp="1"/>
          </p:cNvSpPr>
          <p:nvPr>
            <p:ph type="dt" sz="half" idx="10"/>
          </p:nvPr>
        </p:nvSpPr>
        <p:spPr/>
        <p:txBody>
          <a:bodyPr/>
          <a:lstStyle/>
          <a:p>
            <a:fld id="{C127EF60-B11D-4F1C-977A-020FA6394826}" type="datetimeFigureOut">
              <a:rPr lang="ru-RU" smtClean="0"/>
              <a:t>14.04.2024</a:t>
            </a:fld>
            <a:endParaRPr lang="ru-RU"/>
          </a:p>
        </p:txBody>
      </p:sp>
      <p:sp>
        <p:nvSpPr>
          <p:cNvPr id="6" name="Нижний колонтитул 5">
            <a:extLst>
              <a:ext uri="{FF2B5EF4-FFF2-40B4-BE49-F238E27FC236}">
                <a16:creationId xmlns:a16="http://schemas.microsoft.com/office/drawing/2014/main" id="{815883D6-D7C9-437E-6AB0-4FD08643091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E61DA45-85B4-E697-3138-B6C2121992B4}"/>
              </a:ext>
            </a:extLst>
          </p:cNvPr>
          <p:cNvSpPr>
            <a:spLocks noGrp="1"/>
          </p:cNvSpPr>
          <p:nvPr>
            <p:ph type="sldNum" sz="quarter" idx="12"/>
          </p:nvPr>
        </p:nvSpPr>
        <p:spPr/>
        <p:txBody>
          <a:bodyPr/>
          <a:lstStyle/>
          <a:p>
            <a:fld id="{661B4462-4838-4207-BDC1-9C246E284E56}" type="slidenum">
              <a:rPr lang="ru-RU" smtClean="0"/>
              <a:t>‹#›</a:t>
            </a:fld>
            <a:endParaRPr lang="ru-RU"/>
          </a:p>
        </p:txBody>
      </p:sp>
    </p:spTree>
    <p:extLst>
      <p:ext uri="{BB962C8B-B14F-4D97-AF65-F5344CB8AC3E}">
        <p14:creationId xmlns:p14="http://schemas.microsoft.com/office/powerpoint/2010/main" val="1993537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53B845-3823-7226-4600-D42FB2AAF0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3386EBE9-32C6-27DB-8ADF-DA25018161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E01AAEA-D946-E438-E021-DEE35AF79B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27EF60-B11D-4F1C-977A-020FA6394826}" type="datetimeFigureOut">
              <a:rPr lang="ru-RU" smtClean="0"/>
              <a:t>14.04.2024</a:t>
            </a:fld>
            <a:endParaRPr lang="ru-RU"/>
          </a:p>
        </p:txBody>
      </p:sp>
      <p:sp>
        <p:nvSpPr>
          <p:cNvPr id="5" name="Нижний колонтитул 4">
            <a:extLst>
              <a:ext uri="{FF2B5EF4-FFF2-40B4-BE49-F238E27FC236}">
                <a16:creationId xmlns:a16="http://schemas.microsoft.com/office/drawing/2014/main" id="{DE6634E8-9BA7-C25F-AD59-E1E0E9DA66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91D7715-9F30-1C8B-9101-A988417450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B4462-4838-4207-BDC1-9C246E284E56}" type="slidenum">
              <a:rPr lang="ru-RU" smtClean="0"/>
              <a:t>‹#›</a:t>
            </a:fld>
            <a:endParaRPr lang="ru-RU"/>
          </a:p>
        </p:txBody>
      </p:sp>
    </p:spTree>
    <p:extLst>
      <p:ext uri="{BB962C8B-B14F-4D97-AF65-F5344CB8AC3E}">
        <p14:creationId xmlns:p14="http://schemas.microsoft.com/office/powerpoint/2010/main" val="2597550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B0637C-BED5-B503-A375-BEEDF999151D}"/>
              </a:ext>
            </a:extLst>
          </p:cNvPr>
          <p:cNvSpPr>
            <a:spLocks noGrp="1"/>
          </p:cNvSpPr>
          <p:nvPr>
            <p:ph type="title"/>
          </p:nvPr>
        </p:nvSpPr>
        <p:spPr>
          <a:xfrm>
            <a:off x="207580" y="207470"/>
            <a:ext cx="11776840" cy="1325563"/>
          </a:xfrm>
        </p:spPr>
        <p:style>
          <a:lnRef idx="1">
            <a:schemeClr val="accent1"/>
          </a:lnRef>
          <a:fillRef idx="2">
            <a:schemeClr val="accent1"/>
          </a:fillRef>
          <a:effectRef idx="1">
            <a:schemeClr val="accent1"/>
          </a:effectRef>
          <a:fontRef idx="minor">
            <a:schemeClr val="dk1"/>
          </a:fontRef>
        </p:style>
        <p:txBody>
          <a:bodyPr/>
          <a:lstStyle/>
          <a:p>
            <a:r>
              <a:rPr lang="en-US" dirty="0" err="1">
                <a:latin typeface="Arial Black" panose="020B0A04020102020204" pitchFamily="34" charset="0"/>
              </a:rPr>
              <a:t>Mavzu</a:t>
            </a:r>
            <a:r>
              <a:rPr lang="en-US" dirty="0">
                <a:latin typeface="Arial Black" panose="020B0A04020102020204" pitchFamily="34" charset="0"/>
              </a:rPr>
              <a:t>:</a:t>
            </a:r>
            <a:r>
              <a:rPr lang="en-US" dirty="0"/>
              <a:t> </a:t>
            </a:r>
            <a:r>
              <a:rPr lang="en-US" dirty="0" err="1">
                <a:latin typeface="Arial" panose="020B0604020202020204" pitchFamily="34" charset="0"/>
                <a:cs typeface="Arial" panose="020B0604020202020204" pitchFamily="34" charset="0"/>
              </a:rPr>
              <a:t>Elekt</a:t>
            </a:r>
            <a:r>
              <a:rPr lang="uz-Latn-UZ" dirty="0">
                <a:latin typeface="Arial" panose="020B0604020202020204" pitchFamily="34" charset="0"/>
                <a:cs typeface="Arial" panose="020B0604020202020204" pitchFamily="34" charset="0"/>
              </a:rPr>
              <a:t>r</a:t>
            </a:r>
            <a:r>
              <a:rPr lang="en-US" dirty="0" err="1">
                <a:latin typeface="Arial" panose="020B0604020202020204" pitchFamily="34" charset="0"/>
                <a:cs typeface="Arial" panose="020B0604020202020204" pitchFamily="34" charset="0"/>
              </a:rPr>
              <a:t>ofiziologik</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regulatsiya</a:t>
            </a:r>
            <a:r>
              <a:rPr lang="en-US" dirty="0">
                <a:latin typeface="Arial" panose="020B0604020202020204" pitchFamily="34" charset="0"/>
                <a:cs typeface="Arial" panose="020B0604020202020204" pitchFamily="34" charset="0"/>
              </a:rPr>
              <a:t>  </a:t>
            </a:r>
            <a:endParaRPr lang="ru-RU" dirty="0">
              <a:latin typeface="Arial" panose="020B0604020202020204" pitchFamily="34" charset="0"/>
              <a:cs typeface="Arial" panose="020B0604020202020204" pitchFamily="34" charset="0"/>
            </a:endParaRPr>
          </a:p>
        </p:txBody>
      </p:sp>
      <p:graphicFrame>
        <p:nvGraphicFramePr>
          <p:cNvPr id="5" name="Объект 4">
            <a:extLst>
              <a:ext uri="{FF2B5EF4-FFF2-40B4-BE49-F238E27FC236}">
                <a16:creationId xmlns:a16="http://schemas.microsoft.com/office/drawing/2014/main" id="{2AC2C00C-BFD1-AD0F-3E0E-955A6F48ADAB}"/>
              </a:ext>
            </a:extLst>
          </p:cNvPr>
          <p:cNvGraphicFramePr>
            <a:graphicFrameLocks noGrp="1"/>
          </p:cNvGraphicFramePr>
          <p:nvPr>
            <p:ph idx="1"/>
            <p:extLst>
              <p:ext uri="{D42A27DB-BD31-4B8C-83A1-F6EECF244321}">
                <p14:modId xmlns:p14="http://schemas.microsoft.com/office/powerpoint/2010/main" val="1650614687"/>
              </p:ext>
            </p:extLst>
          </p:nvPr>
        </p:nvGraphicFramePr>
        <p:xfrm>
          <a:off x="207580" y="2505188"/>
          <a:ext cx="11776840" cy="41453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Прямоугольник 3">
            <a:extLst>
              <a:ext uri="{FF2B5EF4-FFF2-40B4-BE49-F238E27FC236}">
                <a16:creationId xmlns:a16="http://schemas.microsoft.com/office/drawing/2014/main" id="{4FB38CAF-5EF5-DA35-BBCA-B834834DA9AA}"/>
              </a:ext>
            </a:extLst>
          </p:cNvPr>
          <p:cNvSpPr/>
          <p:nvPr/>
        </p:nvSpPr>
        <p:spPr>
          <a:xfrm>
            <a:off x="5285777" y="1581858"/>
            <a:ext cx="1620445" cy="923330"/>
          </a:xfrm>
          <a:prstGeom prst="rect">
            <a:avLst/>
          </a:prstGeom>
          <a:noFill/>
        </p:spPr>
        <p:txBody>
          <a:bodyPr wrap="none" lIns="91440" tIns="45720" rIns="91440" bIns="45720">
            <a:spAutoFit/>
          </a:bodyPr>
          <a:lstStyle/>
          <a:p>
            <a:pPr algn="ctr"/>
            <a:r>
              <a:rPr lang="en-US" sz="5400" b="1" dirty="0" err="1">
                <a:ln w="9525">
                  <a:solidFill>
                    <a:schemeClr val="bg1"/>
                  </a:solidFill>
                  <a:prstDash val="solid"/>
                </a:ln>
                <a:effectLst>
                  <a:outerShdw blurRad="12700" dist="38100" dir="2700000" algn="tl" rotWithShape="0">
                    <a:schemeClr val="bg1">
                      <a:lumMod val="50000"/>
                    </a:schemeClr>
                  </a:outerShdw>
                </a:effectLst>
              </a:rPr>
              <a:t>Reja</a:t>
            </a:r>
            <a:r>
              <a:rPr lang="en-US" sz="5400" b="1" dirty="0">
                <a:ln w="9525">
                  <a:solidFill>
                    <a:schemeClr val="bg1"/>
                  </a:solidFill>
                  <a:prstDash val="solid"/>
                </a:ln>
                <a:effectLst>
                  <a:outerShdw blurRad="12700" dist="38100" dir="2700000" algn="tl" rotWithShape="0">
                    <a:schemeClr val="bg1">
                      <a:lumMod val="50000"/>
                    </a:schemeClr>
                  </a:outerShdw>
                </a:effectLst>
              </a:rPr>
              <a:t>:</a:t>
            </a:r>
            <a:endParaRPr lang="ru-RU"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343217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648BAA-6DF0-57A6-EFBA-F22183D2EC6F}"/>
              </a:ext>
            </a:extLst>
          </p:cNvPr>
          <p:cNvSpPr>
            <a:spLocks noGrp="1"/>
          </p:cNvSpPr>
          <p:nvPr>
            <p:ph type="title"/>
          </p:nvPr>
        </p:nvSpPr>
        <p:spPr/>
        <p:txBody>
          <a:bodyPr/>
          <a:lstStyle/>
          <a:p>
            <a:pPr algn="ctr"/>
            <a:r>
              <a:rPr lang="en-US" dirty="0" err="1">
                <a:latin typeface="Arial Black" panose="020B0A04020102020204" pitchFamily="34" charset="0"/>
              </a:rPr>
              <a:t>Foydalanilgan</a:t>
            </a:r>
            <a:r>
              <a:rPr lang="en-US" dirty="0">
                <a:latin typeface="Arial Black" panose="020B0A04020102020204" pitchFamily="34" charset="0"/>
              </a:rPr>
              <a:t> </a:t>
            </a:r>
            <a:r>
              <a:rPr lang="en-US" dirty="0" err="1">
                <a:latin typeface="Arial Black" panose="020B0A04020102020204" pitchFamily="34" charset="0"/>
              </a:rPr>
              <a:t>adabiyotlar</a:t>
            </a:r>
            <a:r>
              <a:rPr lang="en-US" dirty="0">
                <a:latin typeface="Arial Black" panose="020B0A04020102020204" pitchFamily="34" charset="0"/>
              </a:rPr>
              <a:t>:</a:t>
            </a:r>
            <a:endParaRPr lang="ru-RU" dirty="0">
              <a:latin typeface="Arial Black" panose="020B0A04020102020204" pitchFamily="34" charset="0"/>
            </a:endParaRPr>
          </a:p>
        </p:txBody>
      </p:sp>
      <p:sp>
        <p:nvSpPr>
          <p:cNvPr id="3" name="Объект 2">
            <a:extLst>
              <a:ext uri="{FF2B5EF4-FFF2-40B4-BE49-F238E27FC236}">
                <a16:creationId xmlns:a16="http://schemas.microsoft.com/office/drawing/2014/main" id="{E16BBF40-8F3B-B9A5-FB9E-D0BBD1B75474}"/>
              </a:ext>
            </a:extLst>
          </p:cNvPr>
          <p:cNvSpPr>
            <a:spLocks noGrp="1"/>
          </p:cNvSpPr>
          <p:nvPr>
            <p:ph idx="1"/>
          </p:nvPr>
        </p:nvSpPr>
        <p:spPr>
          <a:xfrm>
            <a:off x="838200" y="2380593"/>
            <a:ext cx="10515600" cy="4112282"/>
          </a:xfrm>
        </p:spPr>
        <p:txBody>
          <a:bodyPr>
            <a:normAutofit/>
          </a:bodyPr>
          <a:lstStyle/>
          <a:p>
            <a:r>
              <a:rPr lang="en-US" sz="3200" dirty="0" err="1">
                <a:latin typeface="Arial" panose="020B0604020202020204" pitchFamily="34" charset="0"/>
                <a:cs typeface="Arial" panose="020B0604020202020204" pitchFamily="34" charset="0"/>
              </a:rPr>
              <a:t>B.O.Beknazarov</a:t>
            </a:r>
            <a:r>
              <a:rPr lang="en-US" sz="3200" dirty="0">
                <a:latin typeface="Arial" panose="020B0604020202020204" pitchFamily="34" charset="0"/>
                <a:cs typeface="Arial" panose="020B0604020202020204" pitchFamily="34" charset="0"/>
              </a:rPr>
              <a:t>. 0 ‘</a:t>
            </a:r>
            <a:r>
              <a:rPr lang="en-US" sz="3200" dirty="0" err="1">
                <a:latin typeface="Arial" panose="020B0604020202020204" pitchFamily="34" charset="0"/>
                <a:cs typeface="Arial" panose="020B0604020202020204" pitchFamily="34" charset="0"/>
              </a:rPr>
              <a:t>simliklar</a:t>
            </a:r>
            <a:r>
              <a:rPr lang="en-US" sz="3200" dirty="0">
                <a:latin typeface="Arial" panose="020B0604020202020204" pitchFamily="34" charset="0"/>
                <a:cs typeface="Arial" panose="020B0604020202020204" pitchFamily="34" charset="0"/>
              </a:rPr>
              <a:t> </a:t>
            </a:r>
            <a:r>
              <a:rPr lang="en-US" sz="3200" dirty="0" err="1">
                <a:latin typeface="Arial" panose="020B0604020202020204" pitchFamily="34" charset="0"/>
                <a:cs typeface="Arial" panose="020B0604020202020204" pitchFamily="34" charset="0"/>
              </a:rPr>
              <a:t>fiziologiyast</a:t>
            </a:r>
            <a:r>
              <a:rPr lang="en-US" sz="3200" dirty="0">
                <a:latin typeface="Arial" panose="020B0604020202020204" pitchFamily="34" charset="0"/>
                <a:cs typeface="Arial" panose="020B0604020202020204" pitchFamily="34" charset="0"/>
              </a:rPr>
              <a:t>. — </a:t>
            </a:r>
            <a:r>
              <a:rPr lang="ru-RU" sz="3200" dirty="0">
                <a:latin typeface="Arial" panose="020B0604020202020204" pitchFamily="34" charset="0"/>
                <a:cs typeface="Arial" panose="020B0604020202020204" pitchFamily="34" charset="0"/>
              </a:rPr>
              <a:t>Т.: «</a:t>
            </a:r>
            <a:r>
              <a:rPr lang="en-US" sz="3200" dirty="0" err="1">
                <a:latin typeface="Arial" panose="020B0604020202020204" pitchFamily="34" charset="0"/>
                <a:cs typeface="Arial" panose="020B0604020202020204" pitchFamily="34" charset="0"/>
              </a:rPr>
              <a:t>AioqacM</a:t>
            </a:r>
            <a:r>
              <a:rPr lang="en-US" sz="3200" dirty="0">
                <a:latin typeface="Arial" panose="020B0604020202020204" pitchFamily="34" charset="0"/>
                <a:cs typeface="Arial" panose="020B0604020202020204" pitchFamily="34" charset="0"/>
              </a:rPr>
              <a:t> », 2009, 536 bet.</a:t>
            </a:r>
          </a:p>
          <a:p>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90908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74F57F-950A-6C05-FCE0-25FF5D7C0B20}"/>
              </a:ext>
            </a:extLst>
          </p:cNvPr>
          <p:cNvSpPr>
            <a:spLocks noGrp="1"/>
          </p:cNvSpPr>
          <p:nvPr>
            <p:ph type="title"/>
          </p:nvPr>
        </p:nvSpPr>
        <p:spPr/>
        <p:txBody>
          <a:bodyPr/>
          <a:lstStyle/>
          <a:p>
            <a:endParaRPr lang="ru-RU"/>
          </a:p>
        </p:txBody>
      </p:sp>
      <p:pic>
        <p:nvPicPr>
          <p:cNvPr id="4" name="Объект 3">
            <a:extLst>
              <a:ext uri="{FF2B5EF4-FFF2-40B4-BE49-F238E27FC236}">
                <a16:creationId xmlns:a16="http://schemas.microsoft.com/office/drawing/2014/main" id="{64A34A39-27D0-3F00-B585-A815EEBFB86E}"/>
              </a:ext>
            </a:extLst>
          </p:cNvPr>
          <p:cNvPicPr>
            <a:picLocks noGrp="1" noChangeAspect="1"/>
          </p:cNvPicPr>
          <p:nvPr>
            <p:ph idx="1"/>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27949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CD31CD0-696F-F550-91EC-CAD322D86F21}"/>
              </a:ext>
            </a:extLst>
          </p:cNvPr>
          <p:cNvSpPr>
            <a:spLocks noGrp="1"/>
          </p:cNvSpPr>
          <p:nvPr>
            <p:ph idx="1"/>
          </p:nvPr>
        </p:nvSpPr>
        <p:spPr>
          <a:xfrm>
            <a:off x="189185" y="189186"/>
            <a:ext cx="11808373" cy="6495393"/>
          </a:xfrm>
        </p:spPr>
        <p:style>
          <a:lnRef idx="2">
            <a:schemeClr val="dk1"/>
          </a:lnRef>
          <a:fillRef idx="1">
            <a:schemeClr val="lt1"/>
          </a:fillRef>
          <a:effectRef idx="0">
            <a:schemeClr val="dk1"/>
          </a:effectRef>
          <a:fontRef idx="minor">
            <a:schemeClr val="dk1"/>
          </a:fontRef>
        </p:style>
        <p:txBody>
          <a:bodyPr>
            <a:normAutofit lnSpcReduction="10000"/>
          </a:bodyPr>
          <a:lstStyle/>
          <a:p>
            <a:r>
              <a:rPr lang="uz-Cyrl-UZ" sz="4000" dirty="0">
                <a:effectLst/>
                <a:latin typeface="Times New Roman" panose="02020603050405020304" pitchFamily="18" charset="0"/>
                <a:ea typeface="Times New Roman" panose="02020603050405020304" pitchFamily="18" charset="0"/>
                <a:cs typeface="Times New Roman" panose="02020603050405020304" pitchFamily="18" charset="0"/>
              </a:rPr>
              <a:t>O‘simlik organizmining murakkab tuzilishi ya’ni juda ko‘p qismlarga differensiallashgan maxsus organoidlar, hujayralar, to‘qimalar, takomillashgan boshqaruv tizimini talab qiladi. Boshqa organizmlar kabi o‘simlik organizmining ham butunligi regulatsiya tizimi, boshqaruv va integratsiya bilan ifodalanadi. Odatda texnika sohasida regulatsiya tushunchasi ostida tizim ko‘rsatkichlarini ma’lum bir darajada ushlab turish tushuniladi. Boshqaruv esa biron-bir tizimning o‘zgaruvchi tomoniga ta’sir etib uning boshqa bir holatga o‘ztkazilishi tushuniladi. Ammo “</a:t>
            </a:r>
            <a:r>
              <a:rPr lang="uz-Cyrl-UZ"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regulyatsiya</a:t>
            </a:r>
            <a:r>
              <a:rPr lang="uz-Cyrl-UZ" sz="4000" dirty="0">
                <a:effectLst/>
                <a:latin typeface="Times New Roman" panose="02020603050405020304" pitchFamily="18" charset="0"/>
                <a:ea typeface="Times New Roman" panose="02020603050405020304" pitchFamily="18" charset="0"/>
                <a:cs typeface="Times New Roman" panose="02020603050405020304" pitchFamily="18" charset="0"/>
              </a:rPr>
              <a:t>” so‘zi kengroq ma’noda o‘z ichiga boshqaruvni ham oladi. </a:t>
            </a:r>
            <a:endParaRPr lang="ru-RU"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017494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7BC509C-6C68-03C5-AF5F-2166BE6EA7D9}"/>
              </a:ext>
            </a:extLst>
          </p:cNvPr>
          <p:cNvSpPr>
            <a:spLocks noGrp="1"/>
          </p:cNvSpPr>
          <p:nvPr>
            <p:ph idx="1"/>
          </p:nvPr>
        </p:nvSpPr>
        <p:spPr>
          <a:xfrm>
            <a:off x="141890" y="189186"/>
            <a:ext cx="11871434" cy="6495393"/>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uz-Cyrl-UZ" sz="4000" dirty="0">
                <a:effectLst/>
                <a:latin typeface="Times New Roman" panose="02020603050405020304" pitchFamily="18" charset="0"/>
                <a:ea typeface="Times New Roman" panose="02020603050405020304" pitchFamily="18" charset="0"/>
                <a:cs typeface="Times New Roman" panose="02020603050405020304" pitchFamily="18" charset="0"/>
              </a:rPr>
              <a:t>Evolutsiya davomida birinchi bor hujayra ichki muhiti regulatsiyasi tizimi paydo bo‘lgan. Bunga regulyatsiyaning fermentlar, genetik va membrana xillarini misol qilish mumkin. Ushbu regulatsiyaning barcha tiplari o‘zaro bir-biri bilan yaqindan bog‘liqdir. Masalan, membranalarning xossalari genlarning faolligiga bog‘liq, bo‘lsa genlarni o‘zini differensial faolligi membranalar nazoratida bo‘ladi. Ammo hujayra ichki muhitining regulatsiyasi asosida birlamchi va birdan-bir tamoyil, ya’ni retseptor – </a:t>
            </a:r>
            <a:r>
              <a:rPr lang="uz-Cyrl-UZ"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konformatsion </a:t>
            </a:r>
            <a:r>
              <a:rPr lang="uz-Cyrl-UZ" sz="4000" dirty="0">
                <a:effectLst/>
                <a:latin typeface="Times New Roman" panose="02020603050405020304" pitchFamily="18" charset="0"/>
                <a:ea typeface="Times New Roman" panose="02020603050405020304" pitchFamily="18" charset="0"/>
                <a:cs typeface="Times New Roman" panose="02020603050405020304" pitchFamily="18" charset="0"/>
              </a:rPr>
              <a:t>tamoyil yotadi. Barcha hollarda ham oqsil bo‘lmasin u o‘ziga xos omilni “</a:t>
            </a:r>
            <a:r>
              <a:rPr lang="uz-Cyrl-UZ" sz="4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taniydi</a:t>
            </a:r>
            <a:r>
              <a:rPr lang="uz-Cyrl-UZ" sz="4000" dirty="0">
                <a:effectLst/>
                <a:latin typeface="Times New Roman" panose="02020603050405020304" pitchFamily="18" charset="0"/>
                <a:ea typeface="Times New Roman" panose="02020603050405020304" pitchFamily="18" charset="0"/>
                <a:cs typeface="Times New Roman" panose="02020603050405020304" pitchFamily="18" charset="0"/>
              </a:rPr>
              <a:t>” va u bilan o‘zaro ta’sir etib o‘z konformatsiyasini o‘zgartiradi. </a:t>
            </a:r>
            <a:endParaRPr lang="ru-RU"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3706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7ECBF8F-71EE-1F15-B9D3-22CEC18BF65C}"/>
              </a:ext>
            </a:extLst>
          </p:cNvPr>
          <p:cNvSpPr>
            <a:spLocks noGrp="1"/>
          </p:cNvSpPr>
          <p:nvPr>
            <p:ph idx="1"/>
          </p:nvPr>
        </p:nvSpPr>
        <p:spPr>
          <a:xfrm>
            <a:off x="141889" y="110359"/>
            <a:ext cx="11902965" cy="6589986"/>
          </a:xfrm>
        </p:spPr>
        <p:txBody>
          <a:bodyPr>
            <a:normAutofit fontScale="92500" lnSpcReduction="10000"/>
          </a:bodyPr>
          <a:lstStyle/>
          <a:p>
            <a:r>
              <a:rPr lang="uz-Cyrl-UZ" sz="4000" dirty="0">
                <a:effectLst/>
                <a:latin typeface="Times New Roman" panose="02020603050405020304" pitchFamily="18" charset="0"/>
                <a:ea typeface="Times New Roman" panose="02020603050405020304" pitchFamily="18" charset="0"/>
                <a:cs typeface="Times New Roman" panose="02020603050405020304" pitchFamily="18" charset="0"/>
              </a:rPr>
              <a:t>Fermentlar faolligining </a:t>
            </a:r>
            <a:r>
              <a:rPr lang="uz-Cyrl-UZ" sz="40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izosterik</a:t>
            </a:r>
            <a:r>
              <a:rPr lang="uz-Cyrl-UZ" sz="4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z-Cyrl-UZ" sz="4000" dirty="0">
                <a:effectLst/>
                <a:latin typeface="Times New Roman" panose="02020603050405020304" pitchFamily="18" charset="0"/>
                <a:ea typeface="Times New Roman" panose="02020603050405020304" pitchFamily="18" charset="0"/>
                <a:cs typeface="Times New Roman" panose="02020603050405020304" pitchFamily="18" charset="0"/>
              </a:rPr>
              <a:t>regulatsiyasi ularning katalitik markazlari miqiyosida bo‘ladi. Fermentlar katalitik markazlarining reaksion faollik darajasi avvalo substratning (ferment ta’sirida parchalanuvchi-gidrolizlanuvchi modda) miqdoriga bog‘liq (massaning ta’siri qonuni). Shuningdek, fermentlar ishining jadalligi kofermentlarning mavjudligiga (ikki komponentli fermentlar uchun), kofaktorlarga (faollashtiruvchi maxsus kationlar) va fermentlar katalitik markazlari darajasida faoliyat ko‘rsatuvchi ingibitorlar (fermentativ jarayonni faollashtiruvchi) mavjudligiga bog‘liq. U yoki bu fermentning faolligi umumiy substrat va kofermentlar uchun raqobatga ham bog‘liq bo‘lib, turli xil metabolik sikllarning o‘zaro munosabatini belgilaydi.</a:t>
            </a:r>
            <a:endParaRPr lang="ru-RU" sz="4000" dirty="0">
              <a:effectLst/>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136824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4">
                <a:hueOff val="4900445"/>
                <a:satOff val="-20388"/>
                <a:lumOff val="4804"/>
                <a:alphaOff val="0"/>
                <a:satMod val="103000"/>
                <a:lumMod val="102000"/>
                <a:tint val="94000"/>
              </a:schemeClr>
            </a:gs>
            <a:gs pos="50000">
              <a:schemeClr val="accent4">
                <a:hueOff val="4900445"/>
                <a:satOff val="-20388"/>
                <a:lumOff val="4804"/>
                <a:alphaOff val="0"/>
                <a:satMod val="110000"/>
                <a:lumMod val="100000"/>
                <a:shade val="100000"/>
              </a:schemeClr>
            </a:gs>
            <a:gs pos="100000">
              <a:schemeClr val="accent4">
                <a:hueOff val="4900445"/>
                <a:satOff val="-20388"/>
                <a:lumOff val="4804"/>
                <a:alphaOff val="0"/>
                <a:lumMod val="99000"/>
                <a:satMod val="120000"/>
                <a:shade val="78000"/>
              </a:schemeClr>
            </a:gs>
          </a:gsLst>
          <a:lin ang="5400000" scaled="0"/>
        </a:gra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9C2B3285-F795-BC8B-4E93-E848F1FAE424}"/>
              </a:ext>
            </a:extLst>
          </p:cNvPr>
          <p:cNvSpPr>
            <a:spLocks noGrp="1"/>
          </p:cNvSpPr>
          <p:nvPr>
            <p:ph idx="1"/>
          </p:nvPr>
        </p:nvSpPr>
        <p:spPr>
          <a:xfrm>
            <a:off x="157655" y="204952"/>
            <a:ext cx="11839904" cy="6463862"/>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r>
              <a:rPr lang="en-US" sz="4000" dirty="0">
                <a:latin typeface="Arial" panose="020B0604020202020204" pitchFamily="34" charset="0"/>
                <a:cs typeface="Arial" panose="020B0604020202020204" pitchFamily="34" charset="0"/>
              </a:rPr>
              <a:t>0‘simlik </a:t>
            </a:r>
            <a:r>
              <a:rPr lang="en-US" sz="4000" dirty="0" err="1">
                <a:latin typeface="Arial" panose="020B0604020202020204" pitchFamily="34" charset="0"/>
                <a:cs typeface="Arial" panose="020B0604020202020204" pitchFamily="34" charset="0"/>
              </a:rPr>
              <a:t>organizmlari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hayvon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organizmlaridan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farqli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oMaroq</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nerv</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sistemasiga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emas</a:t>
            </a:r>
            <a:r>
              <a:rPr lang="en-US" sz="4000" dirty="0">
                <a:latin typeface="Arial" panose="020B0604020202020204" pitchFamily="34" charset="0"/>
                <a:cs typeface="Arial" panose="020B0604020202020204" pitchFamily="34" charset="0"/>
              </a:rPr>
              <a:t>. Ammo shunga </a:t>
            </a:r>
            <a:r>
              <a:rPr lang="en-US" sz="4000" dirty="0" err="1">
                <a:latin typeface="Arial" panose="020B0604020202020204" pitchFamily="34" charset="0"/>
                <a:cs typeface="Arial" panose="020B0604020202020204" pitchFamily="34" charset="0"/>
              </a:rPr>
              <a:t>qaramasdan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hujayralar</a:t>
            </a:r>
            <a:r>
              <a:rPr lang="en-US" sz="4000" dirty="0">
                <a:latin typeface="Arial" panose="020B0604020202020204" pitchFamily="34" charset="0"/>
                <a:cs typeface="Arial" panose="020B0604020202020204" pitchFamily="34" charset="0"/>
              </a:rPr>
              <a:t>, to‘ </a:t>
            </a:r>
            <a:r>
              <a:rPr lang="en-US" sz="4000" dirty="0" err="1">
                <a:latin typeface="Arial" panose="020B0604020202020204" pitchFamily="34" charset="0"/>
                <a:cs typeface="Arial" panose="020B0604020202020204" pitchFamily="34" charset="0"/>
              </a:rPr>
              <a:t>qimalar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organlaming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o‘zaro</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elektrofiziologik</a:t>
            </a:r>
            <a:r>
              <a:rPr lang="en-US" sz="4000" dirty="0">
                <a:latin typeface="Arial" panose="020B0604020202020204" pitchFamily="34" charset="0"/>
                <a:cs typeface="Arial" panose="020B0604020202020204" pitchFamily="34" charset="0"/>
              </a:rPr>
              <a:t> ta’ </a:t>
            </a:r>
            <a:r>
              <a:rPr lang="en-US" sz="4000" dirty="0" err="1">
                <a:latin typeface="Arial" panose="020B0604020202020204" pitchFamily="34" charset="0"/>
                <a:cs typeface="Arial" panose="020B0604020202020204" pitchFamily="34" charset="0"/>
              </a:rPr>
              <a:t>siri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funksional</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faollikning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kordinatsiyasi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morfogenez</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jarayonlarida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asosiy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o’rinlardan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birini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egallaydi</a:t>
            </a:r>
            <a:r>
              <a:rPr lang="en-US" sz="4000" dirty="0">
                <a:latin typeface="Arial" panose="020B0604020202020204" pitchFamily="34" charset="0"/>
                <a:cs typeface="Arial" panose="020B0604020202020204" pitchFamily="34" charset="0"/>
              </a:rPr>
              <a:t>. 0‘ </a:t>
            </a:r>
            <a:r>
              <a:rPr lang="en-US" sz="4000" dirty="0" err="1">
                <a:latin typeface="Arial" panose="020B0604020202020204" pitchFamily="34" charset="0"/>
                <a:cs typeface="Arial" panose="020B0604020202020204" pitchFamily="34" charset="0"/>
              </a:rPr>
              <a:t>simlikning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xil</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qismlari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orasida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turg</a:t>
            </a:r>
            <a:r>
              <a:rPr lang="en-US" sz="4000" dirty="0">
                <a:latin typeface="Arial" panose="020B0604020202020204" pitchFamily="34" charset="0"/>
                <a:cs typeface="Arial" panose="020B0604020202020204" pitchFamily="34" charset="0"/>
              </a:rPr>
              <a:t>‘ un, to‘ g‘ </a:t>
            </a:r>
            <a:r>
              <a:rPr lang="en-US" sz="4000" dirty="0" err="1">
                <a:latin typeface="Arial" panose="020B0604020202020204" pitchFamily="34" charset="0"/>
                <a:cs typeface="Arial" panose="020B0604020202020204" pitchFamily="34" charset="0"/>
              </a:rPr>
              <a:t>rirog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asta-sekin</a:t>
            </a:r>
            <a:r>
              <a:rPr lang="en-US" sz="4000" dirty="0">
                <a:latin typeface="Arial" panose="020B0604020202020204" pitchFamily="34" charset="0"/>
                <a:cs typeface="Arial" panose="020B0604020202020204" pitchFamily="34" charset="0"/>
              </a:rPr>
              <a:t> o ‘</a:t>
            </a:r>
            <a:r>
              <a:rPr lang="en-US" sz="4000" dirty="0" err="1">
                <a:latin typeface="Arial" panose="020B0604020202020204" pitchFamily="34" charset="0"/>
                <a:cs typeface="Arial" panose="020B0604020202020204" pitchFamily="34" charset="0"/>
              </a:rPr>
              <a:t>zgaruvchi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potensiallar</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farqi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ya’ni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elektrotonik</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maydon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tokning</a:t>
            </a:r>
            <a:r>
              <a:rPr lang="en-US" sz="4000" dirty="0">
                <a:latin typeface="Arial" panose="020B0604020202020204" pitchFamily="34" charset="0"/>
                <a:cs typeface="Arial" panose="020B0604020202020204" pitchFamily="34" charset="0"/>
              </a:rPr>
              <a:t> o ‘ </a:t>
            </a:r>
            <a:r>
              <a:rPr lang="en-US" sz="4000" dirty="0" err="1">
                <a:latin typeface="Arial" panose="020B0604020202020204" pitchFamily="34" charset="0"/>
                <a:cs typeface="Arial" panose="020B0604020202020204" pitchFamily="34" charset="0"/>
              </a:rPr>
              <a:t>zgarishi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ro‘y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berib</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turadi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Shuningdek</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tarqalmas</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va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tarqaladigan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potensial</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harakatlar</a:t>
            </a:r>
            <a:r>
              <a:rPr lang="en-US" sz="4000" dirty="0">
                <a:latin typeface="Arial" panose="020B0604020202020204" pitchFamily="34" charset="0"/>
                <a:cs typeface="Arial" panose="020B0604020202020204" pitchFamily="34" charset="0"/>
              </a:rPr>
              <a:t> ham ko‘ </a:t>
            </a:r>
            <a:r>
              <a:rPr lang="en-US" sz="4000" dirty="0" err="1">
                <a:latin typeface="Arial" panose="020B0604020202020204" pitchFamily="34" charset="0"/>
                <a:cs typeface="Arial" panose="020B0604020202020204" pitchFamily="34" charset="0"/>
              </a:rPr>
              <a:t>zga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tashlanishi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mumkin</a:t>
            </a:r>
            <a:r>
              <a:rPr lang="en-US" sz="4000" dirty="0">
                <a:latin typeface="Arial" panose="020B0604020202020204" pitchFamily="34" charset="0"/>
                <a:cs typeface="Arial" panose="020B0604020202020204" pitchFamily="34" charset="0"/>
              </a:rPr>
              <a:t>. Mana </a:t>
            </a:r>
            <a:r>
              <a:rPr lang="en-US" sz="4000" dirty="0" err="1">
                <a:latin typeface="Arial" panose="020B0604020202020204" pitchFamily="34" charset="0"/>
                <a:cs typeface="Arial" panose="020B0604020202020204" pitchFamily="34" charset="0"/>
              </a:rPr>
              <a:t>shu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elektrik</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faollik</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regulatsiyaning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elektrofiziologik</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tizimi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asosini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tashkil</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qiladi</a:t>
            </a:r>
            <a:r>
              <a:rPr lang="en-US" sz="4000" dirty="0">
                <a:latin typeface="Arial" panose="020B0604020202020204" pitchFamily="34" charset="0"/>
                <a:cs typeface="Arial" panose="020B0604020202020204" pitchFamily="34" charset="0"/>
              </a:rPr>
              <a:t>.</a:t>
            </a:r>
            <a:endParaRPr lang="ru-RU"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90752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FE88108-9F2D-CA4D-44D5-80FD270D2BDB}"/>
              </a:ext>
            </a:extLst>
          </p:cNvPr>
          <p:cNvSpPr>
            <a:spLocks noGrp="1"/>
          </p:cNvSpPr>
          <p:nvPr>
            <p:ph idx="1"/>
          </p:nvPr>
        </p:nvSpPr>
        <p:spPr>
          <a:xfrm>
            <a:off x="157655" y="110359"/>
            <a:ext cx="11855669" cy="6589986"/>
          </a:xfrm>
        </p:spPr>
        <p:style>
          <a:lnRef idx="2">
            <a:schemeClr val="dk1"/>
          </a:lnRef>
          <a:fillRef idx="1">
            <a:schemeClr val="lt1"/>
          </a:fillRef>
          <a:effectRef idx="0">
            <a:schemeClr val="dk1"/>
          </a:effectRef>
          <a:fontRef idx="minor">
            <a:schemeClr val="dk1"/>
          </a:fontRef>
        </p:style>
        <p:txBody>
          <a:bodyPr>
            <a:normAutofit fontScale="92500" lnSpcReduction="10000"/>
          </a:bodyPr>
          <a:lstStyle/>
          <a:p>
            <a:r>
              <a:rPr lang="en-US" sz="3600" dirty="0"/>
              <a:t>0 ‘</a:t>
            </a:r>
            <a:r>
              <a:rPr lang="en-US" sz="3600" dirty="0" err="1"/>
              <a:t>simlik</a:t>
            </a:r>
            <a:r>
              <a:rPr lang="en-US" sz="3600" dirty="0"/>
              <a:t> </a:t>
            </a:r>
            <a:r>
              <a:rPr lang="en-US" sz="3600" dirty="0" err="1"/>
              <a:t>organizmining</a:t>
            </a:r>
            <a:r>
              <a:rPr lang="en-US" sz="3600" dirty="0"/>
              <a:t> </a:t>
            </a:r>
            <a:r>
              <a:rPr lang="en-US" sz="3600" dirty="0" err="1"/>
              <a:t>toki</a:t>
            </a:r>
            <a:r>
              <a:rPr lang="en-US" sz="3600" dirty="0"/>
              <a:t> </a:t>
            </a:r>
            <a:r>
              <a:rPr lang="en-US" sz="3600" dirty="0" err="1"/>
              <a:t>va</a:t>
            </a:r>
            <a:r>
              <a:rPr lang="en-US" sz="3600" dirty="0"/>
              <a:t> </a:t>
            </a:r>
            <a:r>
              <a:rPr lang="en-US" sz="3600" dirty="0" err="1"/>
              <a:t>elektrotonik</a:t>
            </a:r>
            <a:r>
              <a:rPr lang="en-US" sz="3600" dirty="0"/>
              <a:t> </a:t>
            </a:r>
            <a:r>
              <a:rPr lang="en-US" sz="3600" dirty="0" err="1"/>
              <a:t>maydoni</a:t>
            </a:r>
            <a:r>
              <a:rPr lang="en-US" sz="3600" dirty="0"/>
              <a:t>. To‘ </a:t>
            </a:r>
            <a:r>
              <a:rPr lang="en-US" sz="3600" dirty="0" err="1"/>
              <a:t>qima</a:t>
            </a:r>
            <a:r>
              <a:rPr lang="en-US" sz="3600" dirty="0"/>
              <a:t> </a:t>
            </a:r>
            <a:r>
              <a:rPr lang="en-US" sz="3600" dirty="0" err="1"/>
              <a:t>va</a:t>
            </a:r>
            <a:r>
              <a:rPr lang="en-US" sz="3600" dirty="0"/>
              <a:t> </a:t>
            </a:r>
            <a:r>
              <a:rPr lang="en-US" sz="3600" dirty="0" err="1"/>
              <a:t>organlaming</a:t>
            </a:r>
            <a:r>
              <a:rPr lang="en-US" sz="3600" dirty="0"/>
              <a:t> </a:t>
            </a:r>
            <a:r>
              <a:rPr lang="en-US" sz="3600" dirty="0" err="1"/>
              <a:t>hujayralarida</a:t>
            </a:r>
            <a:r>
              <a:rPr lang="en-US" sz="3600" dirty="0"/>
              <a:t> </a:t>
            </a:r>
            <a:r>
              <a:rPr lang="en-US" sz="3600" dirty="0" err="1"/>
              <a:t>tashqi</a:t>
            </a:r>
            <a:r>
              <a:rPr lang="en-US" sz="3600" dirty="0"/>
              <a:t> </a:t>
            </a:r>
            <a:r>
              <a:rPr lang="en-US" sz="3600" dirty="0" err="1"/>
              <a:t>va</a:t>
            </a:r>
            <a:r>
              <a:rPr lang="en-US" sz="3600" dirty="0"/>
              <a:t> </a:t>
            </a:r>
            <a:r>
              <a:rPr lang="en-US" sz="3600" dirty="0" err="1"/>
              <a:t>ichki</a:t>
            </a:r>
            <a:r>
              <a:rPr lang="en-US" sz="3600" dirty="0"/>
              <a:t> </a:t>
            </a:r>
            <a:r>
              <a:rPr lang="en-US" sz="3600" dirty="0" err="1"/>
              <a:t>omillar</a:t>
            </a:r>
            <a:r>
              <a:rPr lang="en-US" sz="3600" dirty="0"/>
              <a:t> </a:t>
            </a:r>
            <a:r>
              <a:rPr lang="en-US" sz="3600" dirty="0" err="1"/>
              <a:t>tufayli</a:t>
            </a:r>
            <a:r>
              <a:rPr lang="en-US" sz="3600" dirty="0"/>
              <a:t> </a:t>
            </a:r>
            <a:r>
              <a:rPr lang="en-US" sz="3600" dirty="0" err="1"/>
              <a:t>ro</a:t>
            </a:r>
            <a:r>
              <a:rPr lang="en-US" sz="3600" dirty="0"/>
              <a:t>‘ y </a:t>
            </a:r>
            <a:r>
              <a:rPr lang="en-US" sz="3600" dirty="0" err="1"/>
              <a:t>berishi</a:t>
            </a:r>
            <a:r>
              <a:rPr lang="en-US" sz="3600" dirty="0"/>
              <a:t> </a:t>
            </a:r>
            <a:r>
              <a:rPr lang="en-US" sz="3600" dirty="0" err="1"/>
              <a:t>mumkin</a:t>
            </a:r>
            <a:r>
              <a:rPr lang="en-US" sz="3600" dirty="0"/>
              <a:t> </a:t>
            </a:r>
            <a:r>
              <a:rPr lang="en-US" sz="3600" dirty="0" err="1"/>
              <a:t>bo</a:t>
            </a:r>
            <a:r>
              <a:rPr lang="en-US" sz="3600" dirty="0"/>
              <a:t>‘ </a:t>
            </a:r>
            <a:r>
              <a:rPr lang="en-US" sz="3600" dirty="0" err="1"/>
              <a:t>lgan</a:t>
            </a:r>
            <a:r>
              <a:rPr lang="en-US" sz="3600" dirty="0"/>
              <a:t> </a:t>
            </a:r>
            <a:r>
              <a:rPr lang="en-US" sz="3600" dirty="0" err="1"/>
              <a:t>ionlari</a:t>
            </a:r>
            <a:r>
              <a:rPr lang="en-US" sz="3600" dirty="0"/>
              <a:t> </a:t>
            </a:r>
            <a:r>
              <a:rPr lang="en-US" sz="3600" dirty="0" err="1"/>
              <a:t>koMamidagi</a:t>
            </a:r>
            <a:r>
              <a:rPr lang="en-US" sz="3600" dirty="0"/>
              <a:t> o ‘</a:t>
            </a:r>
            <a:r>
              <a:rPr lang="en-US" sz="3600" dirty="0" err="1"/>
              <a:t>zgarishlar</a:t>
            </a:r>
            <a:r>
              <a:rPr lang="en-US" sz="3600" dirty="0"/>
              <a:t> </a:t>
            </a:r>
            <a:r>
              <a:rPr lang="en-US" sz="3600" dirty="0" err="1"/>
              <a:t>hujayralar</a:t>
            </a:r>
            <a:r>
              <a:rPr lang="en-US" sz="3600" dirty="0"/>
              <a:t> </a:t>
            </a:r>
            <a:r>
              <a:rPr lang="en-US" sz="3600" dirty="0" err="1"/>
              <a:t>membrana</a:t>
            </a:r>
            <a:r>
              <a:rPr lang="en-US" sz="3600" dirty="0"/>
              <a:t> </a:t>
            </a:r>
            <a:r>
              <a:rPr lang="en-US" sz="3600" dirty="0" err="1"/>
              <a:t>potensiallari</a:t>
            </a:r>
            <a:r>
              <a:rPr lang="en-US" sz="3600" dirty="0"/>
              <a:t> (MP) ko‘ </a:t>
            </a:r>
            <a:r>
              <a:rPr lang="en-US" sz="3600" dirty="0" err="1"/>
              <a:t>rsatkichlarini</a:t>
            </a:r>
            <a:r>
              <a:rPr lang="en-US" sz="3600" dirty="0"/>
              <a:t> </a:t>
            </a:r>
            <a:r>
              <a:rPr lang="en-US" sz="3600" dirty="0" err="1"/>
              <a:t>o'zgarishiga</a:t>
            </a:r>
            <a:r>
              <a:rPr lang="en-US" sz="3600" dirty="0"/>
              <a:t> </a:t>
            </a:r>
            <a:r>
              <a:rPr lang="en-US" sz="3600" dirty="0" err="1"/>
              <a:t>hamda</a:t>
            </a:r>
            <a:r>
              <a:rPr lang="en-US" sz="3600" dirty="0"/>
              <a:t> o ‘</a:t>
            </a:r>
            <a:r>
              <a:rPr lang="en-US" sz="3600" dirty="0" err="1"/>
              <a:t>simlikning</a:t>
            </a:r>
            <a:r>
              <a:rPr lang="en-US" sz="3600" dirty="0"/>
              <a:t> </a:t>
            </a:r>
            <a:r>
              <a:rPr lang="en-US" sz="3600" dirty="0" err="1"/>
              <a:t>ushbu</a:t>
            </a:r>
            <a:r>
              <a:rPr lang="en-US" sz="3600" dirty="0"/>
              <a:t> </a:t>
            </a:r>
            <a:r>
              <a:rPr lang="en-US" sz="3600" dirty="0" err="1"/>
              <a:t>va</a:t>
            </a:r>
            <a:r>
              <a:rPr lang="en-US" sz="3600" dirty="0"/>
              <a:t> </a:t>
            </a:r>
            <a:r>
              <a:rPr lang="en-US" sz="3600" dirty="0" err="1"/>
              <a:t>boshqa</a:t>
            </a:r>
            <a:r>
              <a:rPr lang="en-US" sz="3600" dirty="0"/>
              <a:t> </a:t>
            </a:r>
            <a:r>
              <a:rPr lang="en-US" sz="3600" dirty="0" err="1"/>
              <a:t>qismlari</a:t>
            </a:r>
            <a:r>
              <a:rPr lang="en-US" sz="3600" dirty="0"/>
              <a:t> o‘ </a:t>
            </a:r>
            <a:r>
              <a:rPr lang="en-US" sz="3600" dirty="0" err="1"/>
              <a:t>rtasida</a:t>
            </a:r>
            <a:r>
              <a:rPr lang="en-US" sz="3600" dirty="0"/>
              <a:t> </a:t>
            </a:r>
            <a:r>
              <a:rPr lang="en-US" sz="3600" dirty="0" err="1"/>
              <a:t>potensiallar</a:t>
            </a:r>
            <a:r>
              <a:rPr lang="en-US" sz="3600" dirty="0"/>
              <a:t> </a:t>
            </a:r>
            <a:r>
              <a:rPr lang="en-US" sz="3600" dirty="0" err="1"/>
              <a:t>farqining</a:t>
            </a:r>
            <a:r>
              <a:rPr lang="en-US" sz="3600" dirty="0"/>
              <a:t> </a:t>
            </a:r>
            <a:r>
              <a:rPr lang="en-US" sz="3600" dirty="0" err="1"/>
              <a:t>yuzaga</a:t>
            </a:r>
            <a:r>
              <a:rPr lang="en-US" sz="3600" dirty="0"/>
              <a:t> </a:t>
            </a:r>
            <a:r>
              <a:rPr lang="en-US" sz="3600" dirty="0" err="1"/>
              <a:t>kelishiga</a:t>
            </a:r>
            <a:r>
              <a:rPr lang="en-US" sz="3600" dirty="0"/>
              <a:t> </a:t>
            </a:r>
            <a:r>
              <a:rPr lang="en-US" sz="3600" dirty="0" err="1"/>
              <a:t>olib</a:t>
            </a:r>
            <a:r>
              <a:rPr lang="en-US" sz="3600" dirty="0"/>
              <a:t> </a:t>
            </a:r>
            <a:r>
              <a:rPr lang="en-US" sz="3600" dirty="0" err="1"/>
              <a:t>keladi</a:t>
            </a:r>
            <a:r>
              <a:rPr lang="en-US" sz="3600" dirty="0"/>
              <a:t>. </a:t>
            </a:r>
            <a:r>
              <a:rPr lang="en-US" sz="3600" dirty="0" err="1"/>
              <a:t>Masalan</a:t>
            </a:r>
            <a:r>
              <a:rPr lang="en-US" sz="3600" dirty="0"/>
              <a:t>, </a:t>
            </a:r>
            <a:r>
              <a:rPr lang="en-US" sz="3600" dirty="0" err="1"/>
              <a:t>yuksak</a:t>
            </a:r>
            <a:r>
              <a:rPr lang="en-US" sz="3600" dirty="0"/>
              <a:t>  </a:t>
            </a:r>
            <a:r>
              <a:rPr lang="en-US" sz="3600" dirty="0" err="1"/>
              <a:t>simliklaming</a:t>
            </a:r>
            <a:r>
              <a:rPr lang="en-US" sz="3600" dirty="0"/>
              <a:t> </a:t>
            </a:r>
            <a:r>
              <a:rPr lang="en-US" sz="3600" dirty="0" err="1"/>
              <a:t>tepadagi</a:t>
            </a:r>
            <a:r>
              <a:rPr lang="en-US" sz="3600" dirty="0"/>
              <a:t> </a:t>
            </a:r>
            <a:r>
              <a:rPr lang="en-US" sz="3600" dirty="0" err="1"/>
              <a:t>rivojlanuvchi</a:t>
            </a:r>
            <a:r>
              <a:rPr lang="en-US" sz="3600" dirty="0"/>
              <a:t> </a:t>
            </a:r>
            <a:r>
              <a:rPr lang="en-US" sz="3600" dirty="0" err="1"/>
              <a:t>kurtagi</a:t>
            </a:r>
            <a:r>
              <a:rPr lang="en-US" sz="3600" dirty="0"/>
              <a:t> </a:t>
            </a:r>
            <a:r>
              <a:rPr lang="en-US" sz="3600" dirty="0" err="1"/>
              <a:t>nisbatan</a:t>
            </a:r>
            <a:r>
              <a:rPr lang="en-US" sz="3600" dirty="0"/>
              <a:t> </a:t>
            </a:r>
            <a:r>
              <a:rPr lang="en-US" sz="3600" dirty="0" err="1"/>
              <a:t>bazal</a:t>
            </a:r>
            <a:r>
              <a:rPr lang="en-US" sz="3600" dirty="0"/>
              <a:t> </a:t>
            </a:r>
            <a:r>
              <a:rPr lang="en-US" sz="3600" dirty="0" err="1"/>
              <a:t>qismlariga</a:t>
            </a:r>
            <a:r>
              <a:rPr lang="en-US" sz="3600" dirty="0"/>
              <a:t> </a:t>
            </a:r>
            <a:r>
              <a:rPr lang="en-US" sz="3600" dirty="0" err="1"/>
              <a:t>nisbatan</a:t>
            </a:r>
            <a:r>
              <a:rPr lang="en-US" sz="3600" dirty="0"/>
              <a:t> </a:t>
            </a:r>
            <a:r>
              <a:rPr lang="en-US" sz="3600" dirty="0" err="1"/>
              <a:t>odatda</a:t>
            </a:r>
            <a:r>
              <a:rPr lang="en-US" sz="3600" dirty="0"/>
              <a:t> </a:t>
            </a:r>
            <a:r>
              <a:rPr lang="en-US" sz="3600" dirty="0" err="1"/>
              <a:t>musbat</a:t>
            </a:r>
            <a:r>
              <a:rPr lang="en-US" sz="3600" dirty="0"/>
              <a:t> </a:t>
            </a:r>
            <a:r>
              <a:rPr lang="en-US" sz="3600" dirty="0" err="1"/>
              <a:t>zaryadlangan</a:t>
            </a:r>
            <a:r>
              <a:rPr lang="en-US" sz="3600" dirty="0"/>
              <a:t> </a:t>
            </a:r>
            <a:r>
              <a:rPr lang="en-US" sz="3600" dirty="0" err="1"/>
              <a:t>boMadi</a:t>
            </a:r>
            <a:r>
              <a:rPr lang="en-US" sz="3600" dirty="0"/>
              <a:t>. </a:t>
            </a:r>
            <a:r>
              <a:rPr lang="en-US" sz="3600" dirty="0" err="1"/>
              <a:t>Shuningdek</a:t>
            </a:r>
            <a:r>
              <a:rPr lang="en-US" sz="3600" dirty="0"/>
              <a:t>, </a:t>
            </a:r>
            <a:r>
              <a:rPr lang="en-US" sz="3600" dirty="0" err="1"/>
              <a:t>poyaning</a:t>
            </a:r>
            <a:r>
              <a:rPr lang="en-US" sz="3600" dirty="0"/>
              <a:t> </a:t>
            </a:r>
            <a:r>
              <a:rPr lang="en-US" sz="3600" dirty="0" err="1"/>
              <a:t>markaziy</a:t>
            </a:r>
            <a:r>
              <a:rPr lang="en-US" sz="3600" dirty="0"/>
              <a:t> </a:t>
            </a:r>
            <a:r>
              <a:rPr lang="en-US" sz="3600" dirty="0" err="1"/>
              <a:t>qismi</a:t>
            </a:r>
            <a:r>
              <a:rPr lang="en-US" sz="3600" dirty="0"/>
              <a:t> </a:t>
            </a:r>
            <a:r>
              <a:rPr lang="en-US" sz="3600" dirty="0" err="1"/>
              <a:t>uning</a:t>
            </a:r>
            <a:r>
              <a:rPr lang="en-US" sz="3600" dirty="0"/>
              <a:t> </a:t>
            </a:r>
            <a:r>
              <a:rPr lang="en-US" sz="3600" dirty="0" err="1"/>
              <a:t>tashqi</a:t>
            </a:r>
            <a:r>
              <a:rPr lang="en-US" sz="3600" dirty="0"/>
              <a:t> </a:t>
            </a:r>
            <a:r>
              <a:rPr lang="en-US" sz="3600" dirty="0" err="1"/>
              <a:t>tomoniga</a:t>
            </a:r>
            <a:r>
              <a:rPr lang="en-US" sz="3600" dirty="0"/>
              <a:t> </a:t>
            </a:r>
            <a:r>
              <a:rPr lang="en-US" sz="3600" dirty="0" err="1"/>
              <a:t>nisbatan</a:t>
            </a:r>
            <a:r>
              <a:rPr lang="en-US" sz="3600" dirty="0"/>
              <a:t> </a:t>
            </a:r>
            <a:r>
              <a:rPr lang="en-US" sz="3600" dirty="0" err="1"/>
              <a:t>elektronmusbat</a:t>
            </a:r>
            <a:r>
              <a:rPr lang="en-US" sz="3600" dirty="0"/>
              <a:t> </a:t>
            </a:r>
            <a:r>
              <a:rPr lang="en-US" sz="3600" dirty="0" err="1"/>
              <a:t>boMsa</a:t>
            </a:r>
            <a:r>
              <a:rPr lang="en-US" sz="3600" dirty="0"/>
              <a:t> </a:t>
            </a:r>
            <a:r>
              <a:rPr lang="en-US" sz="3600" dirty="0" err="1"/>
              <a:t>koleoptilning</a:t>
            </a:r>
            <a:r>
              <a:rPr lang="en-US" sz="3600" dirty="0"/>
              <a:t> tepa </a:t>
            </a:r>
            <a:r>
              <a:rPr lang="en-US" sz="3600" dirty="0" err="1"/>
              <a:t>uchi</a:t>
            </a:r>
            <a:r>
              <a:rPr lang="en-US" sz="3600" dirty="0"/>
              <a:t> </a:t>
            </a:r>
            <a:r>
              <a:rPr lang="en-US" sz="3600" dirty="0" err="1"/>
              <a:t>uning</a:t>
            </a:r>
            <a:r>
              <a:rPr lang="en-US" sz="3600" dirty="0"/>
              <a:t> </a:t>
            </a:r>
            <a:r>
              <a:rPr lang="en-US" sz="3600" dirty="0" err="1"/>
              <a:t>pastki</a:t>
            </a:r>
            <a:r>
              <a:rPr lang="en-US" sz="3600" dirty="0"/>
              <a:t> </a:t>
            </a:r>
            <a:r>
              <a:rPr lang="en-US" sz="3600" dirty="0" err="1"/>
              <a:t>tomoniga</a:t>
            </a:r>
            <a:r>
              <a:rPr lang="en-US" sz="3600" dirty="0"/>
              <a:t> </a:t>
            </a:r>
            <a:r>
              <a:rPr lang="en-US" sz="3600" dirty="0" err="1"/>
              <a:t>nisbatan</a:t>
            </a:r>
            <a:r>
              <a:rPr lang="en-US" sz="3600" dirty="0"/>
              <a:t> </a:t>
            </a:r>
            <a:r>
              <a:rPr lang="en-US" sz="3600" dirty="0" err="1"/>
              <a:t>manfiydir</a:t>
            </a:r>
            <a:r>
              <a:rPr lang="en-US" sz="3600" dirty="0"/>
              <a:t>. </a:t>
            </a:r>
            <a:r>
              <a:rPr lang="en-US" sz="3600" dirty="0" err="1"/>
              <a:t>Maysalar</a:t>
            </a:r>
            <a:r>
              <a:rPr lang="en-US" sz="3600" dirty="0"/>
              <a:t> </a:t>
            </a:r>
            <a:r>
              <a:rPr lang="en-US" sz="3600" dirty="0" err="1"/>
              <a:t>ildizlari</a:t>
            </a:r>
            <a:r>
              <a:rPr lang="en-US" sz="3600" dirty="0"/>
              <a:t> </a:t>
            </a:r>
            <a:r>
              <a:rPr lang="en-US" sz="3600" dirty="0" err="1"/>
              <a:t>uchlari</a:t>
            </a:r>
            <a:r>
              <a:rPr lang="en-US" sz="3600" dirty="0"/>
              <a:t> ,(1 ,5 mm) </a:t>
            </a:r>
            <a:r>
              <a:rPr lang="en-US" sz="3600" dirty="0" err="1"/>
              <a:t>va</a:t>
            </a:r>
            <a:r>
              <a:rPr lang="en-US" sz="3600" dirty="0"/>
              <a:t> </a:t>
            </a:r>
            <a:r>
              <a:rPr lang="en-US" sz="3600" dirty="0" err="1"/>
              <a:t>ildiz</a:t>
            </a:r>
            <a:r>
              <a:rPr lang="en-US" sz="3600" dirty="0"/>
              <a:t> </a:t>
            </a:r>
            <a:r>
              <a:rPr lang="en-US" sz="3600" dirty="0" err="1"/>
              <a:t>tukchalari</a:t>
            </a:r>
            <a:r>
              <a:rPr lang="en-US" sz="3600" dirty="0"/>
              <a:t> </a:t>
            </a:r>
            <a:r>
              <a:rPr lang="en-US" sz="3600" dirty="0" err="1"/>
              <a:t>musbat</a:t>
            </a:r>
            <a:r>
              <a:rPr lang="en-US" sz="3600" dirty="0"/>
              <a:t> </a:t>
            </a:r>
            <a:r>
              <a:rPr lang="en-US" sz="3600" dirty="0" err="1"/>
              <a:t>zaryadlangandir</a:t>
            </a:r>
            <a:r>
              <a:rPr lang="en-US" sz="3600" dirty="0"/>
              <a:t>. K o‘ </a:t>
            </a:r>
            <a:r>
              <a:rPr lang="en-US" sz="3600" dirty="0" err="1"/>
              <a:t>pchilik</a:t>
            </a:r>
            <a:r>
              <a:rPr lang="en-US" sz="3600" dirty="0"/>
              <a:t> </a:t>
            </a:r>
            <a:r>
              <a:rPr lang="en-US" sz="3600" dirty="0" err="1"/>
              <a:t>hollarda</a:t>
            </a:r>
            <a:r>
              <a:rPr lang="en-US" sz="3600" dirty="0"/>
              <a:t> o ‘ </a:t>
            </a:r>
            <a:r>
              <a:rPr lang="en-US" sz="3600" dirty="0" err="1"/>
              <a:t>simliklarning</a:t>
            </a:r>
            <a:r>
              <a:rPr lang="en-US" sz="3600" dirty="0"/>
              <a:t> </a:t>
            </a:r>
            <a:r>
              <a:rPr lang="en-US" sz="3600" dirty="0" err="1"/>
              <a:t>yer</a:t>
            </a:r>
            <a:r>
              <a:rPr lang="en-US" sz="3600" dirty="0"/>
              <a:t> o ‘ </a:t>
            </a:r>
            <a:r>
              <a:rPr lang="en-US" sz="3600" dirty="0" err="1"/>
              <a:t>stki</a:t>
            </a:r>
            <a:r>
              <a:rPr lang="en-US" sz="3600" dirty="0"/>
              <a:t> </a:t>
            </a:r>
            <a:r>
              <a:rPr lang="en-US" sz="3600" dirty="0" err="1"/>
              <a:t>qismlari</a:t>
            </a:r>
            <a:r>
              <a:rPr lang="en-US" sz="3600" dirty="0"/>
              <a:t> </a:t>
            </a:r>
            <a:r>
              <a:rPr lang="en-US" sz="3600" dirty="0" err="1"/>
              <a:t>ildizga</a:t>
            </a:r>
            <a:r>
              <a:rPr lang="en-US" sz="3600" dirty="0"/>
              <a:t> </a:t>
            </a:r>
            <a:r>
              <a:rPr lang="en-US" sz="3600" dirty="0" err="1"/>
              <a:t>nisbatan</a:t>
            </a:r>
            <a:r>
              <a:rPr lang="en-US" sz="3600" dirty="0"/>
              <a:t> </a:t>
            </a:r>
            <a:r>
              <a:rPr lang="en-US" sz="3600" dirty="0" err="1"/>
              <a:t>elektropozitivdir</a:t>
            </a:r>
            <a:r>
              <a:rPr lang="en-US" sz="3600" dirty="0"/>
              <a:t> </a:t>
            </a:r>
            <a:r>
              <a:rPr lang="en-US" sz="3600" dirty="0" err="1"/>
              <a:t>va</a:t>
            </a:r>
            <a:r>
              <a:rPr lang="en-US" sz="3600" dirty="0"/>
              <a:t> </a:t>
            </a:r>
            <a:r>
              <a:rPr lang="en-US" sz="3600" dirty="0" err="1"/>
              <a:t>shu</a:t>
            </a:r>
            <a:r>
              <a:rPr lang="en-US" sz="3600" dirty="0"/>
              <a:t> </a:t>
            </a:r>
            <a:r>
              <a:rPr lang="en-US" sz="3600" dirty="0" err="1"/>
              <a:t>sababli</a:t>
            </a:r>
            <a:r>
              <a:rPr lang="en-US" sz="3600" dirty="0"/>
              <a:t> </a:t>
            </a:r>
            <a:r>
              <a:rPr lang="en-US" sz="3600" dirty="0" err="1"/>
              <a:t>ushbu</a:t>
            </a:r>
            <a:r>
              <a:rPr lang="en-US" sz="3600" dirty="0"/>
              <a:t> </a:t>
            </a:r>
            <a:r>
              <a:rPr lang="en-US" sz="3600" dirty="0" err="1"/>
              <a:t>qismlar</a:t>
            </a:r>
            <a:r>
              <a:rPr lang="en-US" sz="3600" dirty="0"/>
              <a:t> o ‘ </a:t>
            </a:r>
            <a:r>
              <a:rPr lang="en-US" sz="3600" dirty="0" err="1"/>
              <a:t>rtasida</a:t>
            </a:r>
            <a:r>
              <a:rPr lang="en-US" sz="3600" dirty="0"/>
              <a:t> 0,1-0,4 </a:t>
            </a:r>
            <a:r>
              <a:rPr lang="en-US" sz="3600" dirty="0" err="1"/>
              <a:t>mkA</a:t>
            </a:r>
            <a:r>
              <a:rPr lang="en-US" sz="3600" dirty="0"/>
              <a:t> ko‘ </a:t>
            </a:r>
            <a:r>
              <a:rPr lang="en-US" sz="3600" dirty="0" err="1"/>
              <a:t>rsatkichga</a:t>
            </a:r>
            <a:r>
              <a:rPr lang="en-US" sz="3600" dirty="0"/>
              <a:t> </a:t>
            </a:r>
            <a:r>
              <a:rPr lang="en-US" sz="3600" dirty="0" err="1"/>
              <a:t>teng</a:t>
            </a:r>
            <a:r>
              <a:rPr lang="en-US" sz="3600" dirty="0"/>
              <a:t> </a:t>
            </a:r>
            <a:r>
              <a:rPr lang="en-US" sz="3600" dirty="0" err="1"/>
              <a:t>tok</a:t>
            </a:r>
            <a:r>
              <a:rPr lang="en-US" sz="3600" dirty="0"/>
              <a:t> </a:t>
            </a:r>
            <a:r>
              <a:rPr lang="en-US" sz="3600" dirty="0" err="1"/>
              <a:t>kuchi</a:t>
            </a:r>
            <a:r>
              <a:rPr lang="en-US" sz="3600" dirty="0"/>
              <a:t> </a:t>
            </a:r>
            <a:r>
              <a:rPr lang="en-US" sz="3600" dirty="0" err="1"/>
              <a:t>paydo</a:t>
            </a:r>
            <a:r>
              <a:rPr lang="en-US" sz="3600" dirty="0"/>
              <a:t> </a:t>
            </a:r>
            <a:r>
              <a:rPr lang="en-US" sz="3600" dirty="0" err="1"/>
              <a:t>bo’ladi</a:t>
            </a:r>
            <a:r>
              <a:rPr lang="en-US" sz="3600" dirty="0"/>
              <a:t>.</a:t>
            </a:r>
            <a:endParaRPr lang="ru-RU" sz="3600" dirty="0"/>
          </a:p>
        </p:txBody>
      </p:sp>
    </p:spTree>
    <p:extLst>
      <p:ext uri="{BB962C8B-B14F-4D97-AF65-F5344CB8AC3E}">
        <p14:creationId xmlns:p14="http://schemas.microsoft.com/office/powerpoint/2010/main" val="37966877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E7A5012-663C-F335-EC8D-497F946422AE}"/>
              </a:ext>
            </a:extLst>
          </p:cNvPr>
          <p:cNvSpPr>
            <a:spLocks noGrp="1"/>
          </p:cNvSpPr>
          <p:nvPr>
            <p:ph idx="1"/>
          </p:nvPr>
        </p:nvSpPr>
        <p:spPr>
          <a:xfrm>
            <a:off x="157655" y="126124"/>
            <a:ext cx="11918731" cy="6605752"/>
          </a:xfrm>
        </p:spPr>
        <p:style>
          <a:lnRef idx="2">
            <a:schemeClr val="dk1"/>
          </a:lnRef>
          <a:fillRef idx="1">
            <a:schemeClr val="lt1"/>
          </a:fillRef>
          <a:effectRef idx="0">
            <a:schemeClr val="dk1"/>
          </a:effectRef>
          <a:fontRef idx="minor">
            <a:schemeClr val="dk1"/>
          </a:fontRef>
        </p:style>
        <p:txBody>
          <a:bodyPr>
            <a:normAutofit/>
          </a:bodyPr>
          <a:lstStyle/>
          <a:p>
            <a:r>
              <a:rPr lang="en-US" sz="4400" dirty="0" err="1"/>
              <a:t>Hujayra</a:t>
            </a:r>
            <a:r>
              <a:rPr lang="en-US" sz="4400" dirty="0"/>
              <a:t> </a:t>
            </a:r>
            <a:r>
              <a:rPr lang="en-US" sz="4400" dirty="0" err="1"/>
              <a:t>va</a:t>
            </a:r>
            <a:r>
              <a:rPr lang="en-US" sz="4400" dirty="0"/>
              <a:t> to‘ </a:t>
            </a:r>
            <a:r>
              <a:rPr lang="en-US" sz="4400" dirty="0" err="1"/>
              <a:t>qimalaming</a:t>
            </a:r>
            <a:r>
              <a:rPr lang="en-US" sz="4400" dirty="0"/>
              <a:t> </a:t>
            </a:r>
            <a:r>
              <a:rPr lang="en-US" sz="4400" dirty="0" err="1"/>
              <a:t>barcha</a:t>
            </a:r>
            <a:r>
              <a:rPr lang="en-US" sz="4400" dirty="0"/>
              <a:t> </a:t>
            </a:r>
            <a:r>
              <a:rPr lang="en-US" sz="4400" dirty="0" err="1"/>
              <a:t>hayot</a:t>
            </a:r>
            <a:r>
              <a:rPr lang="en-US" sz="4400" dirty="0"/>
              <a:t> </a:t>
            </a:r>
            <a:r>
              <a:rPr lang="en-US" sz="4400" dirty="0" err="1"/>
              <a:t>faoliyati</a:t>
            </a:r>
            <a:r>
              <a:rPr lang="en-US" sz="4400" dirty="0"/>
              <a:t> </a:t>
            </a:r>
            <a:r>
              <a:rPr lang="en-US" sz="4400" dirty="0" err="1"/>
              <a:t>hodisalari</a:t>
            </a:r>
            <a:r>
              <a:rPr lang="en-US" sz="4400" dirty="0"/>
              <a:t> </a:t>
            </a:r>
            <a:r>
              <a:rPr lang="en-US" sz="4400" dirty="0" err="1"/>
              <a:t>elektropotensiallaming</a:t>
            </a:r>
            <a:r>
              <a:rPr lang="en-US" sz="4400" dirty="0"/>
              <a:t> o ‘ </a:t>
            </a:r>
            <a:r>
              <a:rPr lang="en-US" sz="4400" dirty="0" err="1"/>
              <a:t>zgarishi</a:t>
            </a:r>
            <a:r>
              <a:rPr lang="en-US" sz="4400" dirty="0"/>
              <a:t> </a:t>
            </a:r>
            <a:r>
              <a:rPr lang="en-US" sz="4400" dirty="0" err="1"/>
              <a:t>bilan</a:t>
            </a:r>
            <a:r>
              <a:rPr lang="en-US" sz="4400" dirty="0"/>
              <a:t> </a:t>
            </a:r>
            <a:r>
              <a:rPr lang="en-US" sz="4400" dirty="0" err="1"/>
              <a:t>boradi</a:t>
            </a:r>
            <a:r>
              <a:rPr lang="en-US" sz="4400" dirty="0"/>
              <a:t>. </a:t>
            </a:r>
            <a:r>
              <a:rPr lang="en-US" sz="4400" dirty="0" err="1"/>
              <a:t>Masalan</a:t>
            </a:r>
            <a:r>
              <a:rPr lang="en-US" sz="4400" dirty="0"/>
              <a:t>, </a:t>
            </a:r>
            <a:r>
              <a:rPr lang="en-US" sz="4400" dirty="0" err="1"/>
              <a:t>oldin</a:t>
            </a:r>
            <a:r>
              <a:rPr lang="en-US" sz="4400" dirty="0"/>
              <a:t> </a:t>
            </a:r>
            <a:r>
              <a:rPr lang="en-US" sz="4400" dirty="0" err="1"/>
              <a:t>qorong'ulikda</a:t>
            </a:r>
            <a:r>
              <a:rPr lang="en-US" sz="4400" dirty="0"/>
              <a:t> o ‘ </a:t>
            </a:r>
            <a:r>
              <a:rPr lang="en-US" sz="4400" dirty="0" err="1"/>
              <a:t>stirilgan</a:t>
            </a:r>
            <a:r>
              <a:rPr lang="en-US" sz="4400" dirty="0"/>
              <a:t> </a:t>
            </a:r>
            <a:r>
              <a:rPr lang="en-US" sz="4400" dirty="0" err="1"/>
              <a:t>barglarni</a:t>
            </a:r>
            <a:r>
              <a:rPr lang="en-US" sz="4400" dirty="0"/>
              <a:t> </a:t>
            </a:r>
            <a:r>
              <a:rPr lang="en-US" sz="4400" dirty="0" err="1"/>
              <a:t>yoritish</a:t>
            </a:r>
            <a:r>
              <a:rPr lang="en-US" sz="4400" dirty="0"/>
              <a:t> </a:t>
            </a:r>
            <a:r>
              <a:rPr lang="en-US" sz="4400" dirty="0" err="1"/>
              <a:t>xarakterli</a:t>
            </a:r>
            <a:r>
              <a:rPr lang="en-US" sz="4400" dirty="0"/>
              <a:t> </a:t>
            </a:r>
            <a:r>
              <a:rPr lang="en-US" sz="4400" dirty="0" err="1"/>
              <a:t>elektrofiziologik</a:t>
            </a:r>
            <a:r>
              <a:rPr lang="en-US" sz="4400" dirty="0"/>
              <a:t> 61 </a:t>
            </a:r>
            <a:r>
              <a:rPr lang="en-US" sz="4400" dirty="0" err="1"/>
              <a:t>reaksiyani</a:t>
            </a:r>
            <a:r>
              <a:rPr lang="en-US" sz="4400" dirty="0"/>
              <a:t> </a:t>
            </a:r>
            <a:r>
              <a:rPr lang="en-US" sz="4400" dirty="0" err="1"/>
              <a:t>chaqiradi</a:t>
            </a:r>
            <a:r>
              <a:rPr lang="en-US" sz="4400" dirty="0"/>
              <a:t>. </a:t>
            </a:r>
            <a:r>
              <a:rPr lang="en-US" sz="4400" dirty="0" err="1"/>
              <a:t>To‘qimalami</a:t>
            </a:r>
            <a:r>
              <a:rPr lang="en-US" sz="4400" dirty="0"/>
              <a:t> </a:t>
            </a:r>
            <a:r>
              <a:rPr lang="en-US" sz="4400" dirty="0" err="1"/>
              <a:t>auksin</a:t>
            </a:r>
            <a:r>
              <a:rPr lang="en-US" sz="4400" dirty="0"/>
              <a:t> </a:t>
            </a:r>
            <a:r>
              <a:rPr lang="en-US" sz="4400" dirty="0" err="1"/>
              <a:t>bilan</a:t>
            </a:r>
            <a:r>
              <a:rPr lang="en-US" sz="4400" dirty="0"/>
              <a:t> </a:t>
            </a:r>
            <a:r>
              <a:rPr lang="en-US" sz="4400" dirty="0" err="1"/>
              <a:t>ishlash</a:t>
            </a:r>
            <a:r>
              <a:rPr lang="en-US" sz="4400" dirty="0"/>
              <a:t> o ‘</a:t>
            </a:r>
            <a:r>
              <a:rPr lang="en-US" sz="4400" dirty="0" err="1"/>
              <a:t>simlik</a:t>
            </a:r>
            <a:r>
              <a:rPr lang="en-US" sz="4400" dirty="0"/>
              <a:t> </a:t>
            </a:r>
            <a:r>
              <a:rPr lang="en-US" sz="4400" dirty="0" err="1"/>
              <a:t>shu</a:t>
            </a:r>
            <a:r>
              <a:rPr lang="en-US" sz="4400" dirty="0"/>
              <a:t> </a:t>
            </a:r>
            <a:r>
              <a:rPr lang="en-US" sz="4400" dirty="0" err="1"/>
              <a:t>qismining</a:t>
            </a:r>
            <a:r>
              <a:rPr lang="en-US" sz="4400" dirty="0"/>
              <a:t> </a:t>
            </a:r>
            <a:r>
              <a:rPr lang="en-US" sz="4400" dirty="0" err="1"/>
              <a:t>vaqtinchalik</a:t>
            </a:r>
            <a:r>
              <a:rPr lang="en-US" sz="4400" dirty="0"/>
              <a:t> </a:t>
            </a:r>
            <a:r>
              <a:rPr lang="en-US" sz="4400" dirty="0" err="1"/>
              <a:t>elektropozitivlanishini</a:t>
            </a:r>
            <a:r>
              <a:rPr lang="en-US" sz="4400" dirty="0"/>
              <a:t> </a:t>
            </a:r>
            <a:r>
              <a:rPr lang="en-US" sz="4400" dirty="0" err="1"/>
              <a:t>chaqiradi</a:t>
            </a:r>
            <a:r>
              <a:rPr lang="en-US" sz="4400" dirty="0"/>
              <a:t>. 0 ‘</a:t>
            </a:r>
            <a:r>
              <a:rPr lang="en-US" sz="4400" dirty="0" err="1"/>
              <a:t>simliklardagi</a:t>
            </a:r>
            <a:r>
              <a:rPr lang="en-US" sz="4400" dirty="0"/>
              <a:t> </a:t>
            </a:r>
            <a:r>
              <a:rPr lang="en-US" sz="4400" dirty="0" err="1"/>
              <a:t>elektrpozitivlanish</a:t>
            </a:r>
            <a:r>
              <a:rPr lang="en-US" sz="4400" dirty="0"/>
              <a:t> </a:t>
            </a:r>
            <a:r>
              <a:rPr lang="en-US" sz="4400" dirty="0" err="1"/>
              <a:t>hodisasi</a:t>
            </a:r>
            <a:r>
              <a:rPr lang="en-US" sz="4400" dirty="0"/>
              <a:t> </a:t>
            </a:r>
            <a:r>
              <a:rPr lang="en-US" sz="4400" dirty="0" err="1"/>
              <a:t>odatda</a:t>
            </a:r>
            <a:r>
              <a:rPr lang="en-US" sz="4400" dirty="0"/>
              <a:t> </a:t>
            </a:r>
            <a:r>
              <a:rPr lang="en-US" sz="4400" dirty="0" err="1"/>
              <a:t>uning</a:t>
            </a:r>
            <a:r>
              <a:rPr lang="en-US" sz="4400" dirty="0"/>
              <a:t> </a:t>
            </a:r>
            <a:r>
              <a:rPr lang="en-US" sz="4400" dirty="0" err="1"/>
              <a:t>yuqori</a:t>
            </a:r>
            <a:r>
              <a:rPr lang="en-US" sz="4400" dirty="0"/>
              <a:t> </a:t>
            </a:r>
            <a:r>
              <a:rPr lang="en-US" sz="4400" dirty="0" err="1"/>
              <a:t>metabolik</a:t>
            </a:r>
            <a:r>
              <a:rPr lang="en-US" sz="4400" dirty="0"/>
              <a:t> </a:t>
            </a:r>
            <a:r>
              <a:rPr lang="en-US" sz="4400" dirty="0" err="1"/>
              <a:t>faollikga</a:t>
            </a:r>
            <a:r>
              <a:rPr lang="en-US" sz="4400" dirty="0"/>
              <a:t> </a:t>
            </a:r>
            <a:r>
              <a:rPr lang="en-US" sz="4400" dirty="0" err="1"/>
              <a:t>ega</a:t>
            </a:r>
            <a:r>
              <a:rPr lang="en-US" sz="4400" dirty="0"/>
              <a:t> to‘ </a:t>
            </a:r>
            <a:r>
              <a:rPr lang="en-US" sz="4400" dirty="0" err="1"/>
              <a:t>qimalarida</a:t>
            </a:r>
            <a:r>
              <a:rPr lang="en-US" sz="4400" dirty="0"/>
              <a:t> </a:t>
            </a:r>
            <a:r>
              <a:rPr lang="en-US" sz="4400" dirty="0" err="1"/>
              <a:t>ro‘y</a:t>
            </a:r>
            <a:r>
              <a:rPr lang="en-US" sz="4400" dirty="0"/>
              <a:t> </a:t>
            </a:r>
            <a:r>
              <a:rPr lang="en-US" sz="4400" dirty="0" err="1"/>
              <a:t>berib</a:t>
            </a:r>
            <a:r>
              <a:rPr lang="en-US" sz="4400" dirty="0"/>
              <a:t> H+-</a:t>
            </a:r>
            <a:r>
              <a:rPr lang="en-US" sz="4400" dirty="0" err="1"/>
              <a:t>pompasining</a:t>
            </a:r>
            <a:r>
              <a:rPr lang="en-US" sz="4400" dirty="0"/>
              <a:t> </a:t>
            </a:r>
            <a:r>
              <a:rPr lang="en-US" sz="4400" dirty="0" err="1"/>
              <a:t>faollanishi</a:t>
            </a:r>
            <a:r>
              <a:rPr lang="en-US" sz="4400" dirty="0"/>
              <a:t> </a:t>
            </a:r>
            <a:r>
              <a:rPr lang="en-US" sz="4400" dirty="0" err="1"/>
              <a:t>bilan</a:t>
            </a:r>
            <a:r>
              <a:rPr lang="en-US" sz="4400" dirty="0"/>
              <a:t> bog‘ </a:t>
            </a:r>
            <a:r>
              <a:rPr lang="en-US" sz="4400" dirty="0" err="1"/>
              <a:t>liqdir</a:t>
            </a:r>
            <a:r>
              <a:rPr lang="en-US" sz="4400" dirty="0"/>
              <a:t>.</a:t>
            </a:r>
            <a:endParaRPr lang="ru-RU" sz="4400" dirty="0"/>
          </a:p>
        </p:txBody>
      </p:sp>
    </p:spTree>
    <p:extLst>
      <p:ext uri="{BB962C8B-B14F-4D97-AF65-F5344CB8AC3E}">
        <p14:creationId xmlns:p14="http://schemas.microsoft.com/office/powerpoint/2010/main" val="7783891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37000">
              <a:srgbClr val="00B0F0"/>
            </a:gs>
            <a:gs pos="67000">
              <a:schemeClr val="accent1">
                <a:lumMod val="97000"/>
                <a:lumOff val="3000"/>
              </a:schemeClr>
            </a:gs>
            <a:gs pos="100000">
              <a:schemeClr val="accent1">
                <a:lumMod val="60000"/>
                <a:lumOff val="40000"/>
              </a:schemeClr>
            </a:gs>
          </a:gsLst>
          <a:lin ang="16200000" scaled="1"/>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06EEE-BB5E-0B83-5E3E-EE1E30D81D3D}"/>
              </a:ext>
            </a:extLst>
          </p:cNvPr>
          <p:cNvSpPr>
            <a:spLocks noGrp="1"/>
          </p:cNvSpPr>
          <p:nvPr>
            <p:ph type="title"/>
          </p:nvPr>
        </p:nvSpPr>
        <p:spPr>
          <a:xfrm>
            <a:off x="428296" y="-1479441"/>
            <a:ext cx="10515600" cy="1325563"/>
          </a:xfrm>
        </p:spPr>
        <p:txBody>
          <a:bodyPr/>
          <a:lstStyle/>
          <a:p>
            <a:endParaRPr lang="ru-RU" dirty="0"/>
          </a:p>
        </p:txBody>
      </p:sp>
      <p:sp>
        <p:nvSpPr>
          <p:cNvPr id="3" name="Объект 2">
            <a:extLst>
              <a:ext uri="{FF2B5EF4-FFF2-40B4-BE49-F238E27FC236}">
                <a16:creationId xmlns:a16="http://schemas.microsoft.com/office/drawing/2014/main" id="{CA1B692E-B5A1-D61A-C2C6-109C17EB26D6}"/>
              </a:ext>
            </a:extLst>
          </p:cNvPr>
          <p:cNvSpPr>
            <a:spLocks noGrp="1"/>
          </p:cNvSpPr>
          <p:nvPr>
            <p:ph idx="1"/>
          </p:nvPr>
        </p:nvSpPr>
        <p:spPr>
          <a:xfrm>
            <a:off x="157655" y="157654"/>
            <a:ext cx="11824138" cy="6700345"/>
          </a:xfrm>
        </p:spPr>
        <p:style>
          <a:lnRef idx="2">
            <a:schemeClr val="accent1"/>
          </a:lnRef>
          <a:fillRef idx="1">
            <a:schemeClr val="lt1"/>
          </a:fillRef>
          <a:effectRef idx="0">
            <a:schemeClr val="accent1"/>
          </a:effectRef>
          <a:fontRef idx="minor">
            <a:schemeClr val="dk1"/>
          </a:fontRef>
        </p:style>
        <p:txBody>
          <a:bodyPr>
            <a:normAutofit lnSpcReduction="10000"/>
          </a:bodyPr>
          <a:lstStyle/>
          <a:p>
            <a:r>
              <a:rPr lang="en-US" sz="3600" dirty="0" err="1"/>
              <a:t>V.V.Polevoyning</a:t>
            </a:r>
            <a:r>
              <a:rPr lang="en-US" sz="3600" dirty="0"/>
              <a:t> (2001) </a:t>
            </a:r>
            <a:r>
              <a:rPr lang="en-US" sz="3600" dirty="0" err="1"/>
              <a:t>fikricha</a:t>
            </a:r>
            <a:r>
              <a:rPr lang="en-US" sz="3600" dirty="0"/>
              <a:t> </a:t>
            </a:r>
            <a:r>
              <a:rPr lang="en-US" sz="3600" dirty="0" err="1"/>
              <a:t>turg‘un</a:t>
            </a:r>
            <a:r>
              <a:rPr lang="en-US" sz="3600" dirty="0"/>
              <a:t> </a:t>
            </a:r>
            <a:r>
              <a:rPr lang="en-US" sz="3600" dirty="0" err="1"/>
              <a:t>tok</a:t>
            </a:r>
            <a:r>
              <a:rPr lang="en-US" sz="3600" dirty="0"/>
              <a:t> </a:t>
            </a:r>
            <a:r>
              <a:rPr lang="en-US" sz="3600" dirty="0" err="1"/>
              <a:t>va</a:t>
            </a:r>
            <a:r>
              <a:rPr lang="en-US" sz="3600" dirty="0"/>
              <a:t> </a:t>
            </a:r>
            <a:r>
              <a:rPr lang="en-US" sz="3600" dirty="0" err="1"/>
              <a:t>elektr</a:t>
            </a:r>
            <a:r>
              <a:rPr lang="en-US" sz="3600" dirty="0"/>
              <a:t> </a:t>
            </a:r>
            <a:r>
              <a:rPr lang="en-US" sz="3600" dirty="0" err="1"/>
              <a:t>maydoni</a:t>
            </a:r>
            <a:r>
              <a:rPr lang="en-US" sz="3600" dirty="0"/>
              <a:t> o ‘ </a:t>
            </a:r>
            <a:r>
              <a:rPr lang="en-US" sz="3600" dirty="0" err="1"/>
              <a:t>simlik</a:t>
            </a:r>
            <a:r>
              <a:rPr lang="en-US" sz="3600" dirty="0"/>
              <a:t> </a:t>
            </a:r>
            <a:r>
              <a:rPr lang="en-US" sz="3600" dirty="0" err="1"/>
              <a:t>organizmlarida</a:t>
            </a:r>
            <a:r>
              <a:rPr lang="en-US" sz="3600" dirty="0"/>
              <a:t> o ‘</a:t>
            </a:r>
            <a:r>
              <a:rPr lang="en-US" sz="3600" dirty="0" err="1"/>
              <a:t>zaro</a:t>
            </a:r>
            <a:r>
              <a:rPr lang="en-US" sz="3600" dirty="0"/>
              <a:t> bog‘ </a:t>
            </a:r>
            <a:r>
              <a:rPr lang="en-US" sz="3600" dirty="0" err="1"/>
              <a:t>liq</a:t>
            </a:r>
            <a:r>
              <a:rPr lang="en-US" sz="3600" dirty="0"/>
              <a:t> </a:t>
            </a:r>
            <a:r>
              <a:rPr lang="en-US" sz="3600" dirty="0" err="1"/>
              <a:t>korrelyativ</a:t>
            </a:r>
            <a:r>
              <a:rPr lang="en-US" sz="3600" dirty="0"/>
              <a:t> </a:t>
            </a:r>
            <a:r>
              <a:rPr lang="en-US" sz="3600" dirty="0" err="1"/>
              <a:t>regulatsiyada</a:t>
            </a:r>
            <a:r>
              <a:rPr lang="en-US" sz="3600" dirty="0"/>
              <a:t> </a:t>
            </a:r>
            <a:r>
              <a:rPr lang="en-US" sz="3600" dirty="0" err="1"/>
              <a:t>qatnashadi</a:t>
            </a:r>
            <a:r>
              <a:rPr lang="en-US" sz="3600" dirty="0"/>
              <a:t>. </a:t>
            </a:r>
            <a:r>
              <a:rPr lang="en-US" sz="3600" dirty="0" err="1"/>
              <a:t>Masalan</a:t>
            </a:r>
            <a:r>
              <a:rPr lang="en-US" sz="3600" dirty="0"/>
              <a:t>, </a:t>
            </a:r>
            <a:r>
              <a:rPr lang="en-US" sz="3600" dirty="0" err="1"/>
              <a:t>apikal</a:t>
            </a:r>
            <a:r>
              <a:rPr lang="en-US" sz="3600" dirty="0"/>
              <a:t> </a:t>
            </a:r>
            <a:r>
              <a:rPr lang="en-US" sz="3600" dirty="0" err="1"/>
              <a:t>ushiga</a:t>
            </a:r>
            <a:r>
              <a:rPr lang="en-US" sz="3600" dirty="0"/>
              <a:t> </a:t>
            </a:r>
            <a:r>
              <a:rPr lang="en-US" sz="3600" dirty="0" err="1"/>
              <a:t>musbat</a:t>
            </a:r>
            <a:r>
              <a:rPr lang="en-US" sz="3600" dirty="0"/>
              <a:t> </a:t>
            </a:r>
            <a:r>
              <a:rPr lang="en-US" sz="3600" dirty="0" err="1"/>
              <a:t>elektrod</a:t>
            </a:r>
            <a:r>
              <a:rPr lang="en-US" sz="3600" dirty="0"/>
              <a:t> </a:t>
            </a:r>
            <a:r>
              <a:rPr lang="en-US" sz="3600" dirty="0" err="1"/>
              <a:t>ulangan</a:t>
            </a:r>
            <a:r>
              <a:rPr lang="en-US" sz="3600" dirty="0"/>
              <a:t> </a:t>
            </a:r>
            <a:r>
              <a:rPr lang="en-US" sz="3600" dirty="0" err="1"/>
              <a:t>makkajo</a:t>
            </a:r>
            <a:r>
              <a:rPr lang="en-US" sz="3600" dirty="0"/>
              <a:t>‘ </a:t>
            </a:r>
            <a:r>
              <a:rPr lang="en-US" sz="3600" dirty="0" err="1"/>
              <a:t>xori</a:t>
            </a:r>
            <a:r>
              <a:rPr lang="en-US" sz="3600" dirty="0"/>
              <a:t> </a:t>
            </a:r>
            <a:r>
              <a:rPr lang="en-US" sz="3600" dirty="0" err="1"/>
              <a:t>koleoptiliga</a:t>
            </a:r>
            <a:r>
              <a:rPr lang="en-US" sz="3600" dirty="0"/>
              <a:t> 2-6 </a:t>
            </a:r>
            <a:r>
              <a:rPr lang="en-US" sz="3600" dirty="0" err="1"/>
              <a:t>mkA</a:t>
            </a:r>
            <a:r>
              <a:rPr lang="en-US" sz="3600" dirty="0"/>
              <a:t> </a:t>
            </a:r>
            <a:r>
              <a:rPr lang="en-US" sz="3600" dirty="0" err="1"/>
              <a:t>miqdorda</a:t>
            </a:r>
            <a:r>
              <a:rPr lang="en-US" sz="3600" dirty="0"/>
              <a:t> </a:t>
            </a:r>
            <a:r>
              <a:rPr lang="en-US" sz="3600" dirty="0" err="1"/>
              <a:t>tok</a:t>
            </a:r>
            <a:r>
              <a:rPr lang="en-US" sz="3600" dirty="0"/>
              <a:t> </a:t>
            </a:r>
            <a:r>
              <a:rPr lang="en-US" sz="3600" dirty="0" err="1"/>
              <a:t>kuchini</a:t>
            </a:r>
            <a:r>
              <a:rPr lang="en-US" sz="3600" dirty="0"/>
              <a:t> </a:t>
            </a:r>
            <a:r>
              <a:rPr lang="en-US" sz="3600" dirty="0" err="1"/>
              <a:t>yuborish</a:t>
            </a:r>
            <a:r>
              <a:rPr lang="en-US" sz="3600" dirty="0"/>
              <a:t> </a:t>
            </a:r>
            <a:r>
              <a:rPr lang="en-US" sz="3600" dirty="0" err="1"/>
              <a:t>uning</a:t>
            </a:r>
            <a:r>
              <a:rPr lang="en-US" sz="3600" dirty="0"/>
              <a:t> </a:t>
            </a:r>
            <a:r>
              <a:rPr lang="en-US" sz="3600" dirty="0" err="1"/>
              <a:t>uzayishini</a:t>
            </a:r>
            <a:r>
              <a:rPr lang="en-US" sz="3600" dirty="0"/>
              <a:t> </a:t>
            </a:r>
            <a:r>
              <a:rPr lang="en-US" sz="3600" dirty="0" err="1"/>
              <a:t>tezlashtiradi</a:t>
            </a:r>
            <a:r>
              <a:rPr lang="en-US" sz="3600" dirty="0"/>
              <a:t>. </a:t>
            </a:r>
            <a:r>
              <a:rPr lang="en-US" sz="3600" dirty="0" err="1"/>
              <a:t>Shuningdek</a:t>
            </a:r>
            <a:r>
              <a:rPr lang="en-US" sz="3600" dirty="0"/>
              <a:t>, 5 mm y o‘ g‘ </a:t>
            </a:r>
            <a:r>
              <a:rPr lang="en-US" sz="3600" dirty="0" err="1"/>
              <a:t>onlikdagi</a:t>
            </a:r>
            <a:r>
              <a:rPr lang="en-US" sz="3600" dirty="0"/>
              <a:t> </a:t>
            </a:r>
            <a:r>
              <a:rPr lang="en-US" sz="3600" dirty="0" err="1"/>
              <a:t>koleoptilning</a:t>
            </a:r>
            <a:r>
              <a:rPr lang="en-US" sz="3600" dirty="0"/>
              <a:t> </a:t>
            </a:r>
            <a:r>
              <a:rPr lang="en-US" sz="3600" dirty="0" err="1"/>
              <a:t>apikal</a:t>
            </a:r>
            <a:r>
              <a:rPr lang="en-US" sz="3600" dirty="0"/>
              <a:t> </a:t>
            </a:r>
            <a:r>
              <a:rPr lang="en-US" sz="3600" dirty="0" err="1"/>
              <a:t>qismidan</a:t>
            </a:r>
            <a:r>
              <a:rPr lang="en-US" sz="3600" dirty="0"/>
              <a:t> 2 </a:t>
            </a:r>
            <a:r>
              <a:rPr lang="en-US" sz="3600" dirty="0" err="1"/>
              <a:t>daqiqa</a:t>
            </a:r>
            <a:r>
              <a:rPr lang="en-US" sz="3600" dirty="0"/>
              <a:t> </a:t>
            </a:r>
            <a:r>
              <a:rPr lang="en-US" sz="3600" dirty="0" err="1"/>
              <a:t>davomida</a:t>
            </a:r>
            <a:r>
              <a:rPr lang="en-US" sz="3600" dirty="0"/>
              <a:t> 5-20 </a:t>
            </a:r>
            <a:r>
              <a:rPr lang="en-US" sz="3600" dirty="0" err="1"/>
              <a:t>mkA</a:t>
            </a:r>
            <a:r>
              <a:rPr lang="en-US" sz="3600" dirty="0"/>
              <a:t> </a:t>
            </a:r>
            <a:r>
              <a:rPr lang="en-US" sz="3600" dirty="0" err="1"/>
              <a:t>tok</a:t>
            </a:r>
            <a:r>
              <a:rPr lang="en-US" sz="3600" dirty="0"/>
              <a:t> </a:t>
            </a:r>
            <a:r>
              <a:rPr lang="en-US" sz="3600" dirty="0" err="1"/>
              <a:t>kuchi</a:t>
            </a:r>
            <a:r>
              <a:rPr lang="en-US" sz="3600" dirty="0"/>
              <a:t> o ‘ </a:t>
            </a:r>
            <a:r>
              <a:rPr lang="en-US" sz="3600" dirty="0" err="1"/>
              <a:t>tkazish</a:t>
            </a:r>
            <a:r>
              <a:rPr lang="en-US" sz="3600" dirty="0"/>
              <a:t> </a:t>
            </a:r>
            <a:r>
              <a:rPr lang="en-US" sz="3600" dirty="0" err="1"/>
              <a:t>uning</a:t>
            </a:r>
            <a:r>
              <a:rPr lang="en-US" sz="3600" dirty="0"/>
              <a:t> </a:t>
            </a:r>
            <a:r>
              <a:rPr lang="en-US" sz="3600" dirty="0" err="1"/>
              <a:t>bukilishiga</a:t>
            </a:r>
            <a:r>
              <a:rPr lang="en-US" sz="3600" dirty="0"/>
              <a:t> </a:t>
            </a:r>
            <a:r>
              <a:rPr lang="en-US" sz="3600" dirty="0" err="1"/>
              <a:t>olib</a:t>
            </a:r>
            <a:r>
              <a:rPr lang="en-US" sz="3600" dirty="0"/>
              <a:t> </a:t>
            </a:r>
            <a:r>
              <a:rPr lang="en-US" sz="3600" dirty="0" err="1"/>
              <a:t>keladi</a:t>
            </a:r>
            <a:r>
              <a:rPr lang="en-US" sz="3600" dirty="0"/>
              <a:t>. </a:t>
            </a:r>
            <a:r>
              <a:rPr lang="en-US" sz="3600" dirty="0" err="1"/>
              <a:t>Ehtimol</a:t>
            </a:r>
            <a:r>
              <a:rPr lang="en-US" sz="3600" dirty="0"/>
              <a:t> </a:t>
            </a:r>
            <a:r>
              <a:rPr lang="en-US" sz="3600" dirty="0" err="1"/>
              <a:t>hujayra</a:t>
            </a:r>
            <a:r>
              <a:rPr lang="en-US" sz="3600" dirty="0"/>
              <a:t> </a:t>
            </a:r>
            <a:r>
              <a:rPr lang="en-US" sz="3600" dirty="0" err="1"/>
              <a:t>membranalariga</a:t>
            </a:r>
            <a:r>
              <a:rPr lang="en-US" sz="3600" dirty="0"/>
              <a:t> </a:t>
            </a:r>
            <a:r>
              <a:rPr lang="en-US" sz="3600" dirty="0" err="1"/>
              <a:t>elektrotonik</a:t>
            </a:r>
            <a:r>
              <a:rPr lang="en-US" sz="3600" dirty="0"/>
              <a:t> </a:t>
            </a:r>
            <a:r>
              <a:rPr lang="en-US" sz="3600" dirty="0" err="1"/>
              <a:t>maydon</a:t>
            </a:r>
            <a:r>
              <a:rPr lang="en-US" sz="3600" dirty="0"/>
              <a:t> </a:t>
            </a:r>
            <a:r>
              <a:rPr lang="en-US" sz="3600" dirty="0" err="1"/>
              <a:t>ta’sirida</a:t>
            </a:r>
            <a:r>
              <a:rPr lang="en-US" sz="3600" dirty="0"/>
              <a:t> </a:t>
            </a:r>
            <a:r>
              <a:rPr lang="en-US" sz="3600" dirty="0" err="1"/>
              <a:t>maxsus</a:t>
            </a:r>
            <a:r>
              <a:rPr lang="en-US" sz="3600" dirty="0"/>
              <a:t> </a:t>
            </a:r>
            <a:r>
              <a:rPr lang="en-US" sz="3600" dirty="0" err="1"/>
              <a:t>vazifalarni</a:t>
            </a:r>
            <a:r>
              <a:rPr lang="en-US" sz="3600" dirty="0"/>
              <a:t> </a:t>
            </a:r>
            <a:r>
              <a:rPr lang="en-US" sz="3600" dirty="0" err="1"/>
              <a:t>bajaruvchi</a:t>
            </a:r>
            <a:r>
              <a:rPr lang="en-US" sz="3600" dirty="0"/>
              <a:t> lipoprotein </a:t>
            </a:r>
            <a:r>
              <a:rPr lang="en-US" sz="3600" dirty="0" err="1"/>
              <a:t>komplekslarning</a:t>
            </a:r>
            <a:r>
              <a:rPr lang="en-US" sz="3600" dirty="0"/>
              <a:t> literal </a:t>
            </a:r>
            <a:r>
              <a:rPr lang="en-US" sz="3600" dirty="0" err="1"/>
              <a:t>harakatlanishi</a:t>
            </a:r>
            <a:r>
              <a:rPr lang="en-US" sz="3600" dirty="0"/>
              <a:t> </a:t>
            </a:r>
            <a:r>
              <a:rPr lang="en-US" sz="3600" dirty="0" err="1"/>
              <a:t>ro‘y</a:t>
            </a:r>
            <a:r>
              <a:rPr lang="en-US" sz="3600" dirty="0"/>
              <a:t> </a:t>
            </a:r>
            <a:r>
              <a:rPr lang="en-US" sz="3600" dirty="0" err="1"/>
              <a:t>beradi</a:t>
            </a:r>
            <a:r>
              <a:rPr lang="en-US" sz="3600" dirty="0"/>
              <a:t>. </a:t>
            </a:r>
            <a:r>
              <a:rPr lang="en-US" sz="3600" dirty="0" err="1"/>
              <a:t>Binobarin</a:t>
            </a:r>
            <a:r>
              <a:rPr lang="en-US" sz="3600" dirty="0"/>
              <a:t>, to‘ </a:t>
            </a:r>
            <a:r>
              <a:rPr lang="en-US" sz="3600" dirty="0" err="1"/>
              <a:t>qimalardagi</a:t>
            </a:r>
            <a:r>
              <a:rPr lang="en-US" sz="3600" dirty="0"/>
              <a:t> </a:t>
            </a:r>
            <a:r>
              <a:rPr lang="en-US" sz="3600" dirty="0" err="1"/>
              <a:t>elektrik</a:t>
            </a:r>
            <a:r>
              <a:rPr lang="en-US" sz="3600" dirty="0"/>
              <a:t> </a:t>
            </a:r>
            <a:r>
              <a:rPr lang="en-US" sz="3600" dirty="0" err="1"/>
              <a:t>maydonning</a:t>
            </a:r>
            <a:r>
              <a:rPr lang="en-US" sz="3600" dirty="0"/>
              <a:t> </a:t>
            </a:r>
            <a:r>
              <a:rPr lang="en-US" sz="3600" dirty="0" err="1"/>
              <a:t>barcha</a:t>
            </a:r>
            <a:r>
              <a:rPr lang="en-US" sz="3600" dirty="0"/>
              <a:t> </a:t>
            </a:r>
            <a:r>
              <a:rPr lang="en-US" sz="3600" dirty="0" err="1"/>
              <a:t>o'zgarishlari</a:t>
            </a:r>
            <a:r>
              <a:rPr lang="en-US" sz="3600" dirty="0"/>
              <a:t> </a:t>
            </a:r>
            <a:r>
              <a:rPr lang="en-US" sz="3600" dirty="0" err="1"/>
              <a:t>membranadagi</a:t>
            </a:r>
            <a:r>
              <a:rPr lang="en-US" sz="3600" dirty="0"/>
              <a:t> </a:t>
            </a:r>
            <a:r>
              <a:rPr lang="en-US" sz="3600" dirty="0" err="1"/>
              <a:t>harakatchan</a:t>
            </a:r>
            <a:r>
              <a:rPr lang="en-US" sz="3600" dirty="0"/>
              <a:t> </a:t>
            </a:r>
            <a:r>
              <a:rPr lang="en-US" sz="3600" dirty="0" err="1"/>
              <a:t>oqsillarning</a:t>
            </a:r>
            <a:r>
              <a:rPr lang="en-US" sz="3600" dirty="0"/>
              <a:t> </a:t>
            </a:r>
            <a:r>
              <a:rPr lang="en-US" sz="3600" dirty="0" err="1"/>
              <a:t>qayta</a:t>
            </a:r>
            <a:r>
              <a:rPr lang="en-US" sz="3600" dirty="0"/>
              <a:t> </a:t>
            </a:r>
            <a:r>
              <a:rPr lang="en-US" sz="3600" dirty="0" err="1"/>
              <a:t>taqsimlanishiga</a:t>
            </a:r>
            <a:r>
              <a:rPr lang="en-US" sz="3600" dirty="0"/>
              <a:t> </a:t>
            </a:r>
            <a:r>
              <a:rPr lang="en-US" sz="3600" dirty="0" err="1"/>
              <a:t>va</a:t>
            </a:r>
            <a:r>
              <a:rPr lang="en-US" sz="3600" dirty="0"/>
              <a:t> </a:t>
            </a:r>
            <a:r>
              <a:rPr lang="en-US" sz="3600" dirty="0" err="1"/>
              <a:t>buning</a:t>
            </a:r>
            <a:r>
              <a:rPr lang="en-US" sz="3600" dirty="0"/>
              <a:t> </a:t>
            </a:r>
            <a:r>
              <a:rPr lang="en-US" sz="3600" dirty="0" err="1"/>
              <a:t>natijasida</a:t>
            </a:r>
            <a:r>
              <a:rPr lang="en-US" sz="3600" dirty="0"/>
              <a:t> </a:t>
            </a:r>
            <a:r>
              <a:rPr lang="en-US" sz="3600" dirty="0" err="1"/>
              <a:t>hujayraning</a:t>
            </a:r>
            <a:r>
              <a:rPr lang="en-US" sz="3600" dirty="0"/>
              <a:t> </a:t>
            </a:r>
            <a:r>
              <a:rPr lang="en-US" sz="3600" dirty="0" err="1"/>
              <a:t>yangi</a:t>
            </a:r>
            <a:r>
              <a:rPr lang="en-US" sz="3600" dirty="0"/>
              <a:t> </a:t>
            </a:r>
            <a:r>
              <a:rPr lang="en-US" sz="3600" dirty="0" err="1"/>
              <a:t>fiziologik</a:t>
            </a:r>
            <a:r>
              <a:rPr lang="en-US" sz="3600" dirty="0"/>
              <a:t> </a:t>
            </a:r>
            <a:r>
              <a:rPr lang="en-US" sz="3600" dirty="0" err="1"/>
              <a:t>holati</a:t>
            </a:r>
            <a:r>
              <a:rPr lang="en-US" sz="3600" dirty="0"/>
              <a:t> </a:t>
            </a:r>
            <a:r>
              <a:rPr lang="en-US" sz="3600" dirty="0" err="1"/>
              <a:t>yuzaga</a:t>
            </a:r>
            <a:r>
              <a:rPr lang="en-US" sz="3600" dirty="0"/>
              <a:t> </a:t>
            </a:r>
            <a:r>
              <a:rPr lang="en-US" sz="3600" dirty="0" err="1"/>
              <a:t>kelishi</a:t>
            </a:r>
            <a:r>
              <a:rPr lang="en-US" sz="3600" dirty="0"/>
              <a:t> </a:t>
            </a:r>
            <a:r>
              <a:rPr lang="en-US" sz="3600" dirty="0" err="1"/>
              <a:t>mumkin</a:t>
            </a:r>
            <a:r>
              <a:rPr lang="en-US" sz="3600" dirty="0"/>
              <a:t>.</a:t>
            </a:r>
            <a:endParaRPr lang="ru-RU" sz="3600" dirty="0"/>
          </a:p>
        </p:txBody>
      </p:sp>
    </p:spTree>
    <p:extLst>
      <p:ext uri="{BB962C8B-B14F-4D97-AF65-F5344CB8AC3E}">
        <p14:creationId xmlns:p14="http://schemas.microsoft.com/office/powerpoint/2010/main" val="1937319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781C677-4304-DC98-1649-15479085EEEB}"/>
              </a:ext>
            </a:extLst>
          </p:cNvPr>
          <p:cNvSpPr>
            <a:spLocks noGrp="1"/>
          </p:cNvSpPr>
          <p:nvPr>
            <p:ph idx="1"/>
          </p:nvPr>
        </p:nvSpPr>
        <p:spPr>
          <a:xfrm>
            <a:off x="126124" y="189186"/>
            <a:ext cx="11887200" cy="6668814"/>
          </a:xfrm>
          <a:blipFill>
            <a:blip r:embed="rId2"/>
            <a:tile tx="0" ty="0" sx="100000" sy="100000" flip="none" algn="tl"/>
          </a:blipFill>
        </p:spPr>
        <p:style>
          <a:lnRef idx="2">
            <a:schemeClr val="dk1"/>
          </a:lnRef>
          <a:fillRef idx="1">
            <a:schemeClr val="lt1"/>
          </a:fillRef>
          <a:effectRef idx="0">
            <a:schemeClr val="dk1"/>
          </a:effectRef>
          <a:fontRef idx="minor">
            <a:schemeClr val="dk1"/>
          </a:fontRef>
        </p:style>
        <p:txBody>
          <a:bodyPr>
            <a:normAutofit fontScale="92500" lnSpcReduction="10000"/>
          </a:bodyPr>
          <a:lstStyle/>
          <a:p>
            <a:r>
              <a:rPr lang="en-US" sz="3200" dirty="0"/>
              <a:t>Ta’ sir </a:t>
            </a:r>
            <a:r>
              <a:rPr lang="en-US" sz="3200" dirty="0" err="1"/>
              <a:t>potensiallari</a:t>
            </a:r>
            <a:r>
              <a:rPr lang="en-US" sz="3200" dirty="0"/>
              <a:t>. </a:t>
            </a:r>
            <a:r>
              <a:rPr lang="en-US" sz="3200" dirty="0" err="1"/>
              <a:t>Muhit</a:t>
            </a:r>
            <a:r>
              <a:rPr lang="en-US" sz="3200" dirty="0"/>
              <a:t> </a:t>
            </a:r>
            <a:r>
              <a:rPr lang="en-US" sz="3200" dirty="0" err="1"/>
              <a:t>omillari</a:t>
            </a:r>
            <a:r>
              <a:rPr lang="en-US" sz="3200" dirty="0"/>
              <a:t> </a:t>
            </a:r>
            <a:r>
              <a:rPr lang="en-US" sz="3200" dirty="0" err="1"/>
              <a:t>ta’sirida</a:t>
            </a:r>
            <a:r>
              <a:rPr lang="en-US" sz="3200" dirty="0"/>
              <a:t> </a:t>
            </a:r>
            <a:r>
              <a:rPr lang="en-US" sz="3200" dirty="0" err="1"/>
              <a:t>qo</a:t>
            </a:r>
            <a:r>
              <a:rPr lang="en-US" sz="3200" dirty="0"/>
              <a:t>‘ </a:t>
            </a:r>
            <a:r>
              <a:rPr lang="en-US" sz="3200" dirty="0" err="1"/>
              <a:t>zg‘algan</a:t>
            </a:r>
            <a:r>
              <a:rPr lang="en-US" sz="3200" dirty="0"/>
              <a:t> </a:t>
            </a:r>
            <a:r>
              <a:rPr lang="en-US" sz="3200" dirty="0" err="1"/>
              <a:t>hujayralarda</a:t>
            </a:r>
            <a:r>
              <a:rPr lang="en-US" sz="3200" dirty="0"/>
              <a:t> </a:t>
            </a:r>
            <a:r>
              <a:rPr lang="en-US" sz="3200" dirty="0" err="1"/>
              <a:t>membrana</a:t>
            </a:r>
            <a:r>
              <a:rPr lang="en-US" sz="3200" dirty="0"/>
              <a:t> </a:t>
            </a:r>
            <a:r>
              <a:rPr lang="en-US" sz="3200" dirty="0" err="1"/>
              <a:t>potensiallarining</a:t>
            </a:r>
            <a:r>
              <a:rPr lang="en-US" sz="3200" dirty="0"/>
              <a:t> </a:t>
            </a:r>
            <a:r>
              <a:rPr lang="en-US" sz="3200" dirty="0" err="1"/>
              <a:t>juda</a:t>
            </a:r>
            <a:r>
              <a:rPr lang="en-US" sz="3200" dirty="0"/>
              <a:t> ham </a:t>
            </a:r>
            <a:r>
              <a:rPr lang="en-US" sz="3200" dirty="0" err="1"/>
              <a:t>kam</a:t>
            </a:r>
            <a:r>
              <a:rPr lang="en-US" sz="3200" dirty="0"/>
              <a:t> </a:t>
            </a:r>
            <a:r>
              <a:rPr lang="en-US" sz="3200" dirty="0" err="1"/>
              <a:t>boMishi</a:t>
            </a:r>
            <a:r>
              <a:rPr lang="en-US" sz="3200" dirty="0"/>
              <a:t> </a:t>
            </a:r>
            <a:r>
              <a:rPr lang="en-US" sz="3200" dirty="0" err="1"/>
              <a:t>uning</a:t>
            </a:r>
            <a:r>
              <a:rPr lang="en-US" sz="3200" dirty="0"/>
              <a:t> </a:t>
            </a:r>
            <a:r>
              <a:rPr lang="en-US" sz="3200" dirty="0" err="1"/>
              <a:t>miqdorining</a:t>
            </a:r>
            <a:r>
              <a:rPr lang="en-US" sz="3200" dirty="0"/>
              <a:t> </a:t>
            </a:r>
            <a:r>
              <a:rPr lang="en-US" sz="3200" dirty="0" err="1"/>
              <a:t>tez</a:t>
            </a:r>
            <a:r>
              <a:rPr lang="en-US" sz="3200" dirty="0"/>
              <a:t> </a:t>
            </a:r>
            <a:r>
              <a:rPr lang="en-US" sz="3200" dirty="0" err="1"/>
              <a:t>pasayib</a:t>
            </a:r>
            <a:r>
              <a:rPr lang="en-US" sz="3200" dirty="0"/>
              <a:t> </a:t>
            </a:r>
            <a:r>
              <a:rPr lang="en-US" sz="3200" dirty="0" err="1"/>
              <a:t>ketishiga</a:t>
            </a:r>
            <a:r>
              <a:rPr lang="en-US" sz="3200" dirty="0"/>
              <a:t> </a:t>
            </a:r>
            <a:r>
              <a:rPr lang="en-US" sz="3200" dirty="0" err="1"/>
              <a:t>olib</a:t>
            </a:r>
            <a:r>
              <a:rPr lang="en-US" sz="3200" dirty="0"/>
              <a:t> </a:t>
            </a:r>
            <a:r>
              <a:rPr lang="en-US" sz="3200" dirty="0" err="1"/>
              <a:t>keladi</a:t>
            </a:r>
            <a:r>
              <a:rPr lang="en-US" sz="3200" dirty="0"/>
              <a:t>. Ammo </a:t>
            </a:r>
            <a:r>
              <a:rPr lang="en-US" sz="3200" dirty="0" err="1"/>
              <a:t>bundan</a:t>
            </a:r>
            <a:r>
              <a:rPr lang="en-US" sz="3200" dirty="0"/>
              <a:t> </a:t>
            </a:r>
            <a:r>
              <a:rPr lang="en-US" sz="3200" dirty="0" err="1"/>
              <a:t>keyin</a:t>
            </a:r>
            <a:r>
              <a:rPr lang="en-US" sz="3200" dirty="0"/>
              <a:t> MP ko‘ </a:t>
            </a:r>
            <a:r>
              <a:rPr lang="en-US" sz="3200" dirty="0" err="1"/>
              <a:t>rsatkichi</a:t>
            </a:r>
            <a:r>
              <a:rPr lang="en-US" sz="3200" dirty="0"/>
              <a:t> o ‘ </a:t>
            </a:r>
            <a:r>
              <a:rPr lang="en-US" sz="3200" dirty="0" err="1"/>
              <a:t>zining</a:t>
            </a:r>
            <a:r>
              <a:rPr lang="en-US" sz="3200" dirty="0"/>
              <a:t> </a:t>
            </a:r>
            <a:r>
              <a:rPr lang="en-US" sz="3200" dirty="0" err="1"/>
              <a:t>boshlang</a:t>
            </a:r>
            <a:r>
              <a:rPr lang="en-US" sz="3200" dirty="0"/>
              <a:t>‘ </a:t>
            </a:r>
            <a:r>
              <a:rPr lang="en-US" sz="3200" dirty="0" err="1"/>
              <a:t>ish</a:t>
            </a:r>
            <a:r>
              <a:rPr lang="en-US" sz="3200" dirty="0"/>
              <a:t> </a:t>
            </a:r>
            <a:r>
              <a:rPr lang="en-US" sz="3200" dirty="0" err="1"/>
              <a:t>darajasiga</a:t>
            </a:r>
            <a:r>
              <a:rPr lang="en-US" sz="3200" dirty="0"/>
              <a:t> </a:t>
            </a:r>
            <a:r>
              <a:rPr lang="en-US" sz="3200" dirty="0" err="1"/>
              <a:t>teng</a:t>
            </a:r>
            <a:r>
              <a:rPr lang="en-US" sz="3200" dirty="0"/>
              <a:t> </a:t>
            </a:r>
            <a:r>
              <a:rPr lang="en-US" sz="3200" dirty="0" err="1"/>
              <a:t>holatga</a:t>
            </a:r>
            <a:r>
              <a:rPr lang="en-US" sz="3200" dirty="0"/>
              <a:t> </a:t>
            </a:r>
            <a:r>
              <a:rPr lang="en-US" sz="3200" dirty="0" err="1"/>
              <a:t>qaytishi</a:t>
            </a:r>
            <a:r>
              <a:rPr lang="en-US" sz="3200" dirty="0"/>
              <a:t> </a:t>
            </a:r>
            <a:r>
              <a:rPr lang="en-US" sz="3200" dirty="0" err="1"/>
              <a:t>mumkin</a:t>
            </a:r>
            <a:r>
              <a:rPr lang="en-US" sz="3200" dirty="0"/>
              <a:t>. </a:t>
            </a:r>
            <a:r>
              <a:rPr lang="en-US" sz="3200" dirty="0" err="1"/>
              <a:t>Ta’sir</a:t>
            </a:r>
            <a:r>
              <a:rPr lang="en-US" sz="3200" dirty="0"/>
              <a:t> </a:t>
            </a:r>
            <a:r>
              <a:rPr lang="en-US" sz="3200" dirty="0" err="1"/>
              <a:t>potensiallari</a:t>
            </a:r>
            <a:r>
              <a:rPr lang="en-US" sz="3200" dirty="0"/>
              <a:t> </a:t>
            </a:r>
            <a:r>
              <a:rPr lang="en-US" sz="3200" dirty="0" err="1"/>
              <a:t>yoki</a:t>
            </a:r>
            <a:r>
              <a:rPr lang="en-US" sz="3200" dirty="0"/>
              <a:t> </a:t>
            </a:r>
            <a:r>
              <a:rPr lang="en-US" sz="3200" dirty="0" err="1"/>
              <a:t>spayk</a:t>
            </a:r>
            <a:r>
              <a:rPr lang="en-US" sz="3200" dirty="0"/>
              <a:t> mana </a:t>
            </a:r>
            <a:r>
              <a:rPr lang="en-US" sz="3200" dirty="0" err="1"/>
              <a:t>shunday</a:t>
            </a:r>
            <a:r>
              <a:rPr lang="en-US" sz="3200" dirty="0"/>
              <a:t> </a:t>
            </a:r>
            <a:r>
              <a:rPr lang="en-US" sz="3200" dirty="0" err="1"/>
              <a:t>paydo</a:t>
            </a:r>
            <a:r>
              <a:rPr lang="en-US" sz="3200" dirty="0"/>
              <a:t> </a:t>
            </a:r>
            <a:r>
              <a:rPr lang="en-US" sz="3200" dirty="0" err="1"/>
              <a:t>boMish</a:t>
            </a:r>
            <a:r>
              <a:rPr lang="en-US" sz="3200" dirty="0"/>
              <a:t> </a:t>
            </a:r>
            <a:r>
              <a:rPr lang="en-US" sz="3200" dirty="0" err="1"/>
              <a:t>va</a:t>
            </a:r>
            <a:r>
              <a:rPr lang="en-US" sz="3200" dirty="0"/>
              <a:t> </a:t>
            </a:r>
            <a:r>
              <a:rPr lang="en-US" sz="3200" dirty="0" err="1"/>
              <a:t>tarqalish</a:t>
            </a:r>
            <a:r>
              <a:rPr lang="en-US" sz="3200" dirty="0"/>
              <a:t> </a:t>
            </a:r>
            <a:r>
              <a:rPr lang="en-US" sz="3200" dirty="0" err="1"/>
              <a:t>xususiyatiga</a:t>
            </a:r>
            <a:r>
              <a:rPr lang="en-US" sz="3200" dirty="0"/>
              <a:t> </a:t>
            </a:r>
            <a:r>
              <a:rPr lang="en-US" sz="3200" dirty="0" err="1"/>
              <a:t>ega</a:t>
            </a:r>
            <a:r>
              <a:rPr lang="en-US" sz="3200" dirty="0"/>
              <a:t>. 0‘ </a:t>
            </a:r>
            <a:r>
              <a:rPr lang="en-US" sz="3200" dirty="0" err="1"/>
              <a:t>simliklar</a:t>
            </a:r>
            <a:r>
              <a:rPr lang="en-US" sz="3200" dirty="0"/>
              <a:t> </a:t>
            </a:r>
            <a:r>
              <a:rPr lang="en-US" sz="3200" dirty="0" err="1"/>
              <a:t>va</a:t>
            </a:r>
            <a:r>
              <a:rPr lang="en-US" sz="3200" dirty="0"/>
              <a:t> </a:t>
            </a:r>
            <a:r>
              <a:rPr lang="en-US" sz="3200" dirty="0" err="1"/>
              <a:t>hayvonlar</a:t>
            </a:r>
            <a:r>
              <a:rPr lang="en-US" sz="3200" dirty="0"/>
              <a:t> </a:t>
            </a:r>
            <a:r>
              <a:rPr lang="en-US" sz="3200" dirty="0" err="1"/>
              <a:t>hujayralarida</a:t>
            </a:r>
            <a:r>
              <a:rPr lang="en-US" sz="3200" dirty="0"/>
              <a:t> ta’ sir </a:t>
            </a:r>
            <a:r>
              <a:rPr lang="en-US" sz="3200" dirty="0" err="1"/>
              <a:t>potensiallarining</a:t>
            </a:r>
            <a:r>
              <a:rPr lang="en-US" sz="3200" dirty="0"/>
              <a:t> </a:t>
            </a:r>
            <a:r>
              <a:rPr lang="en-US" sz="3200" dirty="0" err="1"/>
              <a:t>tarqalish</a:t>
            </a:r>
            <a:r>
              <a:rPr lang="en-US" sz="3200" dirty="0"/>
              <a:t> </a:t>
            </a:r>
            <a:r>
              <a:rPr lang="en-US" sz="3200" dirty="0" err="1"/>
              <a:t>mexanizmida</a:t>
            </a:r>
            <a:r>
              <a:rPr lang="en-US" sz="3200" dirty="0"/>
              <a:t> </a:t>
            </a:r>
            <a:r>
              <a:rPr lang="en-US" sz="3200" dirty="0" err="1"/>
              <a:t>umumiylik</a:t>
            </a:r>
            <a:r>
              <a:rPr lang="en-US" sz="3200" dirty="0"/>
              <a:t> </a:t>
            </a:r>
            <a:r>
              <a:rPr lang="en-US" sz="3200" dirty="0" err="1"/>
              <a:t>hollari</a:t>
            </a:r>
            <a:r>
              <a:rPr lang="en-US" sz="3200" dirty="0"/>
              <a:t> ham ko‘ p, ammo o ‘ </a:t>
            </a:r>
            <a:r>
              <a:rPr lang="en-US" sz="3200" dirty="0" err="1"/>
              <a:t>simliklarda</a:t>
            </a:r>
            <a:r>
              <a:rPr lang="en-US" sz="3200" dirty="0"/>
              <a:t> </a:t>
            </a:r>
            <a:r>
              <a:rPr lang="en-US" sz="3200" dirty="0" err="1"/>
              <a:t>ushbu</a:t>
            </a:r>
            <a:r>
              <a:rPr lang="en-US" sz="3200" dirty="0"/>
              <a:t> </a:t>
            </a:r>
            <a:r>
              <a:rPr lang="en-US" sz="3200" dirty="0" err="1"/>
              <a:t>hodisaning</a:t>
            </a:r>
            <a:r>
              <a:rPr lang="en-US" sz="3200" dirty="0"/>
              <a:t> </a:t>
            </a:r>
            <a:r>
              <a:rPr lang="en-US" sz="3200" dirty="0" err="1"/>
              <a:t>rivojlanishi</a:t>
            </a:r>
            <a:r>
              <a:rPr lang="en-US" sz="3200" dirty="0"/>
              <a:t> </a:t>
            </a:r>
            <a:r>
              <a:rPr lang="en-US" sz="3200" dirty="0" err="1"/>
              <a:t>juda</a:t>
            </a:r>
            <a:r>
              <a:rPr lang="en-US" sz="3200" dirty="0"/>
              <a:t> </a:t>
            </a:r>
            <a:r>
              <a:rPr lang="en-US" sz="3200" dirty="0" err="1"/>
              <a:t>sekin</a:t>
            </a:r>
            <a:r>
              <a:rPr lang="en-US" sz="3200" dirty="0"/>
              <a:t> </a:t>
            </a:r>
            <a:r>
              <a:rPr lang="en-US" sz="3200" dirty="0" err="1"/>
              <a:t>kechadi</a:t>
            </a:r>
            <a:r>
              <a:rPr lang="en-US" sz="3200" dirty="0"/>
              <a:t>. </a:t>
            </a:r>
            <a:r>
              <a:rPr lang="en-US" sz="3200" dirty="0" err="1"/>
              <a:t>Masalan</a:t>
            </a:r>
            <a:r>
              <a:rPr lang="en-US" sz="3200" dirty="0"/>
              <a:t>, </a:t>
            </a:r>
            <a:r>
              <a:rPr lang="en-US" sz="3200" dirty="0" err="1"/>
              <a:t>chivin</a:t>
            </a:r>
            <a:r>
              <a:rPr lang="en-US" sz="3200" dirty="0"/>
              <a:t> </a:t>
            </a:r>
            <a:r>
              <a:rPr lang="en-US" sz="3200" dirty="0" err="1"/>
              <a:t>ovlovchi</a:t>
            </a:r>
            <a:r>
              <a:rPr lang="en-US" sz="3200" dirty="0"/>
              <a:t> </a:t>
            </a:r>
            <a:r>
              <a:rPr lang="en-US" sz="3200" dirty="0" err="1"/>
              <a:t>venerina</a:t>
            </a:r>
            <a:r>
              <a:rPr lang="en-US" sz="3200" dirty="0"/>
              <a:t> o ‘</a:t>
            </a:r>
            <a:r>
              <a:rPr lang="en-US" sz="3200" dirty="0" err="1"/>
              <a:t>simligida</a:t>
            </a:r>
            <a:r>
              <a:rPr lang="en-US" sz="3200" dirty="0"/>
              <a:t> ta’ sir </a:t>
            </a:r>
            <a:r>
              <a:rPr lang="en-US" sz="3200" dirty="0" err="1"/>
              <a:t>potensiallarining</a:t>
            </a:r>
            <a:r>
              <a:rPr lang="en-US" sz="3200" dirty="0"/>
              <a:t> </a:t>
            </a:r>
            <a:r>
              <a:rPr lang="en-US" sz="3200" dirty="0" err="1"/>
              <a:t>tarqalish</a:t>
            </a:r>
            <a:r>
              <a:rPr lang="en-US" sz="3200" dirty="0"/>
              <a:t> </a:t>
            </a:r>
            <a:r>
              <a:rPr lang="en-US" sz="3200" dirty="0" err="1"/>
              <a:t>tezligi</a:t>
            </a:r>
            <a:r>
              <a:rPr lang="en-US" sz="3200" dirty="0"/>
              <a:t> 25 </a:t>
            </a:r>
            <a:r>
              <a:rPr lang="en-US" sz="3200" dirty="0" err="1"/>
              <a:t>srn</a:t>
            </a:r>
            <a:r>
              <a:rPr lang="en-US" sz="3200" dirty="0"/>
              <a:t>/s </a:t>
            </a:r>
            <a:r>
              <a:rPr lang="en-US" sz="3200" dirty="0" err="1"/>
              <a:t>bo</a:t>
            </a:r>
            <a:r>
              <a:rPr lang="en-US" sz="3200" dirty="0"/>
              <a:t>‘ </a:t>
            </a:r>
            <a:r>
              <a:rPr lang="en-US" sz="3200" dirty="0" err="1"/>
              <a:t>lsa</a:t>
            </a:r>
            <a:r>
              <a:rPr lang="en-US" sz="3200" dirty="0"/>
              <a:t>, </a:t>
            </a:r>
            <a:r>
              <a:rPr lang="en-US" sz="3200" dirty="0" err="1"/>
              <a:t>mimozolarda</a:t>
            </a:r>
            <a:r>
              <a:rPr lang="en-US" sz="3200" dirty="0"/>
              <a:t> 4 </a:t>
            </a:r>
            <a:r>
              <a:rPr lang="en-US" sz="3200" dirty="0" err="1"/>
              <a:t>sm</a:t>
            </a:r>
            <a:r>
              <a:rPr lang="en-US" sz="3200" dirty="0"/>
              <a:t>/s. K o‘ </a:t>
            </a:r>
            <a:r>
              <a:rPr lang="en-US" sz="3200" dirty="0" err="1"/>
              <a:t>pchilik</a:t>
            </a:r>
            <a:r>
              <a:rPr lang="en-US" sz="3200" dirty="0"/>
              <a:t> o ‘ </a:t>
            </a:r>
            <a:r>
              <a:rPr lang="en-US" sz="3200" dirty="0" err="1"/>
              <a:t>simliklarda</a:t>
            </a:r>
            <a:r>
              <a:rPr lang="en-US" sz="3200" dirty="0"/>
              <a:t> </a:t>
            </a:r>
            <a:r>
              <a:rPr lang="en-US" sz="3200" dirty="0" err="1"/>
              <a:t>ushbu</a:t>
            </a:r>
            <a:r>
              <a:rPr lang="en-US" sz="3200" dirty="0"/>
              <a:t> ko‘ </a:t>
            </a:r>
            <a:r>
              <a:rPr lang="en-US" sz="3200" dirty="0" err="1"/>
              <a:t>rsatkich</a:t>
            </a:r>
            <a:r>
              <a:rPr lang="en-US" sz="3200" dirty="0"/>
              <a:t> 0,08-0,5 </a:t>
            </a:r>
            <a:r>
              <a:rPr lang="en-US" sz="3200" dirty="0" err="1"/>
              <a:t>sm</a:t>
            </a:r>
            <a:r>
              <a:rPr lang="en-US" sz="3200" dirty="0"/>
              <a:t>/s </a:t>
            </a:r>
            <a:r>
              <a:rPr lang="en-US" sz="3200" dirty="0" err="1"/>
              <a:t>atrofida</a:t>
            </a:r>
            <a:r>
              <a:rPr lang="en-US" sz="3200" dirty="0"/>
              <a:t> </a:t>
            </a:r>
            <a:r>
              <a:rPr lang="en-US" sz="3200" dirty="0" err="1"/>
              <a:t>bo'ladi</a:t>
            </a:r>
            <a:r>
              <a:rPr lang="en-US" sz="3200" dirty="0"/>
              <a:t>. 0 ‘ </a:t>
            </a:r>
            <a:r>
              <a:rPr lang="en-US" sz="3200" dirty="0" err="1"/>
              <a:t>simlik</a:t>
            </a:r>
            <a:r>
              <a:rPr lang="en-US" sz="3200" dirty="0"/>
              <a:t> </a:t>
            </a:r>
            <a:r>
              <a:rPr lang="en-US" sz="3200" dirty="0" err="1"/>
              <a:t>hujayralaridagi</a:t>
            </a:r>
            <a:r>
              <a:rPr lang="en-US" sz="3200" dirty="0"/>
              <a:t> ta’ sir </a:t>
            </a:r>
            <a:r>
              <a:rPr lang="en-US" sz="3200" dirty="0" err="1"/>
              <a:t>potensiallarining</a:t>
            </a:r>
            <a:r>
              <a:rPr lang="en-US" sz="3200" dirty="0"/>
              <a:t> </a:t>
            </a:r>
            <a:r>
              <a:rPr lang="en-US" sz="3200" dirty="0" err="1"/>
              <a:t>aniq</a:t>
            </a:r>
            <a:r>
              <a:rPr lang="en-US" sz="3200" dirty="0"/>
              <a:t> </a:t>
            </a:r>
            <a:r>
              <a:rPr lang="en-US" sz="3200" dirty="0" err="1"/>
              <a:t>bir</a:t>
            </a:r>
            <a:r>
              <a:rPr lang="en-US" sz="3200" dirty="0"/>
              <a:t> </a:t>
            </a:r>
            <a:r>
              <a:rPr lang="en-US" sz="3200" dirty="0" err="1"/>
              <a:t>ionlar</a:t>
            </a:r>
            <a:r>
              <a:rPr lang="en-US" sz="3200" dirty="0"/>
              <a:t> </a:t>
            </a:r>
            <a:r>
              <a:rPr lang="en-US" sz="3200" dirty="0" err="1"/>
              <a:t>mexanizmi</a:t>
            </a:r>
            <a:r>
              <a:rPr lang="en-US" sz="3200" dirty="0"/>
              <a:t> </a:t>
            </a:r>
            <a:r>
              <a:rPr lang="en-US" sz="3200" dirty="0" err="1"/>
              <a:t>hozircha</a:t>
            </a:r>
            <a:r>
              <a:rPr lang="en-US" sz="3200" dirty="0"/>
              <a:t> to* la </a:t>
            </a:r>
            <a:r>
              <a:rPr lang="en-US" sz="3200" dirty="0" err="1"/>
              <a:t>isbotlanmagan</a:t>
            </a:r>
            <a:r>
              <a:rPr lang="en-US" sz="3200" dirty="0"/>
              <a:t>. </a:t>
            </a:r>
            <a:r>
              <a:rPr lang="en-US" sz="3200" dirty="0" err="1"/>
              <a:t>Keyingi</a:t>
            </a:r>
            <a:r>
              <a:rPr lang="en-US" sz="3200" dirty="0"/>
              <a:t> </a:t>
            </a:r>
            <a:r>
              <a:rPr lang="en-US" sz="3200" dirty="0" err="1"/>
              <a:t>paytlarda</a:t>
            </a:r>
            <a:r>
              <a:rPr lang="en-US" sz="3200" dirty="0"/>
              <a:t> e’ </a:t>
            </a:r>
            <a:r>
              <a:rPr lang="en-US" sz="3200" dirty="0" err="1"/>
              <a:t>lon</a:t>
            </a:r>
            <a:r>
              <a:rPr lang="en-US" sz="3200" dirty="0"/>
              <a:t> </a:t>
            </a:r>
            <a:r>
              <a:rPr lang="en-US" sz="3200" dirty="0" err="1"/>
              <a:t>qilinayotgan</a:t>
            </a:r>
            <a:r>
              <a:rPr lang="en-US" sz="3200" dirty="0"/>
              <a:t> </a:t>
            </a:r>
            <a:r>
              <a:rPr lang="en-US" sz="3200" dirty="0" err="1"/>
              <a:t>mavjud</a:t>
            </a:r>
            <a:r>
              <a:rPr lang="en-US" sz="3200" dirty="0"/>
              <a:t> ma’ </a:t>
            </a:r>
            <a:r>
              <a:rPr lang="en-US" sz="3200" dirty="0" err="1"/>
              <a:t>lumotlar</a:t>
            </a:r>
            <a:r>
              <a:rPr lang="en-US" sz="3200" dirty="0"/>
              <a:t> o ‘</a:t>
            </a:r>
            <a:r>
              <a:rPr lang="en-US" sz="3200" dirty="0" err="1"/>
              <a:t>simliklarda</a:t>
            </a:r>
            <a:r>
              <a:rPr lang="en-US" sz="3200" dirty="0"/>
              <a:t> o ‘ ta </a:t>
            </a:r>
            <a:r>
              <a:rPr lang="en-US" sz="3200" dirty="0" err="1"/>
              <a:t>tez</a:t>
            </a:r>
            <a:r>
              <a:rPr lang="en-US" sz="3200" dirty="0"/>
              <a:t> </a:t>
            </a:r>
            <a:r>
              <a:rPr lang="en-US" sz="3200" dirty="0" err="1"/>
              <a:t>yuz</a:t>
            </a:r>
            <a:r>
              <a:rPr lang="en-US" sz="3200" dirty="0"/>
              <a:t> </a:t>
            </a:r>
            <a:r>
              <a:rPr lang="en-US" sz="3200" dirty="0" err="1"/>
              <a:t>beradigan</a:t>
            </a:r>
            <a:r>
              <a:rPr lang="en-US" sz="3200" dirty="0"/>
              <a:t> </a:t>
            </a:r>
            <a:r>
              <a:rPr lang="en-US" sz="3200" dirty="0" err="1"/>
              <a:t>elektr</a:t>
            </a:r>
            <a:r>
              <a:rPr lang="en-US" sz="3200" dirty="0"/>
              <a:t> </a:t>
            </a:r>
            <a:r>
              <a:rPr lang="en-US" sz="3200" dirty="0" err="1"/>
              <a:t>aloqasidan</a:t>
            </a:r>
            <a:r>
              <a:rPr lang="en-US" sz="3200" dirty="0"/>
              <a:t> </a:t>
            </a:r>
            <a:r>
              <a:rPr lang="en-US" sz="3200" dirty="0" err="1"/>
              <a:t>darak</a:t>
            </a:r>
            <a:r>
              <a:rPr lang="en-US" sz="3200" dirty="0"/>
              <a:t> </a:t>
            </a:r>
            <a:r>
              <a:rPr lang="en-US" sz="3200" dirty="0" err="1"/>
              <a:t>beradi</a:t>
            </a:r>
            <a:r>
              <a:rPr lang="en-US" sz="3200" dirty="0"/>
              <a:t>, ammo </a:t>
            </a:r>
            <a:r>
              <a:rPr lang="en-US" sz="3200" dirty="0" err="1"/>
              <a:t>ushbu</a:t>
            </a:r>
            <a:r>
              <a:rPr lang="en-US" sz="3200" dirty="0"/>
              <a:t> </a:t>
            </a:r>
            <a:r>
              <a:rPr lang="en-US" sz="3200" dirty="0" err="1"/>
              <a:t>usul</a:t>
            </a:r>
            <a:r>
              <a:rPr lang="en-US" sz="3200" dirty="0"/>
              <a:t> </a:t>
            </a:r>
            <a:r>
              <a:rPr lang="en-US" sz="3200" dirty="0" err="1"/>
              <a:t>bilan</a:t>
            </a:r>
            <a:r>
              <a:rPr lang="en-US" sz="3200" dirty="0"/>
              <a:t> </a:t>
            </a:r>
            <a:r>
              <a:rPr lang="en-US" sz="3200" dirty="0" err="1"/>
              <a:t>uzatiladigan</a:t>
            </a:r>
            <a:r>
              <a:rPr lang="en-US" sz="3200" dirty="0"/>
              <a:t> </a:t>
            </a:r>
            <a:r>
              <a:rPr lang="en-US" sz="3200" dirty="0" err="1"/>
              <a:t>informatsiyaning</a:t>
            </a:r>
            <a:r>
              <a:rPr lang="en-US" sz="3200" dirty="0"/>
              <a:t> </a:t>
            </a:r>
            <a:r>
              <a:rPr lang="en-US" sz="3200" dirty="0" err="1"/>
              <a:t>hajmi</a:t>
            </a:r>
            <a:r>
              <a:rPr lang="en-US" sz="3200" dirty="0"/>
              <a:t> </a:t>
            </a:r>
            <a:r>
              <a:rPr lang="en-US" sz="3200" dirty="0" err="1"/>
              <a:t>juda</a:t>
            </a:r>
            <a:r>
              <a:rPr lang="en-US" sz="3200" dirty="0"/>
              <a:t> ham </a:t>
            </a:r>
            <a:r>
              <a:rPr lang="en-US" sz="3200" dirty="0" err="1"/>
              <a:t>kam</a:t>
            </a:r>
            <a:r>
              <a:rPr lang="en-US" sz="3200" dirty="0"/>
              <a:t> </a:t>
            </a:r>
            <a:r>
              <a:rPr lang="en-US" sz="3200" dirty="0" err="1"/>
              <a:t>boMishi</a:t>
            </a:r>
            <a:r>
              <a:rPr lang="en-US" sz="3200" dirty="0"/>
              <a:t> </a:t>
            </a:r>
            <a:r>
              <a:rPr lang="en-US" sz="3200" dirty="0" err="1"/>
              <a:t>ehtimoldan</a:t>
            </a:r>
            <a:r>
              <a:rPr lang="en-US" sz="3200" dirty="0"/>
              <a:t> </a:t>
            </a:r>
            <a:r>
              <a:rPr lang="en-US" sz="3200" dirty="0" err="1"/>
              <a:t>xoli</a:t>
            </a:r>
            <a:r>
              <a:rPr lang="en-US" sz="3200" dirty="0"/>
              <a:t> </a:t>
            </a:r>
            <a:r>
              <a:rPr lang="en-US" sz="3200" dirty="0" err="1"/>
              <a:t>emas</a:t>
            </a:r>
            <a:r>
              <a:rPr lang="en-US" sz="3200" dirty="0"/>
              <a:t>.</a:t>
            </a:r>
            <a:endParaRPr lang="ru-RU" sz="3200" dirty="0"/>
          </a:p>
        </p:txBody>
      </p:sp>
    </p:spTree>
    <p:extLst>
      <p:ext uri="{BB962C8B-B14F-4D97-AF65-F5344CB8AC3E}">
        <p14:creationId xmlns:p14="http://schemas.microsoft.com/office/powerpoint/2010/main" val="414925808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TotalTime>
  <Words>1007</Words>
  <Application>Microsoft Office PowerPoint</Application>
  <PresentationFormat>Широкоэкранный</PresentationFormat>
  <Paragraphs>15</Paragraphs>
  <Slides>11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11</vt:i4>
      </vt:variant>
    </vt:vector>
  </HeadingPairs>
  <TitlesOfParts>
    <vt:vector size="17" baseType="lpstr">
      <vt:lpstr>Arial</vt:lpstr>
      <vt:lpstr>Arial Black</vt:lpstr>
      <vt:lpstr>Calibri</vt:lpstr>
      <vt:lpstr>Calibri Light</vt:lpstr>
      <vt:lpstr>Times New Roman</vt:lpstr>
      <vt:lpstr>Тема Office</vt:lpstr>
      <vt:lpstr>Mavzu: Elektrofiziologik regulatsiya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Foydalanilgan adabiyotlar:</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AHRORXON KARIMOV</cp:lastModifiedBy>
  <cp:revision>3</cp:revision>
  <dcterms:created xsi:type="dcterms:W3CDTF">2023-12-14T06:53:43Z</dcterms:created>
  <dcterms:modified xsi:type="dcterms:W3CDTF">2024-04-14T05:29:38Z</dcterms:modified>
</cp:coreProperties>
</file>