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1DCFB-4184-4BAB-AB77-FB5CAACDB360}" type="datetimeFigureOut">
              <a:rPr lang="ru-RU" smtClean="0"/>
              <a:t>17.01.2024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EDEE9-26F3-483E-BCA4-92785BD3224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BEEDEE9-26F3-483E-BCA4-92785BD32245}" type="slidenum">
              <a:rPr lang="ru-RU" smtClean="0"/>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94A03D05-E2EF-4BAB-A4FB-716626D265B6}" type="datetimeFigureOut">
              <a:rPr lang="ru-RU" smtClean="0"/>
              <a:t>17.01.2024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225AE7A8-7813-4029-BD30-5E131322F5A3}"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4A03D05-E2EF-4BAB-A4FB-716626D265B6}"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5AE7A8-7813-4029-BD30-5E131322F5A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4A03D05-E2EF-4BAB-A4FB-716626D265B6}" type="datetimeFigureOut">
              <a:rPr lang="ru-RU" smtClean="0"/>
              <a:t>17.01.2024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5AE7A8-7813-4029-BD30-5E131322F5A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94A03D05-E2EF-4BAB-A4FB-716626D265B6}" type="datetimeFigureOut">
              <a:rPr lang="ru-RU" smtClean="0"/>
              <a:t>17.01.2024</a:t>
            </a:fld>
            <a:endParaRPr lang="ru-RU"/>
          </a:p>
        </p:txBody>
      </p:sp>
      <p:sp>
        <p:nvSpPr>
          <p:cNvPr id="9" name="Номер слайда 8"/>
          <p:cNvSpPr>
            <a:spLocks noGrp="1"/>
          </p:cNvSpPr>
          <p:nvPr>
            <p:ph type="sldNum" sz="quarter" idx="15"/>
          </p:nvPr>
        </p:nvSpPr>
        <p:spPr/>
        <p:txBody>
          <a:bodyPr rtlCol="0"/>
          <a:lstStyle/>
          <a:p>
            <a:fld id="{225AE7A8-7813-4029-BD30-5E131322F5A3}"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94A03D05-E2EF-4BAB-A4FB-716626D265B6}" type="datetimeFigureOut">
              <a:rPr lang="ru-RU" smtClean="0"/>
              <a:t>17.01.2024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225AE7A8-7813-4029-BD30-5E131322F5A3}"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4A03D05-E2EF-4BAB-A4FB-716626D265B6}" type="datetimeFigureOut">
              <a:rPr lang="ru-RU" smtClean="0"/>
              <a:t>17.01.2024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5AE7A8-7813-4029-BD30-5E131322F5A3}"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94A03D05-E2EF-4BAB-A4FB-716626D265B6}" type="datetimeFigureOut">
              <a:rPr lang="ru-RU" smtClean="0"/>
              <a:t>17.01.2024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5AE7A8-7813-4029-BD30-5E131322F5A3}"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94A03D05-E2EF-4BAB-A4FB-716626D265B6}" type="datetimeFigureOut">
              <a:rPr lang="ru-RU" smtClean="0"/>
              <a:t>17.01.2024</a:t>
            </a:fld>
            <a:endParaRPr lang="ru-RU"/>
          </a:p>
        </p:txBody>
      </p:sp>
      <p:sp>
        <p:nvSpPr>
          <p:cNvPr id="7" name="Номер слайда 6"/>
          <p:cNvSpPr>
            <a:spLocks noGrp="1"/>
          </p:cNvSpPr>
          <p:nvPr>
            <p:ph type="sldNum" sz="quarter" idx="11"/>
          </p:nvPr>
        </p:nvSpPr>
        <p:spPr/>
        <p:txBody>
          <a:bodyPr rtlCol="0"/>
          <a:lstStyle/>
          <a:p>
            <a:fld id="{225AE7A8-7813-4029-BD30-5E131322F5A3}"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A03D05-E2EF-4BAB-A4FB-716626D265B6}" type="datetimeFigureOut">
              <a:rPr lang="ru-RU" smtClean="0"/>
              <a:t>17.01.2024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5AE7A8-7813-4029-BD30-5E131322F5A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94A03D05-E2EF-4BAB-A4FB-716626D265B6}" type="datetimeFigureOut">
              <a:rPr lang="ru-RU" smtClean="0"/>
              <a:t>17.01.2024</a:t>
            </a:fld>
            <a:endParaRPr lang="ru-RU"/>
          </a:p>
        </p:txBody>
      </p:sp>
      <p:sp>
        <p:nvSpPr>
          <p:cNvPr id="22" name="Номер слайда 21"/>
          <p:cNvSpPr>
            <a:spLocks noGrp="1"/>
          </p:cNvSpPr>
          <p:nvPr>
            <p:ph type="sldNum" sz="quarter" idx="15"/>
          </p:nvPr>
        </p:nvSpPr>
        <p:spPr/>
        <p:txBody>
          <a:bodyPr rtlCol="0"/>
          <a:lstStyle/>
          <a:p>
            <a:fld id="{225AE7A8-7813-4029-BD30-5E131322F5A3}"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94A03D05-E2EF-4BAB-A4FB-716626D265B6}" type="datetimeFigureOut">
              <a:rPr lang="ru-RU" smtClean="0"/>
              <a:t>17.01.2024</a:t>
            </a:fld>
            <a:endParaRPr lang="ru-RU"/>
          </a:p>
        </p:txBody>
      </p:sp>
      <p:sp>
        <p:nvSpPr>
          <p:cNvPr id="18" name="Номер слайда 17"/>
          <p:cNvSpPr>
            <a:spLocks noGrp="1"/>
          </p:cNvSpPr>
          <p:nvPr>
            <p:ph type="sldNum" sz="quarter" idx="11"/>
          </p:nvPr>
        </p:nvSpPr>
        <p:spPr/>
        <p:txBody>
          <a:bodyPr rtlCol="0"/>
          <a:lstStyle/>
          <a:p>
            <a:fld id="{225AE7A8-7813-4029-BD30-5E131322F5A3}"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4A03D05-E2EF-4BAB-A4FB-716626D265B6}" type="datetimeFigureOut">
              <a:rPr lang="ru-RU" smtClean="0"/>
              <a:t>17.01.2024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25AE7A8-7813-4029-BD30-5E131322F5A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8305800" cy="1570108"/>
          </a:xfrm>
        </p:spPr>
        <p:txBody>
          <a:bodyPr/>
          <a:lstStyle/>
          <a:p>
            <a:r>
              <a:rPr lang="en-US" dirty="0" smtClean="0"/>
              <a:t>ISPAN MILLIY TAOMLARI</a:t>
            </a:r>
            <a:endParaRPr lang="ru-RU" dirty="0"/>
          </a:p>
        </p:txBody>
      </p:sp>
      <p:sp>
        <p:nvSpPr>
          <p:cNvPr id="3" name="Подзаголовок 2"/>
          <p:cNvSpPr>
            <a:spLocks noGrp="1"/>
          </p:cNvSpPr>
          <p:nvPr>
            <p:ph type="subTitle" idx="1"/>
          </p:nvPr>
        </p:nvSpPr>
        <p:spPr/>
        <p:txBody>
          <a:bodyPr/>
          <a:lstStyle/>
          <a:p>
            <a:r>
              <a:rPr lang="en-US" dirty="0" smtClean="0"/>
              <a:t>TOUP 512 –GURUH TALABASI  TURDIYEV ISLOM</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115616" y="188640"/>
            <a:ext cx="6912768"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smtClean="0"/>
              <a:t>                                           </a:t>
            </a:r>
            <a:r>
              <a:rPr lang="uz-Latn-UZ" sz="3600" b="1" dirty="0" smtClean="0"/>
              <a:t>5</a:t>
            </a:r>
            <a:r>
              <a:rPr lang="uz-Latn-UZ" sz="3600" b="1" dirty="0"/>
              <a:t>. Escalivada</a:t>
            </a:r>
          </a:p>
        </p:txBody>
      </p:sp>
      <p:pic>
        <p:nvPicPr>
          <p:cNvPr id="36866" name="Picture 2" descr="ispan taomlari eskalivada"/>
          <p:cNvPicPr>
            <a:picLocks noChangeAspect="1" noChangeArrowheads="1"/>
          </p:cNvPicPr>
          <p:nvPr/>
        </p:nvPicPr>
        <p:blipFill>
          <a:blip r:embed="rId2" cstate="print"/>
          <a:srcRect/>
          <a:stretch>
            <a:fillRect/>
          </a:stretch>
        </p:blipFill>
        <p:spPr bwMode="auto">
          <a:xfrm>
            <a:off x="4139952" y="1052736"/>
            <a:ext cx="4643065" cy="3096344"/>
          </a:xfrm>
          <a:prstGeom prst="rect">
            <a:avLst/>
          </a:prstGeom>
          <a:noFill/>
        </p:spPr>
      </p:pic>
      <p:sp>
        <p:nvSpPr>
          <p:cNvPr id="7" name="Прямоугольник 6"/>
          <p:cNvSpPr/>
          <p:nvPr/>
        </p:nvSpPr>
        <p:spPr>
          <a:xfrm>
            <a:off x="179512" y="1268760"/>
            <a:ext cx="3419872" cy="4893647"/>
          </a:xfrm>
          <a:prstGeom prst="rect">
            <a:avLst/>
          </a:prstGeom>
        </p:spPr>
        <p:txBody>
          <a:bodyPr wrap="square">
            <a:spAutoFit/>
          </a:bodyPr>
          <a:lstStyle/>
          <a:p>
            <a:r>
              <a:rPr lang="uz-Latn-UZ" sz="2400" dirty="0" smtClean="0"/>
              <a:t>Escalivada-bu Ispaniya atrofida topiladigan eng keng tarqalgan vegetarian taomlaridan biri. Bunday go'sht va baliqlarga asoslangan mamlakatda bu vegan va vegetarian sayohatchilar yoki shunchaki narsalarni aralashtirmoqchi bo'lganlar uchun barakadir.</a:t>
            </a:r>
            <a:endParaRPr lang="ru-RU" sz="2400" dirty="0"/>
          </a:p>
        </p:txBody>
      </p:sp>
      <p:pic>
        <p:nvPicPr>
          <p:cNvPr id="36868" name="Picture 4" descr="https://i.pinimg.com/originals/ef/94/f5/ef94f5546c52e9c51da7472c7626924b.jpg"/>
          <p:cNvPicPr>
            <a:picLocks noChangeAspect="1" noChangeArrowheads="1"/>
          </p:cNvPicPr>
          <p:nvPr/>
        </p:nvPicPr>
        <p:blipFill>
          <a:blip r:embed="rId3" cstate="print"/>
          <a:srcRect/>
          <a:stretch>
            <a:fillRect/>
          </a:stretch>
        </p:blipFill>
        <p:spPr bwMode="auto">
          <a:xfrm>
            <a:off x="4139952" y="4121696"/>
            <a:ext cx="4585984" cy="27363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fonstola.ru/images/201302/fonstola.ru_88218.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5" name="Прямоугольник 4"/>
          <p:cNvSpPr/>
          <p:nvPr/>
        </p:nvSpPr>
        <p:spPr>
          <a:xfrm>
            <a:off x="3131840" y="4797152"/>
            <a:ext cx="3391063" cy="1754326"/>
          </a:xfrm>
          <a:prstGeom prst="rect">
            <a:avLst/>
          </a:prstGeom>
        </p:spPr>
        <p:txBody>
          <a:bodyPr wrap="square">
            <a:spAutoFit/>
          </a:bodyPr>
          <a:lstStyle/>
          <a:p>
            <a:r>
              <a:rPr lang="uz-Latn-UZ" sz="3600" dirty="0" smtClean="0">
                <a:solidFill>
                  <a:srgbClr val="FFFF00"/>
                </a:solidFill>
              </a:rPr>
              <a:t>RAHMAT ETIBOR UCHUN</a:t>
            </a:r>
            <a:endParaRPr lang="ru-RU" sz="36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323528" y="404664"/>
            <a:ext cx="835292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uz-Latn-UZ" dirty="0" smtClean="0"/>
              <a:t>Ispan oshxonasining xilma-xilligi uni qo'shnilaridan, xususan Italiya va Frantsiyadan ajratib turadi. Sharqiy qirg'oqdagi Valensiyadan shimoldagi Basklar mamlakatigacha siz hech qachon zerikmaysiz. Bu baliq bo'ladimi, mazali sho'rva yoki yoqimli tapas.</a:t>
            </a:r>
            <a:endParaRPr lang="ru-RU" dirty="0"/>
          </a:p>
        </p:txBody>
      </p:sp>
      <p:pic>
        <p:nvPicPr>
          <p:cNvPr id="1039" name="Picture 15" descr="Ispaniya oziq-ovqat, dengiz mahsulotlari Paella"/>
          <p:cNvPicPr>
            <a:picLocks noChangeAspect="1" noChangeArrowheads="1"/>
          </p:cNvPicPr>
          <p:nvPr/>
        </p:nvPicPr>
        <p:blipFill>
          <a:blip r:embed="rId2" cstate="print"/>
          <a:srcRect/>
          <a:stretch>
            <a:fillRect/>
          </a:stretch>
        </p:blipFill>
        <p:spPr bwMode="auto">
          <a:xfrm>
            <a:off x="395536" y="1772816"/>
            <a:ext cx="4824536" cy="4752528"/>
          </a:xfrm>
          <a:prstGeom prst="rect">
            <a:avLst/>
          </a:prstGeom>
          <a:noFill/>
        </p:spPr>
      </p:pic>
      <p:sp>
        <p:nvSpPr>
          <p:cNvPr id="24" name="Скругленный прямоугольник 23"/>
          <p:cNvSpPr/>
          <p:nvPr/>
        </p:nvSpPr>
        <p:spPr>
          <a:xfrm>
            <a:off x="5364088" y="1916832"/>
            <a:ext cx="3240360" cy="46805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1 -</a:t>
            </a:r>
            <a:r>
              <a:rPr lang="uz-Latn-UZ" dirty="0" smtClean="0"/>
              <a:t>Paella ispan oshxonasida birinchi o'rinda turadi. Ko'pgina Ispanlar uchun bu mazali taom milliy taomdir. Paella uzoq tarixga ega, mashhurlikka erishishdan oldin Valensiyada paydo bo'lgan va oxir-oqibat mamlakat va haqiqatan ham dunyo bo'ylab tarqalgan</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299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Latn-UZ" sz="3200" dirty="0" smtClean="0"/>
              <a:t>Paella an'anaviy ravishda ochiq olovda katta, sayoz idishda pishiriladi. Ammo oddiy pechka juda yaxshi ishlaydi. Taomga mashhur oltin rang berish uchun zaytun moyi bazasidan foydalanganingizga ishonch hosil qiling.</a:t>
            </a:r>
            <a:endParaRPr lang="ru-RU" sz="3200" dirty="0"/>
          </a:p>
        </p:txBody>
      </p:sp>
      <p:pic>
        <p:nvPicPr>
          <p:cNvPr id="15362" name="Picture 2" descr="C:\Users\HP\Downloads\588c4514832d6fa99d4bb11e7e7b18eb.jpeg"/>
          <p:cNvPicPr>
            <a:picLocks noChangeAspect="1" noChangeArrowheads="1"/>
          </p:cNvPicPr>
          <p:nvPr/>
        </p:nvPicPr>
        <p:blipFill>
          <a:blip r:embed="rId2" cstate="print"/>
          <a:srcRect/>
          <a:stretch>
            <a:fillRect/>
          </a:stretch>
        </p:blipFill>
        <p:spPr bwMode="auto">
          <a:xfrm>
            <a:off x="0" y="2996952"/>
            <a:ext cx="4879367" cy="3861048"/>
          </a:xfrm>
          <a:prstGeom prst="rect">
            <a:avLst/>
          </a:prstGeom>
          <a:noFill/>
        </p:spPr>
      </p:pic>
      <p:pic>
        <p:nvPicPr>
          <p:cNvPr id="15364" name="Picture 4" descr="C:\Users\HP\Downloads\d6a2b1764d0f00958e138fbd9b8b8125.jpg"/>
          <p:cNvPicPr>
            <a:picLocks noChangeAspect="1" noChangeArrowheads="1"/>
          </p:cNvPicPr>
          <p:nvPr/>
        </p:nvPicPr>
        <p:blipFill>
          <a:blip r:embed="rId3" cstate="print"/>
          <a:srcRect/>
          <a:stretch>
            <a:fillRect/>
          </a:stretch>
        </p:blipFill>
        <p:spPr bwMode="auto">
          <a:xfrm>
            <a:off x="4860032" y="2996952"/>
            <a:ext cx="4283968" cy="38610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196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                    2-</a:t>
            </a:r>
            <a:r>
              <a:rPr lang="uz-Latn-UZ" sz="4000" b="1" dirty="0" smtClean="0"/>
              <a:t>Jamon </a:t>
            </a:r>
            <a:r>
              <a:rPr lang="uz-Latn-UZ" sz="4000" b="1" dirty="0"/>
              <a:t>Iberico</a:t>
            </a:r>
          </a:p>
        </p:txBody>
      </p:sp>
      <p:pic>
        <p:nvPicPr>
          <p:cNvPr id="14338" name="Picture 2" descr="C:\Users\HP\AppData\Local\Packages\Microsoft.Windows.Photos_8wekyb3d8bbwe\TempState\ShareServiceTempFolder\spanish-food-jambo-1423x1067.jpeg"/>
          <p:cNvPicPr>
            <a:picLocks noChangeAspect="1" noChangeArrowheads="1"/>
          </p:cNvPicPr>
          <p:nvPr/>
        </p:nvPicPr>
        <p:blipFill>
          <a:blip r:embed="rId3" cstate="print"/>
          <a:srcRect/>
          <a:stretch>
            <a:fillRect/>
          </a:stretch>
        </p:blipFill>
        <p:spPr bwMode="auto">
          <a:xfrm>
            <a:off x="4581465" y="1196752"/>
            <a:ext cx="4562535" cy="5661248"/>
          </a:xfrm>
          <a:prstGeom prst="rect">
            <a:avLst/>
          </a:prstGeom>
          <a:noFill/>
        </p:spPr>
      </p:pic>
      <p:sp>
        <p:nvSpPr>
          <p:cNvPr id="9" name="Прямоугольник 8"/>
          <p:cNvSpPr/>
          <p:nvPr/>
        </p:nvSpPr>
        <p:spPr>
          <a:xfrm>
            <a:off x="0" y="1196752"/>
            <a:ext cx="4572000" cy="56612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z-Latn-UZ" sz="2000" dirty="0" smtClean="0"/>
              <a:t>Ispaniya Jambonning eng yirik ishlab chiqaruvchilari va iste'molchilaridan biri ekanligini bilasizmi? Har yili millat 35 milliondan ortiq jambon ishlab chiqaradi. Jamon Iberico-ning tuzlangan jambonli taomini sinab ko'rganingizda, bu raqam sizni hayratda qoldirmaydi. Ispan taomlari madaniyatining juda katta qismi bo'lgan an'anaviy ispan taomini butun mamlakat bo'ylab topasiz, Madridda eng mashhur versiyalari mavjud.</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332656"/>
            <a:ext cx="4320480" cy="60486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z-Latn-UZ" sz="2400" dirty="0" smtClean="0">
                <a:latin typeface="Bahnschrift" pitchFamily="34" charset="0"/>
              </a:rPr>
              <a:t>Jamon Iberico 1400-yillarda ispan oshpazligining bir qismiga aylandi. mazali ispan taomlarining oddiy tabiati, shubhasiz, ommaga yoqdi. Jambon yarim Orol bo'ylab topilgan qora Iberiya cho'chqalaridan qilingan. Keyin tuzlanadi va xizmat qilishdan oldin uni davolash uchun 36 oygacha ochiq havoda quritiladi</a:t>
            </a:r>
            <a:r>
              <a:rPr lang="uz-Latn-UZ" dirty="0" smtClean="0"/>
              <a:t>.</a:t>
            </a:r>
            <a:endParaRPr lang="ru-RU" dirty="0"/>
          </a:p>
        </p:txBody>
      </p:sp>
      <p:pic>
        <p:nvPicPr>
          <p:cNvPr id="30722" name="Picture 2" descr="C:\Users\HP\Downloads\717ImwYHkvL.jpg"/>
          <p:cNvPicPr>
            <a:picLocks noChangeAspect="1" noChangeArrowheads="1"/>
          </p:cNvPicPr>
          <p:nvPr/>
        </p:nvPicPr>
        <p:blipFill>
          <a:blip r:embed="rId2" cstate="print"/>
          <a:srcRect/>
          <a:stretch>
            <a:fillRect/>
          </a:stretch>
        </p:blipFill>
        <p:spPr bwMode="auto">
          <a:xfrm>
            <a:off x="4932040" y="0"/>
            <a:ext cx="3240360" cy="3240360"/>
          </a:xfrm>
          <a:prstGeom prst="rect">
            <a:avLst/>
          </a:prstGeom>
          <a:noFill/>
        </p:spPr>
      </p:pic>
      <p:pic>
        <p:nvPicPr>
          <p:cNvPr id="30725" name="Picture 5" descr="C:\Users\HP\AppData\Local\Packages\Microsoft.Windows.Photos_8wekyb3d8bbwe\TempState\ShareServiceTempFolder\i (4).jpeg"/>
          <p:cNvPicPr>
            <a:picLocks noChangeAspect="1" noChangeArrowheads="1"/>
          </p:cNvPicPr>
          <p:nvPr/>
        </p:nvPicPr>
        <p:blipFill>
          <a:blip r:embed="rId3" cstate="print"/>
          <a:srcRect/>
          <a:stretch>
            <a:fillRect/>
          </a:stretch>
        </p:blipFill>
        <p:spPr bwMode="auto">
          <a:xfrm>
            <a:off x="4572000" y="3429000"/>
            <a:ext cx="4104456" cy="265328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971600" y="188640"/>
            <a:ext cx="7200800" cy="1224136"/>
          </a:xfrm>
          <a:prstGeom prst="round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en-US" b="1" i="1" spc="300" dirty="0" smtClean="0">
                <a:effectLst>
                  <a:outerShdw blurRad="38100" dist="38100" dir="2700000" algn="tl">
                    <a:srgbClr val="000000">
                      <a:alpha val="43137"/>
                    </a:srgbClr>
                  </a:outerShdw>
                </a:effectLst>
              </a:rPr>
              <a:t>                 </a:t>
            </a:r>
            <a:r>
              <a:rPr lang="uz-Latn-UZ" sz="2800" b="1" i="1" spc="300" dirty="0" smtClean="0">
                <a:effectLst>
                  <a:outerShdw blurRad="38100" dist="38100" dir="2700000" algn="tl">
                    <a:srgbClr val="000000">
                      <a:alpha val="43137"/>
                    </a:srgbClr>
                  </a:outerShdw>
                </a:effectLst>
              </a:rPr>
              <a:t>3</a:t>
            </a:r>
            <a:r>
              <a:rPr lang="uz-Latn-UZ" sz="2800" b="1" i="1" spc="300" dirty="0">
                <a:effectLst>
                  <a:outerShdw blurRad="38100" dist="38100" dir="2700000" algn="tl">
                    <a:srgbClr val="000000">
                      <a:alpha val="43137"/>
                    </a:srgbClr>
                  </a:outerShdw>
                </a:effectLst>
              </a:rPr>
              <a:t>. Chorizo</a:t>
            </a:r>
          </a:p>
        </p:txBody>
      </p:sp>
      <p:pic>
        <p:nvPicPr>
          <p:cNvPr id="29698" name="Picture 2" descr="C:\Users\HP\AppData\Local\Packages\Microsoft.Windows.Photos_8wekyb3d8bbwe\TempState\ShareServiceTempFolder\spanish-food-chorizo-meats-1423x1067.jpeg"/>
          <p:cNvPicPr>
            <a:picLocks noChangeAspect="1" noChangeArrowheads="1"/>
          </p:cNvPicPr>
          <p:nvPr/>
        </p:nvPicPr>
        <p:blipFill>
          <a:blip r:embed="rId2" cstate="print"/>
          <a:srcRect/>
          <a:stretch>
            <a:fillRect/>
          </a:stretch>
        </p:blipFill>
        <p:spPr bwMode="auto">
          <a:xfrm>
            <a:off x="251520" y="1556792"/>
            <a:ext cx="4108657" cy="5257358"/>
          </a:xfrm>
          <a:prstGeom prst="rect">
            <a:avLst/>
          </a:prstGeom>
          <a:noFill/>
        </p:spPr>
      </p:pic>
      <p:sp>
        <p:nvSpPr>
          <p:cNvPr id="8" name="Скругленный прямоугольник 7"/>
          <p:cNvSpPr/>
          <p:nvPr/>
        </p:nvSpPr>
        <p:spPr>
          <a:xfrm>
            <a:off x="4427984" y="1484784"/>
            <a:ext cx="4104456" cy="5373216"/>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uz-Latn-UZ" sz="2000" dirty="0" smtClean="0">
                <a:solidFill>
                  <a:schemeClr val="tx1"/>
                </a:solidFill>
              </a:rPr>
              <a:t>Eng yaxshi ispan taomlarining eng keng tarqalgan tarkibiy qismlaridan biri chorizoni butun dunyoda topish mumkin. Ammo kolbasaning boshlanishi 16-asr Ispaniyaga borib taqaladi. Keyingi besh asr davomida u turli xil lazzatlarga ega bo'ldi va endi siz achchiq, shirin, dudlangan, quruq quritilgan va hatto ajoyib chorizoning vegan versiyasini topasiz.</a:t>
            </a:r>
            <a:endParaRPr lang="ru-RU" sz="20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88640"/>
            <a:ext cx="8352928" cy="132343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uz-Latn-UZ" sz="2000" dirty="0" smtClean="0"/>
              <a:t>Ammo ildizlariga qaytish uchun klassik ispan chorizosi odatda cho'chqa go'shti bo'lgan fermentlangan, davolangan va dudlangan kolbasa hisoblanadi. Keyin u maydalanadi va ta'mga ko'ra ispan paprika, tuz va sarimsoq bilan zaytun moyi sepiladi.</a:t>
            </a:r>
            <a:endParaRPr lang="ru-RU" sz="2000" dirty="0"/>
          </a:p>
        </p:txBody>
      </p:sp>
      <p:pic>
        <p:nvPicPr>
          <p:cNvPr id="33796" name="Picture 4" descr="https://www.tapas-shop.com/304-superlarge_default/iberian-chorizo-onofre.jpg"/>
          <p:cNvPicPr>
            <a:picLocks noChangeAspect="1" noChangeArrowheads="1"/>
          </p:cNvPicPr>
          <p:nvPr/>
        </p:nvPicPr>
        <p:blipFill>
          <a:blip r:embed="rId2" cstate="print"/>
          <a:srcRect/>
          <a:stretch>
            <a:fillRect/>
          </a:stretch>
        </p:blipFill>
        <p:spPr bwMode="auto">
          <a:xfrm>
            <a:off x="179512" y="1916832"/>
            <a:ext cx="3911373" cy="4752528"/>
          </a:xfrm>
          <a:prstGeom prst="rect">
            <a:avLst/>
          </a:prstGeom>
          <a:noFill/>
        </p:spPr>
      </p:pic>
      <p:pic>
        <p:nvPicPr>
          <p:cNvPr id="33798" name="Picture 6" descr="https://novikovnn.ru/wp-content/uploads/8/1/6/816a6a1f3c8181b2cca70fd158855f71.jpeg"/>
          <p:cNvPicPr>
            <a:picLocks noChangeAspect="1" noChangeArrowheads="1"/>
          </p:cNvPicPr>
          <p:nvPr/>
        </p:nvPicPr>
        <p:blipFill>
          <a:blip r:embed="rId3" cstate="print"/>
          <a:srcRect/>
          <a:stretch>
            <a:fillRect/>
          </a:stretch>
        </p:blipFill>
        <p:spPr bwMode="auto">
          <a:xfrm>
            <a:off x="4076220" y="1916832"/>
            <a:ext cx="4600236" cy="47525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thailand-good.ru/wp-content/uploads/9/3/7/937a9f686dc63a12f2e8e5ed3c99140c.png"/>
          <p:cNvPicPr>
            <a:picLocks noChangeAspect="1" noChangeArrowheads="1"/>
          </p:cNvPicPr>
          <p:nvPr/>
        </p:nvPicPr>
        <p:blipFill>
          <a:blip r:embed="rId2" cstate="print"/>
          <a:srcRect/>
          <a:stretch>
            <a:fillRect/>
          </a:stretch>
        </p:blipFill>
        <p:spPr bwMode="auto">
          <a:xfrm>
            <a:off x="0" y="0"/>
            <a:ext cx="5084436" cy="6858000"/>
          </a:xfrm>
          <a:prstGeom prst="rect">
            <a:avLst/>
          </a:prstGeom>
          <a:noFill/>
        </p:spPr>
      </p:pic>
      <p:pic>
        <p:nvPicPr>
          <p:cNvPr id="34820" name="Picture 4" descr="https://newsnavigation.com/wp-content/uploads/2022/07/flag-11-1-1.png"/>
          <p:cNvPicPr>
            <a:picLocks noChangeAspect="1" noChangeArrowheads="1"/>
          </p:cNvPicPr>
          <p:nvPr/>
        </p:nvPicPr>
        <p:blipFill>
          <a:blip r:embed="rId3" cstate="print"/>
          <a:srcRect/>
          <a:stretch>
            <a:fillRect/>
          </a:stretch>
        </p:blipFill>
        <p:spPr bwMode="auto">
          <a:xfrm>
            <a:off x="5148064" y="0"/>
            <a:ext cx="3995936"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971600" y="188640"/>
            <a:ext cx="7200800" cy="86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tx1"/>
                </a:solidFill>
              </a:rPr>
              <a:t>                                </a:t>
            </a:r>
            <a:r>
              <a:rPr lang="uz-Latn-UZ" b="1" i="1" u="sng" dirty="0" smtClean="0">
                <a:solidFill>
                  <a:schemeClr val="tx1"/>
                </a:solidFill>
              </a:rPr>
              <a:t>4. ZAMBURINAS A LA GALLEGA</a:t>
            </a:r>
            <a:endParaRPr lang="uz-Latn-UZ" b="1" i="1" u="sng" dirty="0">
              <a:solidFill>
                <a:schemeClr val="tx1"/>
              </a:solidFill>
            </a:endParaRPr>
          </a:p>
        </p:txBody>
      </p:sp>
      <p:pic>
        <p:nvPicPr>
          <p:cNvPr id="35842" name="Picture 2" descr="eng yaxshi ispan taomlari Zamburinas a La Gallega"/>
          <p:cNvPicPr>
            <a:picLocks noChangeAspect="1" noChangeArrowheads="1"/>
          </p:cNvPicPr>
          <p:nvPr/>
        </p:nvPicPr>
        <p:blipFill>
          <a:blip r:embed="rId2" cstate="print"/>
          <a:srcRect/>
          <a:stretch>
            <a:fillRect/>
          </a:stretch>
        </p:blipFill>
        <p:spPr bwMode="auto">
          <a:xfrm>
            <a:off x="0" y="4072821"/>
            <a:ext cx="4176464" cy="2785179"/>
          </a:xfrm>
          <a:prstGeom prst="rect">
            <a:avLst/>
          </a:prstGeom>
          <a:noFill/>
        </p:spPr>
      </p:pic>
      <p:pic>
        <p:nvPicPr>
          <p:cNvPr id="35844" name="Picture 4" descr="https://okdiario.com/img/2018/05/22/zamburinas-a-la-plancha.jpg"/>
          <p:cNvPicPr>
            <a:picLocks noChangeAspect="1" noChangeArrowheads="1"/>
          </p:cNvPicPr>
          <p:nvPr/>
        </p:nvPicPr>
        <p:blipFill>
          <a:blip r:embed="rId3" cstate="print"/>
          <a:srcRect/>
          <a:stretch>
            <a:fillRect/>
          </a:stretch>
        </p:blipFill>
        <p:spPr bwMode="auto">
          <a:xfrm>
            <a:off x="4020617" y="4077073"/>
            <a:ext cx="4943871" cy="2780927"/>
          </a:xfrm>
          <a:prstGeom prst="rect">
            <a:avLst/>
          </a:prstGeom>
          <a:noFill/>
        </p:spPr>
      </p:pic>
      <p:sp>
        <p:nvSpPr>
          <p:cNvPr id="10" name="Скругленный прямоугольник 9"/>
          <p:cNvSpPr/>
          <p:nvPr/>
        </p:nvSpPr>
        <p:spPr>
          <a:xfrm>
            <a:off x="251520" y="1268760"/>
            <a:ext cx="8352928" cy="26642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z-Latn-UZ" dirty="0" smtClean="0"/>
              <a:t>Ispaniyadagi eng yaxshi dengiz taomlaridan biri Zamburinas a la Gallega mamlakatning shimoli-g'arbiy burchagidagi Galitsiyadan keladi. Iberiya yarim orolida joylashgan shahar o'zining keng o'rmonli vodiylari, yovvoyi plyajlari va tarixiy mayoqlari bilan mashhur bo'lishi mumkin, ammo bu okean avtonom hamjamiyatni eng mashhur ispan taomlaridan biri bilan ta'minladi.</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297</TotalTime>
  <Words>208</Words>
  <Application>Microsoft Office PowerPoint</Application>
  <PresentationFormat>Экран (4:3)</PresentationFormat>
  <Paragraphs>17</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ISPAN MILLIY TAOMLARI</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30</cp:revision>
  <dcterms:created xsi:type="dcterms:W3CDTF">2024-01-17T13:45:08Z</dcterms:created>
  <dcterms:modified xsi:type="dcterms:W3CDTF">2024-01-17T18:43:00Z</dcterms:modified>
</cp:coreProperties>
</file>