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65" r:id="rId5"/>
    <p:sldId id="266" r:id="rId6"/>
    <p:sldId id="267" r:id="rId7"/>
    <p:sldId id="273" r:id="rId8"/>
    <p:sldId id="268" r:id="rId9"/>
    <p:sldId id="257" r:id="rId10"/>
    <p:sldId id="258" r:id="rId11"/>
    <p:sldId id="259" r:id="rId12"/>
    <p:sldId id="260" r:id="rId13"/>
    <p:sldId id="261" r:id="rId14"/>
    <p:sldId id="262" r:id="rId15"/>
    <p:sldId id="269" r:id="rId16"/>
    <p:sldId id="270" r:id="rId17"/>
    <p:sldId id="263" r:id="rId18"/>
    <p:sldId id="264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4" r:id="rId27"/>
    <p:sldId id="285" r:id="rId28"/>
    <p:sldId id="286" r:id="rId29"/>
    <p:sldId id="287" r:id="rId30"/>
    <p:sldId id="288" r:id="rId31"/>
    <p:sldId id="289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22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3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1413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53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8459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13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260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15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259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54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266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91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89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510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17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2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FD14A-F2B4-468B-A501-E0BEB77AA8D0}" type="datetimeFigureOut">
              <a:rPr lang="ru-RU" smtClean="0"/>
              <a:t>21.04.2024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ACE1CF-F96B-4BBA-91A9-3222F88AA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04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4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32709" y="2691298"/>
            <a:ext cx="8326581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Amaliy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mashg‘ulot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Nasos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qurilmasining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ko‘rsatkichlari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Markazdan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qochma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nasoslar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ishlashi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tuzilishi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327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184072" y="173181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709627"/>
              </p:ext>
            </p:extLst>
          </p:nvPr>
        </p:nvGraphicFramePr>
        <p:xfrm>
          <a:off x="657225" y="1460355"/>
          <a:ext cx="9429750" cy="3268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Уравнение" r:id="rId3" imgW="990170" imgH="304668" progId="Equation.3">
                  <p:embed/>
                </p:oleObj>
              </mc:Choice>
              <mc:Fallback>
                <p:oleObj name="Уравнение" r:id="rId3" imgW="990170" imgH="30466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5" y="1460355"/>
                        <a:ext cx="9429750" cy="32688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6763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781" y="1787162"/>
            <a:ext cx="8700655" cy="3295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 ерда: </a:t>
            </a:r>
            <a:r>
              <a:rPr lang="uz-Cyrl-UZ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uz-Cyrl-UZ" sz="2800" i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- 1-1 кесим оғирлик марказининг баландлиги, м;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z-Cyrl-UZ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uz-Cyrl-UZ" sz="2800" i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–насосга киришдаги босим, Па;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</a:t>
            </a:r>
            <a:r>
              <a:rPr lang="uz-Cyrl-UZ" sz="2800" i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z-Cyrl-U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–насос киришидаги суюқлик ҳаракати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нинг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тезлиги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м/с;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эркин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тушиш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тезланиши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м/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суюқликнинг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зичлиги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кг/м</a:t>
            </a:r>
            <a:r>
              <a:rPr lang="ru-RU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207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3105835"/>
            <a:ext cx="8077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Ҳайдалаётган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суюқликнинг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насос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чиқишидаги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(2-2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кесим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солиштирма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энергияси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57730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3806917" y="2043978"/>
            <a:ext cx="5805714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707499"/>
              </p:ext>
            </p:extLst>
          </p:nvPr>
        </p:nvGraphicFramePr>
        <p:xfrm>
          <a:off x="528638" y="2043977"/>
          <a:ext cx="8572500" cy="2970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Уравнение" r:id="rId3" imgW="1066800" imgH="330200" progId="Equation.3">
                  <p:embed/>
                </p:oleObj>
              </mc:Choice>
              <mc:Fallback>
                <p:oleObj name="Уравнение" r:id="rId3" imgW="1066800" imgH="330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" y="2043977"/>
                        <a:ext cx="8572500" cy="29709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203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913" y="2047157"/>
            <a:ext cx="8415337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ерда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- 2-2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кесим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оғирлик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марказининг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баландлиги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ru-RU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</a:t>
            </a:r>
            <a:r>
              <a:rPr lang="ru-RU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мос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равишда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мазкур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кесимдаги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оқимнинг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абсолют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босими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тезлиги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243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23455" y="598393"/>
            <a:ext cx="109450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1- мисол. НД типидаги марказдан қочма насос қуйи бассейндан юқорига сув  узатмоқда, насосга киришдаги  1-1 кесим оғирлик марказининг баландлиги, </a:t>
            </a:r>
          </a:p>
          <a:p>
            <a:pPr algn="just">
              <a:lnSpc>
                <a:spcPct val="150000"/>
              </a:lnSpc>
            </a:pPr>
            <a:r>
              <a:rPr lang="uz-Cyrl-UZ" sz="2400" b="1" i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sz="2400" b="1" i="1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-20  м;</a:t>
            </a:r>
            <a:r>
              <a:rPr lang="uz-Cyrl-UZ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насосга киришдаги босим </a:t>
            </a:r>
            <a:r>
              <a:rPr lang="uz-Cyrl-UZ" sz="2400" b="1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z-Cyrl-UZ" sz="2400" b="1" i="1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 - 5 Па;</a:t>
            </a:r>
            <a:r>
              <a:rPr lang="uz-Cyrl-UZ" sz="2400" b="1" i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насос киришидаги суюқлик ҳаракатининг тезлиги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  <a:sym typeface="Symbol"/>
              </a:rPr>
              <a:t></a:t>
            </a:r>
            <a:r>
              <a:rPr lang="uz-Cyrl-UZ" sz="2400" b="1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,- 2.0 м/с; Насосга кираётган суюқликнинг солишитирма энергиясини топиш зарур.</a:t>
            </a:r>
          </a:p>
          <a:p>
            <a:pPr algn="just">
              <a:lnSpc>
                <a:spcPct val="150000"/>
              </a:lnSpc>
            </a:pP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	Бернулли тенгламасига мувофиқ, оқиб ўтаётган суюқликнинг 1 Н (Ньютон) оғирлигига мос бўлган массасига нисбатан олинган насос киришдаги кесимда (1-1 кесим) оқимнинг солиштирма энергияси, қуйидаги уч ҳадлик билан ифодаланади: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343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037209"/>
              </p:ext>
            </p:extLst>
          </p:nvPr>
        </p:nvGraphicFramePr>
        <p:xfrm>
          <a:off x="3006436" y="767194"/>
          <a:ext cx="5306295" cy="565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Формула" r:id="rId3" imgW="1892300" imgH="266700" progId="Equation.3">
                  <p:embed/>
                </p:oleObj>
              </mc:Choice>
              <mc:Fallback>
                <p:oleObj name="Формула" r:id="rId3" imgW="1892300" imgH="266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6436" y="767194"/>
                        <a:ext cx="5306295" cy="5655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7810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4292" y="1536833"/>
            <a:ext cx="97258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algn="just" fontAlgn="base">
              <a:spcBef>
                <a:spcPct val="0"/>
              </a:spcBef>
              <a:spcAft>
                <a:spcPct val="0"/>
              </a:spcAft>
            </a:pP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Ҳайдалаётган суюқликнинг насос чиқишидаги (2-2 кесим) солиштирма энергияси Насосдан чиқишдаги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2-2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кесим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оғирлик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марказининг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баландлиги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lang="ru-RU" sz="2400" baseline="-30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м; 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равишда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мазкур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кесимдаги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оқимнинг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босими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тезлиги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2400" baseline="-30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Па,  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</a:t>
            </a:r>
            <a:r>
              <a:rPr lang="ru-RU" sz="2400" baseline="-30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uz-Cyrl-UZ" sz="2400" baseline="-30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3,0 м/с</a:t>
            </a:r>
          </a:p>
          <a:p>
            <a:pPr lvl="0" indent="539750" algn="just" fontAlgn="base">
              <a:spcBef>
                <a:spcPct val="0"/>
              </a:spcBef>
              <a:spcAft>
                <a:spcPct val="0"/>
              </a:spcAft>
            </a:pPr>
            <a:endParaRPr lang="uz-Cyrl-UZ" sz="24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637795"/>
              </p:ext>
            </p:extLst>
          </p:nvPr>
        </p:nvGraphicFramePr>
        <p:xfrm>
          <a:off x="3798447" y="3475825"/>
          <a:ext cx="4170218" cy="739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Формула" r:id="rId5" imgW="1879560" imgH="266400" progId="Equation.3">
                  <p:embed/>
                </p:oleObj>
              </mc:Choice>
              <mc:Fallback>
                <p:oleObj name="Формула" r:id="rId5" imgW="1879560" imgH="26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98447" y="3475825"/>
                        <a:ext cx="4170218" cy="7394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259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81" y="540327"/>
            <a:ext cx="5320145" cy="563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766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2790107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z-Cyrl-U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1-расм. Насос қурилмасининг схемаси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uz-Cyrl-U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Демак, 1-1 кесимдан 2-2 кесимгача ҳайдалаётган суюқликнинг солиштирма энергиясининг орттирмаси, ёки бошқача қилиб айтганда, насос сиқуви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374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5520" y="476673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Насос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қуввати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фойдали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коэффициенти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Агар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насос 1 секунд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вақт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ичида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қуйи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хавзадан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юқорига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массага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бўлган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суюқлик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ҳажмини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узатса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бажарган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,Ж га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бўлади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м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/с,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узатишда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фойдали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(1 с да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бажарилган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бўлади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i="1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baseline="-250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gQH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			 </a:t>
            </a:r>
          </a:p>
          <a:p>
            <a:pPr algn="just">
              <a:lnSpc>
                <a:spcPct val="150000"/>
              </a:lnSpc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фойдали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қувватини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аниқлаш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формуласини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қуйидаги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кўринишга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келтириш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мумкин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		</a:t>
            </a:r>
            <a:r>
              <a:rPr lang="ru-RU" sz="2400" dirty="0"/>
              <a:t>		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23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515494"/>
            <a:ext cx="10016836" cy="445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rivojlanishi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tarixi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ulardan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dastavval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suvni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ko‘tarish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foydalanilganligini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ko‘rsatadi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shaharlarni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korxonalarni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stansiyalarini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ta’minoti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kanalizatsiyasidan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tashqari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yerni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sug‘orish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quritish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energiyani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gidroakkumulyatsiyalash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materiallarini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transportlash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qo‘llaniladi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Issiqlik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stansiyalar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qozonxonalarni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ta’minot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neft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ximiya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qog‘oz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oziq-ovqat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boshqi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tarmoqlari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mo‘ljallangan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468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5560" y="548681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ўзида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йўқолиши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ҳисобига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истеъмол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қиладиган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қувват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фойдали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қувватдан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катта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бўлиши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шарт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йўқолишлар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фойдали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коэффициенти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билан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ҳисобга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олинади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яъни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фойдали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қувват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ни насос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бўлган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нисбати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билан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i="1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Шунда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қийматини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юкоридаги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формуладан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олиб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қўйсак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топамиз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gQH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Р/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00987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565830" y="5301208"/>
          <a:ext cx="3060340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Формула" r:id="rId3" imgW="825500" imgH="228600" progId="Equation.3">
                  <p:embed/>
                </p:oleObj>
              </mc:Choice>
              <mc:Fallback>
                <p:oleObj name="Формула" r:id="rId3" imgW="825500" imgH="228600" progId="Equation.3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5830" y="5301208"/>
                        <a:ext cx="3060340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567608" y="404664"/>
            <a:ext cx="763284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насос ФИК гидравлик,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ҳажмий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механик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фойдали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коэффициентларининг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кўпайтмасига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тенгдир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Насос ФИК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тузилишини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гидравлик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механик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нуқтаи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назардан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такомиллик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даражасини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аниқлайди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Замонавий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насосларда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=0,9-0,95;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ru-RU" sz="2400" i="1" baseline="-25000" dirty="0"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=0,95-0,98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ru-RU" sz="2400" i="1" baseline="-25000" dirty="0">
                <a:latin typeface="Times New Roman" pitchFamily="18" charset="0"/>
                <a:cs typeface="Times New Roman" pitchFamily="18" charset="0"/>
              </a:rPr>
              <a:t>мех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=0,9-0,97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тенгдир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насос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учун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қиймати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режимига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боғлиқ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ҳолда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ўзгаради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Максимал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кўп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миқдорда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ишлаб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чиқариладиган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учун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катталарида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0,9-0,92 га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кичик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насосларда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0,6-0,75 га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908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35560" y="764705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Суюқлик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ҳайдаши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вақт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бирлиги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ичида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чиқарган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суюқлик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миқдорига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айтилади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м3/с, л/с, м3/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суюқлик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ҳайдаши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босимли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трубопроводга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ўрнатилган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турли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хил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жиҳозлар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Вентури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трубаси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конуссимон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диагфрагма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ҳажмий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парракли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ҳисоблагич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Пито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найчаси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индукцион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ултратовуш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сарфи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ўлчагичлари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ёки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очиқ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ҳавзалардаги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шовва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девори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ёрдамида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аниқланади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2400252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9576" y="548681"/>
            <a:ext cx="77048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Масалан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қисилган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кесим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юзали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жиҳозлар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Вентури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трубаси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конуссимон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найча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диафрагма)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билан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аниқлашда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қуйидаги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умумий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формуладан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фойдаланилади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(м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/с):</a:t>
            </a:r>
          </a:p>
          <a:p>
            <a:pPr algn="just">
              <a:lnSpc>
                <a:spcPct val="150000"/>
              </a:lnSpc>
            </a:pPr>
            <a:r>
              <a:rPr lang="ru-RU" sz="2400" dirty="0"/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Қайсики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ўлчов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жиҳозининг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кириш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қисилган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кесимларидаги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босимлар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фарқи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м;</a:t>
            </a:r>
          </a:p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қисилган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кесими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юзаси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м</a:t>
            </a:r>
            <a:r>
              <a:rPr lang="ru-RU" sz="2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 algn="just"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сарфи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коэффициенти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тажрибалар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ёрдамида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аниқланади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ёки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стандарт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ўлчов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жиҳози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учун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маълумотнома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адабиётларда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берилади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511824" y="2852937"/>
          <a:ext cx="3096344" cy="814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Формула" r:id="rId3" imgW="965160" imgH="253800" progId="Equation.3">
                  <p:embed/>
                </p:oleObj>
              </mc:Choice>
              <mc:Fallback>
                <p:oleObj name="Формула" r:id="rId3" imgW="965160" imgH="253800" progId="Equation.3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1824" y="2852937"/>
                        <a:ext cx="3096344" cy="814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6182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5560" y="5301208"/>
            <a:ext cx="8136904" cy="804862"/>
          </a:xfrm>
        </p:spPr>
        <p:txBody>
          <a:bodyPr>
            <a:normAutofit/>
          </a:bodyPr>
          <a:lstStyle/>
          <a:p>
            <a:pPr algn="ctr"/>
            <a:r>
              <a:rPr lang="ru-RU" b="1" i="1" dirty="0"/>
              <a:t>1-</a:t>
            </a:r>
            <a:r>
              <a:rPr lang="uz-Cyrl-UZ" b="1" i="1" dirty="0"/>
              <a:t>расм</a:t>
            </a:r>
            <a:r>
              <a:rPr lang="ru-RU" b="1" i="1" dirty="0"/>
              <a:t>.</a:t>
            </a:r>
            <a:r>
              <a:rPr lang="uz-Cyrl-UZ" b="1" i="1" dirty="0"/>
              <a:t>Насос станциясининг принципиал схемаси</a:t>
            </a:r>
            <a:endParaRPr lang="ru-RU" dirty="0"/>
          </a:p>
          <a:p>
            <a:r>
              <a:rPr lang="ru-RU" dirty="0"/>
              <a:t>1-</a:t>
            </a:r>
            <a:r>
              <a:rPr lang="uz-Cyrl-UZ" dirty="0"/>
              <a:t>сув кўтаргич</a:t>
            </a:r>
            <a:r>
              <a:rPr lang="ru-RU" dirty="0"/>
              <a:t>; 2-</a:t>
            </a:r>
            <a:r>
              <a:rPr lang="uz-Cyrl-UZ" dirty="0"/>
              <a:t>насос</a:t>
            </a:r>
            <a:r>
              <a:rPr lang="ru-RU" dirty="0"/>
              <a:t>; 3-</a:t>
            </a:r>
            <a:r>
              <a:rPr lang="uz-Cyrl-UZ" dirty="0"/>
              <a:t>ҳаракатга келтирувчи электр юритгич</a:t>
            </a:r>
            <a:r>
              <a:rPr lang="ru-RU" dirty="0"/>
              <a:t>; 4-</a:t>
            </a:r>
            <a:r>
              <a:rPr lang="uz-Cyrl-UZ" dirty="0"/>
              <a:t>электр кучланишини пасайтирувчи трансфарматор  </a:t>
            </a:r>
            <a:r>
              <a:rPr lang="ru-RU" dirty="0"/>
              <a:t>; 5-</a:t>
            </a:r>
            <a:r>
              <a:rPr lang="uz-Cyrl-UZ" dirty="0"/>
              <a:t>электр узатиш тармоғи</a:t>
            </a:r>
            <a:r>
              <a:rPr lang="ru-RU" dirty="0"/>
              <a:t>; 6-</a:t>
            </a:r>
            <a:r>
              <a:rPr lang="uz-Cyrl-UZ" dirty="0"/>
              <a:t>сиқув қувури</a:t>
            </a:r>
            <a:r>
              <a:rPr lang="ru-RU" dirty="0"/>
              <a:t>; 7-</a:t>
            </a:r>
            <a:r>
              <a:rPr lang="uz-Cyrl-UZ" dirty="0"/>
              <a:t>сув чиқариш мосламаси.</a:t>
            </a:r>
            <a:r>
              <a:rPr lang="en-US" dirty="0" err="1"/>
              <a:t>i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lum bright="-40000" contrast="10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" b="2439"/>
          <a:stretch>
            <a:fillRect/>
          </a:stretch>
        </p:blipFill>
        <p:spPr bwMode="auto">
          <a:xfrm>
            <a:off x="2495600" y="1052737"/>
            <a:ext cx="7416824" cy="3967081"/>
          </a:xfrm>
          <a:prstGeom prst="rect">
            <a:avLst/>
          </a:prstGeom>
          <a:solidFill>
            <a:srgbClr val="FFFFFF">
              <a:alpha val="99001"/>
            </a:srgbClr>
          </a:solidFill>
          <a:ln w="9525">
            <a:solidFill>
              <a:srgbClr val="FFFF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1782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7608" y="612846"/>
            <a:ext cx="741682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Ҳажмли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насосларнинг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суюқликни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камера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ҳажмининг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камайиши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ҳисобига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сиқиб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чиқарилишга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асослангандир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Камера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хажмининг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даврий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равишда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ўзгариши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қисмининг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илгарлама-қайтиш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айланма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ҳаракати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ҳисобига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Бунда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хайдаладиган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суюқлик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галма-гал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тўлдирилиб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бўшатилиши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қувурчаларининг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клапан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мосламалари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таъминланади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Фойдали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коэффиценти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(ФИК), насос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ёрдамида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юритгич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энергиясини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ҳаракатдаги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суюқликнинг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энергиясига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айлантириш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боғлиқ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йўқолишини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ҳисобга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кўрсаткичлари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сиқув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узатиш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қувват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ўзгарганда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фойдаланишнинг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иқтисодий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мақсадга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мувофиқлигини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аниқлайди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2359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9576" y="751345"/>
            <a:ext cx="74888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Динамик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суюқлик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доимий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ҳажмга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узатиш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мосламалари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жиҳозланган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таъсир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кучи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ҳаракатга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Суюқликка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таъсир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кўра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динамик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навбатида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парракли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ишқаланишли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насосларга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бўлинади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Ҳажмли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насосларнинг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суюқликни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камера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ҳажмининг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камайиши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ҳисобига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сиқиб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чиқарилишга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асослангандир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Камера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хажмининг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даврий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равишда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ўзгариши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қисмининг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илгарлама-қайтиш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айланма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ҳаракати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ҳисобига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содир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Бунда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хайдаладиган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суюқлик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галма-гал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тўлдирилиб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бўшатилиши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насоснинг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қувурчаларининг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клапан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мосламалари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таъминланади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2583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3124" y="260649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	1- масала. НД типидаги марказдан қочма насос қуйи бассейндан юқорига сув  узатмоқда, насосга киришдаги  1-1 кесим оғирлик марказининг баландлиги, </a:t>
            </a:r>
            <a:r>
              <a:rPr lang="uz-Cyrl-UZ" sz="2400" b="1" i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sz="2400" b="1" i="1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-20  м;</a:t>
            </a:r>
            <a:r>
              <a:rPr lang="uz-Cyrl-UZ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насосга киришдаги босим </a:t>
            </a:r>
            <a:r>
              <a:rPr lang="uz-Cyrl-UZ" sz="2400" b="1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z-Cyrl-UZ" sz="2400" b="1" i="1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 - 5 Па;</a:t>
            </a:r>
            <a:r>
              <a:rPr lang="uz-Cyrl-UZ" sz="2400" b="1" i="1" baseline="-25000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–насос киришидаги суюқлик ҳаракатининг тезлиги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  <a:sym typeface="Symbol"/>
              </a:rPr>
              <a:t></a:t>
            </a:r>
            <a:r>
              <a:rPr lang="uz-Cyrl-UZ" sz="2400" b="1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,- 2.0 м/с; Насосга кираётган суюқликнинг солишитирма энергиясини топиш зарур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Бернулли тенгламасига мувофиқ, оқиб ўтаётган суюқликнинг 1 </a:t>
            </a:r>
            <a:r>
              <a:rPr lang="uz-Cyrl-UZ" sz="2400" b="1" i="1" dirty="0">
                <a:latin typeface="Times New Roman" pitchFamily="18" charset="0"/>
                <a:cs typeface="Times New Roman" pitchFamily="18" charset="0"/>
              </a:rPr>
              <a:t>Н (Ньютон)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 оғирлигига мос бўлган массасига нисбатан олинган насос киришдаги кесимда (1.–расмдаги 1-1</a:t>
            </a:r>
            <a:r>
              <a:rPr lang="uz-Cyrl-UZ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кесим) оқимнинг солиштирма энергияси, қуйидаги уч ҳадлик билан ифодаланади: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218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4007769" y="1009650"/>
          <a:ext cx="4457875" cy="475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Формула" r:id="rId3" imgW="1892300" imgH="266700" progId="Equation.3">
                  <p:embed/>
                </p:oleObj>
              </mc:Choice>
              <mc:Fallback>
                <p:oleObj name="Формула" r:id="rId3" imgW="1892300" imgH="266700" progId="Equation.3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7769" y="1009650"/>
                        <a:ext cx="4457875" cy="4751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1" y="8249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63552" y="1844825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Ҳайдалаётган суюқликнинг насос чиқишидаги (2-2 кесим) солиштирма энергияси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Насосдан чиқишдаги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2-2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кесим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оғирлик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марказининг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баландлиги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lang="ru-RU" sz="2400" baseline="-30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м;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938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равишда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мазкур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кесимдаги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оқимнинг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босими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тезлиги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2400" baseline="-30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Па 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</a:t>
            </a:r>
            <a:r>
              <a:rPr lang="ru-RU" sz="2400" baseline="-30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uz-Cyrl-UZ" sz="2400" baseline="-30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lang="uz-Cyrl-UZ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3,0 м/с</a:t>
            </a:r>
          </a:p>
          <a:p>
            <a:pPr indent="17938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uz-Cyrl-UZ" sz="24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indent="17938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uz-Cyrl-UZ" sz="24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4583832" y="5661248"/>
          <a:ext cx="4536504" cy="50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Формула" r:id="rId5" imgW="1879560" imgH="266400" progId="Equation.3">
                  <p:embed/>
                </p:oleObj>
              </mc:Choice>
              <mc:Fallback>
                <p:oleObj name="Формула" r:id="rId5" imgW="1879560" imgH="266400" progId="Equation.3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83832" y="5661248"/>
                        <a:ext cx="4536504" cy="500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5515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5520" y="62068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Демак, 1-1 кесимдан 2-2 кесимгача ҳайдалаётган суюқликнинг солиштирма энергиясининг орттирмаси, ёки бошқача қилиб айтганда, насос сиқуви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2999656" y="2375014"/>
          <a:ext cx="6126890" cy="879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Формула" r:id="rId3" imgW="3111500" imgH="457200" progId="Equation.3">
                  <p:embed/>
                </p:oleObj>
              </mc:Choice>
              <mc:Fallback>
                <p:oleObj name="Формула" r:id="rId3" imgW="3111500" imgH="457200" progId="Equation.3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656" y="2375014"/>
                        <a:ext cx="6126890" cy="8796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616542" y="846238"/>
            <a:ext cx="95891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z-Cyrl-UZ" sz="1400">
                <a:latin typeface="Arial" pitchFamily="34" charset="0"/>
                <a:ea typeface="Times New Roman" pitchFamily="18" charset="0"/>
                <a:cs typeface="Arial" pitchFamily="34" charset="0"/>
              </a:rPr>
              <a:t>=10,12 м;</a:t>
            </a:r>
            <a:endParaRPr lang="uz-Cyrl-UZ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35560" y="3429000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z-Cyrl-UZ" sz="2400" dirty="0">
                <a:latin typeface="Times New Roman" pitchFamily="18" charset="0"/>
                <a:cs typeface="Times New Roman" pitchFamily="18" charset="0"/>
              </a:rPr>
              <a:t>(2.1) тенгламанинг ўнг томонидаги иккита биринчи ҳадликларнинг йиғиндиси 1-1 ва 2-2 кесимларидаги насос ўқидан ҳисобланган пьезометрик баландликларнинг фарқини ифодалайди ва манометрик сиқув дейилади.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029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2" y="404888"/>
            <a:ext cx="11319163" cy="556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Ishlash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prinsipi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turga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bo‘linadi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dinamik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hajmiy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Dinamik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nasoslarda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doimiy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hajmga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uzatish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moslamalari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jihozlangan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kamerada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kuchi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harakatga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etadigan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kuchning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turiga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dinamik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navbatida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parrakli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ishqalanishli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bo‘linadi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Hajmiy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nasoslarning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ishlash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prinsipi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kamera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hajmining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kamayishi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hisobiga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siqib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chiqarilishga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asoslangandir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Kamera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xajmining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davriy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o‘zgarishi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ishchi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qismining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ilgarlama-qaytish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aylanma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harakati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hisobiga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sodir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kamerani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xaydaladigan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galma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-gal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to‘ldirilib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bo‘shatilishi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quvurchalarining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klapan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moslamalari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ta’minlanadi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873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3647728" y="764703"/>
          <a:ext cx="5184576" cy="1057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Формула" r:id="rId3" imgW="1930320" imgH="393480" progId="Equation.3">
                  <p:embed/>
                </p:oleObj>
              </mc:Choice>
              <mc:Fallback>
                <p:oleObj name="Формула" r:id="rId3" imgW="1930320" imgH="393480" progId="Equation.3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7728" y="764703"/>
                        <a:ext cx="5184576" cy="1057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75520" y="2551837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мисол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Узатиши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Q=3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м3/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c;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статик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сиқуви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Нст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=45 м;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сўриш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қувурдаги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гидравлик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йўқолишлар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hwo-1=1,2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ҳамда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босим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қувуридаги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гидравлик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йўқолишлар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hw2-3=5,8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бўлган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ҳайдаётган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насоснинг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қуввати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аниқлансин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9993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19536" y="749895"/>
            <a:ext cx="8352928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539750"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latin typeface="BalticaUzbek" charset="0"/>
              <a:ea typeface="Times New Roman" pitchFamily="18" charset="0"/>
              <a:cs typeface="Arial" pitchFamily="34" charset="0"/>
            </a:endParaRPr>
          </a:p>
          <a:p>
            <a:pPr indent="539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Ечиш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Насоснинг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сиқувини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қуйидаги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формула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орқали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топамиз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539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 =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2400" baseline="-30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-30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</a:t>
            </a:r>
            <a:r>
              <a:rPr lang="ru-RU" sz="2400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-30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</a:t>
            </a:r>
            <a:r>
              <a:rPr lang="ru-RU" sz="2400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2-2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45+1,2+5,8 = 52 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539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Зичлик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қ1000 кг/м</a:t>
            </a:r>
            <a:r>
              <a:rPr lang="ru-RU" sz="2400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қ9,81 м/с</a:t>
            </a:r>
            <a:r>
              <a:rPr lang="ru-RU" sz="2400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бўлганда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насоснинг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фойдали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қуввати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(2.5) формула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бўйича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тенг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indent="539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2400" baseline="-30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=1000 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9,81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52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=152836 Вт 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1530 кВт.</a:t>
            </a:r>
            <a:endParaRPr lang="ru-RU" sz="24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indent="539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Насоснинг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қувватини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унинг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ФИК  0,82 </a:t>
            </a:r>
            <a:r>
              <a:rPr lang="ru-RU" sz="240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бўлганда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формула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бўйича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топамиз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: </a:t>
            </a:r>
            <a:endParaRPr lang="ru-RU" sz="24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indent="539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=1530/0,82=1865 кВт.</a:t>
            </a:r>
          </a:p>
        </p:txBody>
      </p:sp>
    </p:spTree>
    <p:extLst>
      <p:ext uri="{BB962C8B-B14F-4D97-AF65-F5344CB8AC3E}">
        <p14:creationId xmlns:p14="http://schemas.microsoft.com/office/powerpoint/2010/main" val="839538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5964" y="848326"/>
            <a:ext cx="103216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haydash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mo‘ljallangan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gidravlik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mashinalar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yuritgichning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mexanik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energiyasini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harakatlanuvchi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mexanik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energiyasiga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aylantirib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balandlikka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ko‘tarish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gorizontal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tekkislikda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talab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masofaga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uzatish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berk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tizimda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aylantirish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Yuqorida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qayd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vazifalarni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bajargan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xolatlarda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ham 1.1-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ko‘rsatilgandek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ta’minoti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kanalizatsiya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shartlariga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muvofiq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stansiyalari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jihozlari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tarkibiga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stansiyasi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jihozlarining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tarkibini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tuzilishining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xosliklarini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rejimini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o‘zgarish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doirasini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aniqlovchi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ko‘rsatkichlarga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qiladigan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siquv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uzatish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quvvati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koeffitsenti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ko‘rsatkichlar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83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evn-a-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4" y="1507807"/>
            <a:ext cx="4211781" cy="343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ownloads\75368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4" y="1706361"/>
            <a:ext cx="3810000" cy="32397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6E7038-1737-4830-BC1B-20F0B088AFF4}"/>
              </a:ext>
            </a:extLst>
          </p:cNvPr>
          <p:cNvSpPr txBox="1"/>
          <p:nvPr/>
        </p:nvSpPr>
        <p:spPr>
          <a:xfrm>
            <a:off x="4521423" y="5236548"/>
            <a:ext cx="220704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1.1-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rasm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34937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9255" y="1028339"/>
            <a:ext cx="95734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Markazdan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qochma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Markazdan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qochma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nasoslarda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g‘ildiragi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aylanishidan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vujudga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keladigan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markazdan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qochma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kuchlar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hisobiga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uzatiladi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So‘rish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quvuridan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g‘ildiragi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markaziga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uzatilgan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g‘ildiragi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parraklari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ketiladi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ketilgan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markazdan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qochma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kuch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ta’sirida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parraklar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kelish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kanaliga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tushadi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tezlik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kamayishi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xisobiga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bosim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ortadi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bosim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quvuriga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808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55" y="346364"/>
            <a:ext cx="9379527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2618" y="4749468"/>
            <a:ext cx="10744267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Markazdan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qochma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nasosning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sxemasi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qismlari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 –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g‘ildiragi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2 –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parraklar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3–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spiralsimon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kanali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    4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konussimon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diffuzor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5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bosimli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quvur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6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quyiladigan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vakuum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nasos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ulanadigan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joy; 7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qiluvchi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sim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to‘rli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teskari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klapan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      8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so‘rish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quvuri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 9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so‘rish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patrubkasi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10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g‘ildiragining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             11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zadvijka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12 –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chig‘anok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ulitka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007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1545" y="1351508"/>
            <a:ext cx="96289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Markazdan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qochma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manbadagi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sathidan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yuqoriga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o‘rnatiladi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Shu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sababli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tushirilishidan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to‘ldirilishi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quvuri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teskari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klapan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jihozlangan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so‘rish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quvuri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g‘ildiragi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korpusi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qo‘ldagi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idishlardagi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agar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teskari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klapan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vakuum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oqimli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vakuum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suyuqlikka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to‘ldiriladi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Markazdan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qochma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nasoslar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tarqalgan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uzatish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mashinalaridir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muftalar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to‘g‘ridan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elektrodvigatel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valiga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ulanib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harakatga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keltiriladi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koeffitsiyent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F.I.K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)-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yuqoriligi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ixchamligi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ishonchli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ishlashi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harakterlidir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80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782" y="1111309"/>
            <a:ext cx="9102436" cy="3924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Nasos</a:t>
            </a:r>
            <a:r>
              <a:rPr lang="en-US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qilinadigan</a:t>
            </a:r>
            <a:r>
              <a:rPr lang="en-US" sz="2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siquv</a:t>
            </a:r>
            <a:endParaRPr lang="en-US" sz="26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Nasosga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kirishdan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to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chiqib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ketguncha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uchastkasida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haydalayotgan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suyuqlikning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metrlarga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ifodalangan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solishtirma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energiyasining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orttirmasiga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nasos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qiladigan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siquv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deb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aytiladi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Bernulli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tenglamasiga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muvofiq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oqib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o‘tayotgan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suyuqlikning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N (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Nyuton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og‘irligiga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massasiga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nisbatan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olingan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nasos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kirishdagi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kesimda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(1–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rasmdagi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1-1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kesim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oqimning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solishtirma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energiyasi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quyidagi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hadlik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ifodalanadi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27695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</TotalTime>
  <Words>1880</Words>
  <Application>Microsoft Office PowerPoint</Application>
  <PresentationFormat>Широкоэкранный</PresentationFormat>
  <Paragraphs>74</Paragraphs>
  <Slides>31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BalticaUzbek</vt:lpstr>
      <vt:lpstr>Calibri</vt:lpstr>
      <vt:lpstr>Times New Roman</vt:lpstr>
      <vt:lpstr>Trebuchet MS</vt:lpstr>
      <vt:lpstr>Wingdings 3</vt:lpstr>
      <vt:lpstr>Аспект</vt:lpstr>
      <vt:lpstr>Уравнение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Nig'monxo'ja Najimov</cp:lastModifiedBy>
  <cp:revision>8</cp:revision>
  <dcterms:created xsi:type="dcterms:W3CDTF">2018-09-07T16:34:27Z</dcterms:created>
  <dcterms:modified xsi:type="dcterms:W3CDTF">2024-04-21T18:34:29Z</dcterms:modified>
</cp:coreProperties>
</file>