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71" r:id="rId5"/>
    <p:sldId id="272" r:id="rId6"/>
    <p:sldId id="273" r:id="rId7"/>
    <p:sldId id="264" r:id="rId8"/>
    <p:sldId id="265" r:id="rId9"/>
    <p:sldId id="266" r:id="rId10"/>
    <p:sldId id="267" r:id="rId11"/>
    <p:sldId id="268" r:id="rId12"/>
    <p:sldId id="269" r:id="rId13"/>
    <p:sldId id="270" r:id="rId1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354" y="6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5.wmf"/><Relationship Id="rId1" Type="http://schemas.openxmlformats.org/officeDocument/2006/relationships/image" Target="../media/image4.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B4C71EC6-210F-42DE-9C53-41977AD35B3D}" type="datetimeFigureOut">
              <a:rPr lang="ru-RU" smtClean="0"/>
              <a:t>21.04.2024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21.04.2024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21.04.2024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4C71EC6-210F-42DE-9C53-41977AD35B3D}" type="datetimeFigureOut">
              <a:rPr lang="ru-RU" smtClean="0"/>
              <a:t>21.04.2024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21.04.2024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4C71EC6-210F-42DE-9C53-41977AD35B3D}" type="datetimeFigureOut">
              <a:rPr lang="ru-RU" smtClean="0"/>
              <a:t>21.04.2024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4C71EC6-210F-42DE-9C53-41977AD35B3D}" type="datetimeFigureOut">
              <a:rPr lang="ru-RU" smtClean="0"/>
              <a:t>21.04.2024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4C71EC6-210F-42DE-9C53-41977AD35B3D}" type="datetimeFigureOut">
              <a:rPr lang="ru-RU" smtClean="0"/>
              <a:t>21.04.2024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21.04.2024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21.04.2024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21.04.2024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6" Type="http://schemas.openxmlformats.org/officeDocument/2006/relationships/image" Target="../media/image5.wmf"/><Relationship Id="rId5" Type="http://schemas.openxmlformats.org/officeDocument/2006/relationships/oleObject" Target="../embeddings/oleObject4.bin"/><Relationship Id="rId4" Type="http://schemas.openxmlformats.org/officeDocument/2006/relationships/image" Target="../media/image4.wmf"/></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6.wmf"/></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7.w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2.w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image" Target="../media/image3.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204570031"/>
              </p:ext>
            </p:extLst>
          </p:nvPr>
        </p:nvGraphicFramePr>
        <p:xfrm>
          <a:off x="503548" y="1700808"/>
          <a:ext cx="8136904" cy="3456384"/>
        </p:xfrm>
        <a:graphic>
          <a:graphicData uri="http://schemas.openxmlformats.org/drawingml/2006/table">
            <a:tbl>
              <a:tblPr firstRow="1" firstCol="1" lastRow="1" lastCol="1" bandRow="1" bandCol="1">
                <a:tableStyleId>{5C22544A-7EE6-4342-B048-85BDC9FD1C3A}</a:tableStyleId>
              </a:tblPr>
              <a:tblGrid>
                <a:gridCol w="8136904">
                  <a:extLst>
                    <a:ext uri="{9D8B030D-6E8A-4147-A177-3AD203B41FA5}">
                      <a16:colId xmlns:a16="http://schemas.microsoft.com/office/drawing/2014/main" val="20000"/>
                    </a:ext>
                  </a:extLst>
                </a:gridCol>
              </a:tblGrid>
              <a:tr h="3456384">
                <a:tc>
                  <a:txBody>
                    <a:bodyPr/>
                    <a:lstStyle/>
                    <a:p>
                      <a:pPr indent="457200" algn="ctr">
                        <a:spcAft>
                          <a:spcPts val="0"/>
                        </a:spcAft>
                      </a:pPr>
                      <a:r>
                        <a:rPr lang="en-US" sz="4000" dirty="0">
                          <a:effectLst/>
                          <a:latin typeface="Times New Roman" panose="02020603050405020304" pitchFamily="18" charset="0"/>
                          <a:cs typeface="Times New Roman" panose="02020603050405020304" pitchFamily="18" charset="0"/>
                        </a:rPr>
                        <a:t>2-</a:t>
                      </a:r>
                      <a:r>
                        <a:rPr lang="en-US" sz="4000" dirty="0" err="1">
                          <a:effectLst/>
                          <a:latin typeface="Times New Roman" panose="02020603050405020304" pitchFamily="18" charset="0"/>
                          <a:cs typeface="Times New Roman" panose="02020603050405020304" pitchFamily="18" charset="0"/>
                        </a:rPr>
                        <a:t>Amaliy</a:t>
                      </a:r>
                      <a:r>
                        <a:rPr lang="en-US" sz="4000" dirty="0">
                          <a:effectLst/>
                          <a:latin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cs typeface="Times New Roman" panose="02020603050405020304" pitchFamily="18" charset="0"/>
                        </a:rPr>
                        <a:t>mashg'ulot</a:t>
                      </a:r>
                      <a:r>
                        <a:rPr lang="en-US" sz="4000" dirty="0">
                          <a:effectLst/>
                          <a:latin typeface="Times New Roman" panose="02020603050405020304" pitchFamily="18" charset="0"/>
                          <a:cs typeface="Times New Roman" panose="02020603050405020304" pitchFamily="18" charset="0"/>
                        </a:rPr>
                        <a:t>. Har </a:t>
                      </a:r>
                      <a:r>
                        <a:rPr lang="en-US" sz="4000" dirty="0" err="1">
                          <a:effectLst/>
                          <a:latin typeface="Times New Roman" panose="02020603050405020304" pitchFamily="18" charset="0"/>
                          <a:cs typeface="Times New Roman" panose="02020603050405020304" pitchFamily="18" charset="0"/>
                        </a:rPr>
                        <a:t>xil</a:t>
                      </a:r>
                      <a:r>
                        <a:rPr lang="en-US" sz="4000" dirty="0">
                          <a:effectLst/>
                          <a:latin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cs typeface="Times New Roman" panose="02020603050405020304" pitchFamily="18" charset="0"/>
                        </a:rPr>
                        <a:t>turdagi</a:t>
                      </a:r>
                      <a:r>
                        <a:rPr lang="en-US" sz="4000" dirty="0">
                          <a:effectLst/>
                          <a:latin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cs typeface="Times New Roman" panose="02020603050405020304" pitchFamily="18" charset="0"/>
                        </a:rPr>
                        <a:t>nasoslarning</a:t>
                      </a:r>
                      <a:r>
                        <a:rPr lang="en-US" sz="4000" dirty="0">
                          <a:effectLst/>
                          <a:latin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cs typeface="Times New Roman" panose="02020603050405020304" pitchFamily="18" charset="0"/>
                        </a:rPr>
                        <a:t>asosiy</a:t>
                      </a:r>
                      <a:r>
                        <a:rPr lang="en-US" sz="4000" dirty="0">
                          <a:effectLst/>
                          <a:latin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cs typeface="Times New Roman" panose="02020603050405020304" pitchFamily="18" charset="0"/>
                        </a:rPr>
                        <a:t>tavsiflari</a:t>
                      </a:r>
                      <a:r>
                        <a:rPr lang="en-US" sz="4000" dirty="0">
                          <a:effectLst/>
                          <a:latin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cs typeface="Times New Roman" panose="02020603050405020304" pitchFamily="18" charset="0"/>
                        </a:rPr>
                        <a:t>Nasos</a:t>
                      </a:r>
                      <a:r>
                        <a:rPr lang="en-US" sz="4000" dirty="0">
                          <a:effectLst/>
                          <a:latin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cs typeface="Times New Roman" panose="02020603050405020304" pitchFamily="18" charset="0"/>
                        </a:rPr>
                        <a:t>qurilmalarining</a:t>
                      </a:r>
                      <a:r>
                        <a:rPr lang="en-US" sz="4000" dirty="0">
                          <a:effectLst/>
                          <a:latin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cs typeface="Times New Roman" panose="02020603050405020304" pitchFamily="18" charset="0"/>
                        </a:rPr>
                        <a:t>asosiy</a:t>
                      </a:r>
                      <a:r>
                        <a:rPr lang="en-US" sz="4000" dirty="0">
                          <a:effectLst/>
                          <a:latin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cs typeface="Times New Roman" panose="02020603050405020304" pitchFamily="18" charset="0"/>
                        </a:rPr>
                        <a:t>ish</a:t>
                      </a:r>
                      <a:r>
                        <a:rPr lang="en-US" sz="4000" dirty="0">
                          <a:effectLst/>
                          <a:latin typeface="Times New Roman" panose="02020603050405020304" pitchFamily="18" charset="0"/>
                          <a:cs typeface="Times New Roman" panose="02020603050405020304" pitchFamily="18" charset="0"/>
                        </a:rPr>
                        <a:t> </a:t>
                      </a:r>
                      <a:r>
                        <a:rPr lang="en-US" sz="4000" dirty="0" err="1">
                          <a:effectLst/>
                          <a:latin typeface="Times New Roman" panose="02020603050405020304" pitchFamily="18" charset="0"/>
                          <a:cs typeface="Times New Roman" panose="02020603050405020304" pitchFamily="18" charset="0"/>
                        </a:rPr>
                        <a:t>ko’rsatkichlari</a:t>
                      </a:r>
                      <a:r>
                        <a:rPr lang="en-US" sz="4000" dirty="0">
                          <a:effectLst/>
                          <a:latin typeface="Times New Roman" panose="02020603050405020304" pitchFamily="18" charset="0"/>
                          <a:cs typeface="Times New Roman" panose="02020603050405020304" pitchFamily="18" charset="0"/>
                        </a:rPr>
                        <a:t>.</a:t>
                      </a:r>
                      <a:endParaRPr lang="ru-RU" sz="4000" dirty="0">
                        <a:effectLst/>
                        <a:latin typeface="Times New Roman" panose="02020603050405020304" pitchFamily="18" charset="0"/>
                        <a:ea typeface="Times New Roman"/>
                        <a:cs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823399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1920520020"/>
              </p:ext>
            </p:extLst>
          </p:nvPr>
        </p:nvGraphicFramePr>
        <p:xfrm>
          <a:off x="2483768" y="1009650"/>
          <a:ext cx="4457875" cy="475134"/>
        </p:xfrm>
        <a:graphic>
          <a:graphicData uri="http://schemas.openxmlformats.org/presentationml/2006/ole">
            <mc:AlternateContent xmlns:mc="http://schemas.openxmlformats.org/markup-compatibility/2006">
              <mc:Choice xmlns:v="urn:schemas-microsoft-com:vml" Requires="v">
                <p:oleObj spid="_x0000_s3091" name="Формула" r:id="rId3" imgW="1892300" imgH="266700" progId="Equation.3">
                  <p:embed/>
                </p:oleObj>
              </mc:Choice>
              <mc:Fallback>
                <p:oleObj name="Формула" r:id="rId3" imgW="1892300" imgH="2667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3768" y="1009650"/>
                        <a:ext cx="4457875" cy="475134"/>
                      </a:xfrm>
                      <a:prstGeom prst="rect">
                        <a:avLst/>
                      </a:prstGeom>
                      <a:noFill/>
                    </p:spPr>
                  </p:pic>
                </p:oleObj>
              </mc:Fallback>
            </mc:AlternateContent>
          </a:graphicData>
        </a:graphic>
      </p:graphicFrame>
      <p:sp>
        <p:nvSpPr>
          <p:cNvPr id="4" name="Rectangle 3"/>
          <p:cNvSpPr>
            <a:spLocks noChangeArrowheads="1"/>
          </p:cNvSpPr>
          <p:nvPr/>
        </p:nvSpPr>
        <p:spPr bwMode="auto">
          <a:xfrm>
            <a:off x="0" y="78105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a:ln>
                <a:noFill/>
              </a:ln>
              <a:solidFill>
                <a:schemeClr val="tx1"/>
              </a:solidFill>
              <a:effectLst/>
              <a:latin typeface="Arial" pitchFamily="34" charset="0"/>
              <a:cs typeface="Arial" pitchFamily="34" charset="0"/>
            </a:endParaRPr>
          </a:p>
        </p:txBody>
      </p:sp>
      <p:sp>
        <p:nvSpPr>
          <p:cNvPr id="6" name="Прямоугольник 5"/>
          <p:cNvSpPr/>
          <p:nvPr/>
        </p:nvSpPr>
        <p:spPr>
          <a:xfrm>
            <a:off x="539552" y="1844824"/>
            <a:ext cx="8280920" cy="4524315"/>
          </a:xfrm>
          <a:prstGeom prst="rect">
            <a:avLst/>
          </a:prstGeom>
        </p:spPr>
        <p:txBody>
          <a:bodyPr wrap="square">
            <a:spAutoFit/>
          </a:bodyPr>
          <a:lstStyle/>
          <a:p>
            <a:pPr lvl="0" indent="539750" algn="just" fontAlgn="base">
              <a:lnSpc>
                <a:spcPct val="150000"/>
              </a:lnSpc>
              <a:spcBef>
                <a:spcPct val="0"/>
              </a:spcBef>
              <a:spcAft>
                <a:spcPct val="0"/>
              </a:spcAft>
            </a:pPr>
            <a:r>
              <a:rPr lang="uz-Cyrl-UZ" sz="2400" dirty="0">
                <a:solidFill>
                  <a:prstClr val="black"/>
                </a:solidFill>
                <a:latin typeface="Times New Roman" pitchFamily="18" charset="0"/>
                <a:ea typeface="Times New Roman" pitchFamily="18" charset="0"/>
                <a:cs typeface="Times New Roman" pitchFamily="18" charset="0"/>
              </a:rPr>
              <a:t>Ҳайдалаётган суюқликнинг насос чиқишидаги (2-2 кесим) солиштирма энергияси </a:t>
            </a:r>
            <a:endParaRPr lang="ru-RU" sz="2400" dirty="0">
              <a:solidFill>
                <a:prstClr val="black"/>
              </a:solidFill>
              <a:latin typeface="Times New Roman" pitchFamily="18" charset="0"/>
              <a:cs typeface="Times New Roman" pitchFamily="18" charset="0"/>
            </a:endParaRPr>
          </a:p>
          <a:p>
            <a:pPr lvl="0" indent="179388" algn="just" eaLnBrk="0" fontAlgn="base" hangingPunct="0">
              <a:lnSpc>
                <a:spcPct val="150000"/>
              </a:lnSpc>
              <a:spcBef>
                <a:spcPct val="0"/>
              </a:spcBef>
              <a:spcAft>
                <a:spcPct val="0"/>
              </a:spcAft>
            </a:pPr>
            <a:r>
              <a:rPr lang="uz-Cyrl-UZ" sz="2400" dirty="0">
                <a:solidFill>
                  <a:prstClr val="black"/>
                </a:solidFill>
                <a:latin typeface="Times New Roman" pitchFamily="18" charset="0"/>
                <a:ea typeface="Times New Roman" pitchFamily="18" charset="0"/>
                <a:cs typeface="Times New Roman" pitchFamily="18" charset="0"/>
              </a:rPr>
              <a:t>Насосдан чиқишдаги </a:t>
            </a:r>
            <a:r>
              <a:rPr lang="ru-RU" sz="2400" dirty="0">
                <a:solidFill>
                  <a:prstClr val="black"/>
                </a:solidFill>
                <a:latin typeface="Times New Roman" pitchFamily="18" charset="0"/>
                <a:ea typeface="Times New Roman" pitchFamily="18" charset="0"/>
                <a:cs typeface="Times New Roman" pitchFamily="18" charset="0"/>
              </a:rPr>
              <a:t>2-2 </a:t>
            </a:r>
            <a:r>
              <a:rPr lang="ru-RU" sz="2400" dirty="0" err="1">
                <a:solidFill>
                  <a:prstClr val="black"/>
                </a:solidFill>
                <a:latin typeface="Times New Roman" pitchFamily="18" charset="0"/>
                <a:ea typeface="Times New Roman" pitchFamily="18" charset="0"/>
                <a:cs typeface="Times New Roman" pitchFamily="18" charset="0"/>
              </a:rPr>
              <a:t>кесим</a:t>
            </a:r>
            <a:r>
              <a:rPr lang="ru-RU" sz="2400" dirty="0">
                <a:solidFill>
                  <a:prstClr val="black"/>
                </a:solidFill>
                <a:latin typeface="Times New Roman" pitchFamily="18" charset="0"/>
                <a:ea typeface="Times New Roman" pitchFamily="18" charset="0"/>
                <a:cs typeface="Times New Roman" pitchFamily="18" charset="0"/>
              </a:rPr>
              <a:t> </a:t>
            </a:r>
            <a:r>
              <a:rPr lang="ru-RU" sz="2400" dirty="0" err="1">
                <a:solidFill>
                  <a:prstClr val="black"/>
                </a:solidFill>
                <a:latin typeface="Times New Roman" pitchFamily="18" charset="0"/>
                <a:ea typeface="Times New Roman" pitchFamily="18" charset="0"/>
                <a:cs typeface="Times New Roman" pitchFamily="18" charset="0"/>
              </a:rPr>
              <a:t>оғирлик</a:t>
            </a:r>
            <a:r>
              <a:rPr lang="ru-RU" sz="2400" dirty="0">
                <a:solidFill>
                  <a:prstClr val="black"/>
                </a:solidFill>
                <a:latin typeface="Times New Roman" pitchFamily="18" charset="0"/>
                <a:ea typeface="Times New Roman" pitchFamily="18" charset="0"/>
                <a:cs typeface="Times New Roman" pitchFamily="18" charset="0"/>
              </a:rPr>
              <a:t> </a:t>
            </a:r>
            <a:r>
              <a:rPr lang="ru-RU" sz="2400" dirty="0" err="1">
                <a:solidFill>
                  <a:prstClr val="black"/>
                </a:solidFill>
                <a:latin typeface="Times New Roman" pitchFamily="18" charset="0"/>
                <a:ea typeface="Times New Roman" pitchFamily="18" charset="0"/>
                <a:cs typeface="Times New Roman" pitchFamily="18" charset="0"/>
              </a:rPr>
              <a:t>марказининг</a:t>
            </a:r>
            <a:r>
              <a:rPr lang="ru-RU" sz="2400" dirty="0">
                <a:solidFill>
                  <a:prstClr val="black"/>
                </a:solidFill>
                <a:latin typeface="Times New Roman" pitchFamily="18" charset="0"/>
                <a:ea typeface="Times New Roman" pitchFamily="18" charset="0"/>
                <a:cs typeface="Times New Roman" pitchFamily="18" charset="0"/>
              </a:rPr>
              <a:t> </a:t>
            </a:r>
            <a:r>
              <a:rPr lang="ru-RU" sz="2400" dirty="0" err="1">
                <a:solidFill>
                  <a:prstClr val="black"/>
                </a:solidFill>
                <a:latin typeface="Times New Roman" pitchFamily="18" charset="0"/>
                <a:ea typeface="Times New Roman" pitchFamily="18" charset="0"/>
                <a:cs typeface="Times New Roman" pitchFamily="18" charset="0"/>
              </a:rPr>
              <a:t>баландлиги</a:t>
            </a:r>
            <a:r>
              <a:rPr lang="uz-Cyrl-UZ" sz="2400" dirty="0">
                <a:solidFill>
                  <a:prstClr val="black"/>
                </a:solidFill>
                <a:latin typeface="Times New Roman" pitchFamily="18" charset="0"/>
                <a:ea typeface="Times New Roman" pitchFamily="18" charset="0"/>
                <a:cs typeface="Times New Roman" pitchFamily="18" charset="0"/>
              </a:rPr>
              <a:t> </a:t>
            </a:r>
            <a:r>
              <a:rPr lang="en-US" sz="2400" dirty="0">
                <a:solidFill>
                  <a:prstClr val="black"/>
                </a:solidFill>
                <a:latin typeface="Times New Roman" pitchFamily="18" charset="0"/>
                <a:ea typeface="Times New Roman" pitchFamily="18" charset="0"/>
                <a:cs typeface="Times New Roman" pitchFamily="18" charset="0"/>
              </a:rPr>
              <a:t>Z</a:t>
            </a:r>
            <a:r>
              <a:rPr lang="ru-RU" sz="2400" baseline="-30000" dirty="0">
                <a:solidFill>
                  <a:prstClr val="black"/>
                </a:solidFill>
                <a:latin typeface="Times New Roman" pitchFamily="18" charset="0"/>
                <a:ea typeface="Times New Roman" pitchFamily="18" charset="0"/>
                <a:cs typeface="Times New Roman" pitchFamily="18" charset="0"/>
              </a:rPr>
              <a:t>2</a:t>
            </a:r>
            <a:r>
              <a:rPr lang="ru-RU" sz="2400" dirty="0">
                <a:solidFill>
                  <a:prstClr val="black"/>
                </a:solidFill>
                <a:latin typeface="Times New Roman" pitchFamily="18" charset="0"/>
                <a:ea typeface="Times New Roman" pitchFamily="18" charset="0"/>
                <a:cs typeface="Times New Roman" pitchFamily="18" charset="0"/>
              </a:rPr>
              <a:t>- </a:t>
            </a:r>
            <a:r>
              <a:rPr lang="uz-Cyrl-UZ" sz="2400" dirty="0">
                <a:solidFill>
                  <a:prstClr val="black"/>
                </a:solidFill>
                <a:latin typeface="Times New Roman" pitchFamily="18" charset="0"/>
                <a:ea typeface="Times New Roman" pitchFamily="18" charset="0"/>
                <a:cs typeface="Times New Roman" pitchFamily="18" charset="0"/>
              </a:rPr>
              <a:t>30</a:t>
            </a:r>
            <a:r>
              <a:rPr lang="ru-RU" sz="2400" dirty="0">
                <a:solidFill>
                  <a:prstClr val="black"/>
                </a:solidFill>
                <a:latin typeface="Times New Roman" pitchFamily="18" charset="0"/>
                <a:ea typeface="Times New Roman" pitchFamily="18" charset="0"/>
                <a:cs typeface="Times New Roman" pitchFamily="18" charset="0"/>
              </a:rPr>
              <a:t> м;</a:t>
            </a:r>
            <a:endParaRPr lang="ru-RU" sz="2400" dirty="0">
              <a:solidFill>
                <a:prstClr val="black"/>
              </a:solidFill>
              <a:latin typeface="Times New Roman" pitchFamily="18" charset="0"/>
              <a:cs typeface="Times New Roman" pitchFamily="18" charset="0"/>
            </a:endParaRPr>
          </a:p>
          <a:p>
            <a:pPr lvl="0" indent="179388" algn="just" eaLnBrk="0" fontAlgn="base" hangingPunct="0">
              <a:lnSpc>
                <a:spcPct val="150000"/>
              </a:lnSpc>
              <a:spcBef>
                <a:spcPct val="0"/>
              </a:spcBef>
              <a:spcAft>
                <a:spcPct val="0"/>
              </a:spcAft>
            </a:pPr>
            <a:r>
              <a:rPr lang="uz-Cyrl-UZ" sz="2400" dirty="0">
                <a:solidFill>
                  <a:prstClr val="black"/>
                </a:solidFill>
                <a:latin typeface="Times New Roman" pitchFamily="18" charset="0"/>
                <a:ea typeface="Times New Roman" pitchFamily="18" charset="0"/>
                <a:cs typeface="Times New Roman" pitchFamily="18" charset="0"/>
              </a:rPr>
              <a:t>М</a:t>
            </a:r>
            <a:r>
              <a:rPr lang="ru-RU" sz="2400" dirty="0">
                <a:solidFill>
                  <a:prstClr val="black"/>
                </a:solidFill>
                <a:latin typeface="Times New Roman" pitchFamily="18" charset="0"/>
                <a:ea typeface="Times New Roman" pitchFamily="18" charset="0"/>
                <a:cs typeface="Times New Roman" pitchFamily="18" charset="0"/>
              </a:rPr>
              <a:t>ос </a:t>
            </a:r>
            <a:r>
              <a:rPr lang="ru-RU" sz="2400" dirty="0" err="1">
                <a:solidFill>
                  <a:prstClr val="black"/>
                </a:solidFill>
                <a:latin typeface="Times New Roman" pitchFamily="18" charset="0"/>
                <a:ea typeface="Times New Roman" pitchFamily="18" charset="0"/>
                <a:cs typeface="Times New Roman" pitchFamily="18" charset="0"/>
              </a:rPr>
              <a:t>равишда</a:t>
            </a:r>
            <a:r>
              <a:rPr lang="ru-RU" sz="2400" dirty="0">
                <a:solidFill>
                  <a:prstClr val="black"/>
                </a:solidFill>
                <a:latin typeface="Times New Roman" pitchFamily="18" charset="0"/>
                <a:ea typeface="Times New Roman" pitchFamily="18" charset="0"/>
                <a:cs typeface="Times New Roman" pitchFamily="18" charset="0"/>
              </a:rPr>
              <a:t> </a:t>
            </a:r>
            <a:r>
              <a:rPr lang="ru-RU" sz="2400" dirty="0" err="1">
                <a:solidFill>
                  <a:prstClr val="black"/>
                </a:solidFill>
                <a:latin typeface="Times New Roman" pitchFamily="18" charset="0"/>
                <a:ea typeface="Times New Roman" pitchFamily="18" charset="0"/>
                <a:cs typeface="Times New Roman" pitchFamily="18" charset="0"/>
              </a:rPr>
              <a:t>мазкур</a:t>
            </a:r>
            <a:r>
              <a:rPr lang="ru-RU" sz="2400" dirty="0">
                <a:solidFill>
                  <a:prstClr val="black"/>
                </a:solidFill>
                <a:latin typeface="Times New Roman" pitchFamily="18" charset="0"/>
                <a:ea typeface="Times New Roman" pitchFamily="18" charset="0"/>
                <a:cs typeface="Times New Roman" pitchFamily="18" charset="0"/>
              </a:rPr>
              <a:t> </a:t>
            </a:r>
            <a:r>
              <a:rPr lang="ru-RU" sz="2400" dirty="0" err="1">
                <a:solidFill>
                  <a:prstClr val="black"/>
                </a:solidFill>
                <a:latin typeface="Times New Roman" pitchFamily="18" charset="0"/>
                <a:ea typeface="Times New Roman" pitchFamily="18" charset="0"/>
                <a:cs typeface="Times New Roman" pitchFamily="18" charset="0"/>
              </a:rPr>
              <a:t>кесимдаги</a:t>
            </a:r>
            <a:r>
              <a:rPr lang="ru-RU" sz="2400" dirty="0">
                <a:solidFill>
                  <a:prstClr val="black"/>
                </a:solidFill>
                <a:latin typeface="Times New Roman" pitchFamily="18" charset="0"/>
                <a:ea typeface="Times New Roman" pitchFamily="18" charset="0"/>
                <a:cs typeface="Times New Roman" pitchFamily="18" charset="0"/>
              </a:rPr>
              <a:t> </a:t>
            </a:r>
            <a:r>
              <a:rPr lang="ru-RU" sz="2400" dirty="0" err="1">
                <a:solidFill>
                  <a:prstClr val="black"/>
                </a:solidFill>
                <a:latin typeface="Times New Roman" pitchFamily="18" charset="0"/>
                <a:ea typeface="Times New Roman" pitchFamily="18" charset="0"/>
                <a:cs typeface="Times New Roman" pitchFamily="18" charset="0"/>
              </a:rPr>
              <a:t>оқимнинг</a:t>
            </a:r>
            <a:r>
              <a:rPr lang="ru-RU" sz="2400" dirty="0">
                <a:solidFill>
                  <a:prstClr val="black"/>
                </a:solidFill>
                <a:latin typeface="Times New Roman" pitchFamily="18" charset="0"/>
                <a:ea typeface="Times New Roman" pitchFamily="18" charset="0"/>
                <a:cs typeface="Times New Roman" pitchFamily="18" charset="0"/>
              </a:rPr>
              <a:t> </a:t>
            </a:r>
            <a:r>
              <a:rPr lang="ru-RU" sz="2400" dirty="0" err="1">
                <a:solidFill>
                  <a:prstClr val="black"/>
                </a:solidFill>
                <a:latin typeface="Times New Roman" pitchFamily="18" charset="0"/>
                <a:ea typeface="Times New Roman" pitchFamily="18" charset="0"/>
                <a:cs typeface="Times New Roman" pitchFamily="18" charset="0"/>
              </a:rPr>
              <a:t>абсолют</a:t>
            </a:r>
            <a:r>
              <a:rPr lang="ru-RU" sz="2400" dirty="0">
                <a:solidFill>
                  <a:prstClr val="black"/>
                </a:solidFill>
                <a:latin typeface="Times New Roman" pitchFamily="18" charset="0"/>
                <a:ea typeface="Times New Roman" pitchFamily="18" charset="0"/>
                <a:cs typeface="Times New Roman" pitchFamily="18" charset="0"/>
              </a:rPr>
              <a:t> </a:t>
            </a:r>
            <a:r>
              <a:rPr lang="ru-RU" sz="2400" dirty="0" err="1">
                <a:solidFill>
                  <a:prstClr val="black"/>
                </a:solidFill>
                <a:latin typeface="Times New Roman" pitchFamily="18" charset="0"/>
                <a:ea typeface="Times New Roman" pitchFamily="18" charset="0"/>
                <a:cs typeface="Times New Roman" pitchFamily="18" charset="0"/>
              </a:rPr>
              <a:t>босими</a:t>
            </a:r>
            <a:r>
              <a:rPr lang="ru-RU" sz="2400" dirty="0">
                <a:solidFill>
                  <a:prstClr val="black"/>
                </a:solidFill>
                <a:latin typeface="Times New Roman" pitchFamily="18" charset="0"/>
                <a:ea typeface="Times New Roman" pitchFamily="18" charset="0"/>
                <a:cs typeface="Times New Roman" pitchFamily="18" charset="0"/>
              </a:rPr>
              <a:t> </a:t>
            </a:r>
            <a:r>
              <a:rPr lang="ru-RU" sz="2400" dirty="0" err="1">
                <a:solidFill>
                  <a:prstClr val="black"/>
                </a:solidFill>
                <a:latin typeface="Times New Roman" pitchFamily="18" charset="0"/>
                <a:ea typeface="Times New Roman" pitchFamily="18" charset="0"/>
                <a:cs typeface="Times New Roman" pitchFamily="18" charset="0"/>
              </a:rPr>
              <a:t>ва</a:t>
            </a:r>
            <a:r>
              <a:rPr lang="ru-RU" sz="2400" dirty="0">
                <a:solidFill>
                  <a:prstClr val="black"/>
                </a:solidFill>
                <a:latin typeface="Times New Roman" pitchFamily="18" charset="0"/>
                <a:ea typeface="Times New Roman" pitchFamily="18" charset="0"/>
                <a:cs typeface="Times New Roman" pitchFamily="18" charset="0"/>
              </a:rPr>
              <a:t> </a:t>
            </a:r>
            <a:r>
              <a:rPr lang="ru-RU" sz="2400" dirty="0" err="1">
                <a:solidFill>
                  <a:prstClr val="black"/>
                </a:solidFill>
                <a:latin typeface="Times New Roman" pitchFamily="18" charset="0"/>
                <a:ea typeface="Times New Roman" pitchFamily="18" charset="0"/>
                <a:cs typeface="Times New Roman" pitchFamily="18" charset="0"/>
              </a:rPr>
              <a:t>тезлиги</a:t>
            </a:r>
            <a:r>
              <a:rPr lang="ru-RU" sz="2400" dirty="0">
                <a:solidFill>
                  <a:prstClr val="black"/>
                </a:solidFill>
                <a:latin typeface="Times New Roman" pitchFamily="18" charset="0"/>
                <a:ea typeface="Times New Roman" pitchFamily="18" charset="0"/>
                <a:cs typeface="Times New Roman" pitchFamily="18" charset="0"/>
              </a:rPr>
              <a:t> </a:t>
            </a:r>
            <a:r>
              <a:rPr lang="en-US" sz="2400" dirty="0">
                <a:solidFill>
                  <a:prstClr val="black"/>
                </a:solidFill>
                <a:latin typeface="Times New Roman" pitchFamily="18" charset="0"/>
                <a:ea typeface="Times New Roman" pitchFamily="18" charset="0"/>
                <a:cs typeface="Times New Roman" pitchFamily="18" charset="0"/>
              </a:rPr>
              <a:t>P</a:t>
            </a:r>
            <a:r>
              <a:rPr lang="ru-RU" sz="2400" baseline="-30000" dirty="0">
                <a:solidFill>
                  <a:prstClr val="black"/>
                </a:solidFill>
                <a:latin typeface="Times New Roman" pitchFamily="18" charset="0"/>
                <a:ea typeface="Times New Roman" pitchFamily="18" charset="0"/>
                <a:cs typeface="Times New Roman" pitchFamily="18" charset="0"/>
              </a:rPr>
              <a:t>2</a:t>
            </a:r>
            <a:r>
              <a:rPr lang="ru-RU" sz="2400" dirty="0">
                <a:solidFill>
                  <a:prstClr val="black"/>
                </a:solidFill>
                <a:latin typeface="Times New Roman" pitchFamily="18" charset="0"/>
                <a:ea typeface="Times New Roman" pitchFamily="18" charset="0"/>
                <a:cs typeface="Times New Roman" pitchFamily="18" charset="0"/>
              </a:rPr>
              <a:t>-</a:t>
            </a:r>
            <a:r>
              <a:rPr lang="uz-Cyrl-UZ" sz="2400" dirty="0">
                <a:solidFill>
                  <a:prstClr val="black"/>
                </a:solidFill>
                <a:latin typeface="Times New Roman" pitchFamily="18" charset="0"/>
                <a:ea typeface="Times New Roman" pitchFamily="18" charset="0"/>
                <a:cs typeface="Times New Roman" pitchFamily="18" charset="0"/>
              </a:rPr>
              <a:t>6 Па  </a:t>
            </a:r>
            <a:r>
              <a:rPr lang="en-US" sz="2400" dirty="0">
                <a:solidFill>
                  <a:prstClr val="black"/>
                </a:solidFill>
                <a:latin typeface="Times New Roman" pitchFamily="18" charset="0"/>
                <a:ea typeface="Times New Roman" pitchFamily="18" charset="0"/>
                <a:cs typeface="Times New Roman" pitchFamily="18" charset="0"/>
                <a:sym typeface="Symbol" pitchFamily="18" charset="2"/>
              </a:rPr>
              <a:t></a:t>
            </a:r>
            <a:r>
              <a:rPr lang="ru-RU" sz="2400" baseline="-30000" dirty="0">
                <a:solidFill>
                  <a:prstClr val="black"/>
                </a:solidFill>
                <a:latin typeface="Times New Roman" pitchFamily="18" charset="0"/>
                <a:ea typeface="Times New Roman" pitchFamily="18" charset="0"/>
                <a:cs typeface="Times New Roman" pitchFamily="18" charset="0"/>
              </a:rPr>
              <a:t>2</a:t>
            </a:r>
            <a:r>
              <a:rPr lang="uz-Cyrl-UZ" sz="2400" baseline="-30000" dirty="0">
                <a:solidFill>
                  <a:prstClr val="black"/>
                </a:solidFill>
                <a:latin typeface="Times New Roman" pitchFamily="18" charset="0"/>
                <a:ea typeface="Times New Roman" pitchFamily="18" charset="0"/>
                <a:cs typeface="Times New Roman" pitchFamily="18" charset="0"/>
                <a:sym typeface="Symbol" pitchFamily="18" charset="2"/>
              </a:rPr>
              <a:t>- </a:t>
            </a:r>
            <a:r>
              <a:rPr lang="uz-Cyrl-UZ" sz="2400" dirty="0">
                <a:solidFill>
                  <a:prstClr val="black"/>
                </a:solidFill>
                <a:latin typeface="Times New Roman" pitchFamily="18" charset="0"/>
                <a:ea typeface="Times New Roman" pitchFamily="18" charset="0"/>
                <a:cs typeface="Times New Roman" pitchFamily="18" charset="0"/>
                <a:sym typeface="Symbol" pitchFamily="18" charset="2"/>
              </a:rPr>
              <a:t>3,0 м/с</a:t>
            </a:r>
          </a:p>
          <a:p>
            <a:pPr lvl="0" indent="179388" algn="just" eaLnBrk="0" fontAlgn="base" hangingPunct="0">
              <a:lnSpc>
                <a:spcPct val="150000"/>
              </a:lnSpc>
              <a:spcBef>
                <a:spcPct val="0"/>
              </a:spcBef>
              <a:spcAft>
                <a:spcPct val="0"/>
              </a:spcAft>
            </a:pPr>
            <a:endParaRPr lang="uz-Cyrl-UZ" sz="2400" dirty="0">
              <a:solidFill>
                <a:prstClr val="black"/>
              </a:solidFill>
              <a:latin typeface="Times New Roman" pitchFamily="18" charset="0"/>
              <a:ea typeface="Times New Roman" pitchFamily="18" charset="0"/>
              <a:cs typeface="Times New Roman" pitchFamily="18" charset="0"/>
              <a:sym typeface="Symbol" pitchFamily="18" charset="2"/>
            </a:endParaRPr>
          </a:p>
          <a:p>
            <a:pPr lvl="0" indent="179388" algn="just" eaLnBrk="0" fontAlgn="base" hangingPunct="0">
              <a:lnSpc>
                <a:spcPct val="150000"/>
              </a:lnSpc>
              <a:spcBef>
                <a:spcPct val="0"/>
              </a:spcBef>
              <a:spcAft>
                <a:spcPct val="0"/>
              </a:spcAft>
            </a:pPr>
            <a:endParaRPr lang="uz-Cyrl-UZ" sz="2400" dirty="0">
              <a:solidFill>
                <a:prstClr val="black"/>
              </a:solidFill>
              <a:latin typeface="Times New Roman" pitchFamily="18" charset="0"/>
              <a:ea typeface="Times New Roman" pitchFamily="18" charset="0"/>
              <a:cs typeface="Times New Roman" pitchFamily="18" charset="0"/>
              <a:sym typeface="Symbol" pitchFamily="18" charset="2"/>
            </a:endParaRPr>
          </a:p>
        </p:txBody>
      </p:sp>
      <p:graphicFrame>
        <p:nvGraphicFramePr>
          <p:cNvPr id="7" name="Объект 6"/>
          <p:cNvGraphicFramePr>
            <a:graphicFrameLocks noChangeAspect="1"/>
          </p:cNvGraphicFramePr>
          <p:nvPr>
            <p:extLst>
              <p:ext uri="{D42A27DB-BD31-4B8C-83A1-F6EECF244321}">
                <p14:modId xmlns:p14="http://schemas.microsoft.com/office/powerpoint/2010/main" val="1564822259"/>
              </p:ext>
            </p:extLst>
          </p:nvPr>
        </p:nvGraphicFramePr>
        <p:xfrm>
          <a:off x="3059832" y="5661248"/>
          <a:ext cx="4536504" cy="500650"/>
        </p:xfrm>
        <a:graphic>
          <a:graphicData uri="http://schemas.openxmlformats.org/presentationml/2006/ole">
            <mc:AlternateContent xmlns:mc="http://schemas.openxmlformats.org/markup-compatibility/2006">
              <mc:Choice xmlns:v="urn:schemas-microsoft-com:vml" Requires="v">
                <p:oleObj spid="_x0000_s3092" name="Формула" r:id="rId5" imgW="1879560" imgH="266400" progId="Equation.3">
                  <p:embed/>
                </p:oleObj>
              </mc:Choice>
              <mc:Fallback>
                <p:oleObj name="Формула" r:id="rId5" imgW="1879560" imgH="266400" progId="Equation.3">
                  <p:embed/>
                  <p:pic>
                    <p:nvPicPr>
                      <p:cNvPr id="0" name=""/>
                      <p:cNvPicPr/>
                      <p:nvPr/>
                    </p:nvPicPr>
                    <p:blipFill>
                      <a:blip r:embed="rId6"/>
                      <a:stretch>
                        <a:fillRect/>
                      </a:stretch>
                    </p:blipFill>
                    <p:spPr>
                      <a:xfrm>
                        <a:off x="3059832" y="5661248"/>
                        <a:ext cx="4536504" cy="500650"/>
                      </a:xfrm>
                      <a:prstGeom prst="rect">
                        <a:avLst/>
                      </a:prstGeom>
                    </p:spPr>
                  </p:pic>
                </p:oleObj>
              </mc:Fallback>
            </mc:AlternateContent>
          </a:graphicData>
        </a:graphic>
      </p:graphicFrame>
    </p:spTree>
    <p:extLst>
      <p:ext uri="{BB962C8B-B14F-4D97-AF65-F5344CB8AC3E}">
        <p14:creationId xmlns:p14="http://schemas.microsoft.com/office/powerpoint/2010/main" val="24055154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20688"/>
            <a:ext cx="8208912" cy="1754326"/>
          </a:xfrm>
          <a:prstGeom prst="rect">
            <a:avLst/>
          </a:prstGeom>
        </p:spPr>
        <p:txBody>
          <a:bodyPr wrap="square">
            <a:spAutoFit/>
          </a:bodyPr>
          <a:lstStyle/>
          <a:p>
            <a:pPr algn="just">
              <a:lnSpc>
                <a:spcPct val="150000"/>
              </a:lnSpc>
            </a:pPr>
            <a:r>
              <a:rPr lang="uz-Cyrl-UZ" sz="2400" dirty="0">
                <a:latin typeface="Times New Roman" pitchFamily="18" charset="0"/>
                <a:cs typeface="Times New Roman" pitchFamily="18" charset="0"/>
              </a:rPr>
              <a:t>Демак, 1-1 кесимдан 2-2 кесимгача ҳайдалаётган суюқликнинг солиштирма энергиясининг орттирмаси, ёки бошқача қилиб айтганда, насос сиқуви</a:t>
            </a:r>
            <a:endParaRPr lang="ru-RU" sz="2400" dirty="0">
              <a:latin typeface="Times New Roman" pitchFamily="18" charset="0"/>
              <a:cs typeface="Times New Roman" pitchFamily="18" charset="0"/>
            </a:endParaRPr>
          </a:p>
        </p:txBody>
      </p:sp>
      <p:sp>
        <p:nvSpPr>
          <p:cNvPr id="4"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3137418566"/>
              </p:ext>
            </p:extLst>
          </p:nvPr>
        </p:nvGraphicFramePr>
        <p:xfrm>
          <a:off x="1475656" y="2375013"/>
          <a:ext cx="6126890" cy="879679"/>
        </p:xfrm>
        <a:graphic>
          <a:graphicData uri="http://schemas.openxmlformats.org/presentationml/2006/ole">
            <mc:AlternateContent xmlns:mc="http://schemas.openxmlformats.org/markup-compatibility/2006">
              <mc:Choice xmlns:v="urn:schemas-microsoft-com:vml" Requires="v">
                <p:oleObj spid="_x0000_s4110" name="Формула" r:id="rId3" imgW="3111500" imgH="457200" progId="Equation.3">
                  <p:embed/>
                </p:oleObj>
              </mc:Choice>
              <mc:Fallback>
                <p:oleObj name="Формула" r:id="rId3" imgW="3111500" imgH="457200" progId="Equation.3">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2375013"/>
                        <a:ext cx="6126890" cy="879679"/>
                      </a:xfrm>
                      <a:prstGeom prst="rect">
                        <a:avLst/>
                      </a:prstGeom>
                      <a:noFill/>
                    </p:spPr>
                  </p:pic>
                </p:oleObj>
              </mc:Fallback>
            </mc:AlternateContent>
          </a:graphicData>
        </a:graphic>
      </p:graphicFrame>
      <p:sp>
        <p:nvSpPr>
          <p:cNvPr id="6" name="Rectangle 3"/>
          <p:cNvSpPr>
            <a:spLocks noChangeArrowheads="1"/>
          </p:cNvSpPr>
          <p:nvPr/>
        </p:nvSpPr>
        <p:spPr bwMode="auto">
          <a:xfrm>
            <a:off x="0" y="100012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uz-Cyrl-UZ" sz="1400" b="0" i="0" u="none" strike="noStrike" cap="none" normalizeH="0" baseline="0">
                <a:ln>
                  <a:noFill/>
                </a:ln>
                <a:solidFill>
                  <a:schemeClr val="tx1"/>
                </a:solidFill>
                <a:effectLst/>
                <a:latin typeface="Arial" pitchFamily="34" charset="0"/>
                <a:ea typeface="Times New Roman" pitchFamily="18" charset="0"/>
                <a:cs typeface="Arial" pitchFamily="34" charset="0"/>
              </a:rPr>
              <a:t>=10,12 м;</a:t>
            </a:r>
            <a:endParaRPr kumimoji="0" lang="uz-Cyrl-UZ" sz="1800" b="0" i="0" u="none" strike="noStrike" cap="none" normalizeH="0" baseline="0">
              <a:ln>
                <a:noFill/>
              </a:ln>
              <a:solidFill>
                <a:schemeClr val="tx1"/>
              </a:solidFill>
              <a:effectLst/>
              <a:latin typeface="Arial" pitchFamily="34" charset="0"/>
              <a:cs typeface="Arial" pitchFamily="34" charset="0"/>
            </a:endParaRPr>
          </a:p>
        </p:txBody>
      </p:sp>
      <p:sp>
        <p:nvSpPr>
          <p:cNvPr id="10" name="Прямоугольник 9"/>
          <p:cNvSpPr/>
          <p:nvPr/>
        </p:nvSpPr>
        <p:spPr>
          <a:xfrm>
            <a:off x="611560" y="3429000"/>
            <a:ext cx="7776864" cy="2308324"/>
          </a:xfrm>
          <a:prstGeom prst="rect">
            <a:avLst/>
          </a:prstGeom>
        </p:spPr>
        <p:txBody>
          <a:bodyPr wrap="square">
            <a:spAutoFit/>
          </a:bodyPr>
          <a:lstStyle/>
          <a:p>
            <a:pPr algn="just">
              <a:lnSpc>
                <a:spcPct val="150000"/>
              </a:lnSpc>
            </a:pPr>
            <a:r>
              <a:rPr lang="uz-Cyrl-UZ" sz="2400" dirty="0">
                <a:latin typeface="Times New Roman" pitchFamily="18" charset="0"/>
                <a:cs typeface="Times New Roman" pitchFamily="18" charset="0"/>
              </a:rPr>
              <a:t>(2.1) тенгламанинг ўнг томонидаги иккита биринчи ҳадликларнинг йиғиндиси 1-1 ва 2-2 кесимларидаги насос ўқидан ҳисобланган пьезометрик баландликларнинг фарқини ифодалайди ва манометрик сиқув дейилади.</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0220291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Объект 1"/>
          <p:cNvGraphicFramePr>
            <a:graphicFrameLocks noChangeAspect="1"/>
          </p:cNvGraphicFramePr>
          <p:nvPr>
            <p:extLst>
              <p:ext uri="{D42A27DB-BD31-4B8C-83A1-F6EECF244321}">
                <p14:modId xmlns:p14="http://schemas.microsoft.com/office/powerpoint/2010/main" val="3468855495"/>
              </p:ext>
            </p:extLst>
          </p:nvPr>
        </p:nvGraphicFramePr>
        <p:xfrm>
          <a:off x="2123728" y="764703"/>
          <a:ext cx="5184576" cy="1057380"/>
        </p:xfrm>
        <a:graphic>
          <a:graphicData uri="http://schemas.openxmlformats.org/presentationml/2006/ole">
            <mc:AlternateContent xmlns:mc="http://schemas.openxmlformats.org/markup-compatibility/2006">
              <mc:Choice xmlns:v="urn:schemas-microsoft-com:vml" Requires="v">
                <p:oleObj spid="_x0000_s5129" name="Формула" r:id="rId3" imgW="1930320" imgH="393480" progId="Equation.3">
                  <p:embed/>
                </p:oleObj>
              </mc:Choice>
              <mc:Fallback>
                <p:oleObj name="Формула" r:id="rId3" imgW="1930320" imgH="393480" progId="Equation.3">
                  <p:embed/>
                  <p:pic>
                    <p:nvPicPr>
                      <p:cNvPr id="0" name=""/>
                      <p:cNvPicPr/>
                      <p:nvPr/>
                    </p:nvPicPr>
                    <p:blipFill>
                      <a:blip r:embed="rId4"/>
                      <a:stretch>
                        <a:fillRect/>
                      </a:stretch>
                    </p:blipFill>
                    <p:spPr>
                      <a:xfrm>
                        <a:off x="2123728" y="764703"/>
                        <a:ext cx="5184576" cy="1057380"/>
                      </a:xfrm>
                      <a:prstGeom prst="rect">
                        <a:avLst/>
                      </a:prstGeom>
                    </p:spPr>
                  </p:pic>
                </p:oleObj>
              </mc:Fallback>
            </mc:AlternateContent>
          </a:graphicData>
        </a:graphic>
      </p:graphicFrame>
      <p:sp>
        <p:nvSpPr>
          <p:cNvPr id="5" name="Прямоугольник 4"/>
          <p:cNvSpPr/>
          <p:nvPr/>
        </p:nvSpPr>
        <p:spPr>
          <a:xfrm>
            <a:off x="251520" y="2551837"/>
            <a:ext cx="8496944" cy="2308324"/>
          </a:xfrm>
          <a:prstGeom prst="rect">
            <a:avLst/>
          </a:prstGeom>
        </p:spPr>
        <p:txBody>
          <a:bodyPr wrap="square">
            <a:spAutoFit/>
          </a:bodyPr>
          <a:lstStyle/>
          <a:p>
            <a:pPr algn="just">
              <a:lnSpc>
                <a:spcPct val="150000"/>
              </a:lnSpc>
            </a:pPr>
            <a:r>
              <a:rPr lang="ru-RU" sz="2400" dirty="0">
                <a:latin typeface="Times New Roman" pitchFamily="18" charset="0"/>
                <a:cs typeface="Times New Roman" pitchFamily="18" charset="0"/>
              </a:rPr>
              <a:t>2- </a:t>
            </a:r>
            <a:r>
              <a:rPr lang="ru-RU" sz="2400" dirty="0" err="1">
                <a:latin typeface="Times New Roman" pitchFamily="18" charset="0"/>
                <a:cs typeface="Times New Roman" pitchFamily="18" charset="0"/>
              </a:rPr>
              <a:t>мисол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Узатиши</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Q=3 </a:t>
            </a:r>
            <a:r>
              <a:rPr lang="ru-RU" sz="2400" dirty="0">
                <a:latin typeface="Times New Roman" pitchFamily="18" charset="0"/>
                <a:cs typeface="Times New Roman" pitchFamily="18" charset="0"/>
              </a:rPr>
              <a:t>м3/</a:t>
            </a:r>
            <a:r>
              <a:rPr lang="en-US" sz="2400" dirty="0">
                <a:latin typeface="Times New Roman" pitchFamily="18" charset="0"/>
                <a:cs typeface="Times New Roman" pitchFamily="18" charset="0"/>
              </a:rPr>
              <a:t>c; </a:t>
            </a:r>
            <a:r>
              <a:rPr lang="ru-RU" sz="2400" dirty="0">
                <a:latin typeface="Times New Roman" pitchFamily="18" charset="0"/>
                <a:cs typeface="Times New Roman" pitchFamily="18" charset="0"/>
              </a:rPr>
              <a:t>статик </a:t>
            </a:r>
            <a:r>
              <a:rPr lang="ru-RU" sz="2400" dirty="0" err="1">
                <a:latin typeface="Times New Roman" pitchFamily="18" charset="0"/>
                <a:cs typeface="Times New Roman" pitchFamily="18" charset="0"/>
              </a:rPr>
              <a:t>сиқуви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Нст</a:t>
            </a:r>
            <a:r>
              <a:rPr lang="ru-RU" sz="2400" dirty="0">
                <a:latin typeface="Times New Roman" pitchFamily="18" charset="0"/>
                <a:cs typeface="Times New Roman" pitchFamily="18" charset="0"/>
              </a:rPr>
              <a:t>=45 м; </a:t>
            </a:r>
            <a:r>
              <a:rPr lang="ru-RU" sz="2400" dirty="0" err="1">
                <a:latin typeface="Times New Roman" pitchFamily="18" charset="0"/>
                <a:cs typeface="Times New Roman" pitchFamily="18" charset="0"/>
              </a:rPr>
              <a:t>сўриш</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қувурдаги</a:t>
            </a:r>
            <a:r>
              <a:rPr lang="ru-RU" sz="2400" dirty="0">
                <a:latin typeface="Times New Roman" pitchFamily="18" charset="0"/>
                <a:cs typeface="Times New Roman" pitchFamily="18" charset="0"/>
              </a:rPr>
              <a:t> гидравлик </a:t>
            </a:r>
            <a:r>
              <a:rPr lang="ru-RU" sz="2400" dirty="0" err="1">
                <a:latin typeface="Times New Roman" pitchFamily="18" charset="0"/>
                <a:cs typeface="Times New Roman" pitchFamily="18" charset="0"/>
              </a:rPr>
              <a:t>йўқолишлар</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hwo-1=1,2 </a:t>
            </a:r>
            <a:r>
              <a:rPr lang="ru-RU" sz="2400" dirty="0">
                <a:latin typeface="Times New Roman" pitchFamily="18" charset="0"/>
                <a:cs typeface="Times New Roman" pitchFamily="18" charset="0"/>
              </a:rPr>
              <a:t>м </a:t>
            </a:r>
            <a:r>
              <a:rPr lang="ru-RU" sz="2400" dirty="0" err="1">
                <a:latin typeface="Times New Roman" pitchFamily="18" charset="0"/>
                <a:cs typeface="Times New Roman" pitchFamily="18" charset="0"/>
              </a:rPr>
              <a:t>ҳамда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босим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қувуридаги</a:t>
            </a:r>
            <a:r>
              <a:rPr lang="ru-RU" sz="2400" dirty="0">
                <a:latin typeface="Times New Roman" pitchFamily="18" charset="0"/>
                <a:cs typeface="Times New Roman" pitchFamily="18" charset="0"/>
              </a:rPr>
              <a:t> гидравлик </a:t>
            </a:r>
            <a:r>
              <a:rPr lang="ru-RU" sz="2400" dirty="0" err="1">
                <a:latin typeface="Times New Roman" pitchFamily="18" charset="0"/>
                <a:cs typeface="Times New Roman" pitchFamily="18" charset="0"/>
              </a:rPr>
              <a:t>йўқолишлар</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hw2-3=5,8 </a:t>
            </a:r>
            <a:r>
              <a:rPr lang="ru-RU" sz="2400" dirty="0">
                <a:latin typeface="Times New Roman" pitchFamily="18" charset="0"/>
                <a:cs typeface="Times New Roman" pitchFamily="18" charset="0"/>
              </a:rPr>
              <a:t>м </a:t>
            </a:r>
            <a:r>
              <a:rPr lang="ru-RU" sz="2400" dirty="0" err="1">
                <a:latin typeface="Times New Roman" pitchFamily="18" charset="0"/>
                <a:cs typeface="Times New Roman" pitchFamily="18" charset="0"/>
              </a:rPr>
              <a:t>бўлган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ҳайдаётган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насоснинг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қуввати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аниқлансин</a:t>
            </a:r>
            <a:r>
              <a:rPr lang="ru-RU" sz="2400" dirty="0">
                <a:latin typeface="Times New Roman" pitchFamily="18" charset="0"/>
                <a:cs typeface="Times New Roman" pitchFamily="18" charset="0"/>
              </a:rPr>
              <a:t>.</a:t>
            </a:r>
          </a:p>
        </p:txBody>
      </p:sp>
    </p:spTree>
    <p:extLst>
      <p:ext uri="{BB962C8B-B14F-4D97-AF65-F5344CB8AC3E}">
        <p14:creationId xmlns:p14="http://schemas.microsoft.com/office/powerpoint/2010/main" val="16899933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395536" y="749894"/>
            <a:ext cx="8352928" cy="52937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539750" algn="ctr" defTabSz="914400" rtl="0" eaLnBrk="1" fontAlgn="base" latinLnBrk="0" hangingPunct="1">
              <a:lnSpc>
                <a:spcPct val="100000"/>
              </a:lnSpc>
              <a:spcBef>
                <a:spcPct val="0"/>
              </a:spcBef>
              <a:spcAft>
                <a:spcPct val="0"/>
              </a:spcAft>
              <a:buClrTx/>
              <a:buSzTx/>
              <a:buFontTx/>
              <a:buNone/>
              <a:tabLst/>
            </a:pPr>
            <a:endParaRPr kumimoji="0" lang="ru-RU" sz="1400" b="1" i="0" u="none" strike="noStrike" cap="none" normalizeH="0" baseline="0" dirty="0">
              <a:ln>
                <a:noFill/>
              </a:ln>
              <a:solidFill>
                <a:schemeClr val="tx1"/>
              </a:solidFill>
              <a:effectLst/>
              <a:latin typeface="BalticaUzbek" charset="0"/>
              <a:ea typeface="Times New Roman" pitchFamily="18" charset="0"/>
              <a:cs typeface="Arial" pitchFamily="34" charset="0"/>
            </a:endParaRPr>
          </a:p>
          <a:p>
            <a:pPr marL="0" marR="0" lvl="0" indent="539750" algn="just" defTabSz="914400" rtl="0" eaLnBrk="1" fontAlgn="base" latinLnBrk="0" hangingPunct="1">
              <a:lnSpc>
                <a:spcPct val="150000"/>
              </a:lnSpc>
              <a:spcBef>
                <a:spcPct val="0"/>
              </a:spcBef>
              <a:spcAft>
                <a:spcPct val="0"/>
              </a:spcAft>
              <a:buClrTx/>
              <a:buSzTx/>
              <a:buFontTx/>
              <a:buNone/>
              <a:tabLst/>
            </a:pPr>
            <a:r>
              <a:rPr kumimoji="0" lang="ru-RU" sz="2400" b="1"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Ечиш</a:t>
            </a:r>
            <a:r>
              <a:rPr kumimoji="0" lang="ru-RU" sz="24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Насоснинг</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сиқувини</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қуйидаги</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формула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орқали</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топамиз</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539750" algn="just" defTabSz="914400" rtl="0" eaLnBrk="0" fontAlgn="base" latinLnBrk="0" hangingPunct="0">
              <a:lnSpc>
                <a:spcPct val="150000"/>
              </a:lnSpc>
              <a:spcBef>
                <a:spcPct val="0"/>
              </a:spcBef>
              <a:spcAft>
                <a:spcPct val="0"/>
              </a:spcAft>
              <a:buClrTx/>
              <a:buSzTx/>
              <a:buFontTx/>
              <a:buNone/>
              <a:tabLst/>
            </a:pP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Н =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Н</a:t>
            </a:r>
            <a:r>
              <a:rPr kumimoji="0" lang="ru-RU" sz="2400" b="0" i="0" u="none" strike="noStrike" cap="none" normalizeH="0" baseline="-30000" dirty="0" err="1">
                <a:ln>
                  <a:noFill/>
                </a:ln>
                <a:solidFill>
                  <a:schemeClr val="tx1"/>
                </a:solidFill>
                <a:effectLst/>
                <a:latin typeface="Times New Roman" pitchFamily="18" charset="0"/>
                <a:ea typeface="Times New Roman" pitchFamily="18" charset="0"/>
                <a:cs typeface="Times New Roman" pitchFamily="18" charset="0"/>
              </a:rPr>
              <a:t>с</a:t>
            </a:r>
            <a:r>
              <a:rPr kumimoji="0" lang="en-US" sz="2400" b="0" i="0" u="none" strike="noStrike" cap="none" normalizeH="0" baseline="-30000" dirty="0">
                <a:ln>
                  <a:noFill/>
                </a:ln>
                <a:solidFill>
                  <a:schemeClr val="tx1"/>
                </a:solidFill>
                <a:effectLst/>
                <a:latin typeface="Times New Roman" pitchFamily="18" charset="0"/>
                <a:ea typeface="Times New Roman" pitchFamily="18" charset="0"/>
                <a:cs typeface="Times New Roman" pitchFamily="18" charset="0"/>
              </a:rPr>
              <a:t>m</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a:t>
            </a:r>
            <a:r>
              <a:rPr kumimoji="0" lang="en-US" sz="2400" b="0" i="0" u="none" strike="noStrike" cap="none" normalizeH="0" baseline="-30000" dirty="0" err="1">
                <a:ln>
                  <a:noFill/>
                </a:ln>
                <a:solidFill>
                  <a:schemeClr val="tx1"/>
                </a:solidFill>
                <a:effectLst/>
                <a:latin typeface="Times New Roman" pitchFamily="18" charset="0"/>
                <a:ea typeface="Times New Roman" pitchFamily="18" charset="0"/>
                <a:cs typeface="Times New Roman" pitchFamily="18" charset="0"/>
              </a:rPr>
              <a:t>wo</a:t>
            </a:r>
            <a:r>
              <a:rPr kumimoji="0" lang="ru-RU" sz="2400" b="0" i="0" u="none" strike="noStrike" cap="none" normalizeH="0" baseline="-30000" dirty="0">
                <a:ln>
                  <a:noFill/>
                </a:ln>
                <a:solidFill>
                  <a:schemeClr val="tx1"/>
                </a:solidFill>
                <a:effectLst/>
                <a:latin typeface="Times New Roman" pitchFamily="18" charset="0"/>
                <a:ea typeface="Times New Roman" pitchFamily="18" charset="0"/>
                <a:cs typeface="Times New Roman" pitchFamily="18" charset="0"/>
              </a:rPr>
              <a:t>-1</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a:t>
            </a:r>
            <a:r>
              <a:rPr kumimoji="0" lang="en-US" sz="2400" b="0" i="0" u="none" strike="noStrike" cap="none" normalizeH="0" baseline="-30000" dirty="0" err="1">
                <a:ln>
                  <a:noFill/>
                </a:ln>
                <a:solidFill>
                  <a:schemeClr val="tx1"/>
                </a:solidFill>
                <a:effectLst/>
                <a:latin typeface="Times New Roman" pitchFamily="18" charset="0"/>
                <a:ea typeface="Times New Roman" pitchFamily="18" charset="0"/>
                <a:cs typeface="Times New Roman" pitchFamily="18" charset="0"/>
              </a:rPr>
              <a:t>w</a:t>
            </a:r>
            <a:r>
              <a:rPr kumimoji="0" lang="ru-RU" sz="2400" b="0" i="0" u="none" strike="noStrike" cap="none" normalizeH="0" baseline="-30000" dirty="0">
                <a:ln>
                  <a:noFill/>
                </a:ln>
                <a:solidFill>
                  <a:schemeClr val="tx1"/>
                </a:solidFill>
                <a:effectLst/>
                <a:latin typeface="Times New Roman" pitchFamily="18" charset="0"/>
                <a:ea typeface="Times New Roman" pitchFamily="18" charset="0"/>
                <a:cs typeface="Times New Roman" pitchFamily="18" charset="0"/>
              </a:rPr>
              <a:t>2-2</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 45+1,2+5,8 = 52 м.</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539750" algn="just" defTabSz="914400" rtl="0" eaLnBrk="0" fontAlgn="base" latinLnBrk="0" hangingPunct="0">
              <a:lnSpc>
                <a:spcPct val="150000"/>
              </a:lnSpc>
              <a:spcBef>
                <a:spcPct val="0"/>
              </a:spcBef>
              <a:spcAft>
                <a:spcPct val="0"/>
              </a:spcAft>
              <a:buClrTx/>
              <a:buSzTx/>
              <a:buFontTx/>
              <a:buNone/>
              <a:tabLst/>
            </a:pP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Зичлик</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қ1000 кг/м</a:t>
            </a:r>
            <a:r>
              <a:rPr kumimoji="0" lang="ru-RU" sz="2400" b="0" i="0" u="none" strike="noStrike" cap="none" normalizeH="0" baseline="3000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3</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ва</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g</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қ9,81 м/с</a:t>
            </a:r>
            <a:r>
              <a:rPr kumimoji="0" lang="ru-RU" sz="2400" b="0" i="0" u="none" strike="noStrike" cap="none" normalizeH="0" baseline="3000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2</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бўлганда</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насоснинг</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фойдали</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қуввати</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(2.5) формула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бўйича</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тенг</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p>
            <a:pPr marL="0" marR="0" lvl="0" indent="539750" algn="just"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N</a:t>
            </a:r>
            <a:r>
              <a:rPr kumimoji="0" lang="en-US" sz="2400" b="0" i="0" u="none" strike="noStrike" cap="none" normalizeH="0" baseline="-3000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n</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=1000 </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9,81</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3 </a:t>
            </a: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52</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=152836 Вт </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1530 кВт.</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p>
            <a:pPr marL="0" marR="0" lvl="0" indent="539750" algn="just" defTabSz="914400" rtl="0" eaLnBrk="0" fontAlgn="base" latinLnBrk="0" hangingPunct="0">
              <a:lnSpc>
                <a:spcPct val="150000"/>
              </a:lnSpc>
              <a:spcBef>
                <a:spcPct val="0"/>
              </a:spcBef>
              <a:spcAft>
                <a:spcPct val="0"/>
              </a:spcAft>
              <a:buClrTx/>
              <a:buSzTx/>
              <a:buFontTx/>
              <a:buNone/>
              <a:tabLst/>
            </a:pP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Насоснинг</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қувватини</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унинг</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ФИК </a:t>
            </a:r>
            <a:r>
              <a:rPr lang="ru-RU" sz="2400" dirty="0">
                <a:latin typeface="Times New Roman" pitchFamily="18" charset="0"/>
                <a:ea typeface="Times New Roman" pitchFamily="18" charset="0"/>
                <a:cs typeface="Times New Roman" pitchFamily="18" charset="0"/>
                <a:sym typeface="Symbol" pitchFamily="18" charset="2"/>
              </a:rPr>
              <a:t> </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0,82 </a:t>
            </a:r>
            <a:r>
              <a:rPr kumimoji="0" lang="ru-RU" sz="2400" b="0" i="0" u="none" strike="noStrike" cap="none" normalizeH="0" baseline="0">
                <a:ln>
                  <a:noFill/>
                </a:ln>
                <a:solidFill>
                  <a:schemeClr val="tx1"/>
                </a:solidFill>
                <a:effectLst/>
                <a:latin typeface="Times New Roman" pitchFamily="18" charset="0"/>
                <a:ea typeface="Times New Roman" pitchFamily="18" charset="0"/>
                <a:cs typeface="Times New Roman" pitchFamily="18" charset="0"/>
                <a:sym typeface="Symbol" pitchFamily="18" charset="2"/>
              </a:rPr>
              <a:t>бўлганда </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формула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бўйича</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r>
              <a:rPr kumimoji="0" lang="ru-RU" sz="24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sym typeface="Symbol" pitchFamily="18" charset="2"/>
              </a:rPr>
              <a:t>топамиз</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 </a:t>
            </a:r>
            <a:endParaRPr kumimoji="0" lang="ru-RU" sz="2400" b="0" i="0" u="none" strike="noStrike" cap="none" normalizeH="0" baseline="0" dirty="0">
              <a:ln>
                <a:noFill/>
              </a:ln>
              <a:solidFill>
                <a:schemeClr val="tx1"/>
              </a:solidFill>
              <a:effectLst/>
              <a:latin typeface="Times New Roman" pitchFamily="18" charset="0"/>
              <a:cs typeface="Times New Roman" pitchFamily="18" charset="0"/>
              <a:sym typeface="Symbol" pitchFamily="18" charset="2"/>
            </a:endParaRPr>
          </a:p>
          <a:p>
            <a:pPr marL="0" marR="0" lvl="0" indent="539750" algn="just" defTabSz="914400" rtl="0" eaLnBrk="0" fontAlgn="base" latinLnBrk="0" hangingPunct="0">
              <a:lnSpc>
                <a:spcPct val="15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N</a:t>
            </a:r>
            <a:r>
              <a:rPr kumimoji="0" lang="ru-RU" sz="24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sym typeface="Symbol" pitchFamily="18" charset="2"/>
              </a:rPr>
              <a:t>=1530/0,82=1865 кВт.</a:t>
            </a:r>
          </a:p>
        </p:txBody>
      </p:sp>
    </p:spTree>
    <p:extLst>
      <p:ext uri="{BB962C8B-B14F-4D97-AF65-F5344CB8AC3E}">
        <p14:creationId xmlns:p14="http://schemas.microsoft.com/office/powerpoint/2010/main" val="8395383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угольник 1"/>
              <p:cNvSpPr/>
              <p:nvPr/>
            </p:nvSpPr>
            <p:spPr>
              <a:xfrm>
                <a:off x="503548" y="369027"/>
                <a:ext cx="8136904" cy="6119945"/>
              </a:xfrm>
              <a:prstGeom prst="rect">
                <a:avLst/>
              </a:prstGeom>
            </p:spPr>
            <p:txBody>
              <a:bodyPr wrap="square">
                <a:spAutoFit/>
              </a:bodyPr>
              <a:lstStyle/>
              <a:p>
                <a:pPr algn="just">
                  <a:lnSpc>
                    <a:spcPct val="150000"/>
                  </a:lnSpc>
                </a:pPr>
                <a:r>
                  <a:rPr lang="en-US" sz="2400" dirty="0" err="1">
                    <a:latin typeface="Times New Roman" panose="02020603050405020304" pitchFamily="18" charset="0"/>
                    <a:cs typeface="Times New Roman" panose="02020603050405020304" pitchFamily="18" charset="0"/>
                  </a:rPr>
                  <a:t>Nasos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dvigatel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mexanik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energiya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uzatmasi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so‘rish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bosimli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truboprovodlardan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iborat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suyuqlik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uzatishga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mo‘ljallangan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tuzilmaga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nasos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qurilmasi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deyiladi</a:t>
                </a:r>
                <a:r>
                  <a:rPr lang="en-US" sz="2400" dirty="0">
                    <a:latin typeface="Times New Roman" panose="02020603050405020304" pitchFamily="18" charset="0"/>
                    <a:cs typeface="Times New Roman" panose="02020603050405020304" pitchFamily="18" charset="0"/>
                  </a:rPr>
                  <a:t> .  </a:t>
                </a:r>
              </a:p>
              <a:p>
                <a:pPr algn="just">
                  <a:lnSpc>
                    <a:spcPct val="150000"/>
                  </a:lnSpc>
                </a:pPr>
                <a:r>
                  <a:rPr lang="en-US" sz="2400" dirty="0" err="1">
                    <a:latin typeface="Times New Roman" panose="02020603050405020304" pitchFamily="18" charset="0"/>
                    <a:cs typeface="Times New Roman" panose="02020603050405020304" pitchFamily="18" charset="0"/>
                  </a:rPr>
                  <a:t>Nasos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qurilmasining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tartibi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suyuqlik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haydashi</a:t>
                </a:r>
                <a:r>
                  <a:rPr lang="en-US" sz="2400" dirty="0">
                    <a:latin typeface="Times New Roman" panose="02020603050405020304" pitchFamily="18" charset="0"/>
                    <a:cs typeface="Times New Roman" panose="02020603050405020304" pitchFamily="18" charset="0"/>
                  </a:rPr>
                  <a:t> Q, </a:t>
                </a:r>
                <a:r>
                  <a:rPr lang="en-US" sz="2400" dirty="0" err="1">
                    <a:latin typeface="Times New Roman" panose="02020603050405020304" pitchFamily="18" charset="0"/>
                    <a:cs typeface="Times New Roman" panose="02020603050405020304" pitchFamily="18" charset="0"/>
                  </a:rPr>
                  <a:t>bosimi</a:t>
                </a:r>
                <a:r>
                  <a:rPr lang="en-US" sz="2400" dirty="0">
                    <a:latin typeface="Times New Roman" panose="02020603050405020304" pitchFamily="18" charset="0"/>
                    <a:cs typeface="Times New Roman" panose="02020603050405020304" pitchFamily="18" charset="0"/>
                  </a:rPr>
                  <a:t> H, </a:t>
                </a:r>
                <a:r>
                  <a:rPr lang="en-US" sz="2400" dirty="0" err="1">
                    <a:latin typeface="Times New Roman" panose="02020603050405020304" pitchFamily="18" charset="0"/>
                    <a:cs typeface="Times New Roman" panose="02020603050405020304" pitchFamily="18" charset="0"/>
                  </a:rPr>
                  <a:t>quvvati</a:t>
                </a:r>
                <a:r>
                  <a:rPr lang="en-US" sz="2400" dirty="0">
                    <a:latin typeface="Times New Roman" panose="02020603050405020304" pitchFamily="18" charset="0"/>
                    <a:cs typeface="Times New Roman" panose="02020603050405020304" pitchFamily="18" charset="0"/>
                  </a:rPr>
                  <a:t> N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foydali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koeffitsenti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f.i.k</a:t>
                </a:r>
                <a:r>
                  <a:rPr lang="en-US" sz="2400" dirty="0">
                    <a:latin typeface="Times New Roman" panose="02020603050405020304" pitchFamily="18" charset="0"/>
                    <a:cs typeface="Times New Roman" panose="02020603050405020304" pitchFamily="18" charset="0"/>
                  </a:rPr>
                  <a:t>.) </a:t>
                </a:r>
                <a14:m>
                  <m:oMath xmlns:m="http://schemas.openxmlformats.org/officeDocument/2006/math">
                    <m:r>
                      <a:rPr lang="en-US" sz="2400" b="1" i="1" smtClean="0">
                        <a:effectLst/>
                        <a:latin typeface="Cambria Math" panose="02040503050406030204" pitchFamily="18" charset="0"/>
                        <a:ea typeface="Calibri" panose="020F0502020204030204" pitchFamily="34" charset="0"/>
                        <a:cs typeface="Times New Roman" panose="02020603050405020304" pitchFamily="18" charset="0"/>
                      </a:rPr>
                      <m:t>𝜼</m:t>
                    </m:r>
                  </m:oMath>
                </a14:m>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kabi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ko‘rsatkichlari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bilan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belgilanadi</a:t>
                </a:r>
                <a:r>
                  <a:rPr lang="en-US" sz="2400" dirty="0">
                    <a:latin typeface="Times New Roman" panose="02020603050405020304" pitchFamily="18" charset="0"/>
                    <a:cs typeface="Times New Roman" panose="02020603050405020304" pitchFamily="18" charset="0"/>
                  </a:rPr>
                  <a:t>. </a:t>
                </a:r>
              </a:p>
              <a:p>
                <a:pPr algn="just">
                  <a:lnSpc>
                    <a:spcPct val="150000"/>
                  </a:lnSpc>
                </a:pP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Nasos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stansiyasi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jihozlarining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tarkibini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tuzilishining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o‘ziga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xosliklarini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shuningdek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rejimini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o‘zgarish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doirasini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aniqlovchi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asosiy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ko‘rsatkichlarga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nasos</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hosil</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qiladigan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siquv</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uzatish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quvvati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foydali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ish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koeffitsenti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kabi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ko‘rsatkichlar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kiradi</a:t>
                </a:r>
                <a:r>
                  <a:rPr lang="en-US" sz="2400" dirty="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mc:Choice>
        <mc:Fallback>
          <p:sp>
            <p:nvSpPr>
              <p:cNvPr id="2" name="Прямоугольник 1"/>
              <p:cNvSpPr>
                <a:spLocks noRot="1" noChangeAspect="1" noMove="1" noResize="1" noEditPoints="1" noAdjustHandles="1" noChangeArrowheads="1" noChangeShapeType="1" noTextEdit="1"/>
              </p:cNvSpPr>
              <p:nvPr/>
            </p:nvSpPr>
            <p:spPr>
              <a:xfrm>
                <a:off x="503548" y="369027"/>
                <a:ext cx="8136904" cy="6119945"/>
              </a:xfrm>
              <a:prstGeom prst="rect">
                <a:avLst/>
              </a:prstGeom>
              <a:blipFill>
                <a:blip r:embed="rId2"/>
                <a:stretch>
                  <a:fillRect l="-1199" r="-1199" b="-1496"/>
                </a:stretch>
              </a:blipFill>
            </p:spPr>
            <p:txBody>
              <a:bodyPr/>
              <a:lstStyle/>
              <a:p>
                <a:r>
                  <a:rPr lang="ru-RU">
                    <a:noFill/>
                  </a:rPr>
                  <a:t> </a:t>
                </a:r>
              </a:p>
            </p:txBody>
          </p:sp>
        </mc:Fallback>
      </mc:AlternateContent>
    </p:spTree>
    <p:extLst>
      <p:ext uri="{BB962C8B-B14F-4D97-AF65-F5344CB8AC3E}">
        <p14:creationId xmlns:p14="http://schemas.microsoft.com/office/powerpoint/2010/main" val="2094580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335846"/>
            <a:ext cx="8424936" cy="6370975"/>
          </a:xfrm>
          <a:prstGeom prst="rect">
            <a:avLst/>
          </a:prstGeom>
        </p:spPr>
        <p:txBody>
          <a:bodyPr wrap="square">
            <a:spAutoFit/>
          </a:bodyPr>
          <a:lstStyle/>
          <a:p>
            <a:pPr algn="ctr"/>
            <a:r>
              <a:rPr lang="ru-RU" sz="2400" b="1" dirty="0" err="1">
                <a:latin typeface="Times New Roman" panose="02020603050405020304" pitchFamily="18" charset="0"/>
                <a:cs typeface="Times New Roman" panose="02020603050405020304" pitchFamily="18" charset="0"/>
              </a:rPr>
              <a:t>Насосларнинг</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асосий</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кўрсаткичлари</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ва</a:t>
            </a:r>
            <a:r>
              <a:rPr lang="ru-RU" sz="2400" b="1" dirty="0">
                <a:latin typeface="Times New Roman" panose="02020603050405020304" pitchFamily="18" charset="0"/>
                <a:cs typeface="Times New Roman" panose="02020603050405020304" pitchFamily="18" charset="0"/>
              </a:rPr>
              <a:t> </a:t>
            </a:r>
            <a:r>
              <a:rPr lang="ru-RU" sz="2400" b="1" dirty="0" err="1">
                <a:latin typeface="Times New Roman" panose="02020603050405020304" pitchFamily="18" charset="0"/>
                <a:cs typeface="Times New Roman" panose="02020603050405020304" pitchFamily="18" charset="0"/>
              </a:rPr>
              <a:t>таснифи</a:t>
            </a:r>
            <a:endParaRPr lang="ru-RU" sz="2400" dirty="0">
              <a:latin typeface="Times New Roman" panose="02020603050405020304" pitchFamily="18" charset="0"/>
              <a:cs typeface="Times New Roman" panose="02020603050405020304" pitchFamily="18" charset="0"/>
            </a:endParaRPr>
          </a:p>
          <a:p>
            <a:pPr algn="just"/>
            <a:r>
              <a:rPr lang="uz-Cyrl-UZ"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a:p>
            <a:pPr algn="just"/>
            <a:r>
              <a:rPr lang="uz-Cyrl-UZ" sz="2400" i="1" u="sng" dirty="0">
                <a:latin typeface="Times New Roman" panose="02020603050405020304" pitchFamily="18" charset="0"/>
                <a:cs typeface="Times New Roman" panose="02020603050405020304" pitchFamily="18" charset="0"/>
              </a:rPr>
              <a:t>Сиқув</a:t>
            </a:r>
            <a:r>
              <a:rPr lang="uz-Cyrl-UZ" sz="2400" dirty="0">
                <a:latin typeface="Times New Roman" panose="02020603050405020304" pitchFamily="18" charset="0"/>
                <a:cs typeface="Times New Roman" panose="02020603050405020304" pitchFamily="18" charset="0"/>
              </a:rPr>
              <a:t> метрларда ўлчанадиган, насосдан олдин ва ундан кейин бўлган кесимлардаги суюқликнинг солиштирма энергияси фарқини ифодаловчи катталикдир. Насос ҳосил қилинган сиқув, суюқликни кўтариш бўйича энг баланд ёки ҳайдаш бўйича энг узоқ масофани аниқлайди (1.1-расмда мос равишда Н ва L). </a:t>
            </a:r>
            <a:endParaRPr lang="ru-RU" sz="2400" dirty="0">
              <a:latin typeface="Times New Roman" panose="02020603050405020304" pitchFamily="18" charset="0"/>
              <a:cs typeface="Times New Roman" panose="02020603050405020304" pitchFamily="18" charset="0"/>
            </a:endParaRPr>
          </a:p>
          <a:p>
            <a:pPr algn="just"/>
            <a:r>
              <a:rPr lang="uz-Cyrl-UZ" sz="2400" i="1" u="sng" dirty="0">
                <a:latin typeface="Times New Roman" panose="02020603050405020304" pitchFamily="18" charset="0"/>
                <a:cs typeface="Times New Roman" panose="02020603050405020304" pitchFamily="18" charset="0"/>
              </a:rPr>
              <a:t>Узатиш</a:t>
            </a:r>
            <a:r>
              <a:rPr lang="uz-Cyrl-UZ" sz="2400" i="1" dirty="0">
                <a:latin typeface="Times New Roman" panose="02020603050405020304" pitchFamily="18" charset="0"/>
                <a:cs typeface="Times New Roman" panose="02020603050405020304" pitchFamily="18" charset="0"/>
              </a:rPr>
              <a:t>,</a:t>
            </a:r>
            <a:r>
              <a:rPr lang="uz-Cyrl-UZ" sz="2400" dirty="0">
                <a:latin typeface="Times New Roman" panose="02020603050405020304" pitchFamily="18" charset="0"/>
                <a:cs typeface="Times New Roman" panose="02020603050405020304" pitchFamily="18" charset="0"/>
              </a:rPr>
              <a:t> яъни вақт бирлигида сиқув қувурига насос узатадиган суюқлик ҳажми, одатда л/с ёки м</a:t>
            </a:r>
            <a:r>
              <a:rPr lang="uz-Cyrl-UZ" sz="2400" baseline="30000" dirty="0">
                <a:latin typeface="Times New Roman" panose="02020603050405020304" pitchFamily="18" charset="0"/>
                <a:cs typeface="Times New Roman" panose="02020603050405020304" pitchFamily="18" charset="0"/>
              </a:rPr>
              <a:t>3</a:t>
            </a:r>
            <a:r>
              <a:rPr lang="uz-Cyrl-UZ" sz="2400" dirty="0">
                <a:latin typeface="Times New Roman" panose="02020603050405020304" pitchFamily="18" charset="0"/>
                <a:cs typeface="Times New Roman" panose="02020603050405020304" pitchFamily="18" charset="0"/>
              </a:rPr>
              <a:t>/ соат да ўлчанади.</a:t>
            </a:r>
            <a:endParaRPr lang="ru-RU" sz="2400" dirty="0">
              <a:latin typeface="Times New Roman" panose="02020603050405020304" pitchFamily="18" charset="0"/>
              <a:cs typeface="Times New Roman" panose="02020603050405020304" pitchFamily="18" charset="0"/>
            </a:endParaRPr>
          </a:p>
          <a:p>
            <a:pPr algn="just"/>
            <a:r>
              <a:rPr lang="uz-Cyrl-UZ" sz="2400" i="1" u="sng" dirty="0">
                <a:latin typeface="Times New Roman" panose="02020603050405020304" pitchFamily="18" charset="0"/>
                <a:cs typeface="Times New Roman" panose="02020603050405020304" pitchFamily="18" charset="0"/>
              </a:rPr>
              <a:t>қувват</a:t>
            </a:r>
            <a:r>
              <a:rPr lang="uz-Cyrl-UZ" sz="2400" i="1" dirty="0">
                <a:latin typeface="Times New Roman" panose="02020603050405020304" pitchFamily="18" charset="0"/>
                <a:cs typeface="Times New Roman" panose="02020603050405020304" pitchFamily="18" charset="0"/>
              </a:rPr>
              <a:t>,</a:t>
            </a:r>
            <a:r>
              <a:rPr lang="uz-Cyrl-UZ" sz="2400" dirty="0">
                <a:latin typeface="Times New Roman" panose="02020603050405020304" pitchFamily="18" charset="0"/>
                <a:cs typeface="Times New Roman" panose="02020603050405020304" pitchFamily="18" charset="0"/>
              </a:rPr>
              <a:t> талаб этилган сиқувни ҳосил қилиш ва қувурлар бўйича суюқлик ҳаракатда бўлганда барча энергия йўқолишларни енгиш учун насос сарфлайдиган қувватдир. Киловатт (кВт) ларда ўлчанадиган насос қуввати, харакатга келтирувчи юритгични ва насос станциясининг йиғинди</a:t>
            </a:r>
            <a:r>
              <a:rPr lang="uz-Cyrl-UZ" dirty="0"/>
              <a:t> </a:t>
            </a:r>
            <a:r>
              <a:rPr lang="uz-Cyrl-UZ" sz="2400" dirty="0">
                <a:latin typeface="Times New Roman" panose="02020603050405020304" pitchFamily="18" charset="0"/>
                <a:cs typeface="Times New Roman" panose="02020603050405020304" pitchFamily="18" charset="0"/>
              </a:rPr>
              <a:t>(ўрнатилган) қувватини аниқлайди</a:t>
            </a:r>
            <a:r>
              <a:rPr lang="uz-Cyrl-UZ" dirty="0"/>
              <a:t>.</a:t>
            </a:r>
            <a:endParaRPr lang="ru-RU" dirty="0"/>
          </a:p>
        </p:txBody>
      </p:sp>
    </p:spTree>
    <p:extLst>
      <p:ext uri="{BB962C8B-B14F-4D97-AF65-F5344CB8AC3E}">
        <p14:creationId xmlns:p14="http://schemas.microsoft.com/office/powerpoint/2010/main" val="7214866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424936" cy="5632311"/>
          </a:xfrm>
          <a:prstGeom prst="rect">
            <a:avLst/>
          </a:prstGeom>
        </p:spPr>
        <p:txBody>
          <a:bodyPr wrap="square">
            <a:spAutoFit/>
          </a:bodyPr>
          <a:lstStyle/>
          <a:p>
            <a:pPr algn="ctr">
              <a:lnSpc>
                <a:spcPct val="150000"/>
              </a:lnSpc>
            </a:pPr>
            <a:r>
              <a:rPr lang="ru-RU" sz="2400" b="1" i="1" dirty="0">
                <a:latin typeface="Times New Roman" pitchFamily="18" charset="0"/>
                <a:cs typeface="Times New Roman" pitchFamily="18" charset="0"/>
              </a:rPr>
              <a:t>Насос </a:t>
            </a:r>
            <a:r>
              <a:rPr lang="ru-RU" sz="2400" b="1" i="1" dirty="0" err="1">
                <a:latin typeface="Times New Roman" pitchFamily="18" charset="0"/>
                <a:cs typeface="Times New Roman" pitchFamily="18" charset="0"/>
              </a:rPr>
              <a:t>қуввати</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ва</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фойдали</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иш</a:t>
            </a:r>
            <a:r>
              <a:rPr lang="ru-RU" sz="2400" b="1" i="1" dirty="0">
                <a:latin typeface="Times New Roman" pitchFamily="18" charset="0"/>
                <a:cs typeface="Times New Roman" pitchFamily="18" charset="0"/>
              </a:rPr>
              <a:t> </a:t>
            </a:r>
            <a:r>
              <a:rPr lang="ru-RU" sz="2400" b="1" i="1" dirty="0" err="1">
                <a:latin typeface="Times New Roman" pitchFamily="18" charset="0"/>
                <a:cs typeface="Times New Roman" pitchFamily="18" charset="0"/>
              </a:rPr>
              <a:t>коэффициенти</a:t>
            </a:r>
            <a:endParaRPr lang="ru-RU" sz="2400" dirty="0">
              <a:latin typeface="Times New Roman" pitchFamily="18" charset="0"/>
              <a:cs typeface="Times New Roman" pitchFamily="18" charset="0"/>
            </a:endParaRPr>
          </a:p>
          <a:p>
            <a:pPr algn="just">
              <a:lnSpc>
                <a:spcPct val="150000"/>
              </a:lnSpc>
            </a:pP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Агар</a:t>
            </a:r>
            <a:r>
              <a:rPr lang="ru-RU" sz="2400" dirty="0">
                <a:latin typeface="Times New Roman" pitchFamily="18" charset="0"/>
                <a:cs typeface="Times New Roman" pitchFamily="18" charset="0"/>
              </a:rPr>
              <a:t> насос 1 секунд </a:t>
            </a:r>
            <a:r>
              <a:rPr lang="ru-RU" sz="2400" dirty="0" err="1">
                <a:latin typeface="Times New Roman" pitchFamily="18" charset="0"/>
                <a:cs typeface="Times New Roman" pitchFamily="18" charset="0"/>
              </a:rPr>
              <a:t>вақт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ичида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қуйи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хавзадан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юқорига</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m</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массага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эга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бўлган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суюқлик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ҳажмини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узатса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унда</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бажарган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иш</a:t>
            </a:r>
            <a:r>
              <a:rPr lang="ru-RU"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mgH</a:t>
            </a:r>
            <a:r>
              <a:rPr lang="ru-RU" sz="2400" dirty="0">
                <a:latin typeface="Times New Roman" pitchFamily="18" charset="0"/>
                <a:cs typeface="Times New Roman" pitchFamily="18" charset="0"/>
              </a:rPr>
              <a:t> ,Ж га </a:t>
            </a:r>
            <a:r>
              <a:rPr lang="ru-RU" sz="2400" dirty="0" err="1">
                <a:latin typeface="Times New Roman" pitchFamily="18" charset="0"/>
                <a:cs typeface="Times New Roman" pitchFamily="18" charset="0"/>
              </a:rPr>
              <a:t>тенг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бўлади</a:t>
            </a:r>
            <a:r>
              <a:rPr lang="ru-RU" sz="2400" dirty="0">
                <a:latin typeface="Times New Roman" pitchFamily="18" charset="0"/>
                <a:cs typeface="Times New Roman" pitchFamily="18" charset="0"/>
              </a:rPr>
              <a:t>.</a:t>
            </a:r>
          </a:p>
          <a:p>
            <a:pPr algn="just">
              <a:lnSpc>
                <a:spcPct val="150000"/>
              </a:lnSpc>
            </a:pPr>
            <a:r>
              <a:rPr lang="en-US" sz="2400" dirty="0">
                <a:latin typeface="Times New Roman" pitchFamily="18" charset="0"/>
                <a:cs typeface="Times New Roman" pitchFamily="18" charset="0"/>
              </a:rPr>
              <a:t>Q</a:t>
            </a:r>
            <a:r>
              <a:rPr lang="ru-RU" sz="2400" dirty="0">
                <a:latin typeface="Times New Roman" pitchFamily="18" charset="0"/>
                <a:cs typeface="Times New Roman" pitchFamily="18" charset="0"/>
              </a:rPr>
              <a:t>, м</a:t>
            </a:r>
            <a:r>
              <a:rPr lang="ru-RU" sz="2400" baseline="30000" dirty="0">
                <a:latin typeface="Times New Roman" pitchFamily="18" charset="0"/>
                <a:cs typeface="Times New Roman" pitchFamily="18" charset="0"/>
              </a:rPr>
              <a:t>3</a:t>
            </a:r>
            <a:r>
              <a:rPr lang="ru-RU" sz="2400" dirty="0">
                <a:latin typeface="Times New Roman" pitchFamily="18" charset="0"/>
                <a:cs typeface="Times New Roman" pitchFamily="18" charset="0"/>
              </a:rPr>
              <a:t>/с, </a:t>
            </a:r>
            <a:r>
              <a:rPr lang="ru-RU" sz="2400" dirty="0" err="1">
                <a:latin typeface="Times New Roman" pitchFamily="18" charset="0"/>
                <a:cs typeface="Times New Roman" pitchFamily="18" charset="0"/>
              </a:rPr>
              <a:t>узатишда</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m</a:t>
            </a:r>
            <a:r>
              <a:rPr lang="ru-RU" sz="2400" dirty="0">
                <a:latin typeface="Times New Roman" pitchFamily="18" charset="0"/>
                <a:cs typeface="Times New Roman" pitchFamily="18" charset="0"/>
              </a:rPr>
              <a:t>қ</a:t>
            </a:r>
            <a:r>
              <a:rPr lang="en-US" sz="2400" dirty="0">
                <a:latin typeface="Times New Roman" pitchFamily="18" charset="0"/>
                <a:cs typeface="Times New Roman" pitchFamily="18" charset="0"/>
                <a:sym typeface="Symbol"/>
              </a:rPr>
              <a:t></a:t>
            </a:r>
            <a:r>
              <a:rPr lang="en-US" sz="2400" dirty="0">
                <a:latin typeface="Times New Roman" pitchFamily="18" charset="0"/>
                <a:cs typeface="Times New Roman" pitchFamily="18" charset="0"/>
              </a:rPr>
              <a:t>Q</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насоснинг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фойдали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қуввати</a:t>
            </a:r>
            <a:r>
              <a:rPr lang="ru-RU" sz="2400" dirty="0">
                <a:latin typeface="Times New Roman" pitchFamily="18" charset="0"/>
                <a:cs typeface="Times New Roman" pitchFamily="18" charset="0"/>
              </a:rPr>
              <a:t> (1 с да </a:t>
            </a:r>
            <a:r>
              <a:rPr lang="ru-RU" sz="2400" dirty="0" err="1">
                <a:latin typeface="Times New Roman" pitchFamily="18" charset="0"/>
                <a:cs typeface="Times New Roman" pitchFamily="18" charset="0"/>
              </a:rPr>
              <a:t>бажарилган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иш</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бўлади</a:t>
            </a:r>
            <a:endParaRPr lang="ru-RU" sz="2400" dirty="0">
              <a:latin typeface="Times New Roman" pitchFamily="18" charset="0"/>
              <a:cs typeface="Times New Roman" pitchFamily="18" charset="0"/>
            </a:endParaRPr>
          </a:p>
          <a:p>
            <a:pPr algn="ctr">
              <a:lnSpc>
                <a:spcPct val="150000"/>
              </a:lnSpc>
            </a:pPr>
            <a:r>
              <a:rPr lang="en-US" sz="2400" i="1" dirty="0" err="1">
                <a:latin typeface="Times New Roman" pitchFamily="18" charset="0"/>
                <a:cs typeface="Times New Roman" pitchFamily="18" charset="0"/>
              </a:rPr>
              <a:t>N</a:t>
            </a:r>
            <a:r>
              <a:rPr lang="en-US" sz="2400" i="1" baseline="-25000" dirty="0" err="1">
                <a:latin typeface="Times New Roman" pitchFamily="18" charset="0"/>
                <a:cs typeface="Times New Roman" pitchFamily="18" charset="0"/>
              </a:rPr>
              <a:t>n</a:t>
            </a:r>
            <a:r>
              <a:rPr lang="ru-RU" sz="2400" i="1" baseline="-25000" dirty="0">
                <a:latin typeface="Times New Roman" pitchFamily="18" charset="0"/>
                <a:cs typeface="Times New Roman" pitchFamily="18" charset="0"/>
              </a:rPr>
              <a:t>=</a:t>
            </a:r>
            <a:r>
              <a:rPr lang="en-US" sz="2400" i="1" dirty="0">
                <a:latin typeface="Times New Roman" pitchFamily="18" charset="0"/>
                <a:cs typeface="Times New Roman" pitchFamily="18" charset="0"/>
                <a:sym typeface="Symbol"/>
              </a:rPr>
              <a:t></a:t>
            </a:r>
            <a:r>
              <a:rPr lang="en-US" sz="2400" i="1" dirty="0" err="1">
                <a:latin typeface="Times New Roman" pitchFamily="18" charset="0"/>
                <a:cs typeface="Times New Roman" pitchFamily="18" charset="0"/>
              </a:rPr>
              <a:t>gQH</a:t>
            </a:r>
            <a:r>
              <a:rPr lang="ru-RU" sz="2400" i="1" dirty="0">
                <a:latin typeface="Times New Roman" pitchFamily="18" charset="0"/>
                <a:cs typeface="Times New Roman" pitchFamily="18" charset="0"/>
              </a:rPr>
              <a:t>;</a:t>
            </a:r>
            <a:r>
              <a:rPr lang="ru-RU" sz="2400" dirty="0">
                <a:latin typeface="Times New Roman" pitchFamily="18" charset="0"/>
                <a:cs typeface="Times New Roman" pitchFamily="18" charset="0"/>
              </a:rPr>
              <a:t>					 </a:t>
            </a:r>
          </a:p>
          <a:p>
            <a:pPr algn="just">
              <a:lnSpc>
                <a:spcPct val="150000"/>
              </a:lnSpc>
            </a:pPr>
            <a:r>
              <a:rPr lang="ru-RU" sz="2400" dirty="0" err="1">
                <a:latin typeface="Times New Roman" pitchFamily="18" charset="0"/>
                <a:cs typeface="Times New Roman" pitchFamily="18" charset="0"/>
              </a:rPr>
              <a:t>насоснинг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фойдали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қувватини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аниқлаш</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формуласини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қуйидаги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кўринишга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келтириш</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мумкин</a:t>
            </a:r>
            <a:r>
              <a:rPr lang="ru-RU" sz="2400" dirty="0">
                <a:latin typeface="Times New Roman" pitchFamily="18" charset="0"/>
                <a:cs typeface="Times New Roman" pitchFamily="18" charset="0"/>
              </a:rPr>
              <a:t>:</a:t>
            </a:r>
          </a:p>
          <a:p>
            <a:pPr algn="ctr">
              <a:lnSpc>
                <a:spcPct val="150000"/>
              </a:lnSpc>
            </a:pPr>
            <a:r>
              <a:rPr lang="en-US" sz="2400" dirty="0" err="1">
                <a:latin typeface="Times New Roman" pitchFamily="18" charset="0"/>
                <a:cs typeface="Times New Roman" pitchFamily="18" charset="0"/>
              </a:rPr>
              <a:t>N</a:t>
            </a:r>
            <a:r>
              <a:rPr lang="en-US" sz="2400" baseline="-25000" dirty="0" err="1">
                <a:latin typeface="Times New Roman" pitchFamily="18" charset="0"/>
                <a:cs typeface="Times New Roman" pitchFamily="18" charset="0"/>
              </a:rPr>
              <a:t>n</a:t>
            </a:r>
            <a:r>
              <a:rPr lang="ru-RU" sz="2400" dirty="0">
                <a:latin typeface="Times New Roman" pitchFamily="18" charset="0"/>
                <a:cs typeface="Times New Roman" pitchFamily="18" charset="0"/>
              </a:rPr>
              <a:t>=</a:t>
            </a:r>
            <a:r>
              <a:rPr lang="en-US" sz="2400" dirty="0">
                <a:latin typeface="Times New Roman" pitchFamily="18" charset="0"/>
                <a:cs typeface="Times New Roman" pitchFamily="18" charset="0"/>
              </a:rPr>
              <a:t>Q</a:t>
            </a:r>
            <a:r>
              <a:rPr lang="ru-RU" sz="2400" dirty="0">
                <a:latin typeface="Times New Roman" pitchFamily="18" charset="0"/>
                <a:cs typeface="Times New Roman" pitchFamily="18" charset="0"/>
              </a:rPr>
              <a:t>Р		</a:t>
            </a:r>
            <a:r>
              <a:rPr lang="ru-RU" sz="2400" dirty="0"/>
              <a:t>			</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17522314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11560" y="548680"/>
            <a:ext cx="8136904" cy="5078313"/>
          </a:xfrm>
          <a:prstGeom prst="rect">
            <a:avLst/>
          </a:prstGeom>
        </p:spPr>
        <p:txBody>
          <a:bodyPr wrap="square">
            <a:spAutoFit/>
          </a:bodyPr>
          <a:lstStyle/>
          <a:p>
            <a:pPr algn="just">
              <a:lnSpc>
                <a:spcPct val="150000"/>
              </a:lnSpc>
            </a:pP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Насоснинг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ўзида</a:t>
            </a:r>
            <a:r>
              <a:rPr lang="ru-RU" sz="2400" dirty="0">
                <a:latin typeface="Times New Roman" pitchFamily="18" charset="0"/>
                <a:cs typeface="Times New Roman" pitchFamily="18" charset="0"/>
              </a:rPr>
              <a:t> энергия </a:t>
            </a:r>
            <a:r>
              <a:rPr lang="ru-RU" sz="2400" dirty="0" err="1">
                <a:latin typeface="Times New Roman" pitchFamily="18" charset="0"/>
                <a:cs typeface="Times New Roman" pitchFamily="18" charset="0"/>
              </a:rPr>
              <a:t>йўқолиши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ҳисобига</a:t>
            </a:r>
            <a:r>
              <a:rPr lang="ru-RU" sz="2400" dirty="0">
                <a:latin typeface="Times New Roman" pitchFamily="18" charset="0"/>
                <a:cs typeface="Times New Roman" pitchFamily="18" charset="0"/>
              </a:rPr>
              <a:t> у </a:t>
            </a:r>
            <a:r>
              <a:rPr lang="ru-RU" sz="2400" dirty="0" err="1">
                <a:latin typeface="Times New Roman" pitchFamily="18" charset="0"/>
                <a:cs typeface="Times New Roman" pitchFamily="18" charset="0"/>
              </a:rPr>
              <a:t>истеъмол</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қиладиган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қувват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фойдали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қувватдан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катта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бўлиши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шарт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Бу</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йўқолишлар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фойдали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иш</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коэффициенти</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sym typeface="Symbol"/>
              </a:rPr>
              <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билан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ҳисобга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олинади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яъни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фойдали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қувват</a:t>
            </a:r>
            <a:r>
              <a:rPr lang="ru-RU"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t>
            </a:r>
            <a:r>
              <a:rPr lang="en-US" sz="2400" baseline="-25000" dirty="0" err="1">
                <a:latin typeface="Times New Roman" pitchFamily="18" charset="0"/>
                <a:cs typeface="Times New Roman" pitchFamily="18" charset="0"/>
              </a:rPr>
              <a:t>n</a:t>
            </a:r>
            <a:r>
              <a:rPr lang="en-US" sz="2400" baseline="-25000" dirty="0">
                <a:latin typeface="Times New Roman" pitchFamily="18" charset="0"/>
                <a:cs typeface="Times New Roman" pitchFamily="18" charset="0"/>
              </a:rPr>
              <a:t> </a:t>
            </a:r>
            <a:r>
              <a:rPr lang="ru-RU" sz="2400" dirty="0">
                <a:latin typeface="Times New Roman" pitchFamily="18" charset="0"/>
                <a:cs typeface="Times New Roman" pitchFamily="18" charset="0"/>
              </a:rPr>
              <a:t>ни насос </a:t>
            </a:r>
            <a:r>
              <a:rPr lang="ru-RU" sz="2400" dirty="0" err="1">
                <a:latin typeface="Times New Roman" pitchFamily="18" charset="0"/>
                <a:cs typeface="Times New Roman" pitchFamily="18" charset="0"/>
              </a:rPr>
              <a:t>қуввати</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N</a:t>
            </a:r>
            <a:r>
              <a:rPr lang="ru-RU" sz="2400" dirty="0">
                <a:latin typeface="Times New Roman" pitchFamily="18" charset="0"/>
                <a:cs typeface="Times New Roman" pitchFamily="18" charset="0"/>
              </a:rPr>
              <a:t> га </a:t>
            </a:r>
            <a:r>
              <a:rPr lang="ru-RU" sz="2400" dirty="0" err="1">
                <a:latin typeface="Times New Roman" pitchFamily="18" charset="0"/>
                <a:cs typeface="Times New Roman" pitchFamily="18" charset="0"/>
              </a:rPr>
              <a:t>бўлган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нисбати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билан</a:t>
            </a:r>
            <a:r>
              <a:rPr lang="ru-RU" sz="2400" dirty="0">
                <a:latin typeface="Times New Roman" pitchFamily="18" charset="0"/>
                <a:cs typeface="Times New Roman" pitchFamily="18" charset="0"/>
              </a:rPr>
              <a:t>:</a:t>
            </a:r>
          </a:p>
          <a:p>
            <a:pPr algn="ctr">
              <a:lnSpc>
                <a:spcPct val="150000"/>
              </a:lnSpc>
            </a:pPr>
            <a:r>
              <a:rPr lang="ru-RU" sz="2400" i="1" dirty="0">
                <a:latin typeface="Times New Roman" pitchFamily="18" charset="0"/>
                <a:cs typeface="Times New Roman" pitchFamily="18" charset="0"/>
                <a:sym typeface="Symbol"/>
              </a:rPr>
              <a:t></a:t>
            </a:r>
            <a:r>
              <a:rPr lang="ru-RU" sz="2400" i="1" dirty="0">
                <a:latin typeface="Times New Roman" pitchFamily="18" charset="0"/>
                <a:cs typeface="Times New Roman" pitchFamily="18" charset="0"/>
              </a:rPr>
              <a:t>=</a:t>
            </a:r>
            <a:r>
              <a:rPr lang="en-US" sz="2400" i="1" dirty="0" err="1">
                <a:latin typeface="Times New Roman" pitchFamily="18" charset="0"/>
                <a:cs typeface="Times New Roman" pitchFamily="18" charset="0"/>
              </a:rPr>
              <a:t>N</a:t>
            </a:r>
            <a:r>
              <a:rPr lang="en-US" sz="2400" i="1" baseline="-25000" dirty="0" err="1">
                <a:latin typeface="Times New Roman" pitchFamily="18" charset="0"/>
                <a:cs typeface="Times New Roman" pitchFamily="18" charset="0"/>
              </a:rPr>
              <a:t>n</a:t>
            </a:r>
            <a:r>
              <a:rPr lang="ru-RU" sz="2400" i="1" dirty="0">
                <a:latin typeface="Times New Roman" pitchFamily="18" charset="0"/>
                <a:cs typeface="Times New Roman" pitchFamily="18" charset="0"/>
              </a:rPr>
              <a:t>/</a:t>
            </a:r>
            <a:r>
              <a:rPr lang="en-US" sz="2400" i="1" dirty="0">
                <a:latin typeface="Times New Roman" pitchFamily="18" charset="0"/>
                <a:cs typeface="Times New Roman" pitchFamily="18" charset="0"/>
              </a:rPr>
              <a:t>N</a:t>
            </a:r>
            <a:r>
              <a:rPr lang="ru-RU" sz="2400" i="1" dirty="0">
                <a:latin typeface="Times New Roman" pitchFamily="18" charset="0"/>
                <a:cs typeface="Times New Roman" pitchFamily="18" charset="0"/>
              </a:rPr>
              <a:t>;</a:t>
            </a:r>
            <a:endParaRPr lang="ru-RU" sz="2400" dirty="0">
              <a:latin typeface="Times New Roman" pitchFamily="18" charset="0"/>
              <a:cs typeface="Times New Roman" pitchFamily="18" charset="0"/>
            </a:endParaRPr>
          </a:p>
          <a:p>
            <a:pPr algn="just">
              <a:lnSpc>
                <a:spcPct val="150000"/>
              </a:lnSpc>
            </a:pPr>
            <a:r>
              <a:rPr lang="ru-RU" sz="2400" dirty="0" err="1">
                <a:latin typeface="Times New Roman" pitchFamily="18" charset="0"/>
                <a:cs typeface="Times New Roman" pitchFamily="18" charset="0"/>
              </a:rPr>
              <a:t>Шунда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насоснинг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қуввати</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N</a:t>
            </a:r>
            <a:r>
              <a:rPr lang="ru-RU" sz="2400" dirty="0">
                <a:latin typeface="Times New Roman" pitchFamily="18" charset="0"/>
                <a:cs typeface="Times New Roman" pitchFamily="18" charset="0"/>
              </a:rPr>
              <a:t>қ</a:t>
            </a:r>
            <a:r>
              <a:rPr lang="en-US" sz="2400" dirty="0" err="1">
                <a:latin typeface="Times New Roman" pitchFamily="18" charset="0"/>
                <a:cs typeface="Times New Roman" pitchFamily="18" charset="0"/>
              </a:rPr>
              <a:t>N</a:t>
            </a:r>
            <a:r>
              <a:rPr lang="en-US" sz="2400" baseline="-25000" dirty="0" err="1">
                <a:latin typeface="Times New Roman" pitchFamily="18" charset="0"/>
                <a:cs typeface="Times New Roman" pitchFamily="18" charset="0"/>
              </a:rPr>
              <a:t>n</a:t>
            </a:r>
            <a:r>
              <a:rPr lang="ru-RU" sz="2400" dirty="0">
                <a:latin typeface="Times New Roman" pitchFamily="18" charset="0"/>
                <a:cs typeface="Times New Roman" pitchFamily="18" charset="0"/>
              </a:rPr>
              <a:t>/</a:t>
            </a:r>
            <a:r>
              <a:rPr lang="en-US" sz="2400" dirty="0">
                <a:latin typeface="Times New Roman" pitchFamily="18" charset="0"/>
                <a:cs typeface="Times New Roman" pitchFamily="18" charset="0"/>
              </a:rPr>
              <a:t>h</a:t>
            </a:r>
            <a:r>
              <a:rPr lang="ru-RU" sz="2400" dirty="0">
                <a:latin typeface="Times New Roman" pitchFamily="18" charset="0"/>
                <a:cs typeface="Times New Roman" pitchFamily="18" charset="0"/>
              </a:rPr>
              <a:t>. </a:t>
            </a:r>
            <a:r>
              <a:rPr lang="en-US" sz="2400" dirty="0" err="1">
                <a:latin typeface="Times New Roman" pitchFamily="18" charset="0"/>
                <a:cs typeface="Times New Roman" pitchFamily="18" charset="0"/>
              </a:rPr>
              <a:t>N</a:t>
            </a:r>
            <a:r>
              <a:rPr lang="en-US" sz="2400" baseline="-25000" dirty="0" err="1">
                <a:latin typeface="Times New Roman" pitchFamily="18" charset="0"/>
                <a:cs typeface="Times New Roman" pitchFamily="18" charset="0"/>
              </a:rPr>
              <a:t>n</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қийматини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юкоридаги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формуладан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олиб</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қўйсак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топамиз</a:t>
            </a:r>
            <a:r>
              <a:rPr lang="ru-RU" sz="2400" dirty="0">
                <a:latin typeface="Times New Roman" pitchFamily="18" charset="0"/>
                <a:cs typeface="Times New Roman" pitchFamily="18" charset="0"/>
              </a:rPr>
              <a:t>:</a:t>
            </a:r>
          </a:p>
          <a:p>
            <a:pPr algn="ctr">
              <a:lnSpc>
                <a:spcPct val="150000"/>
              </a:lnSpc>
            </a:pPr>
            <a:r>
              <a:rPr lang="ru-RU" sz="2400" dirty="0">
                <a:latin typeface="Times New Roman" pitchFamily="18" charset="0"/>
                <a:cs typeface="Times New Roman" pitchFamily="18" charset="0"/>
              </a:rPr>
              <a:t> </a:t>
            </a:r>
            <a:r>
              <a:rPr lang="en-US" sz="2400" i="1" dirty="0">
                <a:latin typeface="Times New Roman" pitchFamily="18" charset="0"/>
                <a:cs typeface="Times New Roman" pitchFamily="18" charset="0"/>
              </a:rPr>
              <a:t>N</a:t>
            </a:r>
            <a:r>
              <a:rPr lang="ru-RU" sz="2400" i="1" dirty="0">
                <a:latin typeface="Times New Roman" pitchFamily="18" charset="0"/>
                <a:cs typeface="Times New Roman" pitchFamily="18" charset="0"/>
              </a:rPr>
              <a:t>=</a:t>
            </a:r>
            <a:r>
              <a:rPr lang="en-US" sz="2400" i="1" dirty="0">
                <a:latin typeface="Times New Roman" pitchFamily="18" charset="0"/>
                <a:cs typeface="Times New Roman" pitchFamily="18" charset="0"/>
                <a:sym typeface="Symbol"/>
              </a:rPr>
              <a:t></a:t>
            </a:r>
            <a:r>
              <a:rPr lang="en-US" sz="2400" i="1" dirty="0" err="1">
                <a:latin typeface="Times New Roman" pitchFamily="18" charset="0"/>
                <a:cs typeface="Times New Roman" pitchFamily="18" charset="0"/>
              </a:rPr>
              <a:t>gQH</a:t>
            </a:r>
            <a:r>
              <a:rPr lang="ru-RU" sz="2400" i="1" dirty="0">
                <a:latin typeface="Times New Roman" pitchFamily="18" charset="0"/>
                <a:cs typeface="Times New Roman" pitchFamily="18" charset="0"/>
              </a:rPr>
              <a:t>/</a:t>
            </a:r>
            <a:r>
              <a:rPr lang="ru-RU" sz="2400" i="1" dirty="0">
                <a:latin typeface="Times New Roman" pitchFamily="18" charset="0"/>
                <a:cs typeface="Times New Roman" pitchFamily="18" charset="0"/>
                <a:sym typeface="Symbol"/>
              </a:rPr>
              <a:t></a:t>
            </a:r>
            <a:r>
              <a:rPr lang="ru-RU" sz="2400" i="1" dirty="0">
                <a:latin typeface="Times New Roman" pitchFamily="18" charset="0"/>
                <a:cs typeface="Times New Roman" pitchFamily="18" charset="0"/>
              </a:rPr>
              <a:t>=</a:t>
            </a:r>
            <a:r>
              <a:rPr lang="en-US" sz="2400" i="1" dirty="0">
                <a:latin typeface="Times New Roman" pitchFamily="18" charset="0"/>
                <a:cs typeface="Times New Roman" pitchFamily="18" charset="0"/>
              </a:rPr>
              <a:t>Q</a:t>
            </a:r>
            <a:r>
              <a:rPr lang="ru-RU" sz="2400" i="1" dirty="0">
                <a:latin typeface="Times New Roman" pitchFamily="18" charset="0"/>
                <a:cs typeface="Times New Roman" pitchFamily="18" charset="0"/>
              </a:rPr>
              <a:t>Р/</a:t>
            </a:r>
            <a:r>
              <a:rPr lang="ru-RU" sz="2400" i="1" dirty="0">
                <a:latin typeface="Times New Roman" pitchFamily="18" charset="0"/>
                <a:cs typeface="Times New Roman" pitchFamily="18" charset="0"/>
                <a:sym typeface="Symbol"/>
              </a:rPr>
              <a:t></a:t>
            </a:r>
            <a:r>
              <a:rPr lang="ru-RU" sz="2400" dirty="0">
                <a:latin typeface="Times New Roman" pitchFamily="18" charset="0"/>
                <a:cs typeface="Times New Roman" pitchFamily="18" charset="0"/>
              </a:rPr>
              <a:t>	</a:t>
            </a:r>
          </a:p>
        </p:txBody>
      </p:sp>
    </p:spTree>
    <p:extLst>
      <p:ext uri="{BB962C8B-B14F-4D97-AF65-F5344CB8AC3E}">
        <p14:creationId xmlns:p14="http://schemas.microsoft.com/office/powerpoint/2010/main" val="41009870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6" name="Объект 5"/>
          <p:cNvGraphicFramePr>
            <a:graphicFrameLocks noChangeAspect="1"/>
          </p:cNvGraphicFramePr>
          <p:nvPr>
            <p:extLst>
              <p:ext uri="{D42A27DB-BD31-4B8C-83A1-F6EECF244321}">
                <p14:modId xmlns:p14="http://schemas.microsoft.com/office/powerpoint/2010/main" val="1049287367"/>
              </p:ext>
            </p:extLst>
          </p:nvPr>
        </p:nvGraphicFramePr>
        <p:xfrm>
          <a:off x="3041830" y="5301208"/>
          <a:ext cx="3060340" cy="648072"/>
        </p:xfrm>
        <a:graphic>
          <a:graphicData uri="http://schemas.openxmlformats.org/presentationml/2006/ole">
            <mc:AlternateContent xmlns:mc="http://schemas.openxmlformats.org/markup-compatibility/2006">
              <mc:Choice xmlns:v="urn:schemas-microsoft-com:vml" Requires="v">
                <p:oleObj spid="_x0000_s7183" name="Формула" r:id="rId3" imgW="825500" imgH="228600" progId="Equation.3">
                  <p:embed/>
                </p:oleObj>
              </mc:Choice>
              <mc:Fallback>
                <p:oleObj name="Формула" r:id="rId3" imgW="825500" imgH="228600" progId="Equation.3">
                  <p:embed/>
                  <p:pic>
                    <p:nvPicPr>
                      <p:cNvPr id="0"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1830" y="5301208"/>
                        <a:ext cx="3060340" cy="648072"/>
                      </a:xfrm>
                      <a:prstGeom prst="rect">
                        <a:avLst/>
                      </a:prstGeom>
                      <a:noFill/>
                    </p:spPr>
                  </p:pic>
                </p:oleObj>
              </mc:Fallback>
            </mc:AlternateContent>
          </a:graphicData>
        </a:graphic>
      </p:graphicFrame>
      <p:sp>
        <p:nvSpPr>
          <p:cNvPr id="10" name="Прямоугольник 9"/>
          <p:cNvSpPr/>
          <p:nvPr/>
        </p:nvSpPr>
        <p:spPr>
          <a:xfrm>
            <a:off x="1043608" y="404664"/>
            <a:ext cx="7632848" cy="6093976"/>
          </a:xfrm>
          <a:prstGeom prst="rect">
            <a:avLst/>
          </a:prstGeom>
        </p:spPr>
        <p:txBody>
          <a:bodyPr wrap="square">
            <a:spAutoFit/>
          </a:bodyPr>
          <a:lstStyle/>
          <a:p>
            <a:pPr algn="just">
              <a:lnSpc>
                <a:spcPct val="150000"/>
              </a:lnSpc>
            </a:pPr>
            <a:r>
              <a:rPr lang="ru-RU" sz="2400" dirty="0">
                <a:latin typeface="Times New Roman" pitchFamily="18" charset="0"/>
                <a:cs typeface="Times New Roman" pitchFamily="18" charset="0"/>
              </a:rPr>
              <a:t>насос ФИК гидравлик, </a:t>
            </a:r>
            <a:r>
              <a:rPr lang="ru-RU" sz="2400" dirty="0" err="1">
                <a:latin typeface="Times New Roman" pitchFamily="18" charset="0"/>
                <a:cs typeface="Times New Roman" pitchFamily="18" charset="0"/>
              </a:rPr>
              <a:t>ҳажмий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ва</a:t>
            </a:r>
            <a:r>
              <a:rPr lang="ru-RU" sz="2400" dirty="0">
                <a:latin typeface="Times New Roman" pitchFamily="18" charset="0"/>
                <a:cs typeface="Times New Roman" pitchFamily="18" charset="0"/>
              </a:rPr>
              <a:t> механик </a:t>
            </a:r>
            <a:r>
              <a:rPr lang="ru-RU" sz="2400" dirty="0" err="1">
                <a:latin typeface="Times New Roman" pitchFamily="18" charset="0"/>
                <a:cs typeface="Times New Roman" pitchFamily="18" charset="0"/>
              </a:rPr>
              <a:t>фойдали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иш</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коэффициентларининг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кўпайтмасига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тенгдир</a:t>
            </a:r>
            <a:r>
              <a:rPr lang="ru-RU" sz="2400" dirty="0">
                <a:latin typeface="Times New Roman" pitchFamily="18" charset="0"/>
                <a:cs typeface="Times New Roman" pitchFamily="18" charset="0"/>
              </a:rPr>
              <a:t>. Насос ФИК </a:t>
            </a:r>
            <a:r>
              <a:rPr lang="ru-RU" sz="2400" dirty="0" err="1">
                <a:latin typeface="Times New Roman" pitchFamily="18" charset="0"/>
                <a:cs typeface="Times New Roman" pitchFamily="18" charset="0"/>
              </a:rPr>
              <a:t>уни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тузилишини</a:t>
            </a:r>
            <a:r>
              <a:rPr lang="ru-RU" sz="2400" dirty="0">
                <a:latin typeface="Times New Roman" pitchFamily="18" charset="0"/>
                <a:cs typeface="Times New Roman" pitchFamily="18" charset="0"/>
              </a:rPr>
              <a:t> гидравлик </a:t>
            </a:r>
            <a:r>
              <a:rPr lang="ru-RU" sz="2400" dirty="0" err="1">
                <a:latin typeface="Times New Roman" pitchFamily="18" charset="0"/>
                <a:cs typeface="Times New Roman" pitchFamily="18" charset="0"/>
              </a:rPr>
              <a:t>ва</a:t>
            </a:r>
            <a:r>
              <a:rPr lang="ru-RU" sz="2400" dirty="0">
                <a:latin typeface="Times New Roman" pitchFamily="18" charset="0"/>
                <a:cs typeface="Times New Roman" pitchFamily="18" charset="0"/>
              </a:rPr>
              <a:t> механик </a:t>
            </a:r>
            <a:r>
              <a:rPr lang="ru-RU" sz="2400" dirty="0" err="1">
                <a:latin typeface="Times New Roman" pitchFamily="18" charset="0"/>
                <a:cs typeface="Times New Roman" pitchFamily="18" charset="0"/>
              </a:rPr>
              <a:t>нуқтаи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назардан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такомиллик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даражасини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аниқлайди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Замонавий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насосларда</a:t>
            </a:r>
            <a:r>
              <a:rPr lang="ru-RU" sz="2400" dirty="0">
                <a:latin typeface="Times New Roman" pitchFamily="18" charset="0"/>
                <a:cs typeface="Times New Roman" pitchFamily="18" charset="0"/>
              </a:rPr>
              <a:t> </a:t>
            </a:r>
            <a:r>
              <a:rPr lang="ru-RU" sz="2400" i="1" dirty="0">
                <a:latin typeface="Times New Roman" pitchFamily="18" charset="0"/>
                <a:cs typeface="Times New Roman" pitchFamily="18" charset="0"/>
                <a:sym typeface="Symbol"/>
              </a:rPr>
              <a:t></a:t>
            </a:r>
            <a:r>
              <a:rPr lang="ru-RU" sz="2400" baseline="-25000" dirty="0">
                <a:latin typeface="Times New Roman" pitchFamily="18" charset="0"/>
                <a:cs typeface="Times New Roman" pitchFamily="18" charset="0"/>
              </a:rPr>
              <a:t>г</a:t>
            </a:r>
            <a:r>
              <a:rPr lang="ru-RU" sz="2400" i="1" dirty="0">
                <a:latin typeface="Times New Roman" pitchFamily="18" charset="0"/>
                <a:cs typeface="Times New Roman" pitchFamily="18" charset="0"/>
              </a:rPr>
              <a:t>=0,9-0,95; </a:t>
            </a:r>
            <a:r>
              <a:rPr lang="ru-RU" sz="2400" i="1" dirty="0">
                <a:latin typeface="Times New Roman" pitchFamily="18" charset="0"/>
                <a:cs typeface="Times New Roman" pitchFamily="18" charset="0"/>
                <a:sym typeface="Symbol"/>
              </a:rPr>
              <a:t></a:t>
            </a:r>
            <a:r>
              <a:rPr lang="ru-RU" sz="2400" i="1" baseline="-25000" dirty="0">
                <a:latin typeface="Times New Roman" pitchFamily="18" charset="0"/>
                <a:cs typeface="Times New Roman" pitchFamily="18" charset="0"/>
              </a:rPr>
              <a:t>об</a:t>
            </a:r>
            <a:r>
              <a:rPr lang="ru-RU" sz="2400" i="1" dirty="0">
                <a:latin typeface="Times New Roman" pitchFamily="18" charset="0"/>
                <a:cs typeface="Times New Roman" pitchFamily="18" charset="0"/>
              </a:rPr>
              <a:t>=0,95-0,98 </a:t>
            </a:r>
            <a:r>
              <a:rPr lang="ru-RU" sz="2400" dirty="0">
                <a:latin typeface="Times New Roman" pitchFamily="18" charset="0"/>
                <a:cs typeface="Times New Roman" pitchFamily="18" charset="0"/>
              </a:rPr>
              <a:t>га </a:t>
            </a:r>
            <a:r>
              <a:rPr lang="ru-RU" sz="2400" dirty="0" err="1">
                <a:latin typeface="Times New Roman" pitchFamily="18" charset="0"/>
                <a:cs typeface="Times New Roman" pitchFamily="18" charset="0"/>
              </a:rPr>
              <a:t>ва</a:t>
            </a:r>
            <a:r>
              <a:rPr lang="ru-RU" sz="2400" dirty="0">
                <a:latin typeface="Times New Roman" pitchFamily="18" charset="0"/>
                <a:cs typeface="Times New Roman" pitchFamily="18" charset="0"/>
              </a:rPr>
              <a:t> </a:t>
            </a:r>
            <a:r>
              <a:rPr lang="ru-RU" sz="2400" i="1" dirty="0">
                <a:latin typeface="Times New Roman" pitchFamily="18" charset="0"/>
                <a:cs typeface="Times New Roman" pitchFamily="18" charset="0"/>
                <a:sym typeface="Symbol"/>
              </a:rPr>
              <a:t></a:t>
            </a:r>
            <a:r>
              <a:rPr lang="ru-RU" sz="2400" i="1" baseline="-25000" dirty="0">
                <a:latin typeface="Times New Roman" pitchFamily="18" charset="0"/>
                <a:cs typeface="Times New Roman" pitchFamily="18" charset="0"/>
              </a:rPr>
              <a:t>мех</a:t>
            </a:r>
            <a:r>
              <a:rPr lang="ru-RU" sz="2400" i="1" dirty="0">
                <a:latin typeface="Times New Roman" pitchFamily="18" charset="0"/>
                <a:cs typeface="Times New Roman" pitchFamily="18" charset="0"/>
              </a:rPr>
              <a:t>=0,9-0,97</a:t>
            </a:r>
            <a:r>
              <a:rPr lang="ru-RU" sz="2400" dirty="0">
                <a:latin typeface="Times New Roman" pitchFamily="18" charset="0"/>
                <a:cs typeface="Times New Roman" pitchFamily="18" charset="0"/>
              </a:rPr>
              <a:t> га </a:t>
            </a:r>
            <a:r>
              <a:rPr lang="ru-RU" sz="2400" dirty="0" err="1">
                <a:latin typeface="Times New Roman" pitchFamily="18" charset="0"/>
                <a:cs typeface="Times New Roman" pitchFamily="18" charset="0"/>
              </a:rPr>
              <a:t>тенгдир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Ҳар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бир</a:t>
            </a:r>
            <a:r>
              <a:rPr lang="ru-RU" sz="2400" dirty="0">
                <a:latin typeface="Times New Roman" pitchFamily="18" charset="0"/>
                <a:cs typeface="Times New Roman" pitchFamily="18" charset="0"/>
              </a:rPr>
              <a:t> насос </a:t>
            </a:r>
            <a:r>
              <a:rPr lang="ru-RU" sz="2400" dirty="0" err="1">
                <a:latin typeface="Times New Roman" pitchFamily="18" charset="0"/>
                <a:cs typeface="Times New Roman" pitchFamily="18" charset="0"/>
              </a:rPr>
              <a:t>учун</a:t>
            </a:r>
            <a:r>
              <a:rPr lang="ru-RU" sz="2400" dirty="0">
                <a:latin typeface="Times New Roman" pitchFamily="18" charset="0"/>
                <a:cs typeface="Times New Roman" pitchFamily="18" charset="0"/>
              </a:rPr>
              <a:t> </a:t>
            </a:r>
            <a:r>
              <a:rPr lang="ru-RU" sz="2400" dirty="0">
                <a:latin typeface="Times New Roman" pitchFamily="18" charset="0"/>
                <a:cs typeface="Times New Roman" pitchFamily="18" charset="0"/>
                <a:sym typeface="Symbol"/>
              </a:rPr>
              <a:t></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қиймати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унинг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иш</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режимига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боғлиқ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ҳолда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ўзгаради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Максимал</a:t>
            </a:r>
            <a:r>
              <a:rPr lang="ru-RU" sz="2400" dirty="0">
                <a:latin typeface="Times New Roman" pitchFamily="18" charset="0"/>
                <a:cs typeface="Times New Roman" pitchFamily="18" charset="0"/>
              </a:rPr>
              <a:t> ФИК </a:t>
            </a:r>
            <a:r>
              <a:rPr lang="ru-RU" sz="2400" dirty="0" err="1">
                <a:latin typeface="Times New Roman" pitchFamily="18" charset="0"/>
                <a:cs typeface="Times New Roman" pitchFamily="18" charset="0"/>
              </a:rPr>
              <a:t>кўп</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миқдорда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ишлаб</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чиқариладиган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насослар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учун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катталарида</a:t>
            </a:r>
            <a:r>
              <a:rPr lang="ru-RU" sz="2400" dirty="0">
                <a:latin typeface="Times New Roman" pitchFamily="18" charset="0"/>
                <a:cs typeface="Times New Roman" pitchFamily="18" charset="0"/>
              </a:rPr>
              <a:t> 0,9-0,92 га </a:t>
            </a:r>
            <a:r>
              <a:rPr lang="ru-RU" sz="2400" dirty="0" err="1">
                <a:latin typeface="Times New Roman" pitchFamily="18" charset="0"/>
                <a:cs typeface="Times New Roman" pitchFamily="18" charset="0"/>
              </a:rPr>
              <a:t>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кичик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насосларда</a:t>
            </a:r>
            <a:r>
              <a:rPr lang="ru-RU" sz="2400" dirty="0">
                <a:latin typeface="Times New Roman" pitchFamily="18" charset="0"/>
                <a:cs typeface="Times New Roman" pitchFamily="18" charset="0"/>
              </a:rPr>
              <a:t> 0,6-0,75 га </a:t>
            </a:r>
            <a:r>
              <a:rPr lang="ru-RU" sz="2400" dirty="0" err="1">
                <a:latin typeface="Times New Roman" pitchFamily="18" charset="0"/>
                <a:cs typeface="Times New Roman" pitchFamily="18" charset="0"/>
              </a:rPr>
              <a:t>тенг</a:t>
            </a:r>
            <a:r>
              <a:rPr lang="ru-RU" sz="2400" dirty="0">
                <a:latin typeface="Times New Roman" pitchFamily="18" charset="0"/>
                <a:cs typeface="Times New Roman" pitchFamily="18" charset="0"/>
              </a:rPr>
              <a:t>.</a:t>
            </a:r>
          </a:p>
          <a:p>
            <a:pPr algn="just">
              <a:lnSpc>
                <a:spcPct val="150000"/>
              </a:lnSpc>
            </a:pPr>
            <a:endParaRPr lang="ru-RU" sz="2000" dirty="0">
              <a:latin typeface="Times New Roman" pitchFamily="18" charset="0"/>
              <a:cs typeface="Times New Roman" pitchFamily="18" charset="0"/>
            </a:endParaRPr>
          </a:p>
        </p:txBody>
      </p:sp>
    </p:spTree>
    <p:extLst>
      <p:ext uri="{BB962C8B-B14F-4D97-AF65-F5344CB8AC3E}">
        <p14:creationId xmlns:p14="http://schemas.microsoft.com/office/powerpoint/2010/main" val="2117908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611560" y="764704"/>
            <a:ext cx="8352928" cy="4524315"/>
          </a:xfrm>
          <a:prstGeom prst="rect">
            <a:avLst/>
          </a:prstGeom>
        </p:spPr>
        <p:txBody>
          <a:bodyPr wrap="square">
            <a:spAutoFit/>
          </a:bodyPr>
          <a:lstStyle/>
          <a:p>
            <a:pPr algn="just">
              <a:lnSpc>
                <a:spcPct val="150000"/>
              </a:lnSpc>
            </a:pP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Суюқлик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ҳайдаши</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Q - </a:t>
            </a:r>
            <a:r>
              <a:rPr lang="ru-RU" sz="2400" dirty="0" err="1">
                <a:latin typeface="Times New Roman" pitchFamily="18" charset="0"/>
                <a:cs typeface="Times New Roman" pitchFamily="18" charset="0"/>
              </a:rPr>
              <a:t>деб</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вақт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бирлиги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ичида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насоснинг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чиқарган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суюқлик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миқдорига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айтилади</a:t>
            </a:r>
            <a:r>
              <a:rPr lang="ru-RU" sz="2400" dirty="0">
                <a:latin typeface="Times New Roman" pitchFamily="18" charset="0"/>
                <a:cs typeface="Times New Roman" pitchFamily="18" charset="0"/>
              </a:rPr>
              <a:t>, м3/с, л/с, м3/</a:t>
            </a:r>
            <a:r>
              <a:rPr lang="ru-RU" sz="2400" dirty="0" err="1">
                <a:latin typeface="Times New Roman" pitchFamily="18" charset="0"/>
                <a:cs typeface="Times New Roman" pitchFamily="18" charset="0"/>
              </a:rPr>
              <a:t>соат</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Насоснинг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суюқлик</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ҳайдаши</a:t>
            </a:r>
            <a:r>
              <a:rPr lang="ru-RU" sz="2400" dirty="0">
                <a:latin typeface="Times New Roman" pitchFamily="18" charset="0"/>
                <a:cs typeface="Times New Roman" pitchFamily="18" charset="0"/>
              </a:rPr>
              <a:t> </a:t>
            </a:r>
            <a:r>
              <a:rPr lang="en-US" sz="2400" dirty="0">
                <a:latin typeface="Times New Roman" pitchFamily="18" charset="0"/>
                <a:cs typeface="Times New Roman" pitchFamily="18" charset="0"/>
              </a:rPr>
              <a:t>Q </a:t>
            </a:r>
            <a:r>
              <a:rPr lang="ru-RU" sz="2400" dirty="0" err="1">
                <a:latin typeface="Times New Roman" pitchFamily="18" charset="0"/>
                <a:cs typeface="Times New Roman" pitchFamily="18" charset="0"/>
              </a:rPr>
              <a:t>босимли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трубопроводга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ўрнатилган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турли</a:t>
            </a:r>
            <a:r>
              <a:rPr lang="ru-RU" sz="2400" dirty="0">
                <a:latin typeface="Times New Roman" pitchFamily="18" charset="0"/>
                <a:cs typeface="Times New Roman" pitchFamily="18" charset="0"/>
              </a:rPr>
              <a:t> хил </a:t>
            </a:r>
            <a:r>
              <a:rPr lang="ru-RU" sz="2400" dirty="0" err="1">
                <a:latin typeface="Times New Roman" pitchFamily="18" charset="0"/>
                <a:cs typeface="Times New Roman" pitchFamily="18" charset="0"/>
              </a:rPr>
              <a:t>жиҳозлар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Вентури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трубаси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конуссимон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найча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диагфрагма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ҳажмий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парракли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ҳисоблагич</a:t>
            </a:r>
            <a:r>
              <a:rPr lang="ru-RU" sz="2400" dirty="0">
                <a:latin typeface="Times New Roman" pitchFamily="18" charset="0"/>
                <a:cs typeface="Times New Roman" pitchFamily="18" charset="0"/>
              </a:rPr>
              <a:t>, Пито </a:t>
            </a:r>
            <a:r>
              <a:rPr lang="ru-RU" sz="2400" dirty="0" err="1">
                <a:latin typeface="Times New Roman" pitchFamily="18" charset="0"/>
                <a:cs typeface="Times New Roman" pitchFamily="18" charset="0"/>
              </a:rPr>
              <a:t>найчаси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индукцион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ултратовуш</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сарфи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ўлчагичлари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ёки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очиқ</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ҳавзалардаги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сув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шовва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девори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ёрдамида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аниқланади</a:t>
            </a:r>
            <a:r>
              <a:rPr lang="ru-RU" sz="2400" dirty="0">
                <a:latin typeface="Times New Roman" pitchFamily="18" charset="0"/>
                <a:cs typeface="Times New Roman" pitchFamily="18" charset="0"/>
              </a:rPr>
              <a:t> .</a:t>
            </a:r>
          </a:p>
        </p:txBody>
      </p:sp>
    </p:spTree>
    <p:extLst>
      <p:ext uri="{BB962C8B-B14F-4D97-AF65-F5344CB8AC3E}">
        <p14:creationId xmlns:p14="http://schemas.microsoft.com/office/powerpoint/2010/main" val="2400252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755576" y="548680"/>
            <a:ext cx="7704856" cy="6186309"/>
          </a:xfrm>
          <a:prstGeom prst="rect">
            <a:avLst/>
          </a:prstGeom>
        </p:spPr>
        <p:txBody>
          <a:bodyPr wrap="square">
            <a:spAutoFit/>
          </a:bodyPr>
          <a:lstStyle/>
          <a:p>
            <a:pPr algn="just">
              <a:lnSpc>
                <a:spcPct val="150000"/>
              </a:lnSpc>
            </a:pPr>
            <a:r>
              <a:rPr lang="ru-RU" sz="2400" dirty="0" err="1">
                <a:latin typeface="Times New Roman" pitchFamily="18" charset="0"/>
                <a:cs typeface="Times New Roman" pitchFamily="18" charset="0"/>
              </a:rPr>
              <a:t>Масалан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қисилган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кесим</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юзали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жиҳозлар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Вентури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трубаси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конуссимон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найча</a:t>
            </a:r>
            <a:r>
              <a:rPr lang="ru-RU" sz="2400" dirty="0">
                <a:latin typeface="Times New Roman" pitchFamily="18" charset="0"/>
                <a:cs typeface="Times New Roman" pitchFamily="18" charset="0"/>
              </a:rPr>
              <a:t>, диафрагма) </a:t>
            </a:r>
            <a:r>
              <a:rPr lang="ru-RU" sz="2400" dirty="0" err="1">
                <a:latin typeface="Times New Roman" pitchFamily="18" charset="0"/>
                <a:cs typeface="Times New Roman" pitchFamily="18" charset="0"/>
              </a:rPr>
              <a:t>билан</a:t>
            </a:r>
            <a:r>
              <a:rPr lang="ru-RU" sz="2400" dirty="0">
                <a:latin typeface="Times New Roman" pitchFamily="18" charset="0"/>
                <a:cs typeface="Times New Roman" pitchFamily="18" charset="0"/>
              </a:rPr>
              <a:t> </a:t>
            </a:r>
            <a:r>
              <a:rPr lang="ru-RU" sz="2400" i="1" dirty="0">
                <a:latin typeface="Times New Roman" pitchFamily="18" charset="0"/>
                <a:cs typeface="Times New Roman" pitchFamily="18" charset="0"/>
              </a:rPr>
              <a:t>Q</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аниқлашда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қуйидаги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умумий</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формуладан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фойдаланилади</a:t>
            </a:r>
            <a:r>
              <a:rPr lang="ru-RU" sz="2400" dirty="0">
                <a:latin typeface="Times New Roman" pitchFamily="18" charset="0"/>
                <a:cs typeface="Times New Roman" pitchFamily="18" charset="0"/>
              </a:rPr>
              <a:t> (м</a:t>
            </a:r>
            <a:r>
              <a:rPr lang="ru-RU" sz="2400" baseline="30000" dirty="0">
                <a:latin typeface="Times New Roman" pitchFamily="18" charset="0"/>
                <a:cs typeface="Times New Roman" pitchFamily="18" charset="0"/>
              </a:rPr>
              <a:t>3</a:t>
            </a:r>
            <a:r>
              <a:rPr lang="ru-RU" sz="2400" dirty="0">
                <a:latin typeface="Times New Roman" pitchFamily="18" charset="0"/>
                <a:cs typeface="Times New Roman" pitchFamily="18" charset="0"/>
              </a:rPr>
              <a:t>/с):</a:t>
            </a:r>
          </a:p>
          <a:p>
            <a:pPr algn="just">
              <a:lnSpc>
                <a:spcPct val="150000"/>
              </a:lnSpc>
            </a:pPr>
            <a:r>
              <a:rPr lang="ru-RU" sz="2400" dirty="0"/>
              <a:t>	</a:t>
            </a:r>
            <a:endParaRPr lang="ru-RU" sz="2400" dirty="0">
              <a:latin typeface="Times New Roman" pitchFamily="18" charset="0"/>
              <a:cs typeface="Times New Roman" pitchFamily="18" charset="0"/>
            </a:endParaRPr>
          </a:p>
          <a:p>
            <a:pPr algn="just">
              <a:lnSpc>
                <a:spcPct val="150000"/>
              </a:lnSpc>
            </a:pPr>
            <a:r>
              <a:rPr lang="ru-RU" sz="2400" dirty="0" err="1">
                <a:latin typeface="Times New Roman" pitchFamily="18" charset="0"/>
                <a:cs typeface="Times New Roman" pitchFamily="18" charset="0"/>
              </a:rPr>
              <a:t>Қайсики</a:t>
            </a:r>
            <a:r>
              <a:rPr lang="ru-RU" sz="2400" dirty="0">
                <a:latin typeface="Times New Roman" pitchFamily="18" charset="0"/>
                <a:cs typeface="Times New Roman" pitchFamily="18" charset="0"/>
              </a:rPr>
              <a:t>, </a:t>
            </a:r>
            <a:r>
              <a:rPr lang="ru-RU" sz="2400" i="1" dirty="0">
                <a:latin typeface="Times New Roman" pitchFamily="18" charset="0"/>
                <a:cs typeface="Times New Roman" pitchFamily="18" charset="0"/>
                <a:sym typeface="Symbol"/>
              </a:rPr>
              <a:t></a:t>
            </a:r>
            <a:r>
              <a:rPr lang="ru-RU" sz="2400" i="1" dirty="0">
                <a:latin typeface="Times New Roman" pitchFamily="18" charset="0"/>
                <a:cs typeface="Times New Roman" pitchFamily="18" charset="0"/>
              </a:rPr>
              <a:t>h</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ўлчов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жиҳозининг</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кириш</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ва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қисилган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кесимларидаги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босимлар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фарқи</a:t>
            </a:r>
            <a:r>
              <a:rPr lang="ru-RU" sz="2400" dirty="0">
                <a:latin typeface="Times New Roman" pitchFamily="18" charset="0"/>
                <a:cs typeface="Times New Roman" pitchFamily="18" charset="0"/>
              </a:rPr>
              <a:t>, м;</a:t>
            </a:r>
          </a:p>
          <a:p>
            <a:pPr algn="just">
              <a:lnSpc>
                <a:spcPct val="150000"/>
              </a:lnSpc>
            </a:pPr>
            <a:r>
              <a:rPr lang="ru-RU" sz="2400" i="1" dirty="0">
                <a:latin typeface="Times New Roman" pitchFamily="18" charset="0"/>
                <a:cs typeface="Times New Roman" pitchFamily="18" charset="0"/>
              </a:rPr>
              <a:t>F</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қисилган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кесими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юзаси</a:t>
            </a:r>
            <a:r>
              <a:rPr lang="ru-RU" sz="2400" dirty="0">
                <a:latin typeface="Times New Roman" pitchFamily="18" charset="0"/>
                <a:cs typeface="Times New Roman" pitchFamily="18" charset="0"/>
              </a:rPr>
              <a:t>, м</a:t>
            </a:r>
            <a:r>
              <a:rPr lang="ru-RU" sz="2400" baseline="30000" dirty="0">
                <a:latin typeface="Times New Roman" pitchFamily="18" charset="0"/>
                <a:cs typeface="Times New Roman" pitchFamily="18" charset="0"/>
              </a:rPr>
              <a:t>2</a:t>
            </a:r>
            <a:r>
              <a:rPr lang="ru-RU" sz="2400" dirty="0">
                <a:latin typeface="Times New Roman" pitchFamily="18" charset="0"/>
                <a:cs typeface="Times New Roman" pitchFamily="18" charset="0"/>
              </a:rPr>
              <a:t> ;</a:t>
            </a:r>
          </a:p>
          <a:p>
            <a:pPr algn="just">
              <a:lnSpc>
                <a:spcPct val="150000"/>
              </a:lnSpc>
            </a:pPr>
            <a:r>
              <a:rPr lang="ru-RU" sz="2400" i="1" dirty="0">
                <a:latin typeface="Times New Roman" pitchFamily="18" charset="0"/>
                <a:cs typeface="Times New Roman" pitchFamily="18" charset="0"/>
                <a:sym typeface="Symbol"/>
              </a:rPr>
              <a:t></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сув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сарфи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коэффициенти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тажрибалар</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ёрдамида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аниқланади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ёки</a:t>
            </a:r>
            <a:r>
              <a:rPr lang="ru-RU" sz="2400" dirty="0">
                <a:latin typeface="Times New Roman" pitchFamily="18" charset="0"/>
                <a:cs typeface="Times New Roman" pitchFamily="18" charset="0"/>
              </a:rPr>
              <a:t> стандарт </a:t>
            </a:r>
            <a:r>
              <a:rPr lang="ru-RU" sz="2400" dirty="0" err="1">
                <a:latin typeface="Times New Roman" pitchFamily="18" charset="0"/>
                <a:cs typeface="Times New Roman" pitchFamily="18" charset="0"/>
              </a:rPr>
              <a:t>ўлчов</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жиҳози</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учун</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маълумотнома</a:t>
            </a:r>
            <a:r>
              <a:rPr lang="ru-RU" sz="2400" dirty="0">
                <a:latin typeface="Times New Roman" pitchFamily="18" charset="0"/>
                <a:cs typeface="Times New Roman" pitchFamily="18" charset="0"/>
              </a:rPr>
              <a:t> - </a:t>
            </a:r>
            <a:r>
              <a:rPr lang="ru-RU" sz="2400" dirty="0" err="1">
                <a:latin typeface="Times New Roman" pitchFamily="18" charset="0"/>
                <a:cs typeface="Times New Roman" pitchFamily="18" charset="0"/>
              </a:rPr>
              <a:t>адабиётларда</a:t>
            </a:r>
            <a:r>
              <a:rPr lang="ru-RU" sz="2400" dirty="0">
                <a:latin typeface="Times New Roman" pitchFamily="18" charset="0"/>
                <a:cs typeface="Times New Roman" pitchFamily="18" charset="0"/>
              </a:rPr>
              <a:t> </a:t>
            </a:r>
            <a:r>
              <a:rPr lang="ru-RU" sz="2400" dirty="0" err="1">
                <a:latin typeface="Times New Roman" pitchFamily="18" charset="0"/>
                <a:cs typeface="Times New Roman" pitchFamily="18" charset="0"/>
              </a:rPr>
              <a:t>берилади</a:t>
            </a:r>
            <a:r>
              <a:rPr lang="ru-RU" sz="2400" dirty="0">
                <a:latin typeface="Times New Roman" pitchFamily="18" charset="0"/>
                <a:cs typeface="Times New Roman" pitchFamily="18" charset="0"/>
              </a:rPr>
              <a:t>.</a:t>
            </a:r>
          </a:p>
        </p:txBody>
      </p:sp>
      <p:graphicFrame>
        <p:nvGraphicFramePr>
          <p:cNvPr id="6" name="Объект 5"/>
          <p:cNvGraphicFramePr>
            <a:graphicFrameLocks noChangeAspect="1"/>
          </p:cNvGraphicFramePr>
          <p:nvPr>
            <p:extLst>
              <p:ext uri="{D42A27DB-BD31-4B8C-83A1-F6EECF244321}">
                <p14:modId xmlns:p14="http://schemas.microsoft.com/office/powerpoint/2010/main" val="2409332333"/>
              </p:ext>
            </p:extLst>
          </p:nvPr>
        </p:nvGraphicFramePr>
        <p:xfrm>
          <a:off x="2987824" y="2852936"/>
          <a:ext cx="3096344" cy="814827"/>
        </p:xfrm>
        <a:graphic>
          <a:graphicData uri="http://schemas.openxmlformats.org/presentationml/2006/ole">
            <mc:AlternateContent xmlns:mc="http://schemas.openxmlformats.org/markup-compatibility/2006">
              <mc:Choice xmlns:v="urn:schemas-microsoft-com:vml" Requires="v">
                <p:oleObj spid="_x0000_s2059" name="Формула" r:id="rId3" imgW="965160" imgH="253800" progId="Equation.3">
                  <p:embed/>
                </p:oleObj>
              </mc:Choice>
              <mc:Fallback>
                <p:oleObj name="Формула" r:id="rId3" imgW="965160" imgH="253800" progId="Equation.3">
                  <p:embed/>
                  <p:pic>
                    <p:nvPicPr>
                      <p:cNvPr id="0" name=""/>
                      <p:cNvPicPr/>
                      <p:nvPr/>
                    </p:nvPicPr>
                    <p:blipFill>
                      <a:blip r:embed="rId4"/>
                      <a:stretch>
                        <a:fillRect/>
                      </a:stretch>
                    </p:blipFill>
                    <p:spPr>
                      <a:xfrm>
                        <a:off x="2987824" y="2852936"/>
                        <a:ext cx="3096344" cy="814827"/>
                      </a:xfrm>
                      <a:prstGeom prst="rect">
                        <a:avLst/>
                      </a:prstGeom>
                    </p:spPr>
                  </p:pic>
                </p:oleObj>
              </mc:Fallback>
            </mc:AlternateContent>
          </a:graphicData>
        </a:graphic>
      </p:graphicFrame>
    </p:spTree>
    <p:extLst>
      <p:ext uri="{BB962C8B-B14F-4D97-AF65-F5344CB8AC3E}">
        <p14:creationId xmlns:p14="http://schemas.microsoft.com/office/powerpoint/2010/main" val="4036182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9124" y="260648"/>
            <a:ext cx="8424936" cy="6186309"/>
          </a:xfrm>
          <a:prstGeom prst="rect">
            <a:avLst/>
          </a:prstGeom>
        </p:spPr>
        <p:txBody>
          <a:bodyPr wrap="square">
            <a:spAutoFit/>
          </a:bodyPr>
          <a:lstStyle/>
          <a:p>
            <a:pPr algn="just">
              <a:lnSpc>
                <a:spcPct val="150000"/>
              </a:lnSpc>
            </a:pPr>
            <a:r>
              <a:rPr lang="uz-Cyrl-UZ" sz="2400" dirty="0">
                <a:latin typeface="Times New Roman" pitchFamily="18" charset="0"/>
                <a:cs typeface="Times New Roman" pitchFamily="18" charset="0"/>
              </a:rPr>
              <a:t>	1- масала. НД типидаги марказдан қочма насос қуйи бассейндан юқорига сув  узатмоқда, насосга киришдаги  1-1 кесим оғирлик марказининг баландлиги, </a:t>
            </a:r>
            <a:r>
              <a:rPr lang="uz-Cyrl-UZ" sz="2400" b="1" i="1" dirty="0">
                <a:latin typeface="Times New Roman" pitchFamily="18" charset="0"/>
                <a:cs typeface="Times New Roman" pitchFamily="18" charset="0"/>
              </a:rPr>
              <a:t>Z</a:t>
            </a:r>
            <a:r>
              <a:rPr lang="uz-Cyrl-UZ" sz="2400" b="1" i="1" baseline="-25000" dirty="0">
                <a:latin typeface="Times New Roman" pitchFamily="18" charset="0"/>
                <a:cs typeface="Times New Roman" pitchFamily="18" charset="0"/>
              </a:rPr>
              <a:t>1 </a:t>
            </a:r>
            <a:r>
              <a:rPr lang="uz-Cyrl-UZ" sz="2400" dirty="0">
                <a:latin typeface="Times New Roman" pitchFamily="18" charset="0"/>
                <a:cs typeface="Times New Roman" pitchFamily="18" charset="0"/>
              </a:rPr>
              <a:t>-20  м;</a:t>
            </a:r>
            <a:r>
              <a:rPr lang="uz-Cyrl-UZ" sz="2400" b="1" i="1" dirty="0">
                <a:latin typeface="Times New Roman" pitchFamily="18" charset="0"/>
                <a:cs typeface="Times New Roman" pitchFamily="18" charset="0"/>
              </a:rPr>
              <a:t> </a:t>
            </a:r>
            <a:r>
              <a:rPr lang="uz-Cyrl-UZ" sz="2400" dirty="0">
                <a:latin typeface="Times New Roman" pitchFamily="18" charset="0"/>
                <a:cs typeface="Times New Roman" pitchFamily="18" charset="0"/>
              </a:rPr>
              <a:t>насосга киришдаги босим </a:t>
            </a:r>
            <a:r>
              <a:rPr lang="uz-Cyrl-UZ" sz="2400" b="1" i="1" dirty="0">
                <a:latin typeface="Times New Roman" pitchFamily="18" charset="0"/>
                <a:cs typeface="Times New Roman" pitchFamily="18" charset="0"/>
              </a:rPr>
              <a:t>P</a:t>
            </a:r>
            <a:r>
              <a:rPr lang="uz-Cyrl-UZ" sz="2400" b="1" i="1" baseline="-25000" dirty="0">
                <a:latin typeface="Times New Roman" pitchFamily="18" charset="0"/>
                <a:cs typeface="Times New Roman" pitchFamily="18" charset="0"/>
              </a:rPr>
              <a:t>1 </a:t>
            </a:r>
            <a:r>
              <a:rPr lang="uz-Cyrl-UZ" sz="2400" dirty="0">
                <a:latin typeface="Times New Roman" pitchFamily="18" charset="0"/>
                <a:cs typeface="Times New Roman" pitchFamily="18" charset="0"/>
              </a:rPr>
              <a:t> - 5 Па;</a:t>
            </a:r>
            <a:r>
              <a:rPr lang="uz-Cyrl-UZ" sz="2400" b="1" i="1" baseline="-25000" dirty="0">
                <a:latin typeface="Times New Roman" pitchFamily="18" charset="0"/>
                <a:cs typeface="Times New Roman" pitchFamily="18" charset="0"/>
              </a:rPr>
              <a:t> 1</a:t>
            </a:r>
            <a:r>
              <a:rPr lang="uz-Cyrl-UZ" sz="2400" dirty="0">
                <a:latin typeface="Times New Roman" pitchFamily="18" charset="0"/>
                <a:cs typeface="Times New Roman" pitchFamily="18" charset="0"/>
              </a:rPr>
              <a:t>–насос киришидаги суюқлик ҳаракатининг тезлиги </a:t>
            </a:r>
            <a:r>
              <a:rPr lang="en-US" sz="2400" b="1" i="1" dirty="0">
                <a:latin typeface="Times New Roman" pitchFamily="18" charset="0"/>
                <a:cs typeface="Times New Roman" pitchFamily="18" charset="0"/>
                <a:sym typeface="Symbol"/>
              </a:rPr>
              <a:t></a:t>
            </a:r>
            <a:r>
              <a:rPr lang="uz-Cyrl-UZ" sz="2400" b="1" i="1" baseline="-25000" dirty="0">
                <a:latin typeface="Times New Roman" pitchFamily="18" charset="0"/>
                <a:cs typeface="Times New Roman" pitchFamily="18" charset="0"/>
              </a:rPr>
              <a:t>1</a:t>
            </a:r>
            <a:r>
              <a:rPr lang="uz-Cyrl-UZ" sz="2400" dirty="0">
                <a:latin typeface="Times New Roman" pitchFamily="18" charset="0"/>
                <a:cs typeface="Times New Roman" pitchFamily="18" charset="0"/>
              </a:rPr>
              <a:t>,- 2.0 м/с; Насосга кираётган суюқликнинг солишитирма энергиясини топиш зарур </a:t>
            </a:r>
            <a:endParaRPr lang="ru-RU" sz="2400" dirty="0">
              <a:latin typeface="Times New Roman" pitchFamily="18" charset="0"/>
              <a:cs typeface="Times New Roman" pitchFamily="18" charset="0"/>
            </a:endParaRPr>
          </a:p>
          <a:p>
            <a:pPr algn="just">
              <a:lnSpc>
                <a:spcPct val="150000"/>
              </a:lnSpc>
            </a:pPr>
            <a:r>
              <a:rPr lang="uz-Cyrl-UZ" sz="2400" dirty="0">
                <a:latin typeface="Times New Roman" pitchFamily="18" charset="0"/>
                <a:cs typeface="Times New Roman" pitchFamily="18" charset="0"/>
              </a:rPr>
              <a:t>Бернулли тенгламасига мувофиқ, оқиб ўтаётган суюқликнинг 1 </a:t>
            </a:r>
            <a:r>
              <a:rPr lang="uz-Cyrl-UZ" sz="2400" b="1" i="1" dirty="0">
                <a:latin typeface="Times New Roman" pitchFamily="18" charset="0"/>
                <a:cs typeface="Times New Roman" pitchFamily="18" charset="0"/>
              </a:rPr>
              <a:t>Н (Ньютон)</a:t>
            </a:r>
            <a:r>
              <a:rPr lang="uz-Cyrl-UZ" sz="2400" dirty="0">
                <a:latin typeface="Times New Roman" pitchFamily="18" charset="0"/>
                <a:cs typeface="Times New Roman" pitchFamily="18" charset="0"/>
              </a:rPr>
              <a:t> оғирлигига мос бўлган массасига нисбатан олинган насос киришдаги кесимда (1.–расмдаги 1-1</a:t>
            </a:r>
            <a:r>
              <a:rPr lang="uz-Cyrl-UZ" sz="2400" b="1" i="1" dirty="0">
                <a:latin typeface="Times New Roman" pitchFamily="18" charset="0"/>
                <a:cs typeface="Times New Roman" pitchFamily="18" charset="0"/>
              </a:rPr>
              <a:t> </a:t>
            </a:r>
            <a:r>
              <a:rPr lang="uz-Cyrl-UZ" sz="2400" dirty="0">
                <a:latin typeface="Times New Roman" pitchFamily="18" charset="0"/>
                <a:cs typeface="Times New Roman" pitchFamily="18" charset="0"/>
              </a:rPr>
              <a:t>кесим) оқимнинг солиштирма энергияси, қуйидаги уч ҳадлик билан ифодаланади:</a:t>
            </a:r>
            <a:endParaRPr lang="ru-RU" sz="2400" dirty="0">
              <a:latin typeface="Times New Roman" pitchFamily="18" charset="0"/>
              <a:cs typeface="Times New Roman" pitchFamily="18" charset="0"/>
            </a:endParaRPr>
          </a:p>
        </p:txBody>
      </p:sp>
    </p:spTree>
    <p:extLst>
      <p:ext uri="{BB962C8B-B14F-4D97-AF65-F5344CB8AC3E}">
        <p14:creationId xmlns:p14="http://schemas.microsoft.com/office/powerpoint/2010/main" val="232021817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TotalTime>
  <Words>920</Words>
  <Application>Microsoft Office PowerPoint</Application>
  <PresentationFormat>Экран (4:3)</PresentationFormat>
  <Paragraphs>42</Paragraphs>
  <Slides>13</Slides>
  <Notes>0</Notes>
  <HiddenSlides>0</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13</vt:i4>
      </vt:variant>
    </vt:vector>
  </HeadingPairs>
  <TitlesOfParts>
    <vt:vector size="20" baseType="lpstr">
      <vt:lpstr>Arial</vt:lpstr>
      <vt:lpstr>BalticaUzbek</vt:lpstr>
      <vt:lpstr>Calibri</vt:lpstr>
      <vt:lpstr>Cambria Math</vt:lpstr>
      <vt:lpstr>Times New Roman</vt:lpstr>
      <vt:lpstr>Тема Office</vt:lpstr>
      <vt:lpstr>Формула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Personal</dc:creator>
  <cp:lastModifiedBy>Nig'monxo'ja Najimov</cp:lastModifiedBy>
  <cp:revision>16</cp:revision>
  <dcterms:created xsi:type="dcterms:W3CDTF">2016-02-22T17:04:08Z</dcterms:created>
  <dcterms:modified xsi:type="dcterms:W3CDTF">2024-04-21T18:47:34Z</dcterms:modified>
</cp:coreProperties>
</file>