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10" d="100"/>
          <a:sy n="110" d="100"/>
        </p:scale>
        <p:origin x="43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E4523F-5EDF-4D26-A868-E13AC6B3AFD0}"/>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D8110FB4-3F0A-43B6-9276-9830C659D2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2529CC55-ED57-4267-847D-FCA02B5F869A}"/>
              </a:ext>
            </a:extLst>
          </p:cNvPr>
          <p:cNvSpPr>
            <a:spLocks noGrp="1"/>
          </p:cNvSpPr>
          <p:nvPr>
            <p:ph type="dt" sz="half" idx="10"/>
          </p:nvPr>
        </p:nvSpPr>
        <p:spPr/>
        <p:txBody>
          <a:bodyPr/>
          <a:lstStyle/>
          <a:p>
            <a:fld id="{B5DCFEED-7AA0-4C77-BEC2-B65D39EA7CDF}" type="datetimeFigureOut">
              <a:rPr lang="ru-RU" smtClean="0"/>
              <a:t>09.11.2024</a:t>
            </a:fld>
            <a:endParaRPr lang="ru-RU"/>
          </a:p>
        </p:txBody>
      </p:sp>
      <p:sp>
        <p:nvSpPr>
          <p:cNvPr id="5" name="Нижний колонтитул 4">
            <a:extLst>
              <a:ext uri="{FF2B5EF4-FFF2-40B4-BE49-F238E27FC236}">
                <a16:creationId xmlns:a16="http://schemas.microsoft.com/office/drawing/2014/main" id="{C8D156B1-0204-463B-A990-975F78E5A53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47F07D8-74AC-4630-A8B8-64675994DAA2}"/>
              </a:ext>
            </a:extLst>
          </p:cNvPr>
          <p:cNvSpPr>
            <a:spLocks noGrp="1"/>
          </p:cNvSpPr>
          <p:nvPr>
            <p:ph type="sldNum" sz="quarter" idx="12"/>
          </p:nvPr>
        </p:nvSpPr>
        <p:spPr/>
        <p:txBody>
          <a:bodyPr/>
          <a:lstStyle/>
          <a:p>
            <a:fld id="{88F46358-EF8E-492E-8BB9-B59A9CC88F8F}" type="slidenum">
              <a:rPr lang="ru-RU" smtClean="0"/>
              <a:t>‹#›</a:t>
            </a:fld>
            <a:endParaRPr lang="ru-RU"/>
          </a:p>
        </p:txBody>
      </p:sp>
    </p:spTree>
    <p:extLst>
      <p:ext uri="{BB962C8B-B14F-4D97-AF65-F5344CB8AC3E}">
        <p14:creationId xmlns:p14="http://schemas.microsoft.com/office/powerpoint/2010/main" val="1022195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CEBB66-029A-4F6A-A449-4339F0A3D450}"/>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C24C3A48-A206-456C-B9C4-E49475378BFA}"/>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FF08767-1F2B-4EC4-9D4D-FD4DEE83162A}"/>
              </a:ext>
            </a:extLst>
          </p:cNvPr>
          <p:cNvSpPr>
            <a:spLocks noGrp="1"/>
          </p:cNvSpPr>
          <p:nvPr>
            <p:ph type="dt" sz="half" idx="10"/>
          </p:nvPr>
        </p:nvSpPr>
        <p:spPr/>
        <p:txBody>
          <a:bodyPr/>
          <a:lstStyle/>
          <a:p>
            <a:fld id="{B5DCFEED-7AA0-4C77-BEC2-B65D39EA7CDF}" type="datetimeFigureOut">
              <a:rPr lang="ru-RU" smtClean="0"/>
              <a:t>09.11.2024</a:t>
            </a:fld>
            <a:endParaRPr lang="ru-RU"/>
          </a:p>
        </p:txBody>
      </p:sp>
      <p:sp>
        <p:nvSpPr>
          <p:cNvPr id="5" name="Нижний колонтитул 4">
            <a:extLst>
              <a:ext uri="{FF2B5EF4-FFF2-40B4-BE49-F238E27FC236}">
                <a16:creationId xmlns:a16="http://schemas.microsoft.com/office/drawing/2014/main" id="{4DB7AC6B-56A6-4EC3-B4B0-22374D12800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8EFC583-1C83-439C-89A3-B1458DEAD921}"/>
              </a:ext>
            </a:extLst>
          </p:cNvPr>
          <p:cNvSpPr>
            <a:spLocks noGrp="1"/>
          </p:cNvSpPr>
          <p:nvPr>
            <p:ph type="sldNum" sz="quarter" idx="12"/>
          </p:nvPr>
        </p:nvSpPr>
        <p:spPr/>
        <p:txBody>
          <a:bodyPr/>
          <a:lstStyle/>
          <a:p>
            <a:fld id="{88F46358-EF8E-492E-8BB9-B59A9CC88F8F}" type="slidenum">
              <a:rPr lang="ru-RU" smtClean="0"/>
              <a:t>‹#›</a:t>
            </a:fld>
            <a:endParaRPr lang="ru-RU"/>
          </a:p>
        </p:txBody>
      </p:sp>
    </p:spTree>
    <p:extLst>
      <p:ext uri="{BB962C8B-B14F-4D97-AF65-F5344CB8AC3E}">
        <p14:creationId xmlns:p14="http://schemas.microsoft.com/office/powerpoint/2010/main" val="3170591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C8C601E9-5394-4EA9-B0BA-5F047CB8AB0E}"/>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4EF9B5EB-F44F-48BE-8D5F-55E24EB299D5}"/>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11F0570-47AA-4099-B8A3-0A4FF733E9DF}"/>
              </a:ext>
            </a:extLst>
          </p:cNvPr>
          <p:cNvSpPr>
            <a:spLocks noGrp="1"/>
          </p:cNvSpPr>
          <p:nvPr>
            <p:ph type="dt" sz="half" idx="10"/>
          </p:nvPr>
        </p:nvSpPr>
        <p:spPr/>
        <p:txBody>
          <a:bodyPr/>
          <a:lstStyle/>
          <a:p>
            <a:fld id="{B5DCFEED-7AA0-4C77-BEC2-B65D39EA7CDF}" type="datetimeFigureOut">
              <a:rPr lang="ru-RU" smtClean="0"/>
              <a:t>09.11.2024</a:t>
            </a:fld>
            <a:endParaRPr lang="ru-RU"/>
          </a:p>
        </p:txBody>
      </p:sp>
      <p:sp>
        <p:nvSpPr>
          <p:cNvPr id="5" name="Нижний колонтитул 4">
            <a:extLst>
              <a:ext uri="{FF2B5EF4-FFF2-40B4-BE49-F238E27FC236}">
                <a16:creationId xmlns:a16="http://schemas.microsoft.com/office/drawing/2014/main" id="{85185F13-B0BC-4361-B379-D149A8025A4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7EB4F19-7510-4321-BD78-5DD80CC31E55}"/>
              </a:ext>
            </a:extLst>
          </p:cNvPr>
          <p:cNvSpPr>
            <a:spLocks noGrp="1"/>
          </p:cNvSpPr>
          <p:nvPr>
            <p:ph type="sldNum" sz="quarter" idx="12"/>
          </p:nvPr>
        </p:nvSpPr>
        <p:spPr/>
        <p:txBody>
          <a:bodyPr/>
          <a:lstStyle/>
          <a:p>
            <a:fld id="{88F46358-EF8E-492E-8BB9-B59A9CC88F8F}" type="slidenum">
              <a:rPr lang="ru-RU" smtClean="0"/>
              <a:t>‹#›</a:t>
            </a:fld>
            <a:endParaRPr lang="ru-RU"/>
          </a:p>
        </p:txBody>
      </p:sp>
    </p:spTree>
    <p:extLst>
      <p:ext uri="{BB962C8B-B14F-4D97-AF65-F5344CB8AC3E}">
        <p14:creationId xmlns:p14="http://schemas.microsoft.com/office/powerpoint/2010/main" val="1996789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0123F7-2346-48F3-A6E1-408A87A78014}"/>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FAD46203-A5FC-45F0-BA84-5B9807DB98DD}"/>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C2A0ABB-42F0-47D2-8CF8-F1FA3BB85839}"/>
              </a:ext>
            </a:extLst>
          </p:cNvPr>
          <p:cNvSpPr>
            <a:spLocks noGrp="1"/>
          </p:cNvSpPr>
          <p:nvPr>
            <p:ph type="dt" sz="half" idx="10"/>
          </p:nvPr>
        </p:nvSpPr>
        <p:spPr/>
        <p:txBody>
          <a:bodyPr/>
          <a:lstStyle/>
          <a:p>
            <a:fld id="{B5DCFEED-7AA0-4C77-BEC2-B65D39EA7CDF}" type="datetimeFigureOut">
              <a:rPr lang="ru-RU" smtClean="0"/>
              <a:t>09.11.2024</a:t>
            </a:fld>
            <a:endParaRPr lang="ru-RU"/>
          </a:p>
        </p:txBody>
      </p:sp>
      <p:sp>
        <p:nvSpPr>
          <p:cNvPr id="5" name="Нижний колонтитул 4">
            <a:extLst>
              <a:ext uri="{FF2B5EF4-FFF2-40B4-BE49-F238E27FC236}">
                <a16:creationId xmlns:a16="http://schemas.microsoft.com/office/drawing/2014/main" id="{8D015B3E-8777-4BE0-9413-2D9F7CC0211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B061804-00D6-4109-8FA9-358E06705664}"/>
              </a:ext>
            </a:extLst>
          </p:cNvPr>
          <p:cNvSpPr>
            <a:spLocks noGrp="1"/>
          </p:cNvSpPr>
          <p:nvPr>
            <p:ph type="sldNum" sz="quarter" idx="12"/>
          </p:nvPr>
        </p:nvSpPr>
        <p:spPr/>
        <p:txBody>
          <a:bodyPr/>
          <a:lstStyle/>
          <a:p>
            <a:fld id="{88F46358-EF8E-492E-8BB9-B59A9CC88F8F}" type="slidenum">
              <a:rPr lang="ru-RU" smtClean="0"/>
              <a:t>‹#›</a:t>
            </a:fld>
            <a:endParaRPr lang="ru-RU"/>
          </a:p>
        </p:txBody>
      </p:sp>
    </p:spTree>
    <p:extLst>
      <p:ext uri="{BB962C8B-B14F-4D97-AF65-F5344CB8AC3E}">
        <p14:creationId xmlns:p14="http://schemas.microsoft.com/office/powerpoint/2010/main" val="3313139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89DE3F-FD30-4CD6-8B6C-F3B1D64F3B62}"/>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354CF795-A08C-4140-AE38-064B266345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E68A6D12-201C-44CB-BA2D-F55D595D454D}"/>
              </a:ext>
            </a:extLst>
          </p:cNvPr>
          <p:cNvSpPr>
            <a:spLocks noGrp="1"/>
          </p:cNvSpPr>
          <p:nvPr>
            <p:ph type="dt" sz="half" idx="10"/>
          </p:nvPr>
        </p:nvSpPr>
        <p:spPr/>
        <p:txBody>
          <a:bodyPr/>
          <a:lstStyle/>
          <a:p>
            <a:fld id="{B5DCFEED-7AA0-4C77-BEC2-B65D39EA7CDF}" type="datetimeFigureOut">
              <a:rPr lang="ru-RU" smtClean="0"/>
              <a:t>09.11.2024</a:t>
            </a:fld>
            <a:endParaRPr lang="ru-RU"/>
          </a:p>
        </p:txBody>
      </p:sp>
      <p:sp>
        <p:nvSpPr>
          <p:cNvPr id="5" name="Нижний колонтитул 4">
            <a:extLst>
              <a:ext uri="{FF2B5EF4-FFF2-40B4-BE49-F238E27FC236}">
                <a16:creationId xmlns:a16="http://schemas.microsoft.com/office/drawing/2014/main" id="{BE874B50-9EAB-4F51-BF8F-FA325D07370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F18A83B-168A-43D3-8B78-49C58BF629A6}"/>
              </a:ext>
            </a:extLst>
          </p:cNvPr>
          <p:cNvSpPr>
            <a:spLocks noGrp="1"/>
          </p:cNvSpPr>
          <p:nvPr>
            <p:ph type="sldNum" sz="quarter" idx="12"/>
          </p:nvPr>
        </p:nvSpPr>
        <p:spPr/>
        <p:txBody>
          <a:bodyPr/>
          <a:lstStyle/>
          <a:p>
            <a:fld id="{88F46358-EF8E-492E-8BB9-B59A9CC88F8F}" type="slidenum">
              <a:rPr lang="ru-RU" smtClean="0"/>
              <a:t>‹#›</a:t>
            </a:fld>
            <a:endParaRPr lang="ru-RU"/>
          </a:p>
        </p:txBody>
      </p:sp>
    </p:spTree>
    <p:extLst>
      <p:ext uri="{BB962C8B-B14F-4D97-AF65-F5344CB8AC3E}">
        <p14:creationId xmlns:p14="http://schemas.microsoft.com/office/powerpoint/2010/main" val="2758538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57089D-E013-4253-BFDD-7DFB82D370A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B8DBE0B-6AE2-42BB-81AF-7619BA897799}"/>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64D5244-3D8C-4BFE-8BED-7C71DA091B4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C859EC8E-0446-40C6-A905-6617981F5973}"/>
              </a:ext>
            </a:extLst>
          </p:cNvPr>
          <p:cNvSpPr>
            <a:spLocks noGrp="1"/>
          </p:cNvSpPr>
          <p:nvPr>
            <p:ph type="dt" sz="half" idx="10"/>
          </p:nvPr>
        </p:nvSpPr>
        <p:spPr/>
        <p:txBody>
          <a:bodyPr/>
          <a:lstStyle/>
          <a:p>
            <a:fld id="{B5DCFEED-7AA0-4C77-BEC2-B65D39EA7CDF}" type="datetimeFigureOut">
              <a:rPr lang="ru-RU" smtClean="0"/>
              <a:t>09.11.2024</a:t>
            </a:fld>
            <a:endParaRPr lang="ru-RU"/>
          </a:p>
        </p:txBody>
      </p:sp>
      <p:sp>
        <p:nvSpPr>
          <p:cNvPr id="6" name="Нижний колонтитул 5">
            <a:extLst>
              <a:ext uri="{FF2B5EF4-FFF2-40B4-BE49-F238E27FC236}">
                <a16:creationId xmlns:a16="http://schemas.microsoft.com/office/drawing/2014/main" id="{58EDCA10-E691-4344-BC14-69BCFD850E7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D1EF14E-9318-4170-ACA9-10C588A0BAC3}"/>
              </a:ext>
            </a:extLst>
          </p:cNvPr>
          <p:cNvSpPr>
            <a:spLocks noGrp="1"/>
          </p:cNvSpPr>
          <p:nvPr>
            <p:ph type="sldNum" sz="quarter" idx="12"/>
          </p:nvPr>
        </p:nvSpPr>
        <p:spPr/>
        <p:txBody>
          <a:bodyPr/>
          <a:lstStyle/>
          <a:p>
            <a:fld id="{88F46358-EF8E-492E-8BB9-B59A9CC88F8F}" type="slidenum">
              <a:rPr lang="ru-RU" smtClean="0"/>
              <a:t>‹#›</a:t>
            </a:fld>
            <a:endParaRPr lang="ru-RU"/>
          </a:p>
        </p:txBody>
      </p:sp>
    </p:spTree>
    <p:extLst>
      <p:ext uri="{BB962C8B-B14F-4D97-AF65-F5344CB8AC3E}">
        <p14:creationId xmlns:p14="http://schemas.microsoft.com/office/powerpoint/2010/main" val="907541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EAB3E1-06F6-47AF-9D05-50B2E9D1C032}"/>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932B7F0B-38A8-4B29-9DD9-A99E735D39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DF19E765-610C-4ACC-BF27-9347895112B7}"/>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4DE6D154-D046-45AF-9046-EE597AF3C5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47C8E6D0-88BD-4140-8A7A-8395AC5DB1A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B1926742-D998-4E94-8155-5DF2F6E6A1F0}"/>
              </a:ext>
            </a:extLst>
          </p:cNvPr>
          <p:cNvSpPr>
            <a:spLocks noGrp="1"/>
          </p:cNvSpPr>
          <p:nvPr>
            <p:ph type="dt" sz="half" idx="10"/>
          </p:nvPr>
        </p:nvSpPr>
        <p:spPr/>
        <p:txBody>
          <a:bodyPr/>
          <a:lstStyle/>
          <a:p>
            <a:fld id="{B5DCFEED-7AA0-4C77-BEC2-B65D39EA7CDF}" type="datetimeFigureOut">
              <a:rPr lang="ru-RU" smtClean="0"/>
              <a:t>09.11.2024</a:t>
            </a:fld>
            <a:endParaRPr lang="ru-RU"/>
          </a:p>
        </p:txBody>
      </p:sp>
      <p:sp>
        <p:nvSpPr>
          <p:cNvPr id="8" name="Нижний колонтитул 7">
            <a:extLst>
              <a:ext uri="{FF2B5EF4-FFF2-40B4-BE49-F238E27FC236}">
                <a16:creationId xmlns:a16="http://schemas.microsoft.com/office/drawing/2014/main" id="{681030DE-FCA5-40D4-B5C2-27B224036400}"/>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F68E2F2-E36D-4DC2-869B-C6F624E21236}"/>
              </a:ext>
            </a:extLst>
          </p:cNvPr>
          <p:cNvSpPr>
            <a:spLocks noGrp="1"/>
          </p:cNvSpPr>
          <p:nvPr>
            <p:ph type="sldNum" sz="quarter" idx="12"/>
          </p:nvPr>
        </p:nvSpPr>
        <p:spPr/>
        <p:txBody>
          <a:bodyPr/>
          <a:lstStyle/>
          <a:p>
            <a:fld id="{88F46358-EF8E-492E-8BB9-B59A9CC88F8F}" type="slidenum">
              <a:rPr lang="ru-RU" smtClean="0"/>
              <a:t>‹#›</a:t>
            </a:fld>
            <a:endParaRPr lang="ru-RU"/>
          </a:p>
        </p:txBody>
      </p:sp>
    </p:spTree>
    <p:extLst>
      <p:ext uri="{BB962C8B-B14F-4D97-AF65-F5344CB8AC3E}">
        <p14:creationId xmlns:p14="http://schemas.microsoft.com/office/powerpoint/2010/main" val="283204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365B19-8A02-41E4-86D8-A660370BDA78}"/>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B45D6E72-8D2D-4854-BFFC-CA11A3B28CEC}"/>
              </a:ext>
            </a:extLst>
          </p:cNvPr>
          <p:cNvSpPr>
            <a:spLocks noGrp="1"/>
          </p:cNvSpPr>
          <p:nvPr>
            <p:ph type="dt" sz="half" idx="10"/>
          </p:nvPr>
        </p:nvSpPr>
        <p:spPr/>
        <p:txBody>
          <a:bodyPr/>
          <a:lstStyle/>
          <a:p>
            <a:fld id="{B5DCFEED-7AA0-4C77-BEC2-B65D39EA7CDF}" type="datetimeFigureOut">
              <a:rPr lang="ru-RU" smtClean="0"/>
              <a:t>09.11.2024</a:t>
            </a:fld>
            <a:endParaRPr lang="ru-RU"/>
          </a:p>
        </p:txBody>
      </p:sp>
      <p:sp>
        <p:nvSpPr>
          <p:cNvPr id="4" name="Нижний колонтитул 3">
            <a:extLst>
              <a:ext uri="{FF2B5EF4-FFF2-40B4-BE49-F238E27FC236}">
                <a16:creationId xmlns:a16="http://schemas.microsoft.com/office/drawing/2014/main" id="{72CA68A1-3304-4E9E-A0C6-89CC35ABFF96}"/>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6880A315-9E4D-4C98-9B94-922C0E6D424D}"/>
              </a:ext>
            </a:extLst>
          </p:cNvPr>
          <p:cNvSpPr>
            <a:spLocks noGrp="1"/>
          </p:cNvSpPr>
          <p:nvPr>
            <p:ph type="sldNum" sz="quarter" idx="12"/>
          </p:nvPr>
        </p:nvSpPr>
        <p:spPr/>
        <p:txBody>
          <a:bodyPr/>
          <a:lstStyle/>
          <a:p>
            <a:fld id="{88F46358-EF8E-492E-8BB9-B59A9CC88F8F}" type="slidenum">
              <a:rPr lang="ru-RU" smtClean="0"/>
              <a:t>‹#›</a:t>
            </a:fld>
            <a:endParaRPr lang="ru-RU"/>
          </a:p>
        </p:txBody>
      </p:sp>
    </p:spTree>
    <p:extLst>
      <p:ext uri="{BB962C8B-B14F-4D97-AF65-F5344CB8AC3E}">
        <p14:creationId xmlns:p14="http://schemas.microsoft.com/office/powerpoint/2010/main" val="2503238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0B92594E-0BFC-4E1C-A493-793AFF24A4A5}"/>
              </a:ext>
            </a:extLst>
          </p:cNvPr>
          <p:cNvSpPr>
            <a:spLocks noGrp="1"/>
          </p:cNvSpPr>
          <p:nvPr>
            <p:ph type="dt" sz="half" idx="10"/>
          </p:nvPr>
        </p:nvSpPr>
        <p:spPr/>
        <p:txBody>
          <a:bodyPr/>
          <a:lstStyle/>
          <a:p>
            <a:fld id="{B5DCFEED-7AA0-4C77-BEC2-B65D39EA7CDF}" type="datetimeFigureOut">
              <a:rPr lang="ru-RU" smtClean="0"/>
              <a:t>09.11.2024</a:t>
            </a:fld>
            <a:endParaRPr lang="ru-RU"/>
          </a:p>
        </p:txBody>
      </p:sp>
      <p:sp>
        <p:nvSpPr>
          <p:cNvPr id="3" name="Нижний колонтитул 2">
            <a:extLst>
              <a:ext uri="{FF2B5EF4-FFF2-40B4-BE49-F238E27FC236}">
                <a16:creationId xmlns:a16="http://schemas.microsoft.com/office/drawing/2014/main" id="{70DAD257-3F44-4F9A-A714-92A18DBBAF68}"/>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C3DAB538-361C-4313-A06B-7939477D2DF9}"/>
              </a:ext>
            </a:extLst>
          </p:cNvPr>
          <p:cNvSpPr>
            <a:spLocks noGrp="1"/>
          </p:cNvSpPr>
          <p:nvPr>
            <p:ph type="sldNum" sz="quarter" idx="12"/>
          </p:nvPr>
        </p:nvSpPr>
        <p:spPr/>
        <p:txBody>
          <a:bodyPr/>
          <a:lstStyle/>
          <a:p>
            <a:fld id="{88F46358-EF8E-492E-8BB9-B59A9CC88F8F}" type="slidenum">
              <a:rPr lang="ru-RU" smtClean="0"/>
              <a:t>‹#›</a:t>
            </a:fld>
            <a:endParaRPr lang="ru-RU"/>
          </a:p>
        </p:txBody>
      </p:sp>
    </p:spTree>
    <p:extLst>
      <p:ext uri="{BB962C8B-B14F-4D97-AF65-F5344CB8AC3E}">
        <p14:creationId xmlns:p14="http://schemas.microsoft.com/office/powerpoint/2010/main" val="695842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472F5C-1E71-4BCE-B74F-6383F2F1243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0CD70B9A-A8F3-4537-9016-7D9CC397A6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927B7528-5068-45E5-B806-2DA5F0EB6A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8CE49BB-14D3-41F9-9152-0CA5D78FCF20}"/>
              </a:ext>
            </a:extLst>
          </p:cNvPr>
          <p:cNvSpPr>
            <a:spLocks noGrp="1"/>
          </p:cNvSpPr>
          <p:nvPr>
            <p:ph type="dt" sz="half" idx="10"/>
          </p:nvPr>
        </p:nvSpPr>
        <p:spPr/>
        <p:txBody>
          <a:bodyPr/>
          <a:lstStyle/>
          <a:p>
            <a:fld id="{B5DCFEED-7AA0-4C77-BEC2-B65D39EA7CDF}" type="datetimeFigureOut">
              <a:rPr lang="ru-RU" smtClean="0"/>
              <a:t>09.11.2024</a:t>
            </a:fld>
            <a:endParaRPr lang="ru-RU"/>
          </a:p>
        </p:txBody>
      </p:sp>
      <p:sp>
        <p:nvSpPr>
          <p:cNvPr id="6" name="Нижний колонтитул 5">
            <a:extLst>
              <a:ext uri="{FF2B5EF4-FFF2-40B4-BE49-F238E27FC236}">
                <a16:creationId xmlns:a16="http://schemas.microsoft.com/office/drawing/2014/main" id="{E9C9C567-3674-4D6C-9718-2023E20A91B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B61D44D-A7B7-41B5-96A6-376C2F4F6A28}"/>
              </a:ext>
            </a:extLst>
          </p:cNvPr>
          <p:cNvSpPr>
            <a:spLocks noGrp="1"/>
          </p:cNvSpPr>
          <p:nvPr>
            <p:ph type="sldNum" sz="quarter" idx="12"/>
          </p:nvPr>
        </p:nvSpPr>
        <p:spPr/>
        <p:txBody>
          <a:bodyPr/>
          <a:lstStyle/>
          <a:p>
            <a:fld id="{88F46358-EF8E-492E-8BB9-B59A9CC88F8F}" type="slidenum">
              <a:rPr lang="ru-RU" smtClean="0"/>
              <a:t>‹#›</a:t>
            </a:fld>
            <a:endParaRPr lang="ru-RU"/>
          </a:p>
        </p:txBody>
      </p:sp>
    </p:spTree>
    <p:extLst>
      <p:ext uri="{BB962C8B-B14F-4D97-AF65-F5344CB8AC3E}">
        <p14:creationId xmlns:p14="http://schemas.microsoft.com/office/powerpoint/2010/main" val="772111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DEA561-D090-488E-B958-65FB21D735B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F6AC3849-E9EB-4181-AECE-FE757C652C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6A3106AC-CB7A-448D-9F02-17DB2D3AF7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E5CE4E8-8657-4C90-8924-F96D0AB6454D}"/>
              </a:ext>
            </a:extLst>
          </p:cNvPr>
          <p:cNvSpPr>
            <a:spLocks noGrp="1"/>
          </p:cNvSpPr>
          <p:nvPr>
            <p:ph type="dt" sz="half" idx="10"/>
          </p:nvPr>
        </p:nvSpPr>
        <p:spPr/>
        <p:txBody>
          <a:bodyPr/>
          <a:lstStyle/>
          <a:p>
            <a:fld id="{B5DCFEED-7AA0-4C77-BEC2-B65D39EA7CDF}" type="datetimeFigureOut">
              <a:rPr lang="ru-RU" smtClean="0"/>
              <a:t>09.11.2024</a:t>
            </a:fld>
            <a:endParaRPr lang="ru-RU"/>
          </a:p>
        </p:txBody>
      </p:sp>
      <p:sp>
        <p:nvSpPr>
          <p:cNvPr id="6" name="Нижний колонтитул 5">
            <a:extLst>
              <a:ext uri="{FF2B5EF4-FFF2-40B4-BE49-F238E27FC236}">
                <a16:creationId xmlns:a16="http://schemas.microsoft.com/office/drawing/2014/main" id="{EADCB0ED-55FE-4770-9B42-F2ECCF194C8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CD51C39-5596-4654-A385-2FC0E606F819}"/>
              </a:ext>
            </a:extLst>
          </p:cNvPr>
          <p:cNvSpPr>
            <a:spLocks noGrp="1"/>
          </p:cNvSpPr>
          <p:nvPr>
            <p:ph type="sldNum" sz="quarter" idx="12"/>
          </p:nvPr>
        </p:nvSpPr>
        <p:spPr/>
        <p:txBody>
          <a:bodyPr/>
          <a:lstStyle/>
          <a:p>
            <a:fld id="{88F46358-EF8E-492E-8BB9-B59A9CC88F8F}" type="slidenum">
              <a:rPr lang="ru-RU" smtClean="0"/>
              <a:t>‹#›</a:t>
            </a:fld>
            <a:endParaRPr lang="ru-RU"/>
          </a:p>
        </p:txBody>
      </p:sp>
    </p:spTree>
    <p:extLst>
      <p:ext uri="{BB962C8B-B14F-4D97-AF65-F5344CB8AC3E}">
        <p14:creationId xmlns:p14="http://schemas.microsoft.com/office/powerpoint/2010/main" val="2267278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401367-5010-48E1-8E12-14A4BED393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8DA90F91-8347-40F5-826F-6286779FB1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342A1A5-D106-45F1-B763-CF038E3873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CFEED-7AA0-4C77-BEC2-B65D39EA7CDF}" type="datetimeFigureOut">
              <a:rPr lang="ru-RU" smtClean="0"/>
              <a:t>09.11.2024</a:t>
            </a:fld>
            <a:endParaRPr lang="ru-RU"/>
          </a:p>
        </p:txBody>
      </p:sp>
      <p:sp>
        <p:nvSpPr>
          <p:cNvPr id="5" name="Нижний колонтитул 4">
            <a:extLst>
              <a:ext uri="{FF2B5EF4-FFF2-40B4-BE49-F238E27FC236}">
                <a16:creationId xmlns:a16="http://schemas.microsoft.com/office/drawing/2014/main" id="{696FC8D8-385E-494D-A2B1-EFCB81A55B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FF4C4E90-47CC-459C-8A7D-66D3135203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46358-EF8E-492E-8BB9-B59A9CC88F8F}" type="slidenum">
              <a:rPr lang="ru-RU" smtClean="0"/>
              <a:t>‹#›</a:t>
            </a:fld>
            <a:endParaRPr lang="ru-RU"/>
          </a:p>
        </p:txBody>
      </p:sp>
    </p:spTree>
    <p:extLst>
      <p:ext uri="{BB962C8B-B14F-4D97-AF65-F5344CB8AC3E}">
        <p14:creationId xmlns:p14="http://schemas.microsoft.com/office/powerpoint/2010/main" val="1634901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3755F0-B35E-4886-88B6-32D0D6C1ADDF}"/>
              </a:ext>
            </a:extLst>
          </p:cNvPr>
          <p:cNvSpPr>
            <a:spLocks noGrp="1"/>
          </p:cNvSpPr>
          <p:nvPr>
            <p:ph type="ctrTitle"/>
          </p:nvPr>
        </p:nvSpPr>
        <p:spPr/>
        <p:txBody>
          <a:bodyPr/>
          <a:lstStyle/>
          <a:p>
            <a:endParaRPr lang="ru-RU" dirty="0"/>
          </a:p>
        </p:txBody>
      </p:sp>
      <p:sp>
        <p:nvSpPr>
          <p:cNvPr id="3" name="Подзаголовок 2">
            <a:extLst>
              <a:ext uri="{FF2B5EF4-FFF2-40B4-BE49-F238E27FC236}">
                <a16:creationId xmlns:a16="http://schemas.microsoft.com/office/drawing/2014/main" id="{755F2A43-CCD3-486D-9FF2-B7C31137F0E1}"/>
              </a:ext>
            </a:extLst>
          </p:cNvPr>
          <p:cNvSpPr>
            <a:spLocks noGrp="1"/>
          </p:cNvSpPr>
          <p:nvPr>
            <p:ph type="subTitle" idx="1"/>
          </p:nvPr>
        </p:nvSpPr>
        <p:spPr/>
        <p:txBody>
          <a:bodyPr/>
          <a:lstStyle/>
          <a:p>
            <a:endParaRPr lang="ru-RU"/>
          </a:p>
        </p:txBody>
      </p:sp>
    </p:spTree>
    <p:extLst>
      <p:ext uri="{BB962C8B-B14F-4D97-AF65-F5344CB8AC3E}">
        <p14:creationId xmlns:p14="http://schemas.microsoft.com/office/powerpoint/2010/main" val="1769962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BB0E87-5FD8-42DD-974A-5B63F4E44DC7}"/>
              </a:ext>
            </a:extLst>
          </p:cNvPr>
          <p:cNvSpPr>
            <a:spLocks noGrp="1"/>
          </p:cNvSpPr>
          <p:nvPr>
            <p:ph type="title"/>
          </p:nvPr>
        </p:nvSpPr>
        <p:spPr/>
        <p:txBody>
          <a:bodyPr>
            <a:normAutofit/>
          </a:bodyPr>
          <a:lstStyle/>
          <a:p>
            <a:pPr algn="ctr"/>
            <a:r>
              <a:rPr lang="en-US" b="0" i="0" dirty="0">
                <a:solidFill>
                  <a:srgbClr val="2D3466"/>
                </a:solidFill>
                <a:effectLst/>
                <a:latin typeface="Roboto" panose="020B0604020202020204" pitchFamily="2" charset="0"/>
              </a:rPr>
              <a:t>"FAMILY GROUP" QO'SHMA KORXONASI </a:t>
            </a:r>
            <a:r>
              <a:rPr lang="en-US" b="0" i="0" dirty="0" err="1">
                <a:solidFill>
                  <a:srgbClr val="2D3466"/>
                </a:solidFill>
                <a:effectLst/>
                <a:latin typeface="Roboto" panose="020B0604020202020204" pitchFamily="2" charset="0"/>
              </a:rPr>
              <a:t>MChJ</a:t>
            </a:r>
            <a:r>
              <a:rPr lang="en-US" b="0" i="0" dirty="0">
                <a:solidFill>
                  <a:srgbClr val="2D3466"/>
                </a:solidFill>
                <a:effectLst/>
                <a:latin typeface="Roboto" panose="020B0604020202020204" pitchFamily="2" charset="0"/>
              </a:rPr>
              <a:t> - </a:t>
            </a:r>
            <a:r>
              <a:rPr lang="en-US" b="0" i="0" dirty="0" err="1">
                <a:solidFill>
                  <a:srgbClr val="2D3466"/>
                </a:solidFill>
                <a:effectLst/>
                <a:latin typeface="Roboto" panose="020B0604020202020204" pitchFamily="2" charset="0"/>
              </a:rPr>
              <a:t>Toshkentda</a:t>
            </a:r>
            <a:endParaRPr lang="ru-RU" dirty="0"/>
          </a:p>
        </p:txBody>
      </p:sp>
      <p:pic>
        <p:nvPicPr>
          <p:cNvPr id="1026" name="Picture 2">
            <a:extLst>
              <a:ext uri="{FF2B5EF4-FFF2-40B4-BE49-F238E27FC236}">
                <a16:creationId xmlns:a16="http://schemas.microsoft.com/office/drawing/2014/main" id="{8D33AF30-FBAA-4224-A1DB-77C8586B03A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19237" y="1870823"/>
            <a:ext cx="9153525" cy="4295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6645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FACB35-2B57-4989-B617-BADC8B817E59}"/>
              </a:ext>
            </a:extLst>
          </p:cNvPr>
          <p:cNvSpPr>
            <a:spLocks noGrp="1"/>
          </p:cNvSpPr>
          <p:nvPr>
            <p:ph type="title"/>
          </p:nvPr>
        </p:nvSpPr>
        <p:spPr>
          <a:xfrm>
            <a:off x="838200" y="365125"/>
            <a:ext cx="10515600" cy="1324337"/>
          </a:xfrm>
        </p:spPr>
        <p:txBody>
          <a:bodyPr>
            <a:normAutofit/>
          </a:bodyPr>
          <a:lstStyle/>
          <a:p>
            <a:pPr algn="ctr"/>
            <a:r>
              <a:rPr lang="en-US" dirty="0"/>
              <a:t>«FAMILY GROUP» KOMPANIYAMIZ   2001 YIL TASHKIL QILGAN</a:t>
            </a:r>
            <a:endParaRPr lang="ru-RU" dirty="0"/>
          </a:p>
        </p:txBody>
      </p:sp>
      <p:sp>
        <p:nvSpPr>
          <p:cNvPr id="3" name="Объект 2">
            <a:extLst>
              <a:ext uri="{FF2B5EF4-FFF2-40B4-BE49-F238E27FC236}">
                <a16:creationId xmlns:a16="http://schemas.microsoft.com/office/drawing/2014/main" id="{87F01CF6-D609-4C8C-83EB-4F5341490488}"/>
              </a:ext>
            </a:extLst>
          </p:cNvPr>
          <p:cNvSpPr>
            <a:spLocks noGrp="1"/>
          </p:cNvSpPr>
          <p:nvPr>
            <p:ph idx="1"/>
          </p:nvPr>
        </p:nvSpPr>
        <p:spPr>
          <a:xfrm>
            <a:off x="838200" y="1602378"/>
            <a:ext cx="10515600" cy="5255622"/>
          </a:xfrm>
        </p:spPr>
        <p:txBody>
          <a:bodyPr>
            <a:noAutofit/>
          </a:bodyPr>
          <a:lstStyle/>
          <a:p>
            <a:pPr>
              <a:lnSpc>
                <a:spcPct val="100000"/>
              </a:lnSpc>
            </a:pPr>
            <a:r>
              <a:rPr lang="en-US" sz="1400" dirty="0"/>
              <a:t>“FAMİLY GROUP”  XOLDING KOMPANIYASI TO‘RT SHU’BKA KOMPANİYASI: OILAVIY GROUP, ABSOLUT, ZORDISTR VA ARKTIKA BOTTLERS. OILAVIY GURUH</a:t>
            </a:r>
          </a:p>
          <a:p>
            <a:pPr>
              <a:lnSpc>
                <a:spcPct val="100000"/>
              </a:lnSpc>
            </a:pPr>
            <a:r>
              <a:rPr lang="en-US" sz="1400" dirty="0"/>
              <a:t>KOMPANIYASINING ASOSIY FAOLIYATI ISHILAGI  ICHIMLIK SAHIB VA </a:t>
            </a:r>
            <a:r>
              <a:rPr lang="en-US" sz="1400" dirty="0" err="1"/>
              <a:t>gazsiz</a:t>
            </a:r>
            <a:r>
              <a:rPr lang="en-US" sz="1400" dirty="0"/>
              <a:t> </a:t>
            </a:r>
            <a:r>
              <a:rPr lang="en-US" sz="1400" dirty="0" err="1"/>
              <a:t>suv</a:t>
            </a:r>
            <a:r>
              <a:rPr lang="en-US" sz="1400" dirty="0"/>
              <a:t>, </a:t>
            </a:r>
            <a:r>
              <a:rPr lang="en-US" sz="1400" dirty="0" err="1"/>
              <a:t>muzli</a:t>
            </a:r>
            <a:r>
              <a:rPr lang="en-US" sz="1400" dirty="0"/>
              <a:t> choy, </a:t>
            </a:r>
            <a:r>
              <a:rPr lang="en-US" sz="1400" dirty="0" err="1"/>
              <a:t>o‘ta</a:t>
            </a:r>
            <a:r>
              <a:rPr lang="en-US" sz="1400" dirty="0"/>
              <a:t> </a:t>
            </a:r>
            <a:r>
              <a:rPr lang="en-US" sz="1400" dirty="0" err="1"/>
              <a:t>gazlangan</a:t>
            </a:r>
            <a:r>
              <a:rPr lang="en-US" sz="1400" dirty="0"/>
              <a:t>, </a:t>
            </a:r>
            <a:r>
              <a:rPr lang="en-US" sz="1400" dirty="0" err="1"/>
              <a:t>vitaminli</a:t>
            </a:r>
            <a:r>
              <a:rPr lang="en-US" sz="1400" dirty="0"/>
              <a:t>, </a:t>
            </a:r>
            <a:r>
              <a:rPr lang="en-US" sz="1400" dirty="0" err="1"/>
              <a:t>energiya</a:t>
            </a:r>
            <a:r>
              <a:rPr lang="en-US" sz="1400" dirty="0"/>
              <a:t>, </a:t>
            </a:r>
            <a:r>
              <a:rPr lang="en-US" sz="1400" dirty="0" err="1"/>
              <a:t>shuningdek</a:t>
            </a:r>
            <a:r>
              <a:rPr lang="en-US" sz="1400" dirty="0"/>
              <a:t>, </a:t>
            </a:r>
            <a:r>
              <a:rPr lang="en-US" sz="1400" dirty="0" err="1"/>
              <a:t>ishlab</a:t>
            </a:r>
            <a:r>
              <a:rPr lang="en-US" sz="1400" dirty="0"/>
              <a:t> </a:t>
            </a:r>
            <a:r>
              <a:rPr lang="en-US" sz="1400" dirty="0" err="1"/>
              <a:t>chiqarish</a:t>
            </a:r>
            <a:r>
              <a:rPr lang="en-US" sz="1400" dirty="0"/>
              <a:t> </a:t>
            </a:r>
            <a:r>
              <a:rPr lang="en-US" sz="1400" dirty="0" err="1"/>
              <a:t>va</a:t>
            </a:r>
            <a:r>
              <a:rPr lang="en-US" sz="1400" dirty="0"/>
              <a:t> </a:t>
            </a:r>
            <a:r>
              <a:rPr lang="en-US" sz="1400" dirty="0" err="1"/>
              <a:t>ulgurji</a:t>
            </a:r>
            <a:r>
              <a:rPr lang="en-US" sz="1400" dirty="0"/>
              <a:t> </a:t>
            </a:r>
            <a:r>
              <a:rPr lang="en-US" sz="1400" dirty="0" err="1"/>
              <a:t>savdosidan</a:t>
            </a:r>
            <a:r>
              <a:rPr lang="en-US" sz="1400" dirty="0"/>
              <a:t> </a:t>
            </a:r>
            <a:r>
              <a:rPr lang="en-US" sz="1400" dirty="0" err="1"/>
              <a:t>iborat</a:t>
            </a:r>
            <a:r>
              <a:rPr lang="en-US" sz="1400" dirty="0"/>
              <a:t>. </a:t>
            </a:r>
            <a:r>
              <a:rPr lang="en-US" sz="1400" dirty="0" err="1"/>
              <a:t>Sharbatli</a:t>
            </a:r>
            <a:r>
              <a:rPr lang="en-US" sz="1400" dirty="0"/>
              <a:t> </a:t>
            </a:r>
            <a:r>
              <a:rPr lang="en-US" sz="1400" dirty="0" err="1"/>
              <a:t>ichimliklar</a:t>
            </a:r>
            <a:r>
              <a:rPr lang="en-US" sz="1400" dirty="0"/>
              <a:t>. 2008-YIL KOMPANIYA ARKTEA</a:t>
            </a:r>
          </a:p>
          <a:p>
            <a:pPr>
              <a:lnSpc>
                <a:spcPct val="100000"/>
              </a:lnSpc>
            </a:pPr>
            <a:r>
              <a:rPr lang="en-US" sz="1400" dirty="0"/>
              <a:t>BRENDI OSTIDA MUZLIK CHAY CHIQARISHINI  ISHLAB CHIQARISHNI O'ZBEKISTONDA O'ZBEKISTON BOZORIDAGI PECHARLARDAN BIRIGA BO'LDI.</a:t>
            </a:r>
          </a:p>
          <a:p>
            <a:pPr>
              <a:lnSpc>
                <a:spcPct val="100000"/>
              </a:lnSpc>
            </a:pPr>
            <a:r>
              <a:rPr lang="en-US" sz="1400" dirty="0"/>
              <a:t>2015-YILDA KARBONATLI VA NOKARBONLI ARTEZIAN ICHIMLIK SUVLARINI  “OILA” ISHLAB CHIQARISH BOSHLANADI . SUV FILTRLASHNING BIR </a:t>
            </a:r>
            <a:r>
              <a:rPr lang="en-US" sz="1400" dirty="0" err="1"/>
              <a:t>BIR</a:t>
            </a:r>
            <a:r>
              <a:rPr lang="en-US" sz="1400" dirty="0"/>
              <a:t> BOSHQACHINDAN O'TGAN, KIMYOVIY QO'SHIMCHALAR BO'LMAYDI VA BARCHA DUNYO SIFAT STANDARTLARIGA CAVOB BERADI.</a:t>
            </a:r>
          </a:p>
          <a:p>
            <a:pPr>
              <a:lnSpc>
                <a:spcPct val="100000"/>
              </a:lnSpc>
            </a:pPr>
            <a:r>
              <a:rPr lang="en-US" sz="1400" dirty="0"/>
              <a:t>SHU YIL YANGI </a:t>
            </a:r>
            <a:r>
              <a:rPr lang="en-US" sz="1400" dirty="0" err="1"/>
              <a:t>YANGI</a:t>
            </a:r>
            <a:r>
              <a:rPr lang="en-US" sz="1400" dirty="0"/>
              <a:t>  ZAVOTI QURILIB  24 000 T/</a:t>
            </a:r>
            <a:r>
              <a:rPr lang="en-US" sz="1400" dirty="0" err="1"/>
              <a:t>soat</a:t>
            </a:r>
            <a:r>
              <a:rPr lang="en-US" sz="1400" dirty="0"/>
              <a:t> </a:t>
            </a:r>
            <a:r>
              <a:rPr lang="en-US" sz="1400" dirty="0" err="1"/>
              <a:t>quvvatga</a:t>
            </a:r>
            <a:r>
              <a:rPr lang="en-US" sz="1400" dirty="0"/>
              <a:t> </a:t>
            </a:r>
            <a:r>
              <a:rPr lang="en-US" sz="1400" dirty="0" err="1"/>
              <a:t>ega</a:t>
            </a:r>
            <a:r>
              <a:rPr lang="en-US" sz="1400" dirty="0"/>
              <a:t>  KRONES  CHILIK  , 2016-yilda </a:t>
            </a:r>
            <a:r>
              <a:rPr lang="en-US" sz="1400" dirty="0" err="1"/>
              <a:t>esa</a:t>
            </a:r>
            <a:r>
              <a:rPr lang="en-US" sz="1400" dirty="0"/>
              <a:t> 2000/2000000000000000000000000000000000000000 KRON  QUYIB QUYISH CHILIK </a:t>
            </a:r>
            <a:r>
              <a:rPr lang="en-US" sz="1400" dirty="0" err="1"/>
              <a:t>O'rnatildi</a:t>
            </a:r>
            <a:r>
              <a:rPr lang="en-US" sz="1400" dirty="0"/>
              <a:t>.</a:t>
            </a:r>
          </a:p>
          <a:p>
            <a:pPr>
              <a:lnSpc>
                <a:spcPct val="100000"/>
              </a:lnSpc>
            </a:pPr>
            <a:r>
              <a:rPr lang="en-US" sz="1400" dirty="0"/>
              <a:t>2017-YIL KOMPANIYA UCHUN YORQINLI VOQEALAR BILAN TO'LDI. SHU YIL YUQORI KARRATLI “FENSI” ICHIMLIKLARI  ISHLAB CHIQARILDI . USHBU BREND DUNYODAGI ETIBOR ISHLAB CHIQARILGAN </a:t>
            </a:r>
            <a:r>
              <a:rPr lang="en-US" sz="1400" dirty="0" err="1"/>
              <a:t>NEmis</a:t>
            </a:r>
            <a:r>
              <a:rPr lang="en-US" sz="1400" dirty="0"/>
              <a:t> </a:t>
            </a:r>
            <a:r>
              <a:rPr lang="en-US" sz="1400" dirty="0" err="1"/>
              <a:t>konsentratlari</a:t>
            </a:r>
            <a:r>
              <a:rPr lang="en-US" sz="1400" dirty="0"/>
              <a:t> </a:t>
            </a:r>
            <a:r>
              <a:rPr lang="en-US" sz="1400" dirty="0" err="1"/>
              <a:t>asosida</a:t>
            </a:r>
            <a:r>
              <a:rPr lang="en-US" sz="1400" dirty="0"/>
              <a:t> </a:t>
            </a:r>
            <a:r>
              <a:rPr lang="en-US" sz="1400" dirty="0" err="1"/>
              <a:t>ishlab</a:t>
            </a:r>
            <a:r>
              <a:rPr lang="en-US" sz="1400" dirty="0"/>
              <a:t> </a:t>
            </a:r>
            <a:r>
              <a:rPr lang="en-US" sz="1400" dirty="0" err="1"/>
              <a:t>chiqilgan</a:t>
            </a:r>
            <a:r>
              <a:rPr lang="en-US" sz="1400" dirty="0"/>
              <a:t>.</a:t>
            </a:r>
          </a:p>
          <a:p>
            <a:pPr>
              <a:lnSpc>
                <a:spcPct val="100000"/>
              </a:lnSpc>
            </a:pPr>
            <a:r>
              <a:rPr lang="en-US" sz="1400" dirty="0"/>
              <a:t>SHU </a:t>
            </a:r>
            <a:r>
              <a:rPr lang="en-US" sz="1400" dirty="0" err="1"/>
              <a:t>SHU</a:t>
            </a:r>
            <a:r>
              <a:rPr lang="en-US" sz="1400" dirty="0"/>
              <a:t> 2017 YILDA TOSHKENTDA AMERIKA BRENDI  RC COLA (ROYAL CROWN COLA)  O'ZBEKISTONDA ISHLAB CHIQARISHNING KALTAN ISHLATISHI BO'LDI. </a:t>
            </a:r>
          </a:p>
          <a:p>
            <a:pPr>
              <a:lnSpc>
                <a:spcPct val="100000"/>
              </a:lnSpc>
            </a:pPr>
            <a:r>
              <a:rPr lang="en-US" sz="1400" dirty="0"/>
              <a:t>KEYIN  OILAVIY GURUHI “RC”  OILASIDAN  “RC REFREHER”  SAVDO BORGASI OSTIDA YANGI IKKITA YANGI TEZGILASHTIRISH TATLARNI CHIKARDI  . </a:t>
            </a:r>
            <a:r>
              <a:rPr lang="en-US" sz="1400" dirty="0" err="1"/>
              <a:t>O'shandan</a:t>
            </a:r>
            <a:r>
              <a:rPr lang="en-US" sz="1400" dirty="0"/>
              <a:t> </a:t>
            </a:r>
            <a:r>
              <a:rPr lang="en-US" sz="1400" dirty="0" err="1"/>
              <a:t>beri</a:t>
            </a:r>
            <a:r>
              <a:rPr lang="en-US" sz="1400" dirty="0"/>
              <a:t>  RC COLA  O'ZBEKISTON BOZORIDA 3-O'YINCHI BO'LDI.</a:t>
            </a:r>
          </a:p>
          <a:p>
            <a:pPr>
              <a:lnSpc>
                <a:spcPct val="100000"/>
              </a:lnSpc>
            </a:pPr>
            <a:r>
              <a:rPr lang="en-US" sz="1400" dirty="0"/>
              <a:t>2018 YILDA ODAMLARNING FAOL </a:t>
            </a:r>
            <a:r>
              <a:rPr lang="en-US" sz="1400" dirty="0" err="1"/>
              <a:t>HAYoT</a:t>
            </a:r>
            <a:r>
              <a:rPr lang="en-US" sz="1400" dirty="0"/>
              <a:t> TARZINI RAG'BATLASH MAQSADIDA KOMPANIYA O'ZBEKISTON BOZORI UCHUN YANGI INNOVATSION “VITAMINLI ICHIMLIK  “VITAMIN DRINCTEC” VA DINARISTINA ISHLAB CHIQARISHNI YO'LGA BERADI. ENERGIYA TA'ZI BILAN  "OK" .</a:t>
            </a:r>
          </a:p>
        </p:txBody>
      </p:sp>
    </p:spTree>
    <p:extLst>
      <p:ext uri="{BB962C8B-B14F-4D97-AF65-F5344CB8AC3E}">
        <p14:creationId xmlns:p14="http://schemas.microsoft.com/office/powerpoint/2010/main" val="103638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0BF882B-EB2B-4D7A-9745-DCE3E181C357}"/>
              </a:ext>
            </a:extLst>
          </p:cNvPr>
          <p:cNvSpPr>
            <a:spLocks noGrp="1"/>
          </p:cNvSpPr>
          <p:nvPr>
            <p:ph idx="1"/>
          </p:nvPr>
        </p:nvSpPr>
        <p:spPr>
          <a:xfrm>
            <a:off x="670560" y="1254034"/>
            <a:ext cx="10683240" cy="4922929"/>
          </a:xfrm>
        </p:spPr>
        <p:txBody>
          <a:bodyPr>
            <a:normAutofit fontScale="85000" lnSpcReduction="20000"/>
          </a:bodyPr>
          <a:lstStyle/>
          <a:p>
            <a:pPr>
              <a:lnSpc>
                <a:spcPct val="100000"/>
              </a:lnSpc>
            </a:pPr>
            <a:r>
              <a:rPr lang="en-US" sz="2800" dirty="0"/>
              <a:t>2018-YIL MILLIY MARKETING MARKAZI HAQIDAGI “2017 YIL BRENDI” BIRINCHI MUKOFOT G‘OLIBLARINI TANATANLI TAQDIRLASH MAROSIMI O‘TKAZILDI.</a:t>
            </a:r>
          </a:p>
          <a:p>
            <a:pPr>
              <a:lnSpc>
                <a:spcPct val="100000"/>
              </a:lnSpc>
            </a:pPr>
            <a:r>
              <a:rPr lang="en-US" sz="2800" dirty="0"/>
              <a:t>ASSOSIATSIYA DE FAKTO MARKETING AGENTLIGI BILAN HAMKORLIKDA ASSOSIATSIYA A'ZOLARI, HAMKORLIKLARI VA EKSPERTLAR O'RTASIDA ONLAYN OVOZ </a:t>
            </a:r>
            <a:r>
              <a:rPr lang="en-US" sz="2800" dirty="0" err="1"/>
              <a:t>berish</a:t>
            </a:r>
            <a:r>
              <a:rPr lang="en-US" sz="2800" dirty="0"/>
              <a:t> O'TKAZIB O'TDI. 2017 YILNING ENG YAXSHI SAVDO BORGASI VA ENG YAXSHI MARKETING AKSIYASINI ANIQLASH UCHUN OVOZ BERISH.</a:t>
            </a:r>
          </a:p>
          <a:p>
            <a:pPr>
              <a:lnSpc>
                <a:spcPct val="100000"/>
              </a:lnSpc>
            </a:pPr>
            <a:r>
              <a:rPr lang="en-US" sz="2800" dirty="0"/>
              <a:t>“OILAVIY GROUP” KOMPANIYASI  “YIL BRENDI 2017” MUKOFORI “SHIRIN </a:t>
            </a:r>
            <a:r>
              <a:rPr lang="en-US" sz="2800" dirty="0" err="1"/>
              <a:t>gazlangan</a:t>
            </a:r>
            <a:r>
              <a:rPr lang="en-US" sz="2800" dirty="0"/>
              <a:t> </a:t>
            </a:r>
            <a:r>
              <a:rPr lang="en-US" sz="2800" dirty="0" err="1"/>
              <a:t>ichimliklar</a:t>
            </a:r>
            <a:r>
              <a:rPr lang="en-US" sz="2800" dirty="0"/>
              <a:t>” – “RC COLA”  ENG YAXSHI SAVDO BRENDI </a:t>
            </a:r>
            <a:r>
              <a:rPr lang="en-US" sz="2800" dirty="0" err="1"/>
              <a:t>toifalari</a:t>
            </a:r>
            <a:r>
              <a:rPr lang="en-US" sz="2800" dirty="0"/>
              <a:t> </a:t>
            </a:r>
            <a:r>
              <a:rPr lang="en-US" sz="2800" dirty="0" err="1"/>
              <a:t>boʻyicha</a:t>
            </a:r>
            <a:r>
              <a:rPr lang="en-US" sz="2800" dirty="0"/>
              <a:t> </a:t>
            </a:r>
            <a:r>
              <a:rPr lang="en-US" sz="2800" dirty="0" err="1"/>
              <a:t>taqdirlandi</a:t>
            </a:r>
            <a:r>
              <a:rPr lang="en-US" sz="2800" dirty="0"/>
              <a:t>. </a:t>
            </a:r>
          </a:p>
          <a:p>
            <a:pPr>
              <a:lnSpc>
                <a:spcPct val="100000"/>
              </a:lnSpc>
            </a:pPr>
            <a:r>
              <a:rPr lang="en-US" sz="2800" dirty="0"/>
              <a:t>“SHIRIN </a:t>
            </a:r>
            <a:r>
              <a:rPr lang="en-US" sz="2800" dirty="0" err="1"/>
              <a:t>gazlangan</a:t>
            </a:r>
            <a:r>
              <a:rPr lang="en-US" sz="2800" dirty="0"/>
              <a:t> </a:t>
            </a:r>
            <a:r>
              <a:rPr lang="en-US" sz="2800" dirty="0" err="1"/>
              <a:t>ichimliklar</a:t>
            </a:r>
            <a:r>
              <a:rPr lang="en-US" sz="2800" dirty="0"/>
              <a:t>” – “RC COLA” </a:t>
            </a:r>
            <a:r>
              <a:rPr lang="en-US" sz="2800" dirty="0" err="1"/>
              <a:t>ning</a:t>
            </a:r>
            <a:r>
              <a:rPr lang="en-US" sz="2800" dirty="0"/>
              <a:t> ENG </a:t>
            </a:r>
            <a:r>
              <a:rPr lang="en-US" sz="2800" dirty="0" err="1"/>
              <a:t>ENG</a:t>
            </a:r>
            <a:r>
              <a:rPr lang="en-US" sz="2800" dirty="0"/>
              <a:t> MARKETING AKSIYASI </a:t>
            </a:r>
          </a:p>
          <a:p>
            <a:pPr>
              <a:lnSpc>
                <a:spcPct val="100000"/>
              </a:lnSpc>
            </a:pPr>
            <a:r>
              <a:rPr lang="en-US" sz="2800" dirty="0"/>
              <a:t>“MINERAL SUV” – “OILA”NING ENG </a:t>
            </a:r>
            <a:r>
              <a:rPr lang="en-US" sz="2800" dirty="0" err="1"/>
              <a:t>ENG</a:t>
            </a:r>
            <a:r>
              <a:rPr lang="en-US" sz="2800" dirty="0"/>
              <a:t> </a:t>
            </a:r>
            <a:r>
              <a:rPr lang="en-US" sz="2800" dirty="0" err="1"/>
              <a:t>ENG</a:t>
            </a:r>
            <a:r>
              <a:rPr lang="en-US" sz="2800" dirty="0"/>
              <a:t> MARKETING AKSIYASI </a:t>
            </a:r>
          </a:p>
          <a:p>
            <a:pPr>
              <a:lnSpc>
                <a:spcPct val="100000"/>
              </a:lnSpc>
            </a:pPr>
            <a:r>
              <a:rPr lang="en-US" sz="2800" dirty="0" err="1"/>
              <a:t>SHuningdek</a:t>
            </a:r>
            <a:r>
              <a:rPr lang="en-US" sz="2800" dirty="0"/>
              <a:t>, KOMPANIYA “YIL 2018 YIL BRENDI” MUKOFOTINI </a:t>
            </a:r>
            <a:r>
              <a:rPr lang="en-US" sz="2800" dirty="0" err="1"/>
              <a:t>AYoL</a:t>
            </a:r>
            <a:r>
              <a:rPr lang="en-US" sz="2800" dirty="0"/>
              <a:t> BO'YICHA OLDI:</a:t>
            </a:r>
          </a:p>
          <a:p>
            <a:pPr>
              <a:lnSpc>
                <a:spcPct val="100000"/>
              </a:lnSpc>
            </a:pPr>
            <a:r>
              <a:rPr lang="en-US" sz="2800" dirty="0"/>
              <a:t>“SHIRIN </a:t>
            </a:r>
            <a:r>
              <a:rPr lang="en-US" sz="2800" dirty="0" err="1"/>
              <a:t>gazlangan</a:t>
            </a:r>
            <a:r>
              <a:rPr lang="en-US" sz="2800" dirty="0"/>
              <a:t> </a:t>
            </a:r>
            <a:r>
              <a:rPr lang="en-US" sz="2800" dirty="0" err="1"/>
              <a:t>ichimliklar</a:t>
            </a:r>
            <a:r>
              <a:rPr lang="en-US" sz="2800" dirty="0"/>
              <a:t>” – “RC COLA” UCHUN ENG </a:t>
            </a:r>
            <a:r>
              <a:rPr lang="en-US" sz="2800" dirty="0" err="1"/>
              <a:t>ENG</a:t>
            </a:r>
            <a:r>
              <a:rPr lang="en-US" sz="2800" dirty="0"/>
              <a:t> </a:t>
            </a:r>
            <a:r>
              <a:rPr lang="en-US" sz="2800" dirty="0" err="1"/>
              <a:t>ENG</a:t>
            </a:r>
            <a:r>
              <a:rPr lang="en-US" sz="2800" dirty="0"/>
              <a:t> MARKETING AKSIYASI  .</a:t>
            </a:r>
            <a:endParaRPr lang="ru-RU" sz="2800" dirty="0"/>
          </a:p>
          <a:p>
            <a:pPr marL="0" indent="0">
              <a:buNone/>
            </a:pPr>
            <a:endParaRPr lang="ru-RU" dirty="0"/>
          </a:p>
        </p:txBody>
      </p:sp>
    </p:spTree>
    <p:extLst>
      <p:ext uri="{BB962C8B-B14F-4D97-AF65-F5344CB8AC3E}">
        <p14:creationId xmlns:p14="http://schemas.microsoft.com/office/powerpoint/2010/main" val="4126964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B5CA5CA-4493-4E3F-98A6-C1D5FE12420F}"/>
              </a:ext>
            </a:extLst>
          </p:cNvPr>
          <p:cNvSpPr>
            <a:spLocks noGrp="1"/>
          </p:cNvSpPr>
          <p:nvPr>
            <p:ph idx="1"/>
          </p:nvPr>
        </p:nvSpPr>
        <p:spPr>
          <a:xfrm>
            <a:off x="838200" y="397420"/>
            <a:ext cx="10515600" cy="3434351"/>
          </a:xfrm>
        </p:spPr>
        <p:txBody>
          <a:bodyPr>
            <a:normAutofit fontScale="55000" lnSpcReduction="20000"/>
          </a:bodyPr>
          <a:lstStyle/>
          <a:p>
            <a:pPr>
              <a:lnSpc>
                <a:spcPct val="120000"/>
              </a:lnSpc>
              <a:spcBef>
                <a:spcPts val="0"/>
              </a:spcBef>
            </a:pPr>
            <a:r>
              <a:rPr lang="en-US" dirty="0"/>
              <a:t>SUV HAYOT MANBASI!</a:t>
            </a:r>
          </a:p>
          <a:p>
            <a:pPr>
              <a:lnSpc>
                <a:spcPct val="120000"/>
              </a:lnSpc>
              <a:spcBef>
                <a:spcPts val="0"/>
              </a:spcBef>
            </a:pPr>
            <a:r>
              <a:rPr lang="en-US" dirty="0"/>
              <a:t>AGAR ETARLI MAQDDA SUV ICHSA, ORGANIMIZNI TURLI FUNKSIYALARNI OSON BAJARISHGA YORDAM BERADI.</a:t>
            </a:r>
          </a:p>
          <a:p>
            <a:pPr>
              <a:lnSpc>
                <a:spcPct val="120000"/>
              </a:lnSpc>
              <a:spcBef>
                <a:spcPts val="0"/>
              </a:spcBef>
            </a:pPr>
            <a:r>
              <a:rPr lang="en-US" dirty="0"/>
              <a:t>VITAMINLAR, UGLEBORLAR VA OQILLAR TO'G'RI ERITILADI, OZOZA MEDDALARI HUJAYRALARGA KIRIDI, TOKKINLAR ORGANIZADAN ETKAZILADI. BIZ IMMUNIY TIZIMNI MUSTAHKAMLAYMIZ, TERI HAVOLIYATI VA UMUMIY SOVVONLIGINI YAXSHILAYMIZ. </a:t>
            </a:r>
          </a:p>
          <a:p>
            <a:pPr>
              <a:lnSpc>
                <a:spcPct val="120000"/>
              </a:lnSpc>
              <a:spcBef>
                <a:spcPts val="0"/>
              </a:spcBef>
            </a:pPr>
            <a:r>
              <a:rPr lang="en-US" dirty="0"/>
              <a:t>VA SHUNDAN BIZ QANDAY SUVDAN ISHLATISHIMIZ JUDA MUHIM.</a:t>
            </a:r>
          </a:p>
          <a:p>
            <a:pPr>
              <a:lnSpc>
                <a:spcPct val="120000"/>
              </a:lnSpc>
              <a:spcBef>
                <a:spcPts val="0"/>
              </a:spcBef>
            </a:pPr>
            <a:r>
              <a:rPr lang="en-US" dirty="0"/>
              <a:t>OILAVIY SUV G'ARBIY EVROPADA ISHLAB CHIQARILGAN ZAMONAVIY, YUKORI TEXNOLOGIY USKUKLAR FOYDALANISHDA ISHLAB CHIQARILADI VA MAHSULOT SIFATLIGI TALABLARIGA QO'YILADI.</a:t>
            </a:r>
          </a:p>
          <a:p>
            <a:pPr>
              <a:lnSpc>
                <a:spcPct val="120000"/>
              </a:lnSpc>
              <a:spcBef>
                <a:spcPts val="0"/>
              </a:spcBef>
            </a:pPr>
            <a:r>
              <a:rPr lang="en-US" dirty="0"/>
              <a:t>SUV FILTRLASHNING, TO'LIQ TOZALASH VA MINERALLAR BILAN </a:t>
            </a:r>
            <a:r>
              <a:rPr lang="en-US" dirty="0" err="1"/>
              <a:t>boyitishning</a:t>
            </a:r>
            <a:r>
              <a:rPr lang="en-US" dirty="0"/>
              <a:t> </a:t>
            </a:r>
            <a:r>
              <a:rPr lang="en-US" dirty="0" err="1"/>
              <a:t>bir</a:t>
            </a:r>
            <a:r>
              <a:rPr lang="en-US" dirty="0"/>
              <a:t> </a:t>
            </a:r>
            <a:r>
              <a:rPr lang="en-US" dirty="0" err="1"/>
              <a:t>necha</a:t>
            </a:r>
            <a:r>
              <a:rPr lang="en-US" dirty="0"/>
              <a:t> </a:t>
            </a:r>
            <a:r>
              <a:rPr lang="en-US" dirty="0" err="1"/>
              <a:t>bosqichlaridan</a:t>
            </a:r>
            <a:r>
              <a:rPr lang="en-US" dirty="0"/>
              <a:t> </a:t>
            </a:r>
            <a:r>
              <a:rPr lang="en-US" dirty="0" err="1"/>
              <a:t>o'tadi</a:t>
            </a:r>
            <a:r>
              <a:rPr lang="en-US" dirty="0"/>
              <a:t>.</a:t>
            </a:r>
          </a:p>
          <a:p>
            <a:pPr>
              <a:lnSpc>
                <a:spcPct val="120000"/>
              </a:lnSpc>
              <a:spcBef>
                <a:spcPts val="0"/>
              </a:spcBef>
            </a:pPr>
            <a:r>
              <a:rPr lang="en-US" dirty="0"/>
              <a:t>SHUNDAY </a:t>
            </a:r>
            <a:r>
              <a:rPr lang="en-US" dirty="0" err="1"/>
              <a:t>YONDOSILISh</a:t>
            </a:r>
            <a:r>
              <a:rPr lang="en-US" dirty="0"/>
              <a:t> SHUKATIDA “OILAVIY SUV” SUVI YUKORI SIFATLI VA </a:t>
            </a:r>
            <a:r>
              <a:rPr lang="en-US" dirty="0" err="1"/>
              <a:t>VA</a:t>
            </a:r>
            <a:r>
              <a:rPr lang="en-US" dirty="0"/>
              <a:t> ICHTISH NAQAAT YOQIMLI EMAS, SOG'LIQ HAM! </a:t>
            </a:r>
          </a:p>
          <a:p>
            <a:pPr>
              <a:lnSpc>
                <a:spcPct val="120000"/>
              </a:lnSpc>
              <a:spcBef>
                <a:spcPts val="0"/>
              </a:spcBef>
            </a:pPr>
            <a:r>
              <a:rPr lang="en-US" dirty="0"/>
              <a:t>OILAVIY SUV HAYVONLARNI MAXSUS QO'DAMLARDA ISHLAB CHIQARILADI:</a:t>
            </a:r>
          </a:p>
          <a:p>
            <a:pPr>
              <a:lnSpc>
                <a:spcPct val="120000"/>
              </a:lnSpc>
              <a:spcBef>
                <a:spcPts val="0"/>
              </a:spcBef>
            </a:pPr>
            <a:r>
              <a:rPr lang="en-US" dirty="0"/>
              <a:t>OILAVIY SUV </a:t>
            </a:r>
            <a:r>
              <a:rPr lang="en-US" dirty="0" err="1"/>
              <a:t>gazli</a:t>
            </a:r>
            <a:r>
              <a:rPr lang="en-US" dirty="0"/>
              <a:t> : 0,5 l; 1,0L </a:t>
            </a:r>
            <a:r>
              <a:rPr lang="en-US" dirty="0" err="1"/>
              <a:t>va</a:t>
            </a:r>
            <a:r>
              <a:rPr lang="en-US" dirty="0"/>
              <a:t> 1,5L.  </a:t>
            </a:r>
          </a:p>
          <a:p>
            <a:pPr>
              <a:lnSpc>
                <a:spcPct val="120000"/>
              </a:lnSpc>
              <a:spcBef>
                <a:spcPts val="0"/>
              </a:spcBef>
            </a:pPr>
            <a:r>
              <a:rPr lang="en-US" dirty="0"/>
              <a:t>OILAVIY  SUV  </a:t>
            </a:r>
            <a:r>
              <a:rPr lang="en-US" dirty="0" err="1"/>
              <a:t>gazsiz</a:t>
            </a:r>
            <a:r>
              <a:rPr lang="en-US" dirty="0"/>
              <a:t> : 0,33L; 0,5 l; 1,0 l; 1,5 l; 5,0 l; 10,0 l. </a:t>
            </a:r>
          </a:p>
          <a:p>
            <a:pPr>
              <a:lnSpc>
                <a:spcPct val="120000"/>
              </a:lnSpc>
              <a:spcBef>
                <a:spcPts val="0"/>
              </a:spcBef>
            </a:pPr>
            <a:r>
              <a:rPr lang="en-US" dirty="0" err="1"/>
              <a:t>SHuningdek</a:t>
            </a:r>
            <a:r>
              <a:rPr lang="en-US" dirty="0"/>
              <a:t>, OILAVIY GURUHDAN NIKOY TAKLIF:</a:t>
            </a:r>
          </a:p>
          <a:p>
            <a:pPr>
              <a:lnSpc>
                <a:spcPct val="120000"/>
              </a:lnSpc>
              <a:spcBef>
                <a:spcPts val="0"/>
              </a:spcBef>
            </a:pPr>
            <a:r>
              <a:rPr lang="en-US" dirty="0"/>
              <a:t>OILAVIY SUV </a:t>
            </a:r>
            <a:r>
              <a:rPr lang="en-US" dirty="0" err="1"/>
              <a:t>sovutgichi</a:t>
            </a:r>
            <a:r>
              <a:rPr lang="en-US" dirty="0"/>
              <a:t> : 10,0L </a:t>
            </a:r>
            <a:endParaRPr lang="ru-RU" dirty="0"/>
          </a:p>
        </p:txBody>
      </p:sp>
      <p:pic>
        <p:nvPicPr>
          <p:cNvPr id="13" name="Рисунок 12">
            <a:extLst>
              <a:ext uri="{FF2B5EF4-FFF2-40B4-BE49-F238E27FC236}">
                <a16:creationId xmlns:a16="http://schemas.microsoft.com/office/drawing/2014/main" id="{A16113B7-65DA-497B-9B8E-C53E22BB9919}"/>
              </a:ext>
            </a:extLst>
          </p:cNvPr>
          <p:cNvPicPr>
            <a:picLocks noChangeAspect="1"/>
          </p:cNvPicPr>
          <p:nvPr/>
        </p:nvPicPr>
        <p:blipFill>
          <a:blip r:embed="rId2"/>
          <a:stretch>
            <a:fillRect/>
          </a:stretch>
        </p:blipFill>
        <p:spPr>
          <a:xfrm>
            <a:off x="1336765" y="3831771"/>
            <a:ext cx="9518469" cy="2969762"/>
          </a:xfrm>
          <a:prstGeom prst="rect">
            <a:avLst/>
          </a:prstGeom>
        </p:spPr>
      </p:pic>
    </p:spTree>
    <p:extLst>
      <p:ext uri="{BB962C8B-B14F-4D97-AF65-F5344CB8AC3E}">
        <p14:creationId xmlns:p14="http://schemas.microsoft.com/office/powerpoint/2010/main" val="2645760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110A75-2222-4078-BF6D-B495C9FF81AA}"/>
              </a:ext>
            </a:extLst>
          </p:cNvPr>
          <p:cNvSpPr>
            <a:spLocks noGrp="1"/>
          </p:cNvSpPr>
          <p:nvPr>
            <p:ph type="title"/>
          </p:nvPr>
        </p:nvSpPr>
        <p:spPr>
          <a:xfrm>
            <a:off x="838200" y="365126"/>
            <a:ext cx="10515600" cy="784406"/>
          </a:xfrm>
        </p:spPr>
        <p:txBody>
          <a:bodyPr/>
          <a:lstStyle/>
          <a:p>
            <a:r>
              <a:rPr lang="en-US" sz="4400" dirty="0">
                <a:latin typeface="Times New Roman" panose="02020603050405020304" pitchFamily="18" charset="0"/>
                <a:cs typeface="Times New Roman" panose="02020603050405020304" pitchFamily="18" charset="0"/>
              </a:rPr>
              <a:t>ARK CHAY  -  MUZILGAN CHAY</a:t>
            </a:r>
            <a:endParaRPr lang="ru-RU" dirty="0"/>
          </a:p>
        </p:txBody>
      </p:sp>
      <p:sp>
        <p:nvSpPr>
          <p:cNvPr id="3" name="Объект 2">
            <a:extLst>
              <a:ext uri="{FF2B5EF4-FFF2-40B4-BE49-F238E27FC236}">
                <a16:creationId xmlns:a16="http://schemas.microsoft.com/office/drawing/2014/main" id="{F5324072-48D8-4385-BC0A-18B606DED932}"/>
              </a:ext>
            </a:extLst>
          </p:cNvPr>
          <p:cNvSpPr>
            <a:spLocks noGrp="1"/>
          </p:cNvSpPr>
          <p:nvPr>
            <p:ph idx="1"/>
          </p:nvPr>
        </p:nvSpPr>
        <p:spPr>
          <a:xfrm>
            <a:off x="838200" y="1149532"/>
            <a:ext cx="10515600" cy="4351338"/>
          </a:xfrm>
        </p:spPr>
        <p:txBody>
          <a:bodyPr>
            <a:noAutofit/>
          </a:bodyPr>
          <a:lstStyle/>
          <a:p>
            <a:pPr>
              <a:lnSpc>
                <a:spcPct val="120000"/>
              </a:lnSpc>
              <a:spcBef>
                <a:spcPts val="0"/>
              </a:spcBef>
            </a:pPr>
            <a:r>
              <a:rPr lang="en-US" sz="1400" dirty="0">
                <a:latin typeface="Times New Roman" panose="02020603050405020304" pitchFamily="18" charset="0"/>
                <a:cs typeface="Times New Roman" panose="02020603050405020304" pitchFamily="18" charset="0"/>
              </a:rPr>
              <a:t>ARKTEA BRENDI TARIXI 2008 YIL BASLANGAN. 10 YILDAN KO'PROQ BURADAN BIZ PREMİUM CHAY NARLARINING TABIY EKSTRAKTLARIDAN TEZGICHLI ICHIMLIK ISHLAB CHIQARILAMIZ .</a:t>
            </a:r>
          </a:p>
          <a:p>
            <a:pPr>
              <a:lnSpc>
                <a:spcPct val="120000"/>
              </a:lnSpc>
              <a:spcBef>
                <a:spcPts val="0"/>
              </a:spcBef>
            </a:pPr>
            <a:r>
              <a:rPr lang="en-US" sz="1400" dirty="0" err="1">
                <a:latin typeface="Times New Roman" panose="02020603050405020304" pitchFamily="18" charset="0"/>
                <a:cs typeface="Times New Roman" panose="02020603050405020304" pitchFamily="18" charset="0"/>
              </a:rPr>
              <a:t>Xitoyda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joylashgan</a:t>
            </a:r>
            <a:r>
              <a:rPr lang="en-US" sz="1400" dirty="0">
                <a:latin typeface="Times New Roman" panose="02020603050405020304" pitchFamily="18" charset="0"/>
                <a:cs typeface="Times New Roman" panose="02020603050405020304" pitchFamily="18" charset="0"/>
              </a:rPr>
              <a:t> FUQIYANNING BUYUK </a:t>
            </a:r>
            <a:r>
              <a:rPr lang="en-US" sz="1400" dirty="0" err="1">
                <a:latin typeface="Times New Roman" panose="02020603050405020304" pitchFamily="18" charset="0"/>
                <a:cs typeface="Times New Roman" panose="02020603050405020304" pitchFamily="18" charset="0"/>
              </a:rPr>
              <a:t>TOGʻ</a:t>
            </a:r>
            <a:r>
              <a:rPr lang="en-US" sz="1400" dirty="0">
                <a:latin typeface="Times New Roman" panose="02020603050405020304" pitchFamily="18" charset="0"/>
                <a:cs typeface="Times New Roman" panose="02020603050405020304" pitchFamily="18" charset="0"/>
              </a:rPr>
              <a:t> PLANTASİYALARIDA HAQIQIY TABIY CHAY </a:t>
            </a:r>
            <a:r>
              <a:rPr lang="en-US" sz="1400" dirty="0" err="1">
                <a:latin typeface="Times New Roman" panose="02020603050405020304" pitchFamily="18" charset="0"/>
                <a:cs typeface="Times New Roman" panose="02020603050405020304" pitchFamily="18" charset="0"/>
              </a:rPr>
              <a:t>OʻSTIRILIB</a:t>
            </a:r>
            <a:r>
              <a:rPr lang="en-US" sz="1400" dirty="0">
                <a:latin typeface="Times New Roman" panose="02020603050405020304" pitchFamily="18" charset="0"/>
                <a:cs typeface="Times New Roman" panose="02020603050405020304" pitchFamily="18" charset="0"/>
              </a:rPr>
              <a:t>, SHARALI PISH MEVASI BILAN BIZNING CHAYIMIZGA HAQIDA MAXSUS TEZGILASH VA TOZIQ </a:t>
            </a:r>
            <a:r>
              <a:rPr lang="en-US" sz="1400" dirty="0" err="1">
                <a:latin typeface="Times New Roman" panose="02020603050405020304" pitchFamily="18" charset="0"/>
                <a:cs typeface="Times New Roman" panose="02020603050405020304" pitchFamily="18" charset="0"/>
              </a:rPr>
              <a:t>KOʻRSATISHNI</a:t>
            </a:r>
            <a:r>
              <a:rPr lang="en-US" sz="1400" dirty="0">
                <a:latin typeface="Times New Roman" panose="02020603050405020304" pitchFamily="18" charset="0"/>
                <a:cs typeface="Times New Roman" panose="02020603050405020304" pitchFamily="18" charset="0"/>
              </a:rPr>
              <a:t> BERADI RE KUN!</a:t>
            </a:r>
          </a:p>
          <a:p>
            <a:pPr>
              <a:lnSpc>
                <a:spcPct val="120000"/>
              </a:lnSpc>
              <a:spcBef>
                <a:spcPts val="0"/>
              </a:spcBef>
            </a:pPr>
            <a:r>
              <a:rPr lang="en-US" sz="1400" dirty="0">
                <a:latin typeface="Times New Roman" panose="02020603050405020304" pitchFamily="18" charset="0"/>
                <a:cs typeface="Times New Roman" panose="02020603050405020304" pitchFamily="18" charset="0"/>
              </a:rPr>
              <a:t>ARK </a:t>
            </a:r>
            <a:r>
              <a:rPr lang="en-US" sz="1400" dirty="0" err="1">
                <a:latin typeface="Times New Roman" panose="02020603050405020304" pitchFamily="18" charset="0"/>
                <a:cs typeface="Times New Roman" panose="02020603050405020304" pitchFamily="18" charset="0"/>
              </a:rPr>
              <a:t>choyi</a:t>
            </a:r>
            <a:r>
              <a:rPr lang="en-US" sz="1400" dirty="0">
                <a:latin typeface="Times New Roman" panose="02020603050405020304" pitchFamily="18" charset="0"/>
                <a:cs typeface="Times New Roman" panose="02020603050405020304" pitchFamily="18" charset="0"/>
              </a:rPr>
              <a:t>: </a:t>
            </a:r>
          </a:p>
          <a:p>
            <a:pPr>
              <a:lnSpc>
                <a:spcPct val="120000"/>
              </a:lnSpc>
              <a:spcBef>
                <a:spcPts val="0"/>
              </a:spcBef>
            </a:pPr>
            <a:r>
              <a:rPr lang="en-US" sz="1400" dirty="0">
                <a:latin typeface="Times New Roman" panose="02020603050405020304" pitchFamily="18" charset="0"/>
                <a:cs typeface="Times New Roman" panose="02020603050405020304" pitchFamily="18" charset="0"/>
              </a:rPr>
              <a:t>CHAY EKSTRAKTLI TEZGILASHTIRISH, KARBON BO'LMAGAN, ALKOLSIZ ICHIMLIK. </a:t>
            </a:r>
          </a:p>
          <a:p>
            <a:pPr>
              <a:lnSpc>
                <a:spcPct val="120000"/>
              </a:lnSpc>
              <a:spcBef>
                <a:spcPts val="0"/>
              </a:spcBef>
            </a:pPr>
            <a:r>
              <a:rPr lang="en-US" sz="1400" dirty="0">
                <a:latin typeface="Times New Roman" panose="02020603050405020304" pitchFamily="18" charset="0"/>
                <a:cs typeface="Times New Roman" panose="02020603050405020304" pitchFamily="18" charset="0"/>
              </a:rPr>
              <a:t>SHIRIN VA MEVALAR TA'MINDAN LAHAT OLMOQCHILAR UCHUN MASHBUR TEZGICHLI ICHIMLIK.</a:t>
            </a:r>
          </a:p>
          <a:p>
            <a:pPr>
              <a:lnSpc>
                <a:spcPct val="120000"/>
              </a:lnSpc>
              <a:spcBef>
                <a:spcPts val="0"/>
              </a:spcBef>
            </a:pPr>
            <a:r>
              <a:rPr lang="en-US" sz="1400" dirty="0">
                <a:latin typeface="Times New Roman" panose="02020603050405020304" pitchFamily="18" charset="0"/>
                <a:cs typeface="Times New Roman" panose="02020603050405020304" pitchFamily="18" charset="0"/>
              </a:rPr>
              <a:t>ENG YANGI ASBOB-USHABALAR BILAN ISHILADI. VA SIFAT VA TA'MNI DOIMIY NAZORAT </a:t>
            </a:r>
            <a:r>
              <a:rPr lang="en-US" sz="1400" dirty="0" err="1">
                <a:latin typeface="Times New Roman" panose="02020603050405020304" pitchFamily="18" charset="0"/>
                <a:cs typeface="Times New Roman" panose="02020603050405020304" pitchFamily="18" charset="0"/>
              </a:rPr>
              <a:t>QILISh</a:t>
            </a:r>
            <a:r>
              <a:rPr lang="en-US" sz="1400" dirty="0">
                <a:latin typeface="Times New Roman" panose="02020603050405020304" pitchFamily="18" charset="0"/>
                <a:cs typeface="Times New Roman" panose="02020603050405020304" pitchFamily="18" charset="0"/>
              </a:rPr>
              <a:t> SIZGA SHU ICHIMLIKNING ENG FIJIY ISHONCHLARINI HATTO ILK BERISH IMKONIYAT BERADI, SHUNINGDAN ARK CHAY </a:t>
            </a:r>
            <a:r>
              <a:rPr lang="en-US" sz="1400" dirty="0" err="1">
                <a:latin typeface="Times New Roman" panose="02020603050405020304" pitchFamily="18" charset="0"/>
                <a:cs typeface="Times New Roman" panose="02020603050405020304" pitchFamily="18" charset="0"/>
              </a:rPr>
              <a:t>Iste'molchilar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ishonchini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qozonib</a:t>
            </a:r>
            <a:r>
              <a:rPr lang="en-US" sz="1400" dirty="0">
                <a:latin typeface="Times New Roman" panose="02020603050405020304" pitchFamily="18" charset="0"/>
                <a:cs typeface="Times New Roman" panose="02020603050405020304" pitchFamily="18" charset="0"/>
              </a:rPr>
              <a:t>, O'ZBERKISTONDA YETAKCHILARDAN BIRI BO'LDI.</a:t>
            </a:r>
          </a:p>
          <a:p>
            <a:pPr>
              <a:lnSpc>
                <a:spcPct val="120000"/>
              </a:lnSpc>
              <a:spcBef>
                <a:spcPts val="0"/>
              </a:spcBef>
            </a:pPr>
            <a:r>
              <a:rPr lang="en-US" sz="1400" dirty="0">
                <a:latin typeface="Times New Roman" panose="02020603050405020304" pitchFamily="18" charset="0"/>
                <a:cs typeface="Times New Roman" panose="02020603050405020304" pitchFamily="18" charset="0"/>
              </a:rPr>
              <a:t>ARK CHAY CHAYI  2 FORMATDA, HACMI 0,5L VA 1,25L, XIZMLAR BILAN HAYVONLARNING MAXSUS </a:t>
            </a:r>
            <a:r>
              <a:rPr lang="en-US" sz="1400" dirty="0" err="1">
                <a:latin typeface="Times New Roman" panose="02020603050405020304" pitchFamily="18" charset="0"/>
                <a:cs typeface="Times New Roman" panose="02020603050405020304" pitchFamily="18" charset="0"/>
              </a:rPr>
              <a:t>qadoqlashda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ishlab</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chiqariladi</a:t>
            </a:r>
            <a:r>
              <a:rPr lang="en-US" sz="1400" dirty="0">
                <a:latin typeface="Times New Roman" panose="02020603050405020304" pitchFamily="18" charset="0"/>
                <a:cs typeface="Times New Roman" panose="02020603050405020304" pitchFamily="18" charset="0"/>
              </a:rPr>
              <a:t>:</a:t>
            </a:r>
          </a:p>
          <a:p>
            <a:pPr>
              <a:lnSpc>
                <a:spcPct val="120000"/>
              </a:lnSpc>
              <a:spcBef>
                <a:spcPts val="0"/>
              </a:spcBef>
            </a:pPr>
            <a:r>
              <a:rPr lang="en-US" sz="1400" dirty="0">
                <a:latin typeface="Times New Roman" panose="02020603050405020304" pitchFamily="18" charset="0"/>
                <a:cs typeface="Times New Roman" panose="02020603050405020304" pitchFamily="18" charset="0"/>
              </a:rPr>
              <a:t>SHAFTOLI - YASIL CHAY</a:t>
            </a:r>
          </a:p>
          <a:p>
            <a:pPr>
              <a:lnSpc>
                <a:spcPct val="120000"/>
              </a:lnSpc>
              <a:spcBef>
                <a:spcPts val="0"/>
              </a:spcBef>
            </a:pPr>
            <a:r>
              <a:rPr lang="en-US" sz="1400" dirty="0">
                <a:latin typeface="Times New Roman" panose="02020603050405020304" pitchFamily="18" charset="0"/>
                <a:cs typeface="Times New Roman" panose="02020603050405020304" pitchFamily="18" charset="0"/>
              </a:rPr>
              <a:t>SHAFTOLI - QORA CHAY</a:t>
            </a:r>
          </a:p>
          <a:p>
            <a:pPr>
              <a:lnSpc>
                <a:spcPct val="120000"/>
              </a:lnSpc>
              <a:spcBef>
                <a:spcPts val="0"/>
              </a:spcBef>
            </a:pPr>
            <a:r>
              <a:rPr lang="en-US" sz="1400" dirty="0" err="1">
                <a:latin typeface="Times New Roman" panose="02020603050405020304" pitchFamily="18" charset="0"/>
                <a:cs typeface="Times New Roman" panose="02020603050405020304" pitchFamily="18" charset="0"/>
              </a:rPr>
              <a:t>O'rmon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rezavorlari</a:t>
            </a:r>
            <a:r>
              <a:rPr lang="en-US" sz="1400" dirty="0">
                <a:latin typeface="Times New Roman" panose="02020603050405020304" pitchFamily="18" charset="0"/>
                <a:cs typeface="Times New Roman" panose="02020603050405020304" pitchFamily="18" charset="0"/>
              </a:rPr>
              <a:t> - QORA CHAY</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3484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60262B-C7AA-4A46-92CE-FF8F511D4A61}"/>
              </a:ext>
            </a:extLst>
          </p:cNvPr>
          <p:cNvSpPr>
            <a:spLocks noGrp="1"/>
          </p:cNvSpPr>
          <p:nvPr>
            <p:ph type="title"/>
          </p:nvPr>
        </p:nvSpPr>
        <p:spPr/>
        <p:txBody>
          <a:bodyPr/>
          <a:lstStyle/>
          <a:p>
            <a:r>
              <a:rPr lang="en-US" sz="4400" dirty="0">
                <a:latin typeface="Times New Roman" panose="02020603050405020304" pitchFamily="18" charset="0"/>
                <a:cs typeface="Times New Roman" panose="02020603050405020304" pitchFamily="18" charset="0"/>
              </a:rPr>
              <a:t>ARK CHAY  -  MUZILGAN CHAY</a:t>
            </a:r>
            <a:endParaRPr lang="ru-RU" dirty="0"/>
          </a:p>
        </p:txBody>
      </p:sp>
      <p:pic>
        <p:nvPicPr>
          <p:cNvPr id="5" name="Объект 4">
            <a:extLst>
              <a:ext uri="{FF2B5EF4-FFF2-40B4-BE49-F238E27FC236}">
                <a16:creationId xmlns:a16="http://schemas.microsoft.com/office/drawing/2014/main" id="{127DF83D-0FD9-445B-AB00-8B5B3212BFB7}"/>
              </a:ext>
            </a:extLst>
          </p:cNvPr>
          <p:cNvPicPr>
            <a:picLocks noGrp="1" noChangeAspect="1"/>
          </p:cNvPicPr>
          <p:nvPr>
            <p:ph idx="1"/>
          </p:nvPr>
        </p:nvPicPr>
        <p:blipFill>
          <a:blip r:embed="rId2"/>
          <a:stretch>
            <a:fillRect/>
          </a:stretch>
        </p:blipFill>
        <p:spPr>
          <a:xfrm>
            <a:off x="1116470" y="2575413"/>
            <a:ext cx="9959059" cy="2728107"/>
          </a:xfrm>
        </p:spPr>
      </p:pic>
    </p:spTree>
    <p:extLst>
      <p:ext uri="{BB962C8B-B14F-4D97-AF65-F5344CB8AC3E}">
        <p14:creationId xmlns:p14="http://schemas.microsoft.com/office/powerpoint/2010/main" val="1441609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66366A-5357-479C-A2C3-E527283B02DD}"/>
              </a:ext>
            </a:extLst>
          </p:cNvPr>
          <p:cNvSpPr>
            <a:spLocks noGrp="1"/>
          </p:cNvSpPr>
          <p:nvPr>
            <p:ph type="title"/>
          </p:nvPr>
        </p:nvSpPr>
        <p:spPr>
          <a:xfrm>
            <a:off x="977538" y="1253331"/>
            <a:ext cx="6032863" cy="4351338"/>
          </a:xfrm>
        </p:spPr>
        <p:txBody>
          <a:bodyPr>
            <a:noAutofit/>
          </a:bodyPr>
          <a:lstStyle/>
          <a:p>
            <a:r>
              <a:rPr lang="en-US" sz="2000" dirty="0"/>
              <a:t>2017 YILDA SHARALI, TAQINATLI VA SHUNDAY KO'P XARLI FENSI ICHIMLIGI ISHLAB CHIQARILGAN.</a:t>
            </a:r>
            <a:br>
              <a:rPr lang="en-US" sz="2000" dirty="0"/>
            </a:br>
            <a:br>
              <a:rPr lang="en-US" sz="2000" dirty="0"/>
            </a:br>
            <a:r>
              <a:rPr lang="en-US" sz="2000" dirty="0"/>
              <a:t>BU YUQORI </a:t>
            </a:r>
            <a:r>
              <a:rPr lang="en-US" sz="2000" dirty="0" err="1"/>
              <a:t>karratli</a:t>
            </a:r>
            <a:r>
              <a:rPr lang="en-US" sz="2000" dirty="0"/>
              <a:t> </a:t>
            </a:r>
            <a:r>
              <a:rPr lang="en-US" sz="2000" dirty="0" err="1"/>
              <a:t>ichimlik</a:t>
            </a:r>
            <a:r>
              <a:rPr lang="en-US" sz="2000" dirty="0"/>
              <a:t> “FENSI” DUNYODAGI ETIBOR ISHLAB CHIQARILGAN NEMANIYA KONSTRATLARI ASOSIDA ISHLAB CHIQARILGAN.</a:t>
            </a:r>
            <a:br>
              <a:rPr lang="en-US" sz="2000" dirty="0"/>
            </a:br>
            <a:r>
              <a:rPr lang="en-US" sz="2000" dirty="0"/>
              <a:t>FENSINING YORQIN TATLARI O'RASIDA HAMMA O'ZIGA O'XSHADI: KOLA, </a:t>
            </a:r>
            <a:r>
              <a:rPr lang="en-US" sz="2000" dirty="0" err="1"/>
              <a:t>Apelsin</a:t>
            </a:r>
            <a:r>
              <a:rPr lang="en-US" sz="2000" dirty="0"/>
              <a:t>, LIMO, DUSHE, PINCORATINO, MORES, VA HAM IRISH LIMONADINI TOPADI!</a:t>
            </a:r>
            <a:br>
              <a:rPr lang="en-US" sz="2000" dirty="0"/>
            </a:br>
            <a:r>
              <a:rPr lang="en-US" sz="2000" dirty="0"/>
              <a:t>FENSI BILAN YORQIN BO'LING!</a:t>
            </a:r>
            <a:br>
              <a:rPr lang="en-US" sz="2000" dirty="0"/>
            </a:br>
            <a:r>
              <a:rPr lang="en-US" sz="2000" dirty="0"/>
              <a:t>2 FORMATDA, HACIMI 0,5L </a:t>
            </a:r>
            <a:r>
              <a:rPr lang="en-US" sz="2000" dirty="0" err="1"/>
              <a:t>va</a:t>
            </a:r>
            <a:r>
              <a:rPr lang="en-US" sz="2000" dirty="0"/>
              <a:t> 1,5L </a:t>
            </a:r>
            <a:r>
              <a:rPr lang="en-US" sz="2000" dirty="0" err="1"/>
              <a:t>bo'lgan</a:t>
            </a:r>
            <a:r>
              <a:rPr lang="en-US" sz="2000" dirty="0"/>
              <a:t> MAXSUS HAYVONLARNI QO'DLASHDA MAVJUD.</a:t>
            </a:r>
            <a:endParaRPr lang="ru-RU" sz="2000" dirty="0"/>
          </a:p>
        </p:txBody>
      </p:sp>
      <p:pic>
        <p:nvPicPr>
          <p:cNvPr id="3074" name="Picture 2" descr="Напитки безалкогольные газированные Flavis тархун 1,25">
            <a:extLst>
              <a:ext uri="{FF2B5EF4-FFF2-40B4-BE49-F238E27FC236}">
                <a16:creationId xmlns:a16="http://schemas.microsoft.com/office/drawing/2014/main" id="{2939BE67-01B3-4062-A6E9-79AEDDA2964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75110" y="1834333"/>
            <a:ext cx="3520957"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945535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808</Words>
  <Application>Microsoft Office PowerPoint</Application>
  <PresentationFormat>Широкоэкранный</PresentationFormat>
  <Paragraphs>43</Paragraphs>
  <Slides>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8</vt:i4>
      </vt:variant>
    </vt:vector>
  </HeadingPairs>
  <TitlesOfParts>
    <vt:vector size="14" baseType="lpstr">
      <vt:lpstr>Arial</vt:lpstr>
      <vt:lpstr>Calibri</vt:lpstr>
      <vt:lpstr>Calibri Light</vt:lpstr>
      <vt:lpstr>Roboto</vt:lpstr>
      <vt:lpstr>Times New Roman</vt:lpstr>
      <vt:lpstr>Тема Office</vt:lpstr>
      <vt:lpstr>Презентация PowerPoint</vt:lpstr>
      <vt:lpstr>"FAMILY GROUP" QO'SHMA KORXONASI MChJ - Toshkentda</vt:lpstr>
      <vt:lpstr>«FAMILY GROUP» KOMPANIYAMIZ   2001 YIL TASHKIL QILGAN</vt:lpstr>
      <vt:lpstr>Презентация PowerPoint</vt:lpstr>
      <vt:lpstr>Презентация PowerPoint</vt:lpstr>
      <vt:lpstr>ARK CHAY  -  MUZILGAN CHAY</vt:lpstr>
      <vt:lpstr>ARK CHAY  -  MUZILGAN CHAY</vt:lpstr>
      <vt:lpstr>2017 YILDA SHARALI, TAQINATLI VA SHUNDAY KO'P XARLI FENSI ICHIMLIGI ISHLAB CHIQARILGAN.  BU YUQORI karratli ichimlik “FENSI” DUNYODAGI ETIBOR ISHLAB CHIQARILGAN NEMANIYA KONSTRATLARI ASOSIDA ISHLAB CHIQARILGAN. FENSINING YORQIN TATLARI O'RASIDA HAMMA O'ZIGA O'XSHADI: KOLA, Apelsin, LIMO, DUSHE, PINCORATINO, MORES, VA HAM IRISH LIMONADINI TOPADI! FENSI BILAN YORQIN BO'LING! 2 FORMATDA, HACIMI 0,5L va 1,5L bo'lgan MAXSUS HAYVONLARNI QO'DLASHDA MAVJUD.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PRO-TEC</dc:creator>
  <cp:lastModifiedBy>PRO-TEC</cp:lastModifiedBy>
  <cp:revision>6</cp:revision>
  <dcterms:created xsi:type="dcterms:W3CDTF">2024-11-09T09:12:45Z</dcterms:created>
  <dcterms:modified xsi:type="dcterms:W3CDTF">2024-11-09T10:10:38Z</dcterms:modified>
</cp:coreProperties>
</file>