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Sora Light" charset="0"/>
      <p:regular r:id="rId13"/>
    </p:embeddedFont>
    <p:embeddedFont>
      <p:font typeface="Alexandria Semi Bold" charset="-78"/>
      <p:regular r:id="rId14"/>
    </p:embeddedFont>
    <p:embeddedFont>
      <p:font typeface="Calibri" pitchFamily="34" charset="0"/>
      <p:regular r:id="rId15"/>
      <p:bold r:id="rId16"/>
      <p:italic r:id="rId17"/>
      <p:boldItalic r:id="rId1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7" d="100"/>
          <a:sy n="97" d="100"/>
        </p:scale>
        <p:origin x="-324" y="-114"/>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85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00000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00">
              <a:alpha val="80000"/>
            </a:srgbClr>
          </a:solidFill>
          <a:ln/>
        </p:spPr>
      </p:sp>
      <p:sp>
        <p:nvSpPr>
          <p:cNvPr id="4" name="Text 1"/>
          <p:cNvSpPr/>
          <p:nvPr/>
        </p:nvSpPr>
        <p:spPr>
          <a:xfrm>
            <a:off x="864037" y="1466612"/>
            <a:ext cx="12902327" cy="606737"/>
          </a:xfrm>
          <a:prstGeom prst="rect">
            <a:avLst/>
          </a:prstGeom>
          <a:noFill/>
          <a:ln/>
        </p:spPr>
        <p:txBody>
          <a:bodyPr wrap="square" lIns="0" tIns="0" rIns="0" bIns="0" rtlCol="0" anchor="t"/>
          <a:lstStyle/>
          <a:p>
            <a:pPr marL="0" indent="0">
              <a:lnSpc>
                <a:spcPct val="150000"/>
              </a:lnSpc>
              <a:buNone/>
            </a:pPr>
            <a:r>
              <a:rPr lang="en-US" sz="2400" dirty="0" err="1">
                <a:solidFill>
                  <a:srgbClr val="FFFFFF"/>
                </a:solidFill>
                <a:latin typeface="Alexandria Semi Bold" pitchFamily="34" charset="0"/>
                <a:ea typeface="Alexandria Semi Bold" pitchFamily="34" charset="-122"/>
                <a:cs typeface="Alexandria Semi Bold" pitchFamily="34" charset="-120"/>
              </a:rPr>
              <a:t>Informatika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va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ATlari</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fanidan</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o‘quv</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mashg‘ulot-larini</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tashkil</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etishning</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o‘ziga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xos</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xususi-yatlari</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Informatika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va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ATlari</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fani</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bo‘yicha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amaliy</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laboratoriya</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mashg‘ulotlarini</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o‘tkazish</a:t>
            </a:r>
            <a:r>
              <a:rPr lang="en-US" sz="2400" dirty="0">
                <a:solidFill>
                  <a:srgbClr val="FFFFFF"/>
                </a:solidFill>
                <a:latin typeface="Alexandria Semi Bold" pitchFamily="34" charset="0"/>
                <a:ea typeface="Alexandria Semi Bold" pitchFamily="34" charset="-122"/>
                <a:cs typeface="Alexandria Semi Bold" pitchFamily="34" charset="-120"/>
              </a:rPr>
              <a:t> </a:t>
            </a:r>
            <a:r>
              <a:rPr lang="en-US" sz="2400" dirty="0" err="1">
                <a:solidFill>
                  <a:srgbClr val="FFFFFF"/>
                </a:solidFill>
                <a:latin typeface="Alexandria Semi Bold" pitchFamily="34" charset="0"/>
                <a:ea typeface="Alexandria Semi Bold" pitchFamily="34" charset="-122"/>
                <a:cs typeface="Alexandria Semi Bold" pitchFamily="34" charset="-120"/>
              </a:rPr>
              <a:t>metodikasi</a:t>
            </a:r>
            <a:endParaRPr lang="en-US" sz="2400" dirty="0"/>
          </a:p>
        </p:txBody>
      </p:sp>
      <p:sp>
        <p:nvSpPr>
          <p:cNvPr id="5" name="Text 2"/>
          <p:cNvSpPr/>
          <p:nvPr/>
        </p:nvSpPr>
        <p:spPr>
          <a:xfrm>
            <a:off x="864037" y="4078129"/>
            <a:ext cx="12902327" cy="1975247"/>
          </a:xfrm>
          <a:prstGeom prst="rect">
            <a:avLst/>
          </a:prstGeom>
          <a:noFill/>
          <a:ln/>
        </p:spPr>
        <p:txBody>
          <a:bodyPr wrap="square" lIns="0" tIns="0" rIns="0" bIns="0" rtlCol="0" anchor="t"/>
          <a:lstStyle/>
          <a:p>
            <a:pPr marL="0" indent="0">
              <a:lnSpc>
                <a:spcPts val="3100"/>
              </a:lnSpc>
              <a:buNone/>
            </a:pPr>
            <a:r>
              <a:rPr lang="en-US" sz="1900" dirty="0">
                <a:solidFill>
                  <a:srgbClr val="FFFFFF"/>
                </a:solidFill>
                <a:latin typeface="Sora Light" pitchFamily="34" charset="0"/>
                <a:ea typeface="Sora Light" pitchFamily="34" charset="-122"/>
                <a:cs typeface="Sora Light" pitchFamily="34" charset="-120"/>
              </a:rPr>
              <a:t>Informatika va Axborot Texnologiyalari (INAT) fani bo'yicha o'quv mashg'ulotlarini tashkil etish zamonaviy pedagogik yondashuv va DTS talablariga mos ravishda tashkil etish muhim ahamiyatga ega. Bu borada o'quv mashg'ulotlarining turli shakl va usullarini, amaliy mashg'ulotlar o'tkazish metodikasini, moslashtirish va qo'llash muhim hisoblanadi. Ushbu hujjat INAT fani bo'yicha amaliy laboratoriya mashg'ulotlarini tashkil etish, o'tkazish va baholash bilan bog'liq masalalarni qamrab oladi.</a:t>
            </a:r>
            <a:endParaRPr lang="en-US" sz="1900" dirty="0"/>
          </a:p>
        </p:txBody>
      </p:sp>
      <p:sp>
        <p:nvSpPr>
          <p:cNvPr id="8" name="Text 4"/>
          <p:cNvSpPr/>
          <p:nvPr/>
        </p:nvSpPr>
        <p:spPr>
          <a:xfrm>
            <a:off x="1382316" y="6331029"/>
            <a:ext cx="2444591" cy="431959"/>
          </a:xfrm>
          <a:prstGeom prst="rect">
            <a:avLst/>
          </a:prstGeom>
          <a:noFill/>
          <a:ln/>
        </p:spPr>
        <p:txBody>
          <a:bodyPr wrap="none" lIns="0" tIns="0" rIns="0" bIns="0" rtlCol="0" anchor="t"/>
          <a:lstStyle/>
          <a:p>
            <a:pPr marL="0" indent="0" algn="l">
              <a:lnSpc>
                <a:spcPts val="3400"/>
              </a:lnSpc>
              <a:buNone/>
            </a:pP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64037" y="2474238"/>
            <a:ext cx="6497003" cy="812125"/>
          </a:xfrm>
          <a:prstGeom prst="rect">
            <a:avLst/>
          </a:prstGeom>
          <a:noFill/>
          <a:ln/>
        </p:spPr>
        <p:txBody>
          <a:bodyPr wrap="none" lIns="0" tIns="0" rIns="0" bIns="0" rtlCol="0" anchor="t"/>
          <a:lstStyle/>
          <a:p>
            <a:pPr marL="0" indent="0">
              <a:lnSpc>
                <a:spcPts val="6350"/>
              </a:lnSpc>
              <a:buNone/>
            </a:pPr>
            <a:r>
              <a:rPr lang="en-US" sz="5100" dirty="0">
                <a:solidFill>
                  <a:srgbClr val="1F1E1E"/>
                </a:solidFill>
                <a:latin typeface="Alexandria Semi Bold" pitchFamily="34" charset="0"/>
                <a:ea typeface="Alexandria Semi Bold" pitchFamily="34" charset="-122"/>
                <a:cs typeface="Alexandria Semi Bold" pitchFamily="34" charset="-120"/>
              </a:rPr>
              <a:t>Xulosa va tavsiyalar</a:t>
            </a:r>
            <a:endParaRPr lang="en-US" sz="5100" dirty="0"/>
          </a:p>
        </p:txBody>
      </p:sp>
      <p:sp>
        <p:nvSpPr>
          <p:cNvPr id="3" name="Text 1"/>
          <p:cNvSpPr/>
          <p:nvPr/>
        </p:nvSpPr>
        <p:spPr>
          <a:xfrm>
            <a:off x="864037" y="3780115"/>
            <a:ext cx="12902327" cy="1975247"/>
          </a:xfrm>
          <a:prstGeom prst="rect">
            <a:avLst/>
          </a:prstGeom>
          <a:noFill/>
          <a:ln/>
        </p:spPr>
        <p:txBody>
          <a:bodyPr wrap="square" lIns="0" tIns="0" rIns="0" bIns="0" rtlCol="0" anchor="t"/>
          <a:lstStyle/>
          <a:p>
            <a:pPr marL="0" indent="0">
              <a:lnSpc>
                <a:spcPts val="3100"/>
              </a:lnSpc>
              <a:buNone/>
            </a:pPr>
            <a:r>
              <a:rPr lang="en-US" sz="1900" dirty="0">
                <a:solidFill>
                  <a:srgbClr val="3B3535"/>
                </a:solidFill>
                <a:latin typeface="Sora Light" pitchFamily="34" charset="0"/>
                <a:ea typeface="Sora Light" pitchFamily="34" charset="-122"/>
                <a:cs typeface="Sora Light" pitchFamily="34" charset="-120"/>
              </a:rPr>
              <a:t>Informatika va ATlari fani bo'yicha amaliy laboratoriya mashg'ulotlarini samarali tashkil etish va o'tkazish uchun tegishli shart-sharoitlar yaratish, zamonaviy usullar va texnologiyalardan foydalanish, o'qituvchi va talabalarning faol hamkorligi, shuningdek, doimiy yangilanib turuvchi o'quv-moddiy bazaning mavjudligi muhim ahamiyatga ega. Bu o'z navbatida talabalarning kasбiy kompetentligini oshirish, ularning erkin fikrlash va ijodkorligini rivojlantirish imkonini beradi.</a:t>
            </a:r>
            <a:endParaRPr lang="en-US" sz="1900" dirty="0"/>
          </a:p>
        </p:txBody>
      </p:sp>
      <p:sp>
        <p:nvSpPr>
          <p:cNvPr id="4" name="Прямоугольник 3">
            <a:extLst>
              <a:ext uri="{FF2B5EF4-FFF2-40B4-BE49-F238E27FC236}">
                <a16:creationId xmlns:a16="http://schemas.microsoft.com/office/drawing/2014/main" xmlns="" id="{A02BAB54-F583-48B9-8D74-F03AF947A15F}"/>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0937" y="654725"/>
            <a:ext cx="7482126" cy="3905250"/>
          </a:xfrm>
          <a:prstGeom prst="rect">
            <a:avLst/>
          </a:prstGeom>
          <a:noFill/>
          <a:ln/>
        </p:spPr>
        <p:txBody>
          <a:bodyPr wrap="square" lIns="0" tIns="0" rIns="0" bIns="0" rtlCol="0" anchor="t"/>
          <a:lstStyle/>
          <a:p>
            <a:pPr marL="0" indent="0">
              <a:lnSpc>
                <a:spcPts val="6100"/>
              </a:lnSpc>
              <a:buNone/>
            </a:pPr>
            <a:r>
              <a:rPr lang="en-US" sz="4900" dirty="0">
                <a:solidFill>
                  <a:srgbClr val="1F1E1E"/>
                </a:solidFill>
                <a:latin typeface="Alexandria Semi Bold" pitchFamily="34" charset="0"/>
                <a:ea typeface="Alexandria Semi Bold" pitchFamily="34" charset="-122"/>
                <a:cs typeface="Alexandria Semi Bold" pitchFamily="34" charset="-120"/>
              </a:rPr>
              <a:t>Informatika va ATlari fani bo'yicha amaliy laboratoriya mashg'ulotlarining ahamiyati</a:t>
            </a:r>
            <a:endParaRPr lang="en-US" sz="4900" dirty="0"/>
          </a:p>
        </p:txBody>
      </p:sp>
      <p:sp>
        <p:nvSpPr>
          <p:cNvPr id="4" name="Text 1"/>
          <p:cNvSpPr/>
          <p:nvPr/>
        </p:nvSpPr>
        <p:spPr>
          <a:xfrm>
            <a:off x="830937" y="4916091"/>
            <a:ext cx="7482126" cy="2658666"/>
          </a:xfrm>
          <a:prstGeom prst="rect">
            <a:avLst/>
          </a:prstGeom>
          <a:noFill/>
          <a:ln/>
        </p:spPr>
        <p:txBody>
          <a:bodyPr wrap="square" lIns="0" tIns="0" rIns="0" bIns="0" rtlCol="0" anchor="t"/>
          <a:lstStyle/>
          <a:p>
            <a:pPr marL="0" indent="0">
              <a:lnSpc>
                <a:spcPts val="2950"/>
              </a:lnSpc>
              <a:buNone/>
            </a:pPr>
            <a:r>
              <a:rPr lang="en-US" sz="1850" dirty="0">
                <a:solidFill>
                  <a:srgbClr val="3B3535"/>
                </a:solidFill>
                <a:latin typeface="Sora Light" pitchFamily="34" charset="0"/>
                <a:ea typeface="Sora Light" pitchFamily="34" charset="-122"/>
                <a:cs typeface="Sora Light" pitchFamily="34" charset="-120"/>
              </a:rPr>
              <a:t>Informatika va ATlari fani bo'yicha amaliy laboratoriya mashg'ulotlari talabalarning nazariy bilimlarini mustahkamlash, amaliy ko'nikmalarini rivojlantirish va yangi malakalarni egallashda muhim rol o'ynaydi. Bu mashg'ulotlar orqali talabalar kompyuter texnikasi va dasturiy ta'minot bilan ishlash, ularni tahlil qilish va samarali foydalanish, hamda o'zlari mustaqil ravishda tadbiq etishga o'rganishadi.</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2219"/>
          </a:xfrm>
          <a:prstGeom prst="rect">
            <a:avLst/>
          </a:prstGeom>
        </p:spPr>
      </p:pic>
      <p:sp>
        <p:nvSpPr>
          <p:cNvPr id="3" name="Text 0"/>
          <p:cNvSpPr/>
          <p:nvPr/>
        </p:nvSpPr>
        <p:spPr>
          <a:xfrm>
            <a:off x="794861" y="624483"/>
            <a:ext cx="7554278" cy="3735586"/>
          </a:xfrm>
          <a:prstGeom prst="rect">
            <a:avLst/>
          </a:prstGeom>
          <a:noFill/>
          <a:ln/>
        </p:spPr>
        <p:txBody>
          <a:bodyPr wrap="square" lIns="0" tIns="0" rIns="0" bIns="0" rtlCol="0" anchor="t"/>
          <a:lstStyle/>
          <a:p>
            <a:pPr marL="0" indent="0">
              <a:lnSpc>
                <a:spcPts val="5850"/>
              </a:lnSpc>
              <a:buNone/>
            </a:pPr>
            <a:r>
              <a:rPr lang="en-US" sz="4700" dirty="0">
                <a:solidFill>
                  <a:srgbClr val="1F1E1E"/>
                </a:solidFill>
                <a:latin typeface="Alexandria Semi Bold" pitchFamily="34" charset="0"/>
                <a:ea typeface="Alexandria Semi Bold" pitchFamily="34" charset="-122"/>
                <a:cs typeface="Alexandria Semi Bold" pitchFamily="34" charset="-120"/>
              </a:rPr>
              <a:t>Amaliy laboratoriya mashg'ulotlarini tashkil etish va o'tkazish uchun o'quv hona-larini jihozlash</a:t>
            </a:r>
            <a:endParaRPr lang="en-US" sz="4700" dirty="0"/>
          </a:p>
        </p:txBody>
      </p:sp>
      <p:sp>
        <p:nvSpPr>
          <p:cNvPr id="4" name="Text 1"/>
          <p:cNvSpPr/>
          <p:nvPr/>
        </p:nvSpPr>
        <p:spPr>
          <a:xfrm>
            <a:off x="794861" y="4700707"/>
            <a:ext cx="7554278" cy="2907030"/>
          </a:xfrm>
          <a:prstGeom prst="rect">
            <a:avLst/>
          </a:prstGeom>
          <a:noFill/>
          <a:ln/>
        </p:spPr>
        <p:txBody>
          <a:bodyPr wrap="square" lIns="0" tIns="0" rIns="0" bIns="0" rtlCol="0" anchor="t"/>
          <a:lstStyle/>
          <a:p>
            <a:pPr marL="0" indent="0">
              <a:lnSpc>
                <a:spcPts val="2850"/>
              </a:lnSpc>
              <a:buNone/>
            </a:pPr>
            <a:r>
              <a:rPr lang="en-US" sz="1750" dirty="0">
                <a:solidFill>
                  <a:srgbClr val="3B3535"/>
                </a:solidFill>
                <a:latin typeface="Sora Light" pitchFamily="34" charset="0"/>
                <a:ea typeface="Sora Light" pitchFamily="34" charset="-122"/>
                <a:cs typeface="Sora Light" pitchFamily="34" charset="-120"/>
              </a:rPr>
              <a:t>Samarali amaliy laboratoriya mashg'ulotlarini o'tkazish uchun mos jihozlangan o'quv xonalari (kompyuter xonalari) zarur. Bu xonalar kompyuter texnikasi, periferik qurilmalar, internet tarmog'iga ulanish, ma'lumotlar saqlash qurilmalari, multimedia vositalari kabi zamonaviy texnologiyalar bilan yetarli darajada jihozlangan bo'lishi lozim. Shuningdek, xonalar yetarli yoritilgan, shamollatilgan va kerakli o'rindiqlar hamda yozuv doskasi bilan ta'minlangan bo'lishi muhimdir.</a:t>
            </a:r>
            <a:endParaRPr lang="en-US" sz="1750" dirty="0"/>
          </a:p>
        </p:txBody>
      </p:sp>
      <p:pic>
        <p:nvPicPr>
          <p:cNvPr id="1026" name="Picture 2" descr="Ta'lim va tarbiya – birining o'rnini biri to'ldiruvchi ne'matlardir">
            <a:extLst>
              <a:ext uri="{FF2B5EF4-FFF2-40B4-BE49-F238E27FC236}">
                <a16:creationId xmlns:a16="http://schemas.microsoft.com/office/drawing/2014/main" xmlns="" id="{5EDF296D-F62A-4A5F-87E9-0623E259E0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9139" y="-32087"/>
            <a:ext cx="6281261" cy="82643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07958" y="640318"/>
            <a:ext cx="13014484" cy="2278142"/>
          </a:xfrm>
          <a:prstGeom prst="rect">
            <a:avLst/>
          </a:prstGeom>
          <a:noFill/>
          <a:ln/>
        </p:spPr>
        <p:txBody>
          <a:bodyPr wrap="square" lIns="0" tIns="0" rIns="0" bIns="0" rtlCol="0" anchor="t"/>
          <a:lstStyle/>
          <a:p>
            <a:pPr marL="0" indent="0">
              <a:lnSpc>
                <a:spcPts val="5950"/>
              </a:lnSpc>
              <a:buNone/>
            </a:pPr>
            <a:r>
              <a:rPr lang="en-US" sz="4750" dirty="0">
                <a:solidFill>
                  <a:srgbClr val="1F1E1E"/>
                </a:solidFill>
                <a:latin typeface="Alexandria Semi Bold" pitchFamily="34" charset="0"/>
                <a:ea typeface="Alexandria Semi Bold" pitchFamily="34" charset="-122"/>
                <a:cs typeface="Alexandria Semi Bold" pitchFamily="34" charset="-120"/>
              </a:rPr>
              <a:t>Amaliy laboratoriya mashg'ulotlarini o'tkazish uchun zarur bo'lgan dasturiy ta'minot va hardware resurslar</a:t>
            </a:r>
            <a:endParaRPr lang="en-US" sz="4750" dirty="0"/>
          </a:p>
        </p:txBody>
      </p:sp>
      <p:sp>
        <p:nvSpPr>
          <p:cNvPr id="3" name="Shape 1"/>
          <p:cNvSpPr/>
          <p:nvPr/>
        </p:nvSpPr>
        <p:spPr>
          <a:xfrm>
            <a:off x="807958" y="3380065"/>
            <a:ext cx="6391870" cy="3210758"/>
          </a:xfrm>
          <a:prstGeom prst="roundRect">
            <a:avLst>
              <a:gd name="adj" fmla="val 3020"/>
            </a:avLst>
          </a:prstGeom>
          <a:solidFill>
            <a:srgbClr val="D5DCF6"/>
          </a:solidFill>
          <a:ln w="7620">
            <a:solidFill>
              <a:srgbClr val="BBC2DC"/>
            </a:solidFill>
            <a:prstDash val="solid"/>
          </a:ln>
        </p:spPr>
      </p:sp>
      <p:sp>
        <p:nvSpPr>
          <p:cNvPr id="4" name="Text 2"/>
          <p:cNvSpPr/>
          <p:nvPr/>
        </p:nvSpPr>
        <p:spPr>
          <a:xfrm>
            <a:off x="1046321" y="3618428"/>
            <a:ext cx="3037523" cy="379571"/>
          </a:xfrm>
          <a:prstGeom prst="rect">
            <a:avLst/>
          </a:prstGeom>
          <a:noFill/>
          <a:ln/>
        </p:spPr>
        <p:txBody>
          <a:bodyPr wrap="none" lIns="0" tIns="0" rIns="0" bIns="0" rtlCol="0" anchor="t"/>
          <a:lstStyle/>
          <a:p>
            <a:pPr marL="0" indent="0">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Dasturiy ta'minot</a:t>
            </a:r>
            <a:endParaRPr lang="en-US" sz="2350" dirty="0"/>
          </a:p>
        </p:txBody>
      </p:sp>
      <p:sp>
        <p:nvSpPr>
          <p:cNvPr id="5" name="Text 3"/>
          <p:cNvSpPr/>
          <p:nvPr/>
        </p:nvSpPr>
        <p:spPr>
          <a:xfrm>
            <a:off x="1046321" y="4136469"/>
            <a:ext cx="5915144" cy="2215991"/>
          </a:xfrm>
          <a:prstGeom prst="rect">
            <a:avLst/>
          </a:prstGeom>
          <a:noFill/>
          <a:ln/>
        </p:spPr>
        <p:txBody>
          <a:bodyPr wrap="square" lIns="0" tIns="0" rIns="0" bIns="0" rtlCol="0" anchor="t"/>
          <a:lstStyle/>
          <a:p>
            <a:pPr marL="0" indent="0">
              <a:lnSpc>
                <a:spcPts val="2900"/>
              </a:lnSpc>
              <a:buNone/>
            </a:pPr>
            <a:r>
              <a:rPr lang="en-US" sz="1800" dirty="0">
                <a:solidFill>
                  <a:srgbClr val="3B3535"/>
                </a:solidFill>
                <a:latin typeface="Sora Light" pitchFamily="34" charset="0"/>
                <a:ea typeface="Sora Light" pitchFamily="34" charset="-122"/>
                <a:cs typeface="Sora Light" pitchFamily="34" charset="-120"/>
              </a:rPr>
              <a:t>Operatsion tizim (Windows, Linux, macOS), ofis paketi (MS Office, LibreOffice), dasturlash muhiti (Visual Studio, PyCharm), ma'lumotlar bazasi boshqaruv tizimi (MySQL, PostgreSQL), grafik dizayn vositalari (Adobe Photoshop, GIMP) va boshqalar.</a:t>
            </a:r>
            <a:endParaRPr lang="en-US" sz="1800" dirty="0"/>
          </a:p>
        </p:txBody>
      </p:sp>
      <p:sp>
        <p:nvSpPr>
          <p:cNvPr id="6" name="Shape 4"/>
          <p:cNvSpPr/>
          <p:nvPr/>
        </p:nvSpPr>
        <p:spPr>
          <a:xfrm>
            <a:off x="7430572" y="3380065"/>
            <a:ext cx="6391870" cy="3210758"/>
          </a:xfrm>
          <a:prstGeom prst="roundRect">
            <a:avLst>
              <a:gd name="adj" fmla="val 3020"/>
            </a:avLst>
          </a:prstGeom>
          <a:solidFill>
            <a:srgbClr val="D5DCF6"/>
          </a:solidFill>
          <a:ln w="7620">
            <a:solidFill>
              <a:srgbClr val="BBC2DC"/>
            </a:solidFill>
            <a:prstDash val="solid"/>
          </a:ln>
        </p:spPr>
      </p:sp>
      <p:sp>
        <p:nvSpPr>
          <p:cNvPr id="7" name="Text 5"/>
          <p:cNvSpPr/>
          <p:nvPr/>
        </p:nvSpPr>
        <p:spPr>
          <a:xfrm>
            <a:off x="7668935" y="3618428"/>
            <a:ext cx="3037523" cy="379571"/>
          </a:xfrm>
          <a:prstGeom prst="rect">
            <a:avLst/>
          </a:prstGeom>
          <a:noFill/>
          <a:ln/>
        </p:spPr>
        <p:txBody>
          <a:bodyPr wrap="none" lIns="0" tIns="0" rIns="0" bIns="0" rtlCol="0" anchor="t"/>
          <a:lstStyle/>
          <a:p>
            <a:pPr marL="0" indent="0">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Hardware resurslar</a:t>
            </a:r>
            <a:endParaRPr lang="en-US" sz="2350" dirty="0"/>
          </a:p>
        </p:txBody>
      </p:sp>
      <p:sp>
        <p:nvSpPr>
          <p:cNvPr id="8" name="Text 6"/>
          <p:cNvSpPr/>
          <p:nvPr/>
        </p:nvSpPr>
        <p:spPr>
          <a:xfrm>
            <a:off x="7668935" y="4136469"/>
            <a:ext cx="5915144" cy="1477328"/>
          </a:xfrm>
          <a:prstGeom prst="rect">
            <a:avLst/>
          </a:prstGeom>
          <a:noFill/>
          <a:ln/>
        </p:spPr>
        <p:txBody>
          <a:bodyPr wrap="square" lIns="0" tIns="0" rIns="0" bIns="0" rtlCol="0" anchor="t"/>
          <a:lstStyle/>
          <a:p>
            <a:pPr marL="0" indent="0">
              <a:lnSpc>
                <a:spcPts val="2900"/>
              </a:lnSpc>
              <a:buNone/>
            </a:pPr>
            <a:r>
              <a:rPr lang="en-US" sz="1800" dirty="0">
                <a:solidFill>
                  <a:srgbClr val="3B3535"/>
                </a:solidFill>
                <a:latin typeface="Sora Light" pitchFamily="34" charset="0"/>
                <a:ea typeface="Sora Light" pitchFamily="34" charset="-122"/>
                <a:cs typeface="Sora Light" pitchFamily="34" charset="-120"/>
              </a:rPr>
              <a:t>Kompyuter (protsessor, operativ xotira, qattiq disk), monitor, klaviatura, sichqoncha, printer, skaner, loyihalash uchun mos platralar (Arduino, Raspberry Pi) va boshqalar.</a:t>
            </a:r>
            <a:endParaRPr lang="en-US" sz="1800" dirty="0"/>
          </a:p>
        </p:txBody>
      </p:sp>
      <p:sp>
        <p:nvSpPr>
          <p:cNvPr id="9" name="Text 7"/>
          <p:cNvSpPr/>
          <p:nvPr/>
        </p:nvSpPr>
        <p:spPr>
          <a:xfrm>
            <a:off x="807958" y="6850499"/>
            <a:ext cx="13014484" cy="738664"/>
          </a:xfrm>
          <a:prstGeom prst="rect">
            <a:avLst/>
          </a:prstGeom>
          <a:noFill/>
          <a:ln/>
        </p:spPr>
        <p:txBody>
          <a:bodyPr wrap="square" lIns="0" tIns="0" rIns="0" bIns="0" rtlCol="0" anchor="t"/>
          <a:lstStyle/>
          <a:p>
            <a:pPr marL="0" indent="0">
              <a:lnSpc>
                <a:spcPts val="2900"/>
              </a:lnSpc>
              <a:buNone/>
            </a:pPr>
            <a:r>
              <a:rPr lang="en-US" sz="1800" dirty="0">
                <a:solidFill>
                  <a:srgbClr val="3B3535"/>
                </a:solidFill>
                <a:latin typeface="Sora Light" pitchFamily="34" charset="0"/>
                <a:ea typeface="Sora Light" pitchFamily="34" charset="-122"/>
                <a:cs typeface="Sora Light" pitchFamily="34" charset="-120"/>
              </a:rPr>
              <a:t>Yuqorida qayd etilgan dasturiy ta'minot va texnik vositalar amaliy laboratoriya mashg'ulotlarini samarali o'tkazish uchun zarur bo'ladi.</a:t>
            </a:r>
            <a:endParaRPr lang="en-US" sz="1800" dirty="0"/>
          </a:p>
        </p:txBody>
      </p:sp>
      <p:sp>
        <p:nvSpPr>
          <p:cNvPr id="10" name="Прямоугольник 9">
            <a:extLst>
              <a:ext uri="{FF2B5EF4-FFF2-40B4-BE49-F238E27FC236}">
                <a16:creationId xmlns:a16="http://schemas.microsoft.com/office/drawing/2014/main" xmlns="" id="{130D8968-7276-4CD2-910D-7CDB503F5A82}"/>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4268629" y="481965"/>
            <a:ext cx="9750743" cy="1722715"/>
          </a:xfrm>
          <a:prstGeom prst="rect">
            <a:avLst/>
          </a:prstGeom>
          <a:noFill/>
          <a:ln/>
        </p:spPr>
        <p:txBody>
          <a:bodyPr wrap="square" lIns="0" tIns="0" rIns="0" bIns="0" rtlCol="0" anchor="t"/>
          <a:lstStyle/>
          <a:p>
            <a:pPr marL="0" indent="0">
              <a:lnSpc>
                <a:spcPts val="4500"/>
              </a:lnSpc>
              <a:buNone/>
            </a:pPr>
            <a:r>
              <a:rPr lang="en-US" sz="3600" dirty="0">
                <a:solidFill>
                  <a:srgbClr val="1F1E1E"/>
                </a:solidFill>
                <a:latin typeface="Alexandria Semi Bold" pitchFamily="34" charset="0"/>
                <a:ea typeface="Alexandria Semi Bold" pitchFamily="34" charset="-122"/>
                <a:cs typeface="Alexandria Semi Bold" pitchFamily="34" charset="-120"/>
              </a:rPr>
              <a:t>Amaliy laboratoriya mashg'ulotlarini o'tkazishda qo'llaniladigan interfaol usul va texno-logiyalar</a:t>
            </a:r>
            <a:endParaRPr lang="en-US" sz="3600" dirty="0"/>
          </a:p>
        </p:txBody>
      </p:sp>
      <p:sp>
        <p:nvSpPr>
          <p:cNvPr id="4" name="Shape 1"/>
          <p:cNvSpPr/>
          <p:nvPr/>
        </p:nvSpPr>
        <p:spPr>
          <a:xfrm>
            <a:off x="4519017" y="2466499"/>
            <a:ext cx="22860" cy="4247078"/>
          </a:xfrm>
          <a:prstGeom prst="roundRect">
            <a:avLst>
              <a:gd name="adj" fmla="val 320780"/>
            </a:avLst>
          </a:prstGeom>
          <a:solidFill>
            <a:srgbClr val="BBC2DC"/>
          </a:solidFill>
          <a:ln/>
        </p:spPr>
      </p:sp>
      <p:sp>
        <p:nvSpPr>
          <p:cNvPr id="5" name="Shape 2"/>
          <p:cNvSpPr/>
          <p:nvPr/>
        </p:nvSpPr>
        <p:spPr>
          <a:xfrm>
            <a:off x="4703981" y="2847737"/>
            <a:ext cx="611029" cy="22860"/>
          </a:xfrm>
          <a:prstGeom prst="roundRect">
            <a:avLst>
              <a:gd name="adj" fmla="val 320780"/>
            </a:avLst>
          </a:prstGeom>
          <a:solidFill>
            <a:srgbClr val="BBC2DC"/>
          </a:solidFill>
          <a:ln/>
        </p:spPr>
      </p:sp>
      <p:sp>
        <p:nvSpPr>
          <p:cNvPr id="6" name="Shape 3"/>
          <p:cNvSpPr/>
          <p:nvPr/>
        </p:nvSpPr>
        <p:spPr>
          <a:xfrm>
            <a:off x="4334054" y="2662833"/>
            <a:ext cx="392787" cy="392787"/>
          </a:xfrm>
          <a:prstGeom prst="roundRect">
            <a:avLst>
              <a:gd name="adj" fmla="val 18669"/>
            </a:avLst>
          </a:prstGeom>
          <a:solidFill>
            <a:srgbClr val="D5DCF6"/>
          </a:solidFill>
          <a:ln w="7620">
            <a:solidFill>
              <a:srgbClr val="BBC2DC"/>
            </a:solidFill>
            <a:prstDash val="solid"/>
          </a:ln>
        </p:spPr>
      </p:sp>
      <p:sp>
        <p:nvSpPr>
          <p:cNvPr id="7" name="Text 4"/>
          <p:cNvSpPr/>
          <p:nvPr/>
        </p:nvSpPr>
        <p:spPr>
          <a:xfrm>
            <a:off x="4476214" y="2721412"/>
            <a:ext cx="108347" cy="275630"/>
          </a:xfrm>
          <a:prstGeom prst="rect">
            <a:avLst/>
          </a:prstGeom>
          <a:noFill/>
          <a:ln/>
        </p:spPr>
        <p:txBody>
          <a:bodyPr wrap="none" lIns="0" tIns="0" rIns="0" bIns="0" rtlCol="0" anchor="t"/>
          <a:lstStyle/>
          <a:p>
            <a:pPr marL="0" indent="0" algn="ctr">
              <a:lnSpc>
                <a:spcPts val="2150"/>
              </a:lnSpc>
              <a:buNone/>
            </a:pPr>
            <a:r>
              <a:rPr lang="en-US" sz="2150" dirty="0">
                <a:solidFill>
                  <a:srgbClr val="3B3535"/>
                </a:solidFill>
                <a:latin typeface="Alexandria Semi Bold" pitchFamily="34" charset="0"/>
                <a:ea typeface="Alexandria Semi Bold" pitchFamily="34" charset="-122"/>
                <a:cs typeface="Alexandria Semi Bold" pitchFamily="34" charset="-120"/>
              </a:rPr>
              <a:t>1</a:t>
            </a:r>
            <a:endParaRPr lang="en-US" sz="2150" dirty="0"/>
          </a:p>
        </p:txBody>
      </p:sp>
      <p:sp>
        <p:nvSpPr>
          <p:cNvPr id="8" name="Text 5"/>
          <p:cNvSpPr/>
          <p:nvPr/>
        </p:nvSpPr>
        <p:spPr>
          <a:xfrm>
            <a:off x="5490686" y="2641044"/>
            <a:ext cx="3148132" cy="287179"/>
          </a:xfrm>
          <a:prstGeom prst="rect">
            <a:avLst/>
          </a:prstGeom>
          <a:noFill/>
          <a:ln/>
        </p:spPr>
        <p:txBody>
          <a:bodyPr wrap="none" lIns="0" tIns="0" rIns="0" bIns="0" rtlCol="0" anchor="t"/>
          <a:lstStyle/>
          <a:p>
            <a:pPr marL="0" indent="0" algn="l">
              <a:lnSpc>
                <a:spcPts val="2250"/>
              </a:lnSpc>
              <a:buNone/>
            </a:pPr>
            <a:r>
              <a:rPr lang="en-US" sz="1800" dirty="0">
                <a:solidFill>
                  <a:srgbClr val="3B3535"/>
                </a:solidFill>
                <a:latin typeface="Alexandria Semi Bold" pitchFamily="34" charset="0"/>
                <a:ea typeface="Alexandria Semi Bold" pitchFamily="34" charset="-122"/>
                <a:cs typeface="Alexandria Semi Bold" pitchFamily="34" charset="-120"/>
              </a:rPr>
              <a:t>Loyihaga asoslangan ta'lim</a:t>
            </a:r>
            <a:endParaRPr lang="en-US" sz="1800" dirty="0"/>
          </a:p>
        </p:txBody>
      </p:sp>
      <p:sp>
        <p:nvSpPr>
          <p:cNvPr id="9" name="Text 6"/>
          <p:cNvSpPr/>
          <p:nvPr/>
        </p:nvSpPr>
        <p:spPr>
          <a:xfrm>
            <a:off x="5490686" y="3032879"/>
            <a:ext cx="8528685" cy="558403"/>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Sora Light" pitchFamily="34" charset="0"/>
                <a:ea typeface="Sora Light" pitchFamily="34" charset="-122"/>
                <a:cs typeface="Sora Light" pitchFamily="34" charset="-120"/>
              </a:rPr>
              <a:t>Talabalar o'zlari mavzu doirasida loyiha ishlab chiqadilar, loyihani bajarishdagi qadamlarni mustaqil belgilaydilar, resurslarni tahlil qilishadi va loyihani bajaradilar.</a:t>
            </a:r>
            <a:endParaRPr lang="en-US" sz="1350" dirty="0"/>
          </a:p>
        </p:txBody>
      </p:sp>
      <p:sp>
        <p:nvSpPr>
          <p:cNvPr id="10" name="Shape 7"/>
          <p:cNvSpPr/>
          <p:nvPr/>
        </p:nvSpPr>
        <p:spPr>
          <a:xfrm>
            <a:off x="4703981" y="4321612"/>
            <a:ext cx="611029" cy="22860"/>
          </a:xfrm>
          <a:prstGeom prst="roundRect">
            <a:avLst>
              <a:gd name="adj" fmla="val 320780"/>
            </a:avLst>
          </a:prstGeom>
          <a:solidFill>
            <a:srgbClr val="BBC2DC"/>
          </a:solidFill>
          <a:ln/>
        </p:spPr>
      </p:sp>
      <p:sp>
        <p:nvSpPr>
          <p:cNvPr id="11" name="Shape 8"/>
          <p:cNvSpPr/>
          <p:nvPr/>
        </p:nvSpPr>
        <p:spPr>
          <a:xfrm>
            <a:off x="4334054" y="4136708"/>
            <a:ext cx="392787" cy="392787"/>
          </a:xfrm>
          <a:prstGeom prst="roundRect">
            <a:avLst>
              <a:gd name="adj" fmla="val 18669"/>
            </a:avLst>
          </a:prstGeom>
          <a:solidFill>
            <a:srgbClr val="D5DCF6"/>
          </a:solidFill>
          <a:ln w="7620">
            <a:solidFill>
              <a:srgbClr val="BBC2DC"/>
            </a:solidFill>
            <a:prstDash val="solid"/>
          </a:ln>
        </p:spPr>
      </p:sp>
      <p:sp>
        <p:nvSpPr>
          <p:cNvPr id="12" name="Text 9"/>
          <p:cNvSpPr/>
          <p:nvPr/>
        </p:nvSpPr>
        <p:spPr>
          <a:xfrm>
            <a:off x="4448115" y="4195286"/>
            <a:ext cx="164544" cy="275630"/>
          </a:xfrm>
          <a:prstGeom prst="rect">
            <a:avLst/>
          </a:prstGeom>
          <a:noFill/>
          <a:ln/>
        </p:spPr>
        <p:txBody>
          <a:bodyPr wrap="none" lIns="0" tIns="0" rIns="0" bIns="0" rtlCol="0" anchor="t"/>
          <a:lstStyle/>
          <a:p>
            <a:pPr marL="0" indent="0" algn="ctr">
              <a:lnSpc>
                <a:spcPts val="2150"/>
              </a:lnSpc>
              <a:buNone/>
            </a:pPr>
            <a:r>
              <a:rPr lang="en-US" sz="2150" dirty="0">
                <a:solidFill>
                  <a:srgbClr val="3B3535"/>
                </a:solidFill>
                <a:latin typeface="Alexandria Semi Bold" pitchFamily="34" charset="0"/>
                <a:ea typeface="Alexandria Semi Bold" pitchFamily="34" charset="-122"/>
                <a:cs typeface="Alexandria Semi Bold" pitchFamily="34" charset="-120"/>
              </a:rPr>
              <a:t>2</a:t>
            </a:r>
            <a:endParaRPr lang="en-US" sz="2150" dirty="0"/>
          </a:p>
        </p:txBody>
      </p:sp>
      <p:sp>
        <p:nvSpPr>
          <p:cNvPr id="13" name="Text 10"/>
          <p:cNvSpPr/>
          <p:nvPr/>
        </p:nvSpPr>
        <p:spPr>
          <a:xfrm>
            <a:off x="5490686" y="4114919"/>
            <a:ext cx="2297311" cy="287179"/>
          </a:xfrm>
          <a:prstGeom prst="rect">
            <a:avLst/>
          </a:prstGeom>
          <a:noFill/>
          <a:ln/>
        </p:spPr>
        <p:txBody>
          <a:bodyPr wrap="none" lIns="0" tIns="0" rIns="0" bIns="0" rtlCol="0" anchor="t"/>
          <a:lstStyle/>
          <a:p>
            <a:pPr marL="0" indent="0" algn="l">
              <a:lnSpc>
                <a:spcPts val="2250"/>
              </a:lnSpc>
              <a:buNone/>
            </a:pPr>
            <a:r>
              <a:rPr lang="en-US" sz="1800" dirty="0">
                <a:solidFill>
                  <a:srgbClr val="3B3535"/>
                </a:solidFill>
                <a:latin typeface="Alexandria Semi Bold" pitchFamily="34" charset="0"/>
                <a:ea typeface="Alexandria Semi Bold" pitchFamily="34" charset="-122"/>
                <a:cs typeface="Alexandria Semi Bold" pitchFamily="34" charset="-120"/>
              </a:rPr>
              <a:t>Guruhlarda ishlash</a:t>
            </a:r>
            <a:endParaRPr lang="en-US" sz="1800" dirty="0"/>
          </a:p>
        </p:txBody>
      </p:sp>
      <p:sp>
        <p:nvSpPr>
          <p:cNvPr id="14" name="Text 11"/>
          <p:cNvSpPr/>
          <p:nvPr/>
        </p:nvSpPr>
        <p:spPr>
          <a:xfrm>
            <a:off x="5490686" y="4506754"/>
            <a:ext cx="8528685" cy="558403"/>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Sora Light" pitchFamily="34" charset="0"/>
                <a:ea typeface="Sora Light" pitchFamily="34" charset="-122"/>
                <a:cs typeface="Sora Light" pitchFamily="34" charset="-120"/>
              </a:rPr>
              <a:t>Talabalar kichik guruhlar bo'lib ishlaydilar, fikr almashishadi, hamkorlikda yechimlar topishadi va taqdimot qilishadi.</a:t>
            </a:r>
            <a:endParaRPr lang="en-US" sz="1350" dirty="0"/>
          </a:p>
        </p:txBody>
      </p:sp>
      <p:sp>
        <p:nvSpPr>
          <p:cNvPr id="15" name="Shape 12"/>
          <p:cNvSpPr/>
          <p:nvPr/>
        </p:nvSpPr>
        <p:spPr>
          <a:xfrm>
            <a:off x="4703981" y="5795486"/>
            <a:ext cx="611029" cy="22860"/>
          </a:xfrm>
          <a:prstGeom prst="roundRect">
            <a:avLst>
              <a:gd name="adj" fmla="val 320780"/>
            </a:avLst>
          </a:prstGeom>
          <a:solidFill>
            <a:srgbClr val="BBC2DC"/>
          </a:solidFill>
          <a:ln/>
        </p:spPr>
      </p:sp>
      <p:sp>
        <p:nvSpPr>
          <p:cNvPr id="16" name="Shape 13"/>
          <p:cNvSpPr/>
          <p:nvPr/>
        </p:nvSpPr>
        <p:spPr>
          <a:xfrm>
            <a:off x="4334054" y="5610582"/>
            <a:ext cx="392787" cy="392787"/>
          </a:xfrm>
          <a:prstGeom prst="roundRect">
            <a:avLst>
              <a:gd name="adj" fmla="val 18669"/>
            </a:avLst>
          </a:prstGeom>
          <a:solidFill>
            <a:srgbClr val="D5DCF6"/>
          </a:solidFill>
          <a:ln w="7620">
            <a:solidFill>
              <a:srgbClr val="BBC2DC"/>
            </a:solidFill>
            <a:prstDash val="solid"/>
          </a:ln>
        </p:spPr>
      </p:sp>
      <p:sp>
        <p:nvSpPr>
          <p:cNvPr id="17" name="Text 14"/>
          <p:cNvSpPr/>
          <p:nvPr/>
        </p:nvSpPr>
        <p:spPr>
          <a:xfrm>
            <a:off x="4447996" y="5669161"/>
            <a:ext cx="164783" cy="275630"/>
          </a:xfrm>
          <a:prstGeom prst="rect">
            <a:avLst/>
          </a:prstGeom>
          <a:noFill/>
          <a:ln/>
        </p:spPr>
        <p:txBody>
          <a:bodyPr wrap="none" lIns="0" tIns="0" rIns="0" bIns="0" rtlCol="0" anchor="t"/>
          <a:lstStyle/>
          <a:p>
            <a:pPr marL="0" indent="0" algn="ctr">
              <a:lnSpc>
                <a:spcPts val="2150"/>
              </a:lnSpc>
              <a:buNone/>
            </a:pPr>
            <a:r>
              <a:rPr lang="en-US" sz="2150" dirty="0">
                <a:solidFill>
                  <a:srgbClr val="3B3535"/>
                </a:solidFill>
                <a:latin typeface="Alexandria Semi Bold" pitchFamily="34" charset="0"/>
                <a:ea typeface="Alexandria Semi Bold" pitchFamily="34" charset="-122"/>
                <a:cs typeface="Alexandria Semi Bold" pitchFamily="34" charset="-120"/>
              </a:rPr>
              <a:t>3</a:t>
            </a:r>
            <a:endParaRPr lang="en-US" sz="2150" dirty="0"/>
          </a:p>
        </p:txBody>
      </p:sp>
      <p:sp>
        <p:nvSpPr>
          <p:cNvPr id="18" name="Text 15"/>
          <p:cNvSpPr/>
          <p:nvPr/>
        </p:nvSpPr>
        <p:spPr>
          <a:xfrm>
            <a:off x="5490686" y="5588794"/>
            <a:ext cx="3516154" cy="287179"/>
          </a:xfrm>
          <a:prstGeom prst="rect">
            <a:avLst/>
          </a:prstGeom>
          <a:noFill/>
          <a:ln/>
        </p:spPr>
        <p:txBody>
          <a:bodyPr wrap="none" lIns="0" tIns="0" rIns="0" bIns="0" rtlCol="0" anchor="t"/>
          <a:lstStyle/>
          <a:p>
            <a:pPr marL="0" indent="0" algn="l">
              <a:lnSpc>
                <a:spcPts val="2250"/>
              </a:lnSpc>
              <a:buNone/>
            </a:pPr>
            <a:r>
              <a:rPr lang="en-US" sz="1800" dirty="0">
                <a:solidFill>
                  <a:srgbClr val="3B3535"/>
                </a:solidFill>
                <a:latin typeface="Alexandria Semi Bold" pitchFamily="34" charset="0"/>
                <a:ea typeface="Alexandria Semi Bold" pitchFamily="34" charset="-122"/>
                <a:cs typeface="Alexandria Semi Bold" pitchFamily="34" charset="-120"/>
              </a:rPr>
              <a:t>Muammoga asoslangan ta'lim</a:t>
            </a:r>
            <a:endParaRPr lang="en-US" sz="1800" dirty="0"/>
          </a:p>
        </p:txBody>
      </p:sp>
      <p:sp>
        <p:nvSpPr>
          <p:cNvPr id="19" name="Text 16"/>
          <p:cNvSpPr/>
          <p:nvPr/>
        </p:nvSpPr>
        <p:spPr>
          <a:xfrm>
            <a:off x="5490686" y="5980628"/>
            <a:ext cx="8528685" cy="558403"/>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Sora Light" pitchFamily="34" charset="0"/>
                <a:ea typeface="Sora Light" pitchFamily="34" charset="-122"/>
                <a:cs typeface="Sora Light" pitchFamily="34" charset="-120"/>
              </a:rPr>
              <a:t>Talabalar real muammolarni yechish orqali yangi bilimlar va ko'nikmalarni egallaydilar, muammoga yondashishni o'rganadilar.</a:t>
            </a:r>
            <a:endParaRPr lang="en-US" sz="1350" dirty="0"/>
          </a:p>
        </p:txBody>
      </p:sp>
      <p:sp>
        <p:nvSpPr>
          <p:cNvPr id="20" name="Text 17"/>
          <p:cNvSpPr/>
          <p:nvPr/>
        </p:nvSpPr>
        <p:spPr>
          <a:xfrm>
            <a:off x="4268629" y="6909911"/>
            <a:ext cx="9750743" cy="837605"/>
          </a:xfrm>
          <a:prstGeom prst="rect">
            <a:avLst/>
          </a:prstGeom>
          <a:noFill/>
          <a:ln/>
        </p:spPr>
        <p:txBody>
          <a:bodyPr wrap="square" lIns="0" tIns="0" rIns="0" bIns="0" rtlCol="0" anchor="t"/>
          <a:lstStyle/>
          <a:p>
            <a:pPr marL="0" indent="0">
              <a:lnSpc>
                <a:spcPts val="2150"/>
              </a:lnSpc>
              <a:buNone/>
            </a:pPr>
            <a:r>
              <a:rPr lang="en-US" sz="1350" dirty="0">
                <a:solidFill>
                  <a:srgbClr val="3B3535"/>
                </a:solidFill>
                <a:latin typeface="Sora Light" pitchFamily="34" charset="0"/>
                <a:ea typeface="Sora Light" pitchFamily="34" charset="-122"/>
                <a:cs typeface="Sora Light" pitchFamily="34" charset="-120"/>
              </a:rPr>
              <a:t>Bulardan tashqari, amaliy mashg'ulotlarda zamonaviy axborot-kommunikatsion texnologiyalardan: elektron doskalar, simulyatorlar, virtual laboratoriyalar, masofaviy o'qitish platformalaridan keng foydalanish maqsadga muvofiq.</a:t>
            </a:r>
            <a:endParaRPr lang="en-US" sz="1350" dirty="0"/>
          </a:p>
        </p:txBody>
      </p:sp>
      <p:sp>
        <p:nvSpPr>
          <p:cNvPr id="21" name="Прямоугольник 20">
            <a:extLst>
              <a:ext uri="{FF2B5EF4-FFF2-40B4-BE49-F238E27FC236}">
                <a16:creationId xmlns:a16="http://schemas.microsoft.com/office/drawing/2014/main" xmlns="" id="{645B7AF6-F7E2-43AC-A1D3-DCA69E4BF44A}"/>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O'rta maxsus va professional ta'lim muassasalari uchun kimyo va biologiya  fanlaridan o'quv va ilmiy adabiyotlarni yaratish bo'yicha Milliy tanlov">
            <a:extLst>
              <a:ext uri="{FF2B5EF4-FFF2-40B4-BE49-F238E27FC236}">
                <a16:creationId xmlns:a16="http://schemas.microsoft.com/office/drawing/2014/main" xmlns="" id="{4372CD5C-4AEF-4781-B87E-88A3AE2D9E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08474" cy="43444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a'limni rivojlantirish markazi tashkil etildi. U katta vakolatlarga ega  bo'ladi">
            <a:extLst>
              <a:ext uri="{FF2B5EF4-FFF2-40B4-BE49-F238E27FC236}">
                <a16:creationId xmlns:a16="http://schemas.microsoft.com/office/drawing/2014/main" xmlns="" id="{BE2D2C56-EEA9-40EB-B356-590FABF99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92894"/>
            <a:ext cx="3822182" cy="3726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64037" y="778907"/>
            <a:ext cx="12902327" cy="1624251"/>
          </a:xfrm>
          <a:prstGeom prst="rect">
            <a:avLst/>
          </a:prstGeom>
          <a:noFill/>
          <a:ln/>
        </p:spPr>
        <p:txBody>
          <a:bodyPr wrap="square" lIns="0" tIns="0" rIns="0" bIns="0" rtlCol="0" anchor="t"/>
          <a:lstStyle/>
          <a:p>
            <a:pPr marL="0" indent="0">
              <a:lnSpc>
                <a:spcPts val="6350"/>
              </a:lnSpc>
              <a:buNone/>
            </a:pPr>
            <a:r>
              <a:rPr lang="en-US" sz="5100" dirty="0">
                <a:solidFill>
                  <a:srgbClr val="1F1E1E"/>
                </a:solidFill>
                <a:latin typeface="Alexandria Semi Bold" pitchFamily="34" charset="0"/>
                <a:ea typeface="Alexandria Semi Bold" pitchFamily="34" charset="-122"/>
                <a:cs typeface="Alexandria Semi Bold" pitchFamily="34" charset="-120"/>
              </a:rPr>
              <a:t>Amaliy laboratoriya mashg'ulotlarini baholash va monitoring qilish usullari</a:t>
            </a:r>
            <a:endParaRPr lang="en-US" sz="5100" dirty="0"/>
          </a:p>
        </p:txBody>
      </p:sp>
      <p:sp>
        <p:nvSpPr>
          <p:cNvPr id="3" name="Text 1"/>
          <p:cNvSpPr/>
          <p:nvPr/>
        </p:nvSpPr>
        <p:spPr>
          <a:xfrm>
            <a:off x="864037" y="3020258"/>
            <a:ext cx="3248501" cy="406003"/>
          </a:xfrm>
          <a:prstGeom prst="rect">
            <a:avLst/>
          </a:prstGeom>
          <a:noFill/>
          <a:ln/>
        </p:spPr>
        <p:txBody>
          <a:bodyPr wrap="none" lIns="0" tIns="0" rIns="0" bIns="0" rtlCol="0" anchor="t"/>
          <a:lstStyle/>
          <a:p>
            <a:pPr marL="0" indent="0">
              <a:lnSpc>
                <a:spcPts val="3150"/>
              </a:lnSpc>
              <a:buNone/>
            </a:pPr>
            <a:r>
              <a:rPr lang="en-US" sz="2550" dirty="0">
                <a:solidFill>
                  <a:srgbClr val="1F1E1E"/>
                </a:solidFill>
                <a:latin typeface="Alexandria Semi Bold" pitchFamily="34" charset="0"/>
                <a:ea typeface="Alexandria Semi Bold" pitchFamily="34" charset="-122"/>
                <a:cs typeface="Alexandria Semi Bold" pitchFamily="34" charset="-120"/>
              </a:rPr>
              <a:t>Baholash usullari</a:t>
            </a:r>
            <a:endParaRPr lang="en-US" sz="2550" dirty="0"/>
          </a:p>
        </p:txBody>
      </p:sp>
      <p:sp>
        <p:nvSpPr>
          <p:cNvPr id="4" name="Text 2"/>
          <p:cNvSpPr/>
          <p:nvPr/>
        </p:nvSpPr>
        <p:spPr>
          <a:xfrm>
            <a:off x="864037" y="3673078"/>
            <a:ext cx="3898821"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Oraliq va yakuniy testlar</a:t>
            </a:r>
            <a:endParaRPr lang="en-US" sz="1900" dirty="0"/>
          </a:p>
        </p:txBody>
      </p:sp>
      <p:sp>
        <p:nvSpPr>
          <p:cNvPr id="5" name="Text 3"/>
          <p:cNvSpPr/>
          <p:nvPr/>
        </p:nvSpPr>
        <p:spPr>
          <a:xfrm>
            <a:off x="864037" y="4154448"/>
            <a:ext cx="3898821"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Ko'chma (portfel) loyihalar</a:t>
            </a:r>
            <a:endParaRPr lang="en-US" sz="1900" dirty="0"/>
          </a:p>
        </p:txBody>
      </p:sp>
      <p:sp>
        <p:nvSpPr>
          <p:cNvPr id="6" name="Text 4"/>
          <p:cNvSpPr/>
          <p:nvPr/>
        </p:nvSpPr>
        <p:spPr>
          <a:xfrm>
            <a:off x="864037" y="4635818"/>
            <a:ext cx="3898821" cy="790099"/>
          </a:xfrm>
          <a:prstGeom prst="rect">
            <a:avLst/>
          </a:prstGeom>
          <a:noFill/>
          <a:ln/>
        </p:spPr>
        <p:txBody>
          <a:bodyPr wrap="squar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Faollik va samaradorlikni kuzatish</a:t>
            </a:r>
            <a:endParaRPr lang="en-US" sz="1900" dirty="0"/>
          </a:p>
        </p:txBody>
      </p:sp>
      <p:sp>
        <p:nvSpPr>
          <p:cNvPr id="7" name="Text 5"/>
          <p:cNvSpPr/>
          <p:nvPr/>
        </p:nvSpPr>
        <p:spPr>
          <a:xfrm>
            <a:off x="864037" y="5512237"/>
            <a:ext cx="3898821" cy="790099"/>
          </a:xfrm>
          <a:prstGeom prst="rect">
            <a:avLst/>
          </a:prstGeom>
          <a:noFill/>
          <a:ln/>
        </p:spPr>
        <p:txBody>
          <a:bodyPr wrap="squar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Yozma va og'zaki nazorat ishlar</a:t>
            </a:r>
            <a:endParaRPr lang="en-US" sz="1900" dirty="0"/>
          </a:p>
        </p:txBody>
      </p:sp>
      <p:sp>
        <p:nvSpPr>
          <p:cNvPr id="8" name="Text 6"/>
          <p:cNvSpPr/>
          <p:nvPr/>
        </p:nvSpPr>
        <p:spPr>
          <a:xfrm>
            <a:off x="5372695" y="3020258"/>
            <a:ext cx="3248501" cy="406003"/>
          </a:xfrm>
          <a:prstGeom prst="rect">
            <a:avLst/>
          </a:prstGeom>
          <a:noFill/>
          <a:ln/>
        </p:spPr>
        <p:txBody>
          <a:bodyPr wrap="none" lIns="0" tIns="0" rIns="0" bIns="0" rtlCol="0" anchor="t"/>
          <a:lstStyle/>
          <a:p>
            <a:pPr marL="0" indent="0">
              <a:lnSpc>
                <a:spcPts val="3150"/>
              </a:lnSpc>
              <a:buNone/>
            </a:pPr>
            <a:r>
              <a:rPr lang="en-US" sz="2550" dirty="0">
                <a:solidFill>
                  <a:srgbClr val="1F1E1E"/>
                </a:solidFill>
                <a:latin typeface="Alexandria Semi Bold" pitchFamily="34" charset="0"/>
                <a:ea typeface="Alexandria Semi Bold" pitchFamily="34" charset="-122"/>
                <a:cs typeface="Alexandria Semi Bold" pitchFamily="34" charset="-120"/>
              </a:rPr>
              <a:t>Monitoring usullari</a:t>
            </a:r>
            <a:endParaRPr lang="en-US" sz="2550" dirty="0"/>
          </a:p>
        </p:txBody>
      </p:sp>
      <p:sp>
        <p:nvSpPr>
          <p:cNvPr id="9" name="Text 7"/>
          <p:cNvSpPr/>
          <p:nvPr/>
        </p:nvSpPr>
        <p:spPr>
          <a:xfrm>
            <a:off x="5372695" y="3673078"/>
            <a:ext cx="3898821"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Tizimli kuzatuv va qayd etish</a:t>
            </a:r>
            <a:endParaRPr lang="en-US" sz="1900" dirty="0"/>
          </a:p>
        </p:txBody>
      </p:sp>
      <p:sp>
        <p:nvSpPr>
          <p:cNvPr id="10" name="Text 8"/>
          <p:cNvSpPr/>
          <p:nvPr/>
        </p:nvSpPr>
        <p:spPr>
          <a:xfrm>
            <a:off x="5372695" y="4154448"/>
            <a:ext cx="3898821"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Talabalar bilan suhbatlar</a:t>
            </a:r>
            <a:endParaRPr lang="en-US" sz="1900" dirty="0"/>
          </a:p>
        </p:txBody>
      </p:sp>
      <p:sp>
        <p:nvSpPr>
          <p:cNvPr id="11" name="Text 9"/>
          <p:cNvSpPr/>
          <p:nvPr/>
        </p:nvSpPr>
        <p:spPr>
          <a:xfrm>
            <a:off x="5372695" y="4635818"/>
            <a:ext cx="3898821"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Guruh faoliyatini tahlil qilish</a:t>
            </a:r>
            <a:endParaRPr lang="en-US" sz="1900" dirty="0"/>
          </a:p>
        </p:txBody>
      </p:sp>
      <p:sp>
        <p:nvSpPr>
          <p:cNvPr id="12" name="Text 10"/>
          <p:cNvSpPr/>
          <p:nvPr/>
        </p:nvSpPr>
        <p:spPr>
          <a:xfrm>
            <a:off x="5372695" y="5117187"/>
            <a:ext cx="3898821" cy="790099"/>
          </a:xfrm>
          <a:prstGeom prst="rect">
            <a:avLst/>
          </a:prstGeom>
          <a:noFill/>
          <a:ln/>
        </p:spPr>
        <p:txBody>
          <a:bodyPr wrap="square" lIns="0" tIns="0" rIns="0" bIns="0" rtlCol="0" anchor="t"/>
          <a:lstStyle/>
          <a:p>
            <a:pPr marL="342900" indent="-342900" algn="l">
              <a:lnSpc>
                <a:spcPts val="3100"/>
              </a:lnSpc>
              <a:buSzPct val="100000"/>
              <a:buChar char="•"/>
            </a:pPr>
            <a:r>
              <a:rPr lang="en-US" sz="1900" dirty="0">
                <a:solidFill>
                  <a:srgbClr val="3B3535"/>
                </a:solidFill>
                <a:latin typeface="Sora Light" pitchFamily="34" charset="0"/>
                <a:ea typeface="Sora Light" pitchFamily="34" charset="-122"/>
                <a:cs typeface="Sora Light" pitchFamily="34" charset="-120"/>
              </a:rPr>
              <a:t>Tashqi ekspert baho va tavsiyalari</a:t>
            </a:r>
            <a:endParaRPr lang="en-US" sz="1900" dirty="0"/>
          </a:p>
        </p:txBody>
      </p:sp>
      <p:sp>
        <p:nvSpPr>
          <p:cNvPr id="13" name="Text 11"/>
          <p:cNvSpPr/>
          <p:nvPr/>
        </p:nvSpPr>
        <p:spPr>
          <a:xfrm>
            <a:off x="9881354" y="3020258"/>
            <a:ext cx="3272433" cy="406003"/>
          </a:xfrm>
          <a:prstGeom prst="rect">
            <a:avLst/>
          </a:prstGeom>
          <a:noFill/>
          <a:ln/>
        </p:spPr>
        <p:txBody>
          <a:bodyPr wrap="none" lIns="0" tIns="0" rIns="0" bIns="0" rtlCol="0" anchor="t"/>
          <a:lstStyle/>
          <a:p>
            <a:pPr marL="0" indent="0">
              <a:lnSpc>
                <a:spcPts val="3150"/>
              </a:lnSpc>
              <a:buNone/>
            </a:pPr>
            <a:r>
              <a:rPr lang="en-US" sz="2550" dirty="0">
                <a:solidFill>
                  <a:srgbClr val="1F1E1E"/>
                </a:solidFill>
                <a:latin typeface="Alexandria Semi Bold" pitchFamily="34" charset="0"/>
                <a:ea typeface="Alexandria Semi Bold" pitchFamily="34" charset="-122"/>
                <a:cs typeface="Alexandria Semi Bold" pitchFamily="34" charset="-120"/>
              </a:rPr>
              <a:t>Baholash mezonlari</a:t>
            </a:r>
            <a:endParaRPr lang="en-US" sz="2550" dirty="0"/>
          </a:p>
        </p:txBody>
      </p:sp>
      <p:sp>
        <p:nvSpPr>
          <p:cNvPr id="14" name="Text 12"/>
          <p:cNvSpPr/>
          <p:nvPr/>
        </p:nvSpPr>
        <p:spPr>
          <a:xfrm>
            <a:off x="9881354" y="3673078"/>
            <a:ext cx="3898821" cy="3555444"/>
          </a:xfrm>
          <a:prstGeom prst="rect">
            <a:avLst/>
          </a:prstGeom>
          <a:noFill/>
          <a:ln/>
        </p:spPr>
        <p:txBody>
          <a:bodyPr wrap="square" lIns="0" tIns="0" rIns="0" bIns="0" rtlCol="0" anchor="t"/>
          <a:lstStyle/>
          <a:p>
            <a:pPr marL="0" indent="0">
              <a:lnSpc>
                <a:spcPts val="3100"/>
              </a:lnSpc>
              <a:buNone/>
            </a:pPr>
            <a:r>
              <a:rPr lang="en-US" sz="1900" dirty="0">
                <a:solidFill>
                  <a:srgbClr val="3B3535"/>
                </a:solidFill>
                <a:latin typeface="Sora Light" pitchFamily="34" charset="0"/>
                <a:ea typeface="Sora Light" pitchFamily="34" charset="-122"/>
                <a:cs typeface="Sora Light" pitchFamily="34" charset="-120"/>
              </a:rPr>
              <a:t>Baholash mezonlari oldindan belgilanib, talabalar bilan o'rtoqlashilishi kerak. Bular nazariy bilimlar, amaliy ko'nikmalar, muammolarni mustaqil echish qobiliyati, ijodiy yondashuv kabi parametrlarni qamrab olishi lozim.</a:t>
            </a:r>
            <a:endParaRPr lang="en-US" sz="1900" dirty="0"/>
          </a:p>
        </p:txBody>
      </p:sp>
      <p:sp>
        <p:nvSpPr>
          <p:cNvPr id="15" name="Прямоугольник 14">
            <a:extLst>
              <a:ext uri="{FF2B5EF4-FFF2-40B4-BE49-F238E27FC236}">
                <a16:creationId xmlns:a16="http://schemas.microsoft.com/office/drawing/2014/main" xmlns="" id="{59E883B4-AEFD-47B9-9B90-EC0E5FB2B436}"/>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72954" y="713065"/>
            <a:ext cx="13084493" cy="1452801"/>
          </a:xfrm>
          <a:prstGeom prst="rect">
            <a:avLst/>
          </a:prstGeom>
          <a:noFill/>
          <a:ln/>
        </p:spPr>
        <p:txBody>
          <a:bodyPr wrap="square" lIns="0" tIns="0" rIns="0" bIns="0" rtlCol="0" anchor="t"/>
          <a:lstStyle/>
          <a:p>
            <a:pPr marL="0" indent="0">
              <a:lnSpc>
                <a:spcPts val="5700"/>
              </a:lnSpc>
              <a:buNone/>
            </a:pPr>
            <a:r>
              <a:rPr lang="en-US" sz="4550" dirty="0">
                <a:solidFill>
                  <a:srgbClr val="1F1E1E"/>
                </a:solidFill>
                <a:latin typeface="Alexandria Semi Bold" pitchFamily="34" charset="0"/>
                <a:ea typeface="Alexandria Semi Bold" pitchFamily="34" charset="-122"/>
                <a:cs typeface="Alexandria Semi Bold" pitchFamily="34" charset="-120"/>
              </a:rPr>
              <a:t>Amaliy laboratoriya mashg'ulotlarini tashkil etishda o'qituvchining roli va vazifa-lari</a:t>
            </a:r>
            <a:endParaRPr lang="en-US" sz="4550" dirty="0"/>
          </a:p>
        </p:txBody>
      </p:sp>
      <p:sp>
        <p:nvSpPr>
          <p:cNvPr id="3" name="Shape 1"/>
          <p:cNvSpPr/>
          <p:nvPr/>
        </p:nvSpPr>
        <p:spPr>
          <a:xfrm>
            <a:off x="772954" y="2855833"/>
            <a:ext cx="496848" cy="496848"/>
          </a:xfrm>
          <a:prstGeom prst="roundRect">
            <a:avLst>
              <a:gd name="adj" fmla="val 18669"/>
            </a:avLst>
          </a:prstGeom>
          <a:solidFill>
            <a:srgbClr val="D5DCF6"/>
          </a:solidFill>
          <a:ln w="7620">
            <a:solidFill>
              <a:srgbClr val="BBC2DC"/>
            </a:solidFill>
            <a:prstDash val="solid"/>
          </a:ln>
        </p:spPr>
      </p:sp>
      <p:sp>
        <p:nvSpPr>
          <p:cNvPr id="4" name="Text 2"/>
          <p:cNvSpPr/>
          <p:nvPr/>
        </p:nvSpPr>
        <p:spPr>
          <a:xfrm>
            <a:off x="952857" y="2929890"/>
            <a:ext cx="137041" cy="348734"/>
          </a:xfrm>
          <a:prstGeom prst="rect">
            <a:avLst/>
          </a:prstGeom>
          <a:noFill/>
          <a:ln/>
        </p:spPr>
        <p:txBody>
          <a:bodyPr wrap="none" lIns="0" tIns="0" rIns="0" bIns="0" rtlCol="0" anchor="t"/>
          <a:lstStyle/>
          <a:p>
            <a:pPr marL="0" indent="0" algn="ctr">
              <a:lnSpc>
                <a:spcPts val="2700"/>
              </a:lnSpc>
              <a:buNone/>
            </a:pPr>
            <a:r>
              <a:rPr lang="en-US" sz="2700" dirty="0">
                <a:solidFill>
                  <a:srgbClr val="3B3535"/>
                </a:solidFill>
                <a:latin typeface="Alexandria Semi Bold" pitchFamily="34" charset="0"/>
                <a:ea typeface="Alexandria Semi Bold" pitchFamily="34" charset="-122"/>
                <a:cs typeface="Alexandria Semi Bold" pitchFamily="34" charset="-120"/>
              </a:rPr>
              <a:t>1</a:t>
            </a:r>
            <a:endParaRPr lang="en-US" sz="2700" dirty="0"/>
          </a:p>
        </p:txBody>
      </p:sp>
      <p:sp>
        <p:nvSpPr>
          <p:cNvPr id="5" name="Text 3"/>
          <p:cNvSpPr/>
          <p:nvPr/>
        </p:nvSpPr>
        <p:spPr>
          <a:xfrm>
            <a:off x="1490543" y="2855833"/>
            <a:ext cx="5714286" cy="726519"/>
          </a:xfrm>
          <a:prstGeom prst="rect">
            <a:avLst/>
          </a:prstGeom>
          <a:noFill/>
          <a:ln/>
        </p:spPr>
        <p:txBody>
          <a:bodyPr wrap="square" lIns="0" tIns="0" rIns="0" bIns="0" rtlCol="0" anchor="t"/>
          <a:lstStyle/>
          <a:p>
            <a:pPr marL="0" indent="0">
              <a:lnSpc>
                <a:spcPts val="2850"/>
              </a:lnSpc>
              <a:buNone/>
            </a:pPr>
            <a:r>
              <a:rPr lang="en-US" sz="2250" dirty="0">
                <a:solidFill>
                  <a:srgbClr val="3B3535"/>
                </a:solidFill>
                <a:latin typeface="Alexandria Semi Bold" pitchFamily="34" charset="0"/>
                <a:ea typeface="Alexandria Semi Bold" pitchFamily="34" charset="-122"/>
                <a:cs typeface="Alexandria Semi Bold" pitchFamily="34" charset="-120"/>
              </a:rPr>
              <a:t>O'quv mashg'ulotlarini rejalashtrirsh va tayyorlash</a:t>
            </a:r>
            <a:endParaRPr lang="en-US" sz="2250" dirty="0"/>
          </a:p>
        </p:txBody>
      </p:sp>
      <p:sp>
        <p:nvSpPr>
          <p:cNvPr id="6" name="Text 4"/>
          <p:cNvSpPr/>
          <p:nvPr/>
        </p:nvSpPr>
        <p:spPr>
          <a:xfrm>
            <a:off x="1490543" y="3714750"/>
            <a:ext cx="5714286" cy="1060133"/>
          </a:xfrm>
          <a:prstGeom prst="rect">
            <a:avLst/>
          </a:prstGeom>
          <a:noFill/>
          <a:ln/>
        </p:spPr>
        <p:txBody>
          <a:bodyPr wrap="square" lIns="0" tIns="0" rIns="0" bIns="0" rtlCol="0" anchor="t"/>
          <a:lstStyle/>
          <a:p>
            <a:pPr marL="0" indent="0">
              <a:lnSpc>
                <a:spcPts val="2750"/>
              </a:lnSpc>
              <a:buNone/>
            </a:pPr>
            <a:r>
              <a:rPr lang="en-US" sz="1700" dirty="0">
                <a:solidFill>
                  <a:srgbClr val="3B3535"/>
                </a:solidFill>
                <a:latin typeface="Sora Light" pitchFamily="34" charset="0"/>
                <a:ea typeface="Sora Light" pitchFamily="34" charset="-122"/>
                <a:cs typeface="Sora Light" pitchFamily="34" charset="-120"/>
              </a:rPr>
              <a:t>O'qituvchi mashg'ulotlar uchun dars rejasi, zarur materiallar, asbob-uskunalar va jihozlarni oldindan tayyorlashi kerak.</a:t>
            </a:r>
            <a:endParaRPr lang="en-US" sz="1700" dirty="0"/>
          </a:p>
        </p:txBody>
      </p:sp>
      <p:sp>
        <p:nvSpPr>
          <p:cNvPr id="7" name="Shape 5"/>
          <p:cNvSpPr/>
          <p:nvPr/>
        </p:nvSpPr>
        <p:spPr>
          <a:xfrm>
            <a:off x="7425571" y="2855833"/>
            <a:ext cx="496848" cy="496848"/>
          </a:xfrm>
          <a:prstGeom prst="roundRect">
            <a:avLst>
              <a:gd name="adj" fmla="val 18669"/>
            </a:avLst>
          </a:prstGeom>
          <a:solidFill>
            <a:srgbClr val="D5DCF6"/>
          </a:solidFill>
          <a:ln w="7620">
            <a:solidFill>
              <a:srgbClr val="BBC2DC"/>
            </a:solidFill>
            <a:prstDash val="solid"/>
          </a:ln>
        </p:spPr>
      </p:sp>
      <p:sp>
        <p:nvSpPr>
          <p:cNvPr id="8" name="Text 6"/>
          <p:cNvSpPr/>
          <p:nvPr/>
        </p:nvSpPr>
        <p:spPr>
          <a:xfrm>
            <a:off x="7569875" y="2929890"/>
            <a:ext cx="208240" cy="348734"/>
          </a:xfrm>
          <a:prstGeom prst="rect">
            <a:avLst/>
          </a:prstGeom>
          <a:noFill/>
          <a:ln/>
        </p:spPr>
        <p:txBody>
          <a:bodyPr wrap="none" lIns="0" tIns="0" rIns="0" bIns="0" rtlCol="0" anchor="t"/>
          <a:lstStyle/>
          <a:p>
            <a:pPr marL="0" indent="0" algn="ctr">
              <a:lnSpc>
                <a:spcPts val="2700"/>
              </a:lnSpc>
              <a:buNone/>
            </a:pPr>
            <a:r>
              <a:rPr lang="en-US" sz="2700" dirty="0">
                <a:solidFill>
                  <a:srgbClr val="3B3535"/>
                </a:solidFill>
                <a:latin typeface="Alexandria Semi Bold" pitchFamily="34" charset="0"/>
                <a:ea typeface="Alexandria Semi Bold" pitchFamily="34" charset="-122"/>
                <a:cs typeface="Alexandria Semi Bold" pitchFamily="34" charset="-120"/>
              </a:rPr>
              <a:t>2</a:t>
            </a:r>
            <a:endParaRPr lang="en-US" sz="2700" dirty="0"/>
          </a:p>
        </p:txBody>
      </p:sp>
      <p:sp>
        <p:nvSpPr>
          <p:cNvPr id="9" name="Text 7"/>
          <p:cNvSpPr/>
          <p:nvPr/>
        </p:nvSpPr>
        <p:spPr>
          <a:xfrm>
            <a:off x="8143161" y="2855833"/>
            <a:ext cx="5714286" cy="726519"/>
          </a:xfrm>
          <a:prstGeom prst="rect">
            <a:avLst/>
          </a:prstGeom>
          <a:noFill/>
          <a:ln/>
        </p:spPr>
        <p:txBody>
          <a:bodyPr wrap="square" lIns="0" tIns="0" rIns="0" bIns="0" rtlCol="0" anchor="t"/>
          <a:lstStyle/>
          <a:p>
            <a:pPr marL="0" indent="0">
              <a:lnSpc>
                <a:spcPts val="2850"/>
              </a:lnSpc>
              <a:buNone/>
            </a:pPr>
            <a:r>
              <a:rPr lang="en-US" sz="2250" dirty="0">
                <a:solidFill>
                  <a:srgbClr val="3B3535"/>
                </a:solidFill>
                <a:latin typeface="Alexandria Semi Bold" pitchFamily="34" charset="0"/>
                <a:ea typeface="Alexandria Semi Bold" pitchFamily="34" charset="-122"/>
                <a:cs typeface="Alexandria Semi Bold" pitchFamily="34" charset="-120"/>
              </a:rPr>
              <a:t>Talabalarni laboratoriya qoidalari bilan tanishtirish</a:t>
            </a:r>
            <a:endParaRPr lang="en-US" sz="2250" dirty="0"/>
          </a:p>
        </p:txBody>
      </p:sp>
      <p:sp>
        <p:nvSpPr>
          <p:cNvPr id="10" name="Text 8"/>
          <p:cNvSpPr/>
          <p:nvPr/>
        </p:nvSpPr>
        <p:spPr>
          <a:xfrm>
            <a:off x="8143161" y="3714750"/>
            <a:ext cx="5714286" cy="1413510"/>
          </a:xfrm>
          <a:prstGeom prst="rect">
            <a:avLst/>
          </a:prstGeom>
          <a:noFill/>
          <a:ln/>
        </p:spPr>
        <p:txBody>
          <a:bodyPr wrap="square" lIns="0" tIns="0" rIns="0" bIns="0" rtlCol="0" anchor="t"/>
          <a:lstStyle/>
          <a:p>
            <a:pPr marL="0" indent="0">
              <a:lnSpc>
                <a:spcPts val="2750"/>
              </a:lnSpc>
              <a:buNone/>
            </a:pPr>
            <a:r>
              <a:rPr lang="en-US" sz="1700" dirty="0">
                <a:solidFill>
                  <a:srgbClr val="3B3535"/>
                </a:solidFill>
                <a:latin typeface="Sora Light" pitchFamily="34" charset="0"/>
                <a:ea typeface="Sora Light" pitchFamily="34" charset="-122"/>
                <a:cs typeface="Sora Light" pitchFamily="34" charset="-120"/>
              </a:rPr>
              <a:t>O'qituvchi o'quv laboratoriyasida ishlash qoidalari, xavfsizlik texnikasi, texnikadan foydalanish qoidalari va boshqa muhim talablarni talabalar bilan o'tkazishi lozim.</a:t>
            </a:r>
            <a:endParaRPr lang="en-US" sz="1700" dirty="0"/>
          </a:p>
        </p:txBody>
      </p:sp>
      <p:sp>
        <p:nvSpPr>
          <p:cNvPr id="11" name="Shape 9"/>
          <p:cNvSpPr/>
          <p:nvPr/>
        </p:nvSpPr>
        <p:spPr>
          <a:xfrm>
            <a:off x="772954" y="5597366"/>
            <a:ext cx="496848" cy="496848"/>
          </a:xfrm>
          <a:prstGeom prst="roundRect">
            <a:avLst>
              <a:gd name="adj" fmla="val 18669"/>
            </a:avLst>
          </a:prstGeom>
          <a:solidFill>
            <a:srgbClr val="D5DCF6"/>
          </a:solidFill>
          <a:ln w="7620">
            <a:solidFill>
              <a:srgbClr val="BBC2DC"/>
            </a:solidFill>
            <a:prstDash val="solid"/>
          </a:ln>
        </p:spPr>
      </p:sp>
      <p:sp>
        <p:nvSpPr>
          <p:cNvPr id="12" name="Text 10"/>
          <p:cNvSpPr/>
          <p:nvPr/>
        </p:nvSpPr>
        <p:spPr>
          <a:xfrm>
            <a:off x="917138" y="5671423"/>
            <a:ext cx="208478" cy="348734"/>
          </a:xfrm>
          <a:prstGeom prst="rect">
            <a:avLst/>
          </a:prstGeom>
          <a:noFill/>
          <a:ln/>
        </p:spPr>
        <p:txBody>
          <a:bodyPr wrap="none" lIns="0" tIns="0" rIns="0" bIns="0" rtlCol="0" anchor="t"/>
          <a:lstStyle/>
          <a:p>
            <a:pPr marL="0" indent="0" algn="ctr">
              <a:lnSpc>
                <a:spcPts val="2700"/>
              </a:lnSpc>
              <a:buNone/>
            </a:pPr>
            <a:r>
              <a:rPr lang="en-US" sz="2700" dirty="0">
                <a:solidFill>
                  <a:srgbClr val="3B3535"/>
                </a:solidFill>
                <a:latin typeface="Alexandria Semi Bold" pitchFamily="34" charset="0"/>
                <a:ea typeface="Alexandria Semi Bold" pitchFamily="34" charset="-122"/>
                <a:cs typeface="Alexandria Semi Bold" pitchFamily="34" charset="-120"/>
              </a:rPr>
              <a:t>3</a:t>
            </a:r>
            <a:endParaRPr lang="en-US" sz="2700" dirty="0"/>
          </a:p>
        </p:txBody>
      </p:sp>
      <p:sp>
        <p:nvSpPr>
          <p:cNvPr id="13" name="Text 11"/>
          <p:cNvSpPr/>
          <p:nvPr/>
        </p:nvSpPr>
        <p:spPr>
          <a:xfrm>
            <a:off x="1490543" y="5597366"/>
            <a:ext cx="5714286" cy="726519"/>
          </a:xfrm>
          <a:prstGeom prst="rect">
            <a:avLst/>
          </a:prstGeom>
          <a:noFill/>
          <a:ln/>
        </p:spPr>
        <p:txBody>
          <a:bodyPr wrap="square" lIns="0" tIns="0" rIns="0" bIns="0" rtlCol="0" anchor="t"/>
          <a:lstStyle/>
          <a:p>
            <a:pPr marL="0" indent="0">
              <a:lnSpc>
                <a:spcPts val="2850"/>
              </a:lnSpc>
              <a:buNone/>
            </a:pPr>
            <a:r>
              <a:rPr lang="en-US" sz="2250" dirty="0">
                <a:solidFill>
                  <a:srgbClr val="3B3535"/>
                </a:solidFill>
                <a:latin typeface="Alexandria Semi Bold" pitchFamily="34" charset="0"/>
                <a:ea typeface="Alexandria Semi Bold" pitchFamily="34" charset="-122"/>
                <a:cs typeface="Alexandria Semi Bold" pitchFamily="34" charset="-120"/>
              </a:rPr>
              <a:t>Amaliy topshiriqlarni to'g'ri tashkil etish</a:t>
            </a:r>
            <a:endParaRPr lang="en-US" sz="2250" dirty="0"/>
          </a:p>
        </p:txBody>
      </p:sp>
      <p:sp>
        <p:nvSpPr>
          <p:cNvPr id="14" name="Text 12"/>
          <p:cNvSpPr/>
          <p:nvPr/>
        </p:nvSpPr>
        <p:spPr>
          <a:xfrm>
            <a:off x="1490543" y="6456283"/>
            <a:ext cx="5714286" cy="1060133"/>
          </a:xfrm>
          <a:prstGeom prst="rect">
            <a:avLst/>
          </a:prstGeom>
          <a:noFill/>
          <a:ln/>
        </p:spPr>
        <p:txBody>
          <a:bodyPr wrap="square" lIns="0" tIns="0" rIns="0" bIns="0" rtlCol="0" anchor="t"/>
          <a:lstStyle/>
          <a:p>
            <a:pPr marL="0" indent="0">
              <a:lnSpc>
                <a:spcPts val="2750"/>
              </a:lnSpc>
              <a:buNone/>
            </a:pPr>
            <a:r>
              <a:rPr lang="en-US" sz="1700" dirty="0">
                <a:solidFill>
                  <a:srgbClr val="3B3535"/>
                </a:solidFill>
                <a:latin typeface="Sora Light" pitchFamily="34" charset="0"/>
                <a:ea typeface="Sora Light" pitchFamily="34" charset="-122"/>
                <a:cs typeface="Sora Light" pitchFamily="34" charset="-120"/>
              </a:rPr>
              <a:t>O'qituvchi topshiriqlarni aniq, tushunarli va o'lchanadigan shaklda bayon etishi, bajarish uchun zarur ko'rsatmalar berib turishi kerak.</a:t>
            </a:r>
            <a:endParaRPr lang="en-US" sz="1700" dirty="0"/>
          </a:p>
        </p:txBody>
      </p:sp>
      <p:sp>
        <p:nvSpPr>
          <p:cNvPr id="15" name="Shape 13"/>
          <p:cNvSpPr/>
          <p:nvPr/>
        </p:nvSpPr>
        <p:spPr>
          <a:xfrm>
            <a:off x="7425571" y="5597366"/>
            <a:ext cx="496848" cy="496848"/>
          </a:xfrm>
          <a:prstGeom prst="roundRect">
            <a:avLst>
              <a:gd name="adj" fmla="val 18669"/>
            </a:avLst>
          </a:prstGeom>
          <a:solidFill>
            <a:srgbClr val="D5DCF6"/>
          </a:solidFill>
          <a:ln w="7620">
            <a:solidFill>
              <a:srgbClr val="BBC2DC"/>
            </a:solidFill>
            <a:prstDash val="solid"/>
          </a:ln>
        </p:spPr>
      </p:sp>
      <p:sp>
        <p:nvSpPr>
          <p:cNvPr id="16" name="Text 14"/>
          <p:cNvSpPr/>
          <p:nvPr/>
        </p:nvSpPr>
        <p:spPr>
          <a:xfrm>
            <a:off x="7568803" y="5671423"/>
            <a:ext cx="210264" cy="348734"/>
          </a:xfrm>
          <a:prstGeom prst="rect">
            <a:avLst/>
          </a:prstGeom>
          <a:noFill/>
          <a:ln/>
        </p:spPr>
        <p:txBody>
          <a:bodyPr wrap="none" lIns="0" tIns="0" rIns="0" bIns="0" rtlCol="0" anchor="t"/>
          <a:lstStyle/>
          <a:p>
            <a:pPr marL="0" indent="0" algn="ctr">
              <a:lnSpc>
                <a:spcPts val="2700"/>
              </a:lnSpc>
              <a:buNone/>
            </a:pPr>
            <a:r>
              <a:rPr lang="en-US" sz="2700" dirty="0">
                <a:solidFill>
                  <a:srgbClr val="3B3535"/>
                </a:solidFill>
                <a:latin typeface="Alexandria Semi Bold" pitchFamily="34" charset="0"/>
                <a:ea typeface="Alexandria Semi Bold" pitchFamily="34" charset="-122"/>
                <a:cs typeface="Alexandria Semi Bold" pitchFamily="34" charset="-120"/>
              </a:rPr>
              <a:t>4</a:t>
            </a:r>
            <a:endParaRPr lang="en-US" sz="2700" dirty="0"/>
          </a:p>
        </p:txBody>
      </p:sp>
      <p:sp>
        <p:nvSpPr>
          <p:cNvPr id="17" name="Text 15"/>
          <p:cNvSpPr/>
          <p:nvPr/>
        </p:nvSpPr>
        <p:spPr>
          <a:xfrm>
            <a:off x="8143161" y="5597366"/>
            <a:ext cx="3244453" cy="363260"/>
          </a:xfrm>
          <a:prstGeom prst="rect">
            <a:avLst/>
          </a:prstGeom>
          <a:noFill/>
          <a:ln/>
        </p:spPr>
        <p:txBody>
          <a:bodyPr wrap="none" lIns="0" tIns="0" rIns="0" bIns="0" rtlCol="0" anchor="t"/>
          <a:lstStyle/>
          <a:p>
            <a:pPr marL="0" indent="0">
              <a:lnSpc>
                <a:spcPts val="2850"/>
              </a:lnSpc>
              <a:buNone/>
            </a:pPr>
            <a:r>
              <a:rPr lang="en-US" sz="2250" dirty="0">
                <a:solidFill>
                  <a:srgbClr val="3B3535"/>
                </a:solidFill>
                <a:latin typeface="Alexandria Semi Bold" pitchFamily="34" charset="0"/>
                <a:ea typeface="Alexandria Semi Bold" pitchFamily="34" charset="-122"/>
                <a:cs typeface="Alexandria Semi Bold" pitchFamily="34" charset="-120"/>
              </a:rPr>
              <a:t>Monitoring va nazorat</a:t>
            </a:r>
            <a:endParaRPr lang="en-US" sz="2250" dirty="0"/>
          </a:p>
        </p:txBody>
      </p:sp>
      <p:sp>
        <p:nvSpPr>
          <p:cNvPr id="18" name="Text 16"/>
          <p:cNvSpPr/>
          <p:nvPr/>
        </p:nvSpPr>
        <p:spPr>
          <a:xfrm>
            <a:off x="8143161" y="6093023"/>
            <a:ext cx="5714286" cy="1413510"/>
          </a:xfrm>
          <a:prstGeom prst="rect">
            <a:avLst/>
          </a:prstGeom>
          <a:noFill/>
          <a:ln/>
        </p:spPr>
        <p:txBody>
          <a:bodyPr wrap="square" lIns="0" tIns="0" rIns="0" bIns="0" rtlCol="0" anchor="t"/>
          <a:lstStyle/>
          <a:p>
            <a:pPr marL="0" indent="0">
              <a:lnSpc>
                <a:spcPts val="2750"/>
              </a:lnSpc>
              <a:buNone/>
            </a:pPr>
            <a:r>
              <a:rPr lang="en-US" sz="1700" dirty="0">
                <a:solidFill>
                  <a:srgbClr val="3B3535"/>
                </a:solidFill>
                <a:latin typeface="Sora Light" pitchFamily="34" charset="0"/>
                <a:ea typeface="Sora Light" pitchFamily="34" charset="-122"/>
                <a:cs typeface="Sora Light" pitchFamily="34" charset="-120"/>
              </a:rPr>
              <a:t>O'qituvchi talabalarning shu jarayondagi faolligini kuzatib, ularning qiyinchiliklari va ehtiyojlarini aniqlashi, shuningdek baholash tizimini belgilashi zarur.</a:t>
            </a:r>
            <a:endParaRPr lang="en-US" sz="1700" dirty="0"/>
          </a:p>
        </p:txBody>
      </p:sp>
      <p:sp>
        <p:nvSpPr>
          <p:cNvPr id="19" name="Прямоугольник 18">
            <a:extLst>
              <a:ext uri="{FF2B5EF4-FFF2-40B4-BE49-F238E27FC236}">
                <a16:creationId xmlns:a16="http://schemas.microsoft.com/office/drawing/2014/main" xmlns="" id="{8BF9CC23-8A83-4FCF-954B-7ED09BBD9E70}"/>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01648" y="815102"/>
            <a:ext cx="13027104" cy="2260283"/>
          </a:xfrm>
          <a:prstGeom prst="rect">
            <a:avLst/>
          </a:prstGeom>
          <a:noFill/>
          <a:ln/>
        </p:spPr>
        <p:txBody>
          <a:bodyPr wrap="square" lIns="0" tIns="0" rIns="0" bIns="0" rtlCol="0" anchor="t"/>
          <a:lstStyle/>
          <a:p>
            <a:pPr marL="0" indent="0">
              <a:lnSpc>
                <a:spcPts val="5900"/>
              </a:lnSpc>
              <a:buNone/>
            </a:pPr>
            <a:r>
              <a:rPr lang="en-US" sz="4700" dirty="0">
                <a:solidFill>
                  <a:srgbClr val="1F1E1E"/>
                </a:solidFill>
                <a:latin typeface="Alexandria Semi Bold" pitchFamily="34" charset="0"/>
                <a:ea typeface="Alexandria Semi Bold" pitchFamily="34" charset="-122"/>
                <a:cs typeface="Alexandria Semi Bold" pitchFamily="34" charset="-120"/>
              </a:rPr>
              <a:t>Amaliy laboratoriya mashg'ulotlarida talaba-larning erkin fikrlash va ijodiyligini qo'llab-quvvatlash</a:t>
            </a:r>
            <a:endParaRPr lang="en-US" sz="4700" dirty="0"/>
          </a:p>
        </p:txBody>
      </p:sp>
      <p:pic>
        <p:nvPicPr>
          <p:cNvPr id="3" name="Image 0" descr="preencoded.png"/>
          <p:cNvPicPr>
            <a:picLocks noChangeAspect="1"/>
          </p:cNvPicPr>
          <p:nvPr/>
        </p:nvPicPr>
        <p:blipFill>
          <a:blip r:embed="rId3"/>
          <a:stretch>
            <a:fillRect/>
          </a:stretch>
        </p:blipFill>
        <p:spPr>
          <a:xfrm>
            <a:off x="801648" y="3533418"/>
            <a:ext cx="572572" cy="572572"/>
          </a:xfrm>
          <a:prstGeom prst="rect">
            <a:avLst/>
          </a:prstGeom>
        </p:spPr>
      </p:pic>
      <p:sp>
        <p:nvSpPr>
          <p:cNvPr id="4" name="Text 1"/>
          <p:cNvSpPr/>
          <p:nvPr/>
        </p:nvSpPr>
        <p:spPr>
          <a:xfrm>
            <a:off x="801648" y="4334947"/>
            <a:ext cx="2999065" cy="376833"/>
          </a:xfrm>
          <a:prstGeom prst="rect">
            <a:avLst/>
          </a:prstGeom>
          <a:noFill/>
          <a:ln/>
        </p:spPr>
        <p:txBody>
          <a:bodyPr wrap="non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Ijodiy yondashuv</a:t>
            </a:r>
            <a:endParaRPr lang="en-US" sz="2350" dirty="0"/>
          </a:p>
        </p:txBody>
      </p:sp>
      <p:sp>
        <p:nvSpPr>
          <p:cNvPr id="5" name="Text 2"/>
          <p:cNvSpPr/>
          <p:nvPr/>
        </p:nvSpPr>
        <p:spPr>
          <a:xfrm>
            <a:off x="801648" y="4849178"/>
            <a:ext cx="2999065" cy="2198846"/>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Talabalar uchun turli ijodiy topshiriqlar, loyihalar taklif etish, ularning yangicha hal yechimlar topishlariga imkon yaratish.</a:t>
            </a:r>
            <a:endParaRPr lang="en-US" sz="1800" dirty="0"/>
          </a:p>
        </p:txBody>
      </p:sp>
      <p:pic>
        <p:nvPicPr>
          <p:cNvPr id="6" name="Image 1" descr="preencoded.png"/>
          <p:cNvPicPr>
            <a:picLocks noChangeAspect="1"/>
          </p:cNvPicPr>
          <p:nvPr/>
        </p:nvPicPr>
        <p:blipFill>
          <a:blip r:embed="rId4"/>
          <a:stretch>
            <a:fillRect/>
          </a:stretch>
        </p:blipFill>
        <p:spPr>
          <a:xfrm>
            <a:off x="4144208" y="3533418"/>
            <a:ext cx="572572" cy="572572"/>
          </a:xfrm>
          <a:prstGeom prst="rect">
            <a:avLst/>
          </a:prstGeom>
        </p:spPr>
      </p:pic>
      <p:sp>
        <p:nvSpPr>
          <p:cNvPr id="7" name="Text 3"/>
          <p:cNvSpPr/>
          <p:nvPr/>
        </p:nvSpPr>
        <p:spPr>
          <a:xfrm>
            <a:off x="4144208" y="4334947"/>
            <a:ext cx="2999184" cy="376833"/>
          </a:xfrm>
          <a:prstGeom prst="rect">
            <a:avLst/>
          </a:prstGeom>
          <a:noFill/>
          <a:ln/>
        </p:spPr>
        <p:txBody>
          <a:bodyPr wrap="non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Faol muloqot</a:t>
            </a:r>
            <a:endParaRPr lang="en-US" sz="2350" dirty="0"/>
          </a:p>
        </p:txBody>
      </p:sp>
      <p:sp>
        <p:nvSpPr>
          <p:cNvPr id="8" name="Text 4"/>
          <p:cNvSpPr/>
          <p:nvPr/>
        </p:nvSpPr>
        <p:spPr>
          <a:xfrm>
            <a:off x="4144208" y="4849178"/>
            <a:ext cx="2999184" cy="1832372"/>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Talabalarni muammolar yuzasidan fikr almashishga, savol-javob qilishga, munozaralarda ishtirok etishga undash.</a:t>
            </a:r>
            <a:endParaRPr lang="en-US" sz="1800" dirty="0"/>
          </a:p>
        </p:txBody>
      </p:sp>
      <p:pic>
        <p:nvPicPr>
          <p:cNvPr id="9" name="Image 2" descr="preencoded.png"/>
          <p:cNvPicPr>
            <a:picLocks noChangeAspect="1"/>
          </p:cNvPicPr>
          <p:nvPr/>
        </p:nvPicPr>
        <p:blipFill>
          <a:blip r:embed="rId5"/>
          <a:stretch>
            <a:fillRect/>
          </a:stretch>
        </p:blipFill>
        <p:spPr>
          <a:xfrm>
            <a:off x="7486888" y="3533418"/>
            <a:ext cx="572572" cy="572572"/>
          </a:xfrm>
          <a:prstGeom prst="rect">
            <a:avLst/>
          </a:prstGeom>
        </p:spPr>
      </p:pic>
      <p:sp>
        <p:nvSpPr>
          <p:cNvPr id="10" name="Text 5"/>
          <p:cNvSpPr/>
          <p:nvPr/>
        </p:nvSpPr>
        <p:spPr>
          <a:xfrm>
            <a:off x="7486888" y="4334947"/>
            <a:ext cx="2999184" cy="376833"/>
          </a:xfrm>
          <a:prstGeom prst="rect">
            <a:avLst/>
          </a:prstGeom>
          <a:noFill/>
          <a:ln/>
        </p:spPr>
        <p:txBody>
          <a:bodyPr wrap="non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Hamkorlik</a:t>
            </a:r>
            <a:endParaRPr lang="en-US" sz="2350" dirty="0"/>
          </a:p>
        </p:txBody>
      </p:sp>
      <p:sp>
        <p:nvSpPr>
          <p:cNvPr id="11" name="Text 6"/>
          <p:cNvSpPr/>
          <p:nvPr/>
        </p:nvSpPr>
        <p:spPr>
          <a:xfrm>
            <a:off x="7486888" y="4849178"/>
            <a:ext cx="2999184" cy="1832372"/>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Talabalarni guruh bo'lib ishlashga motivatsiyalash, ularning hamkorlikdagi faoliyatini qo'llab-quvvatlash.</a:t>
            </a:r>
            <a:endParaRPr lang="en-US" sz="1800" dirty="0"/>
          </a:p>
        </p:txBody>
      </p:sp>
      <p:pic>
        <p:nvPicPr>
          <p:cNvPr id="12" name="Image 3" descr="preencoded.png"/>
          <p:cNvPicPr>
            <a:picLocks noChangeAspect="1"/>
          </p:cNvPicPr>
          <p:nvPr/>
        </p:nvPicPr>
        <p:blipFill>
          <a:blip r:embed="rId6"/>
          <a:stretch>
            <a:fillRect/>
          </a:stretch>
        </p:blipFill>
        <p:spPr>
          <a:xfrm>
            <a:off x="10829568" y="3533418"/>
            <a:ext cx="572572" cy="572572"/>
          </a:xfrm>
          <a:prstGeom prst="rect">
            <a:avLst/>
          </a:prstGeom>
        </p:spPr>
      </p:pic>
      <p:sp>
        <p:nvSpPr>
          <p:cNvPr id="13" name="Text 7"/>
          <p:cNvSpPr/>
          <p:nvPr/>
        </p:nvSpPr>
        <p:spPr>
          <a:xfrm>
            <a:off x="10829568" y="4334947"/>
            <a:ext cx="2999184" cy="376833"/>
          </a:xfrm>
          <a:prstGeom prst="rect">
            <a:avLst/>
          </a:prstGeom>
          <a:noFill/>
          <a:ln/>
        </p:spPr>
        <p:txBody>
          <a:bodyPr wrap="non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Tizimli qaytarish</a:t>
            </a:r>
            <a:endParaRPr lang="en-US" sz="2350" dirty="0"/>
          </a:p>
        </p:txBody>
      </p:sp>
      <p:sp>
        <p:nvSpPr>
          <p:cNvPr id="14" name="Text 8"/>
          <p:cNvSpPr/>
          <p:nvPr/>
        </p:nvSpPr>
        <p:spPr>
          <a:xfrm>
            <a:off x="10829568" y="4849178"/>
            <a:ext cx="2999184" cy="2565321"/>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Talabalarning topshiriqlarni bajarish jarayonida vujudga kelgan qiyinchiliklari, xatolarini tez-tez muhokamalab, ularga sifatli qaytarish va yo'naltirish berish.</a:t>
            </a:r>
            <a:endParaRPr lang="en-US" sz="1800" dirty="0"/>
          </a:p>
        </p:txBody>
      </p:sp>
      <p:sp>
        <p:nvSpPr>
          <p:cNvPr id="15" name="Прямоугольник 14">
            <a:extLst>
              <a:ext uri="{FF2B5EF4-FFF2-40B4-BE49-F238E27FC236}">
                <a16:creationId xmlns:a16="http://schemas.microsoft.com/office/drawing/2014/main" xmlns="" id="{621A895F-7D07-41C1-93B7-BF51C4F5B2F6}"/>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05101" y="634603"/>
            <a:ext cx="13020199" cy="2270284"/>
          </a:xfrm>
          <a:prstGeom prst="rect">
            <a:avLst/>
          </a:prstGeom>
          <a:noFill/>
          <a:ln/>
        </p:spPr>
        <p:txBody>
          <a:bodyPr wrap="square" lIns="0" tIns="0" rIns="0" bIns="0" rtlCol="0" anchor="t"/>
          <a:lstStyle/>
          <a:p>
            <a:pPr marL="0" indent="0">
              <a:lnSpc>
                <a:spcPts val="5950"/>
              </a:lnSpc>
              <a:buNone/>
            </a:pPr>
            <a:r>
              <a:rPr lang="en-US" sz="4750" dirty="0">
                <a:solidFill>
                  <a:srgbClr val="1F1E1E"/>
                </a:solidFill>
                <a:latin typeface="Alexandria Semi Bold" pitchFamily="34" charset="0"/>
                <a:ea typeface="Alexandria Semi Bold" pitchFamily="34" charset="-122"/>
                <a:cs typeface="Alexandria Semi Bold" pitchFamily="34" charset="-120"/>
              </a:rPr>
              <a:t>Amaliy laboratoriya mashg'ulotlaridan samarali foydalanish uchun olib boriladigan tadbirlar</a:t>
            </a:r>
            <a:endParaRPr lang="en-US" sz="4750" dirty="0"/>
          </a:p>
        </p:txBody>
      </p:sp>
      <p:pic>
        <p:nvPicPr>
          <p:cNvPr id="3" name="Image 0" descr="preencoded.png"/>
          <p:cNvPicPr>
            <a:picLocks noChangeAspect="1"/>
          </p:cNvPicPr>
          <p:nvPr/>
        </p:nvPicPr>
        <p:blipFill>
          <a:blip r:embed="rId3"/>
          <a:stretch>
            <a:fillRect/>
          </a:stretch>
        </p:blipFill>
        <p:spPr>
          <a:xfrm>
            <a:off x="805101" y="3364944"/>
            <a:ext cx="4340066" cy="920234"/>
          </a:xfrm>
          <a:prstGeom prst="rect">
            <a:avLst/>
          </a:prstGeom>
        </p:spPr>
      </p:pic>
      <p:sp>
        <p:nvSpPr>
          <p:cNvPr id="4" name="Text 1"/>
          <p:cNvSpPr/>
          <p:nvPr/>
        </p:nvSpPr>
        <p:spPr>
          <a:xfrm>
            <a:off x="1035129" y="4630222"/>
            <a:ext cx="3787259" cy="378262"/>
          </a:xfrm>
          <a:prstGeom prst="rect">
            <a:avLst/>
          </a:prstGeom>
          <a:noFill/>
          <a:ln/>
        </p:spPr>
        <p:txBody>
          <a:bodyPr wrap="non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O'quv bazasini yangilash</a:t>
            </a:r>
            <a:endParaRPr lang="en-US" sz="2350" dirty="0"/>
          </a:p>
        </p:txBody>
      </p:sp>
      <p:sp>
        <p:nvSpPr>
          <p:cNvPr id="5" name="Text 2"/>
          <p:cNvSpPr/>
          <p:nvPr/>
        </p:nvSpPr>
        <p:spPr>
          <a:xfrm>
            <a:off x="1035129" y="5146477"/>
            <a:ext cx="3880009" cy="1472089"/>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Zamonaviy kompyuter texnikasi, kerakli dasturiy ta'minot va boshqa resurslarni doimiy yangilab turish.</a:t>
            </a:r>
            <a:endParaRPr lang="en-US" sz="1800" dirty="0"/>
          </a:p>
        </p:txBody>
      </p:sp>
      <p:pic>
        <p:nvPicPr>
          <p:cNvPr id="6" name="Image 1" descr="preencoded.png"/>
          <p:cNvPicPr>
            <a:picLocks noChangeAspect="1"/>
          </p:cNvPicPr>
          <p:nvPr/>
        </p:nvPicPr>
        <p:blipFill>
          <a:blip r:embed="rId4"/>
          <a:stretch>
            <a:fillRect/>
          </a:stretch>
        </p:blipFill>
        <p:spPr>
          <a:xfrm>
            <a:off x="5145167" y="3364944"/>
            <a:ext cx="4340066" cy="920234"/>
          </a:xfrm>
          <a:prstGeom prst="rect">
            <a:avLst/>
          </a:prstGeom>
        </p:spPr>
      </p:pic>
      <p:sp>
        <p:nvSpPr>
          <p:cNvPr id="7" name="Text 3"/>
          <p:cNvSpPr/>
          <p:nvPr/>
        </p:nvSpPr>
        <p:spPr>
          <a:xfrm>
            <a:off x="5375196" y="4630222"/>
            <a:ext cx="3880009" cy="756523"/>
          </a:xfrm>
          <a:prstGeom prst="rect">
            <a:avLst/>
          </a:prstGeom>
          <a:noFill/>
          <a:ln/>
        </p:spPr>
        <p:txBody>
          <a:bodyPr wrap="squar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O'qituvchilarni tayyorlash</a:t>
            </a:r>
            <a:endParaRPr lang="en-US" sz="2350" dirty="0"/>
          </a:p>
        </p:txBody>
      </p:sp>
      <p:sp>
        <p:nvSpPr>
          <p:cNvPr id="8" name="Text 4"/>
          <p:cNvSpPr/>
          <p:nvPr/>
        </p:nvSpPr>
        <p:spPr>
          <a:xfrm>
            <a:off x="5375196" y="5524738"/>
            <a:ext cx="3880009" cy="1840111"/>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O'qituvchilarning malakasini oshirish, yangi pedagogik va innovatsion texnologiyalarni o'rganib, qo'llash bo'yicha doimiy tayyorgarlik ko'rishi.</a:t>
            </a:r>
            <a:endParaRPr lang="en-US" sz="1800" dirty="0"/>
          </a:p>
        </p:txBody>
      </p:sp>
      <p:pic>
        <p:nvPicPr>
          <p:cNvPr id="9" name="Image 2" descr="preencoded.png"/>
          <p:cNvPicPr>
            <a:picLocks noChangeAspect="1"/>
          </p:cNvPicPr>
          <p:nvPr/>
        </p:nvPicPr>
        <p:blipFill>
          <a:blip r:embed="rId5"/>
          <a:stretch>
            <a:fillRect/>
          </a:stretch>
        </p:blipFill>
        <p:spPr>
          <a:xfrm>
            <a:off x="9485233" y="3364944"/>
            <a:ext cx="4340066" cy="920234"/>
          </a:xfrm>
          <a:prstGeom prst="rect">
            <a:avLst/>
          </a:prstGeom>
        </p:spPr>
      </p:pic>
      <p:sp>
        <p:nvSpPr>
          <p:cNvPr id="10" name="Text 5"/>
          <p:cNvSpPr/>
          <p:nvPr/>
        </p:nvSpPr>
        <p:spPr>
          <a:xfrm>
            <a:off x="9715262" y="4630222"/>
            <a:ext cx="3880009" cy="756523"/>
          </a:xfrm>
          <a:prstGeom prst="rect">
            <a:avLst/>
          </a:prstGeom>
          <a:noFill/>
          <a:ln/>
        </p:spPr>
        <p:txBody>
          <a:bodyPr wrap="square" lIns="0" tIns="0" rIns="0" bIns="0" rtlCol="0" anchor="t"/>
          <a:lstStyle/>
          <a:p>
            <a:pPr marL="0" indent="0" algn="l">
              <a:lnSpc>
                <a:spcPts val="2950"/>
              </a:lnSpc>
              <a:buNone/>
            </a:pPr>
            <a:r>
              <a:rPr lang="en-US" sz="2350" dirty="0">
                <a:solidFill>
                  <a:srgbClr val="3B3535"/>
                </a:solidFill>
                <a:latin typeface="Alexandria Semi Bold" pitchFamily="34" charset="0"/>
                <a:ea typeface="Alexandria Semi Bold" pitchFamily="34" charset="-122"/>
                <a:cs typeface="Alexandria Semi Bold" pitchFamily="34" charset="-120"/>
              </a:rPr>
              <a:t>Talabalarni motivatsiyalash</a:t>
            </a:r>
            <a:endParaRPr lang="en-US" sz="2350" dirty="0"/>
          </a:p>
        </p:txBody>
      </p:sp>
      <p:sp>
        <p:nvSpPr>
          <p:cNvPr id="11" name="Text 6"/>
          <p:cNvSpPr/>
          <p:nvPr/>
        </p:nvSpPr>
        <p:spPr>
          <a:xfrm>
            <a:off x="9715262" y="5524738"/>
            <a:ext cx="3880009" cy="1472089"/>
          </a:xfrm>
          <a:prstGeom prst="rect">
            <a:avLst/>
          </a:prstGeom>
          <a:noFill/>
          <a:ln/>
        </p:spPr>
        <p:txBody>
          <a:bodyPr wrap="square" lIns="0" tIns="0" rIns="0" bIns="0" rtlCol="0" anchor="t"/>
          <a:lstStyle/>
          <a:p>
            <a:pPr marL="0" indent="0" algn="l">
              <a:lnSpc>
                <a:spcPts val="2850"/>
              </a:lnSpc>
              <a:buNone/>
            </a:pPr>
            <a:r>
              <a:rPr lang="en-US" sz="1800" dirty="0">
                <a:solidFill>
                  <a:srgbClr val="3B3535"/>
                </a:solidFill>
                <a:latin typeface="Sora Light" pitchFamily="34" charset="0"/>
                <a:ea typeface="Sora Light" pitchFamily="34" charset="-122"/>
                <a:cs typeface="Sora Light" pitchFamily="34" charset="-120"/>
              </a:rPr>
              <a:t>Amaliy mashg'ulotlar samaradorligini oshirish, ularning qiziqishlarini rag'batlantirish va mustaqil ishlariga imkon yaratish.</a:t>
            </a:r>
            <a:endParaRPr lang="en-US" sz="1800" dirty="0"/>
          </a:p>
        </p:txBody>
      </p:sp>
      <p:sp>
        <p:nvSpPr>
          <p:cNvPr id="12" name="Прямоугольник 11">
            <a:extLst>
              <a:ext uri="{FF2B5EF4-FFF2-40B4-BE49-F238E27FC236}">
                <a16:creationId xmlns:a16="http://schemas.microsoft.com/office/drawing/2014/main" xmlns="" id="{575CCED9-C1DA-40AE-ACF5-BCAEA4C8A817}"/>
              </a:ext>
            </a:extLst>
          </p:cNvPr>
          <p:cNvSpPr/>
          <p:nvPr/>
        </p:nvSpPr>
        <p:spPr>
          <a:xfrm>
            <a:off x="12759070" y="7589163"/>
            <a:ext cx="1743739" cy="544744"/>
          </a:xfrm>
          <a:prstGeom prst="rect">
            <a:avLst/>
          </a:prstGeom>
          <a:solidFill>
            <a:srgbClr val="FF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2E353D"/>
      </a:dk1>
      <a:lt1>
        <a:sysClr val="window" lastClr="F9F9FB"/>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2E353D"/>
      </a:dk1>
      <a:lt1>
        <a:sysClr val="window" lastClr="F9F9FB"/>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827</Words>
  <Application>Microsoft Office PowerPoint</Application>
  <PresentationFormat>Произвольный</PresentationFormat>
  <Paragraphs>77</Paragraphs>
  <Slides>10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Sora Light</vt:lpstr>
      <vt:lpstr>Alexandria Semi Bold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503</cp:lastModifiedBy>
  <cp:revision>2</cp:revision>
  <dcterms:created xsi:type="dcterms:W3CDTF">2024-10-31T08:29:26Z</dcterms:created>
  <dcterms:modified xsi:type="dcterms:W3CDTF">2024-11-20T10:14:48Z</dcterms:modified>
</cp:coreProperties>
</file>